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6" r:id="rId2"/>
    <p:sldId id="316" r:id="rId3"/>
    <p:sldId id="317" r:id="rId4"/>
    <p:sldId id="318" r:id="rId5"/>
    <p:sldId id="319" r:id="rId6"/>
    <p:sldId id="320" r:id="rId7"/>
    <p:sldId id="323" r:id="rId8"/>
    <p:sldId id="321" r:id="rId9"/>
    <p:sldId id="322" r:id="rId10"/>
    <p:sldId id="261" r:id="rId11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1" autoAdjust="0"/>
    <p:restoredTop sz="94660"/>
  </p:normalViewPr>
  <p:slideViewPr>
    <p:cSldViewPr>
      <p:cViewPr>
        <p:scale>
          <a:sx n="66" d="100"/>
          <a:sy n="66" d="100"/>
        </p:scale>
        <p:origin x="-146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E7D018D-748F-47BF-843A-40349A141CAC}" type="datetimeFigureOut">
              <a:rPr lang="en-US" smtClean="0"/>
              <a:pPr/>
              <a:t>8/12/2022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04AC5213-BACC-41AB-9B61-B40CF6C529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0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3E9B8FB-2ABD-42C9-A6DA-A6789EAF441D}" type="datetimeFigureOut">
              <a:rPr lang="en-US" smtClean="0"/>
              <a:pPr/>
              <a:t>8/12/2022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E2A7042-DEED-4AA1-9E89-4A16B2572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6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FontTx/>
              <a:buNone/>
              <a:defRPr lang="en-US" sz="4800" baseline="0" dirty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8/12/2022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date or details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8/12/2022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8/12/2022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8/12/2022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8/12/2022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>
              <a:buFontTx/>
              <a:buNone/>
              <a:defRPr sz="2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8/12/2022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Portrait with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8/12/2022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8/12/2022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andscape with 3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8/12/2022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8/12/2022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8/12/2022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>
              <a:buFontTx/>
              <a:buNone/>
              <a:defRPr sz="2400" i="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8/12/2022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8/12/2022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8/12/2022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8/12/2022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 to add full page picture</a:t>
            </a:r>
            <a:endParaRPr lang="en-US" i="0" baseline="0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8/12/2022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>
              <a:buFontTx/>
              <a:buNone/>
              <a:defRPr sz="1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>
              <a:buFontTx/>
              <a:buNone/>
              <a:defRPr sz="3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8/12/2022</a:t>
            </a:fld>
            <a:endParaRPr lang="en-US" dirty="0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8/12/2022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8/12/2022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8/12/2022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8/12/2022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8/12/2022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0" y="5445224"/>
            <a:ext cx="8672946" cy="1340768"/>
          </a:xfrm>
        </p:spPr>
        <p:txBody>
          <a:bodyPr/>
          <a:lstStyle/>
          <a:p>
            <a:pPr algn="r"/>
            <a:r>
              <a:rPr lang="en-US" sz="1800" b="1" dirty="0" err="1" smtClean="0">
                <a:solidFill>
                  <a:srgbClr val="FFFF00"/>
                </a:solidFill>
              </a:rPr>
              <a:t>D.Sakthivel</a:t>
            </a:r>
            <a:endParaRPr lang="en-US" sz="1800" b="1" dirty="0" smtClean="0">
              <a:solidFill>
                <a:srgbClr val="FFFF00"/>
              </a:solidFill>
            </a:endParaRPr>
          </a:p>
          <a:p>
            <a:pPr algn="r"/>
            <a:r>
              <a:rPr lang="en-US" sz="1400" kern="1000" dirty="0" smtClean="0"/>
              <a:t>Assistant Professor &amp; Trainer,</a:t>
            </a:r>
          </a:p>
          <a:p>
            <a:pPr algn="r"/>
            <a:r>
              <a:rPr lang="en-US" sz="1400" kern="1000" dirty="0" err="1" smtClean="0"/>
              <a:t>KGiSL</a:t>
            </a:r>
            <a:r>
              <a:rPr lang="en-US" sz="1400" kern="1000" dirty="0" smtClean="0"/>
              <a:t> Micro College </a:t>
            </a:r>
          </a:p>
          <a:p>
            <a:pPr algn="r"/>
            <a:r>
              <a:rPr lang="en-US" sz="1400" kern="1000" dirty="0" smtClean="0"/>
              <a:t>KGiSL Campus, Coimbatore – 641 035.</a:t>
            </a:r>
            <a:endParaRPr lang="en-US" sz="1400" kern="1000" dirty="0"/>
          </a:p>
        </p:txBody>
      </p:sp>
      <p:pic>
        <p:nvPicPr>
          <p:cNvPr id="8" name="Picture Placeholder 7" descr="innovation_front.jfif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972" r="972"/>
          <a:stretch>
            <a:fillRect/>
          </a:stretch>
        </p:blipFill>
        <p:spPr>
          <a:xfrm>
            <a:off x="228600" y="152400"/>
            <a:ext cx="6858000" cy="5148808"/>
          </a:xfrm>
        </p:spPr>
      </p:pic>
      <p:sp>
        <p:nvSpPr>
          <p:cNvPr id="9" name="TextBox 8"/>
          <p:cNvSpPr txBox="1"/>
          <p:nvPr/>
        </p:nvSpPr>
        <p:spPr>
          <a:xfrm>
            <a:off x="323528" y="764704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Welcome you all </a:t>
            </a:r>
          </a:p>
          <a:p>
            <a:pPr algn="ctr"/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JAVA PROGRAMMING</a:t>
            </a:r>
          </a:p>
          <a:p>
            <a:pPr algn="ctr"/>
            <a:endParaRPr lang="en-US" sz="28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DAY : </a:t>
            </a:r>
            <a:r>
              <a:rPr lang="en-US" sz="2800" dirty="0" smtClean="0">
                <a:solidFill>
                  <a:srgbClr val="FFFF00"/>
                </a:solidFill>
              </a:rPr>
              <a:t>9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1142976" y="4357694"/>
            <a:ext cx="6629416" cy="1295400"/>
          </a:xfrm>
        </p:spPr>
        <p:txBody>
          <a:bodyPr/>
          <a:lstStyle>
            <a:extLst/>
          </a:lstStyle>
          <a:p>
            <a:pPr algn="ctr"/>
            <a:r>
              <a:rPr lang="en-US" sz="8800" b="1" dirty="0" smtClean="0">
                <a:latin typeface="Rockwell" pitchFamily="18" charset="0"/>
              </a:rPr>
              <a:t>Thank You</a:t>
            </a:r>
            <a:endParaRPr lang="en-US" sz="8800" b="1" dirty="0">
              <a:latin typeface="Rockwell" pitchFamily="18" charset="0"/>
            </a:endParaRP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>
            <a:off x="228600" y="723900"/>
            <a:ext cx="2400300" cy="32004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 w="0" h="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ctr"/>
            <a:r>
              <a:rPr lang="en-US" sz="4000" u="sng" dirty="0" smtClean="0">
                <a:solidFill>
                  <a:schemeClr val="tx1"/>
                </a:solidFill>
              </a:rPr>
              <a:t>Day- </a:t>
            </a:r>
            <a:r>
              <a:rPr lang="en-US" sz="4000" u="sng" dirty="0" smtClean="0">
                <a:solidFill>
                  <a:schemeClr val="tx1"/>
                </a:solidFill>
              </a:rPr>
              <a:t>9</a:t>
            </a:r>
            <a:endParaRPr lang="en-US" sz="4000" u="sng" dirty="0" smtClean="0">
              <a:solidFill>
                <a:schemeClr val="tx1"/>
              </a:solidFill>
            </a:endParaRPr>
          </a:p>
          <a:p>
            <a:pPr algn="ctr"/>
            <a:r>
              <a:rPr lang="en-IN" sz="4000" b="1" u="sng" dirty="0">
                <a:solidFill>
                  <a:srgbClr val="C00000"/>
                </a:solidFill>
              </a:rPr>
              <a:t>Object Cloning</a:t>
            </a:r>
            <a:r>
              <a:rPr lang="en-IN" sz="4000" dirty="0"/>
              <a:t> </a:t>
            </a:r>
          </a:p>
          <a:p>
            <a:pPr algn="ctr"/>
            <a:endParaRPr lang="en-US" sz="4000" b="1" u="sng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</a:rPr>
              <a:t>What is Object Cloning? 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</a:rPr>
              <a:t>Why use clone() method </a:t>
            </a:r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</a:rPr>
              <a:t>Advantage </a:t>
            </a:r>
            <a:r>
              <a:rPr lang="en-US" sz="2000" b="1" dirty="0">
                <a:solidFill>
                  <a:srgbClr val="C00000"/>
                </a:solidFill>
              </a:rPr>
              <a:t> &amp; Disadvantage of </a:t>
            </a:r>
            <a:r>
              <a:rPr lang="en-US" sz="2000" b="1" dirty="0">
                <a:solidFill>
                  <a:srgbClr val="C00000"/>
                </a:solidFill>
              </a:rPr>
              <a:t>Object cloning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</a:rPr>
              <a:t>Example Program</a:t>
            </a:r>
          </a:p>
          <a:p>
            <a:pPr marL="342900" indent="-342900">
              <a:buFontTx/>
              <a:buChar char="-"/>
            </a:pP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Object Cloning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object cloning</a:t>
            </a:r>
            <a:r>
              <a:rPr lang="en-US" dirty="0"/>
              <a:t> is a </a:t>
            </a:r>
            <a:r>
              <a:rPr lang="en-US" dirty="0">
                <a:solidFill>
                  <a:srgbClr val="FF0000"/>
                </a:solidFill>
              </a:rPr>
              <a:t>way to create exact copy of an object. 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clone() method </a:t>
            </a:r>
            <a:r>
              <a:rPr lang="en-US" dirty="0"/>
              <a:t>of Object class is used </a:t>
            </a:r>
            <a:r>
              <a:rPr lang="en-US" dirty="0">
                <a:solidFill>
                  <a:srgbClr val="FF0000"/>
                </a:solidFill>
              </a:rPr>
              <a:t>to clone an object.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dirty="0"/>
              <a:t>The </a:t>
            </a:r>
            <a:r>
              <a:rPr lang="en-US" b="1" dirty="0" err="1">
                <a:solidFill>
                  <a:srgbClr val="C00000"/>
                </a:solidFill>
              </a:rPr>
              <a:t>java.lang.Cloneable</a:t>
            </a:r>
            <a:r>
              <a:rPr lang="en-US" b="1" dirty="0">
                <a:solidFill>
                  <a:srgbClr val="C00000"/>
                </a:solidFill>
              </a:rPr>
              <a:t> interface</a:t>
            </a:r>
            <a:r>
              <a:rPr lang="en-US" dirty="0">
                <a:solidFill>
                  <a:srgbClr val="002060"/>
                </a:solidFill>
              </a:rPr>
              <a:t> </a:t>
            </a:r>
            <a:r>
              <a:rPr lang="en-US" dirty="0"/>
              <a:t>must be implemented by the class whose object clone we want to </a:t>
            </a:r>
            <a:r>
              <a:rPr lang="en-US" dirty="0" smtClean="0"/>
              <a:t>create.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If we don't implement </a:t>
            </a:r>
            <a:r>
              <a:rPr lang="en-US" b="1" dirty="0" err="1">
                <a:solidFill>
                  <a:srgbClr val="C00000"/>
                </a:solidFill>
              </a:rPr>
              <a:t>Cloneable</a:t>
            </a:r>
            <a:r>
              <a:rPr lang="en-US" b="1" dirty="0">
                <a:solidFill>
                  <a:srgbClr val="C00000"/>
                </a:solidFill>
              </a:rPr>
              <a:t> interface</a:t>
            </a:r>
            <a:r>
              <a:rPr lang="en-US" dirty="0"/>
              <a:t>, clone() method generates </a:t>
            </a:r>
            <a:r>
              <a:rPr lang="en-US" b="1" dirty="0" err="1"/>
              <a:t>CloneNotSupportedException</a:t>
            </a:r>
            <a:r>
              <a:rPr lang="en-US" dirty="0"/>
              <a:t>.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dirty="0"/>
              <a:t>The </a:t>
            </a:r>
            <a:r>
              <a:rPr lang="en-US" b="1" dirty="0"/>
              <a:t>clone() method</a:t>
            </a:r>
            <a:r>
              <a:rPr lang="en-US" dirty="0"/>
              <a:t> is defined in the Object class. </a:t>
            </a:r>
            <a:endParaRPr lang="en-US" dirty="0" smtClean="0"/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Syntax </a:t>
            </a:r>
            <a:r>
              <a:rPr lang="en-US" b="1" dirty="0">
                <a:solidFill>
                  <a:schemeClr val="tx1"/>
                </a:solidFill>
              </a:rPr>
              <a:t>of the clone() method is as follows: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</a:rPr>
              <a:t>protected</a:t>
            </a:r>
            <a:r>
              <a:rPr lang="en-US" dirty="0">
                <a:solidFill>
                  <a:srgbClr val="0070C0"/>
                </a:solidFill>
              </a:rPr>
              <a:t> Object clone() </a:t>
            </a:r>
            <a:r>
              <a:rPr lang="en-US" b="1" dirty="0">
                <a:solidFill>
                  <a:srgbClr val="0070C0"/>
                </a:solidFill>
              </a:rPr>
              <a:t>throws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dirty="0" err="1">
                <a:solidFill>
                  <a:srgbClr val="0070C0"/>
                </a:solidFill>
              </a:rPr>
              <a:t>CloneNotSupportedException</a:t>
            </a:r>
            <a:r>
              <a:rPr lang="en-US" dirty="0">
                <a:solidFill>
                  <a:srgbClr val="0070C0"/>
                </a:solidFill>
              </a:rPr>
              <a:t>  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Why use clone() method ?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clone() method</a:t>
            </a:r>
            <a:r>
              <a:rPr lang="en-US" dirty="0"/>
              <a:t> </a:t>
            </a:r>
            <a:r>
              <a:rPr lang="en-US" b="1" dirty="0">
                <a:solidFill>
                  <a:srgbClr val="0070C0"/>
                </a:solidFill>
              </a:rPr>
              <a:t>saves the extra processing task </a:t>
            </a:r>
            <a:r>
              <a:rPr lang="en-US" dirty="0"/>
              <a:t>for </a:t>
            </a:r>
            <a:r>
              <a:rPr lang="en-US" b="1" dirty="0"/>
              <a:t>creating the exact copy of an object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If we perform it by </a:t>
            </a:r>
            <a:r>
              <a:rPr lang="en-US" dirty="0">
                <a:solidFill>
                  <a:srgbClr val="C00000"/>
                </a:solidFill>
              </a:rPr>
              <a:t>using the new keyword</a:t>
            </a:r>
            <a:r>
              <a:rPr lang="en-US" dirty="0"/>
              <a:t>, it will take a </a:t>
            </a:r>
            <a:r>
              <a:rPr lang="en-US" b="1" dirty="0">
                <a:solidFill>
                  <a:srgbClr val="C00000"/>
                </a:solidFill>
              </a:rPr>
              <a:t>lot of processing time </a:t>
            </a:r>
            <a:r>
              <a:rPr lang="en-US" dirty="0"/>
              <a:t>to be performed that is why we use object cloning.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8955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Advantage of Object cloning</a:t>
            </a:r>
          </a:p>
          <a:p>
            <a:pPr algn="l"/>
            <a:r>
              <a:rPr lang="en-US" dirty="0"/>
              <a:t>Although </a:t>
            </a:r>
            <a:r>
              <a:rPr lang="en-US" dirty="0" err="1"/>
              <a:t>Object.clone</a:t>
            </a:r>
            <a:r>
              <a:rPr lang="en-US" dirty="0"/>
              <a:t>() has some design issues but it is still a </a:t>
            </a:r>
            <a:r>
              <a:rPr lang="en-US" dirty="0">
                <a:solidFill>
                  <a:srgbClr val="C00000"/>
                </a:solidFill>
              </a:rPr>
              <a:t>popular and easy way of copying objects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 algn="l"/>
            <a:r>
              <a:rPr lang="en-US" b="1" dirty="0" smtClean="0"/>
              <a:t> </a:t>
            </a:r>
            <a:r>
              <a:rPr lang="en-US" b="1" dirty="0"/>
              <a:t>Following is a list of advantages of using clone() method: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You </a:t>
            </a:r>
            <a:r>
              <a:rPr lang="en-US" b="1" dirty="0">
                <a:solidFill>
                  <a:schemeClr val="tx1"/>
                </a:solidFill>
              </a:rPr>
              <a:t>don't need to write lengthy and repetitive codes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Just use an abstract class with a 4- or 5-line long clone() method.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It is the </a:t>
            </a:r>
            <a:r>
              <a:rPr lang="en-US" b="1" dirty="0">
                <a:solidFill>
                  <a:srgbClr val="0070C0"/>
                </a:solidFill>
              </a:rPr>
              <a:t>easiest and most efficient way for copying objects</a:t>
            </a:r>
            <a:r>
              <a:rPr lang="en-US" dirty="0">
                <a:solidFill>
                  <a:schemeClr val="tx1"/>
                </a:solidFill>
              </a:rPr>
              <a:t>, especially if </a:t>
            </a:r>
            <a:r>
              <a:rPr lang="en-US" b="1" dirty="0">
                <a:solidFill>
                  <a:schemeClr val="tx1"/>
                </a:solidFill>
              </a:rPr>
              <a:t>we are applying it to an already developed or an old project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Just </a:t>
            </a:r>
            <a:r>
              <a:rPr lang="en-US" dirty="0">
                <a:solidFill>
                  <a:schemeClr val="tx1"/>
                </a:solidFill>
              </a:rPr>
              <a:t>define a </a:t>
            </a:r>
            <a:r>
              <a:rPr lang="en-US" b="1" dirty="0">
                <a:solidFill>
                  <a:schemeClr val="tx1"/>
                </a:solidFill>
              </a:rPr>
              <a:t>parent class, implement </a:t>
            </a:r>
            <a:r>
              <a:rPr lang="en-US" b="1" dirty="0" err="1">
                <a:solidFill>
                  <a:schemeClr val="tx1"/>
                </a:solidFill>
              </a:rPr>
              <a:t>Cloneable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 it, provide the </a:t>
            </a:r>
            <a:r>
              <a:rPr lang="en-US" b="1" dirty="0">
                <a:solidFill>
                  <a:schemeClr val="tx1"/>
                </a:solidFill>
              </a:rPr>
              <a:t>definition of the clone() method </a:t>
            </a:r>
            <a:r>
              <a:rPr lang="en-US" dirty="0">
                <a:solidFill>
                  <a:schemeClr val="tx1"/>
                </a:solidFill>
              </a:rPr>
              <a:t>and the task will be done.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Clone() is the fastest way to copy array.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1846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Disadvantage of Object cloning</a:t>
            </a:r>
          </a:p>
          <a:p>
            <a:pPr algn="just"/>
            <a:r>
              <a:rPr lang="en-US" dirty="0"/>
              <a:t>Following is a list of some disadvantages of clone() method: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To use the </a:t>
            </a:r>
            <a:r>
              <a:rPr lang="en-US" b="1" dirty="0" err="1">
                <a:solidFill>
                  <a:schemeClr val="tx1"/>
                </a:solidFill>
              </a:rPr>
              <a:t>Object.clone</a:t>
            </a:r>
            <a:r>
              <a:rPr lang="en-US" b="1" dirty="0">
                <a:solidFill>
                  <a:schemeClr val="tx1"/>
                </a:solidFill>
              </a:rPr>
              <a:t>() method</a:t>
            </a:r>
            <a:r>
              <a:rPr lang="en-US" dirty="0">
                <a:solidFill>
                  <a:schemeClr val="tx1"/>
                </a:solidFill>
              </a:rPr>
              <a:t>, we </a:t>
            </a:r>
            <a:r>
              <a:rPr lang="en-US" b="1" dirty="0">
                <a:solidFill>
                  <a:srgbClr val="0070C0"/>
                </a:solidFill>
              </a:rPr>
              <a:t>have to change a lot of syntaxes to our code</a:t>
            </a:r>
            <a:r>
              <a:rPr lang="en-US" dirty="0">
                <a:solidFill>
                  <a:schemeClr val="tx1"/>
                </a:solidFill>
              </a:rPr>
              <a:t>, like implementing a </a:t>
            </a:r>
            <a:r>
              <a:rPr lang="en-US" dirty="0" err="1">
                <a:solidFill>
                  <a:schemeClr val="tx1"/>
                </a:solidFill>
              </a:rPr>
              <a:t>Cloneable</a:t>
            </a:r>
            <a:r>
              <a:rPr lang="en-US" dirty="0">
                <a:solidFill>
                  <a:schemeClr val="tx1"/>
                </a:solidFill>
              </a:rPr>
              <a:t> interface, defining the clone() method and handling </a:t>
            </a:r>
            <a:r>
              <a:rPr lang="en-US" dirty="0" err="1">
                <a:solidFill>
                  <a:schemeClr val="tx1"/>
                </a:solidFill>
              </a:rPr>
              <a:t>CloneNotSupportedException</a:t>
            </a:r>
            <a:r>
              <a:rPr lang="en-US" dirty="0">
                <a:solidFill>
                  <a:schemeClr val="tx1"/>
                </a:solidFill>
              </a:rPr>
              <a:t>, and finally, calling </a:t>
            </a:r>
            <a:r>
              <a:rPr lang="en-US" dirty="0" err="1">
                <a:solidFill>
                  <a:schemeClr val="tx1"/>
                </a:solidFill>
              </a:rPr>
              <a:t>Object.clone</a:t>
            </a:r>
            <a:r>
              <a:rPr lang="en-US" dirty="0">
                <a:solidFill>
                  <a:schemeClr val="tx1"/>
                </a:solidFill>
              </a:rPr>
              <a:t>() etc.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We have to </a:t>
            </a:r>
            <a:r>
              <a:rPr lang="en-US" b="1" dirty="0">
                <a:solidFill>
                  <a:schemeClr val="tx1"/>
                </a:solidFill>
              </a:rPr>
              <a:t>implement </a:t>
            </a:r>
            <a:r>
              <a:rPr lang="en-US" b="1" dirty="0" err="1">
                <a:solidFill>
                  <a:schemeClr val="tx1"/>
                </a:solidFill>
              </a:rPr>
              <a:t>cloneable</a:t>
            </a:r>
            <a:r>
              <a:rPr lang="en-US" b="1" dirty="0">
                <a:solidFill>
                  <a:schemeClr val="tx1"/>
                </a:solidFill>
              </a:rPr>
              <a:t> interface </a:t>
            </a:r>
            <a:r>
              <a:rPr lang="en-US" dirty="0">
                <a:solidFill>
                  <a:schemeClr val="tx1"/>
                </a:solidFill>
              </a:rPr>
              <a:t>while it </a:t>
            </a:r>
            <a:r>
              <a:rPr lang="en-US" b="1" dirty="0">
                <a:solidFill>
                  <a:schemeClr val="tx1"/>
                </a:solidFill>
              </a:rPr>
              <a:t>doesn't have any methods </a:t>
            </a:r>
            <a:r>
              <a:rPr lang="en-US" dirty="0">
                <a:solidFill>
                  <a:schemeClr val="tx1"/>
                </a:solidFill>
              </a:rPr>
              <a:t>in it. </a:t>
            </a:r>
            <a:r>
              <a:rPr lang="en-US" dirty="0" smtClean="0">
                <a:solidFill>
                  <a:schemeClr val="tx1"/>
                </a:solidFill>
              </a:rPr>
              <a:t>We </a:t>
            </a:r>
            <a:r>
              <a:rPr lang="en-US" dirty="0">
                <a:solidFill>
                  <a:schemeClr val="tx1"/>
                </a:solidFill>
              </a:rPr>
              <a:t>just have to use it to </a:t>
            </a:r>
            <a:r>
              <a:rPr lang="en-US" b="1" dirty="0">
                <a:solidFill>
                  <a:schemeClr val="tx1"/>
                </a:solidFill>
              </a:rPr>
              <a:t>tell the JVM that we can perform clone() </a:t>
            </a:r>
            <a:r>
              <a:rPr lang="en-US" dirty="0">
                <a:solidFill>
                  <a:schemeClr val="tx1"/>
                </a:solidFill>
              </a:rPr>
              <a:t>on our object.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6762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Disadvantage of Object cloning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Object.clone</a:t>
            </a:r>
            <a:r>
              <a:rPr lang="en-US" dirty="0" smtClean="0">
                <a:solidFill>
                  <a:schemeClr val="tx1"/>
                </a:solidFill>
              </a:rPr>
              <a:t>() is protected, so we have to provide </a:t>
            </a:r>
            <a:r>
              <a:rPr lang="en-US" b="1" dirty="0" smtClean="0">
                <a:solidFill>
                  <a:schemeClr val="tx1"/>
                </a:solidFill>
              </a:rPr>
              <a:t>our own clone() and indirectly call </a:t>
            </a:r>
            <a:r>
              <a:rPr lang="en-US" b="1" dirty="0" err="1" smtClean="0">
                <a:solidFill>
                  <a:schemeClr val="tx1"/>
                </a:solidFill>
              </a:rPr>
              <a:t>Object.clone</a:t>
            </a:r>
            <a:r>
              <a:rPr lang="en-US" b="1" dirty="0" smtClean="0">
                <a:solidFill>
                  <a:schemeClr val="tx1"/>
                </a:solidFill>
              </a:rPr>
              <a:t>()</a:t>
            </a:r>
            <a:r>
              <a:rPr lang="en-US" dirty="0" smtClean="0">
                <a:solidFill>
                  <a:schemeClr val="tx1"/>
                </a:solidFill>
              </a:rPr>
              <a:t> from it.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b="1" dirty="0" err="1" smtClean="0">
                <a:solidFill>
                  <a:srgbClr val="0070C0"/>
                </a:solidFill>
              </a:rPr>
              <a:t>Object.clone</a:t>
            </a:r>
            <a:r>
              <a:rPr lang="en-US" b="1" dirty="0" smtClean="0">
                <a:solidFill>
                  <a:srgbClr val="0070C0"/>
                </a:solidFill>
              </a:rPr>
              <a:t>() doesn't invoke any constructor </a:t>
            </a:r>
            <a:r>
              <a:rPr lang="en-US" dirty="0" smtClean="0">
                <a:solidFill>
                  <a:schemeClr val="tx1"/>
                </a:solidFill>
              </a:rPr>
              <a:t>so we don't have any control over object construction.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If you want to write a clone method in a child class then all of its </a:t>
            </a:r>
            <a:r>
              <a:rPr lang="en-US" b="1" dirty="0" err="1" smtClean="0">
                <a:solidFill>
                  <a:schemeClr val="tx1"/>
                </a:solidFill>
              </a:rPr>
              <a:t>superclasses</a:t>
            </a:r>
            <a:r>
              <a:rPr lang="en-US" b="1" dirty="0" smtClean="0">
                <a:solidFill>
                  <a:schemeClr val="tx1"/>
                </a:solidFill>
              </a:rPr>
              <a:t> should define the clone() method </a:t>
            </a:r>
            <a:r>
              <a:rPr lang="en-US" dirty="0" smtClean="0">
                <a:solidFill>
                  <a:schemeClr val="tx1"/>
                </a:solidFill>
              </a:rPr>
              <a:t>in them or inherit it from another parent class. Otherwise, the </a:t>
            </a:r>
            <a:r>
              <a:rPr lang="en-US" dirty="0" err="1" smtClean="0">
                <a:solidFill>
                  <a:schemeClr val="tx1"/>
                </a:solidFill>
              </a:rPr>
              <a:t>super.clone</a:t>
            </a:r>
            <a:r>
              <a:rPr lang="en-US" dirty="0" smtClean="0">
                <a:solidFill>
                  <a:schemeClr val="tx1"/>
                </a:solidFill>
              </a:rPr>
              <a:t>() chain will fail.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b="1" dirty="0" err="1" smtClean="0">
                <a:solidFill>
                  <a:schemeClr val="tx1"/>
                </a:solidFill>
              </a:rPr>
              <a:t>Object.clone</a:t>
            </a:r>
            <a:r>
              <a:rPr lang="en-US" b="1" dirty="0" smtClean="0">
                <a:solidFill>
                  <a:schemeClr val="tx1"/>
                </a:solidFill>
              </a:rPr>
              <a:t>() supports only shallow copying </a:t>
            </a:r>
            <a:r>
              <a:rPr lang="en-US" dirty="0" smtClean="0">
                <a:solidFill>
                  <a:schemeClr val="tx1"/>
                </a:solidFill>
              </a:rPr>
              <a:t>but we will need to override it if we need deep cloning.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5046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IN" b="1" dirty="0">
                <a:solidFill>
                  <a:schemeClr val="tx1"/>
                </a:solidFill>
              </a:rPr>
              <a:t>class</a:t>
            </a:r>
            <a:r>
              <a:rPr lang="en-IN" dirty="0">
                <a:solidFill>
                  <a:schemeClr val="tx1"/>
                </a:solidFill>
              </a:rPr>
              <a:t> Student18 </a:t>
            </a:r>
            <a:r>
              <a:rPr lang="en-IN" b="1" dirty="0">
                <a:solidFill>
                  <a:schemeClr val="tx1"/>
                </a:solidFill>
              </a:rPr>
              <a:t>implements</a:t>
            </a:r>
            <a:r>
              <a:rPr lang="en-IN" dirty="0">
                <a:solidFill>
                  <a:schemeClr val="tx1"/>
                </a:solidFill>
              </a:rPr>
              <a:t> </a:t>
            </a:r>
            <a:r>
              <a:rPr lang="en-IN" dirty="0" err="1" smtClean="0">
                <a:solidFill>
                  <a:schemeClr val="tx1"/>
                </a:solidFill>
              </a:rPr>
              <a:t>Cloneable</a:t>
            </a:r>
            <a:r>
              <a:rPr lang="en-IN" dirty="0" smtClean="0">
                <a:solidFill>
                  <a:schemeClr val="tx1"/>
                </a:solidFill>
              </a:rPr>
              <a:t> {</a:t>
            </a:r>
            <a:r>
              <a:rPr lang="en-IN" dirty="0">
                <a:solidFill>
                  <a:schemeClr val="tx1"/>
                </a:solidFill>
              </a:rPr>
              <a:t>  </a:t>
            </a:r>
          </a:p>
          <a:p>
            <a:pPr algn="l"/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dirty="0">
                <a:solidFill>
                  <a:schemeClr val="tx1"/>
                </a:solidFill>
              </a:rPr>
              <a:t> </a:t>
            </a:r>
            <a:r>
              <a:rPr lang="en-IN" dirty="0" err="1">
                <a:solidFill>
                  <a:schemeClr val="tx1"/>
                </a:solidFill>
              </a:rPr>
              <a:t>rollno</a:t>
            </a:r>
            <a:r>
              <a:rPr lang="en-IN" dirty="0">
                <a:solidFill>
                  <a:schemeClr val="tx1"/>
                </a:solidFill>
              </a:rPr>
              <a:t>;  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String name;  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  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Student18(</a:t>
            </a:r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dirty="0">
                <a:solidFill>
                  <a:schemeClr val="tx1"/>
                </a:solidFill>
              </a:rPr>
              <a:t> </a:t>
            </a:r>
            <a:r>
              <a:rPr lang="en-IN" dirty="0" err="1">
                <a:solidFill>
                  <a:schemeClr val="tx1"/>
                </a:solidFill>
              </a:rPr>
              <a:t>rollno,String</a:t>
            </a:r>
            <a:r>
              <a:rPr lang="en-IN" dirty="0">
                <a:solidFill>
                  <a:schemeClr val="tx1"/>
                </a:solidFill>
              </a:rPr>
              <a:t> name){  </a:t>
            </a:r>
          </a:p>
          <a:p>
            <a:pPr algn="l"/>
            <a:r>
              <a:rPr lang="en-IN" b="1" dirty="0" err="1">
                <a:solidFill>
                  <a:schemeClr val="tx1"/>
                </a:solidFill>
              </a:rPr>
              <a:t>this</a:t>
            </a:r>
            <a:r>
              <a:rPr lang="en-IN" dirty="0" err="1">
                <a:solidFill>
                  <a:schemeClr val="tx1"/>
                </a:solidFill>
              </a:rPr>
              <a:t>.rollno</a:t>
            </a:r>
            <a:r>
              <a:rPr lang="en-IN" dirty="0">
                <a:solidFill>
                  <a:schemeClr val="tx1"/>
                </a:solidFill>
              </a:rPr>
              <a:t>=</a:t>
            </a:r>
            <a:r>
              <a:rPr lang="en-IN" dirty="0" err="1">
                <a:solidFill>
                  <a:schemeClr val="tx1"/>
                </a:solidFill>
              </a:rPr>
              <a:t>rollno</a:t>
            </a:r>
            <a:r>
              <a:rPr lang="en-IN" dirty="0">
                <a:solidFill>
                  <a:schemeClr val="tx1"/>
                </a:solidFill>
              </a:rPr>
              <a:t>;  </a:t>
            </a:r>
          </a:p>
          <a:p>
            <a:pPr algn="l"/>
            <a:r>
              <a:rPr lang="en-IN" b="1" dirty="0">
                <a:solidFill>
                  <a:schemeClr val="tx1"/>
                </a:solidFill>
              </a:rPr>
              <a:t>this</a:t>
            </a:r>
            <a:r>
              <a:rPr lang="en-IN" dirty="0">
                <a:solidFill>
                  <a:schemeClr val="tx1"/>
                </a:solidFill>
              </a:rPr>
              <a:t>.name=name;  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}  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  </a:t>
            </a:r>
          </a:p>
          <a:p>
            <a:pPr algn="l"/>
            <a:r>
              <a:rPr lang="en-IN" b="1" dirty="0">
                <a:solidFill>
                  <a:schemeClr val="tx1"/>
                </a:solidFill>
              </a:rPr>
              <a:t>public</a:t>
            </a:r>
            <a:r>
              <a:rPr lang="en-IN" dirty="0">
                <a:solidFill>
                  <a:schemeClr val="tx1"/>
                </a:solidFill>
              </a:rPr>
              <a:t> Object clone()</a:t>
            </a:r>
            <a:r>
              <a:rPr lang="en-IN" b="1" dirty="0">
                <a:solidFill>
                  <a:schemeClr val="tx1"/>
                </a:solidFill>
              </a:rPr>
              <a:t>throws</a:t>
            </a:r>
            <a:r>
              <a:rPr lang="en-IN" dirty="0">
                <a:solidFill>
                  <a:schemeClr val="tx1"/>
                </a:solidFill>
              </a:rPr>
              <a:t> </a:t>
            </a:r>
            <a:r>
              <a:rPr lang="en-IN" dirty="0" err="1">
                <a:solidFill>
                  <a:schemeClr val="tx1"/>
                </a:solidFill>
              </a:rPr>
              <a:t>CloneNotSupportedException</a:t>
            </a:r>
            <a:r>
              <a:rPr lang="en-IN" dirty="0">
                <a:solidFill>
                  <a:schemeClr val="tx1"/>
                </a:solidFill>
              </a:rPr>
              <a:t>{  </a:t>
            </a:r>
          </a:p>
          <a:p>
            <a:pPr algn="l"/>
            <a:r>
              <a:rPr lang="en-IN" b="1" dirty="0">
                <a:solidFill>
                  <a:schemeClr val="tx1"/>
                </a:solidFill>
              </a:rPr>
              <a:t>return</a:t>
            </a:r>
            <a:r>
              <a:rPr lang="en-IN" dirty="0">
                <a:solidFill>
                  <a:schemeClr val="tx1"/>
                </a:solidFill>
              </a:rPr>
              <a:t> </a:t>
            </a:r>
            <a:r>
              <a:rPr lang="en-IN" b="1" dirty="0" err="1">
                <a:solidFill>
                  <a:schemeClr val="tx1"/>
                </a:solidFill>
              </a:rPr>
              <a:t>super</a:t>
            </a:r>
            <a:r>
              <a:rPr lang="en-IN" dirty="0" err="1">
                <a:solidFill>
                  <a:schemeClr val="tx1"/>
                </a:solidFill>
              </a:rPr>
              <a:t>.clone</a:t>
            </a:r>
            <a:r>
              <a:rPr lang="en-IN" dirty="0">
                <a:solidFill>
                  <a:schemeClr val="tx1"/>
                </a:solidFill>
              </a:rPr>
              <a:t>();  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}  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  </a:t>
            </a:r>
          </a:p>
          <a:p>
            <a:pPr algn="l"/>
            <a:r>
              <a:rPr lang="en-IN" b="1" dirty="0">
                <a:solidFill>
                  <a:schemeClr val="tx1"/>
                </a:solidFill>
              </a:rPr>
              <a:t>public</a:t>
            </a:r>
            <a:r>
              <a:rPr lang="en-IN" dirty="0">
                <a:solidFill>
                  <a:schemeClr val="tx1"/>
                </a:solidFill>
              </a:rPr>
              <a:t> </a:t>
            </a:r>
            <a:r>
              <a:rPr lang="en-IN" b="1" dirty="0">
                <a:solidFill>
                  <a:schemeClr val="tx1"/>
                </a:solidFill>
              </a:rPr>
              <a:t>static</a:t>
            </a:r>
            <a:r>
              <a:rPr lang="en-IN" dirty="0">
                <a:solidFill>
                  <a:schemeClr val="tx1"/>
                </a:solidFill>
              </a:rPr>
              <a:t> </a:t>
            </a:r>
            <a:r>
              <a:rPr lang="en-IN" b="1" dirty="0">
                <a:solidFill>
                  <a:schemeClr val="tx1"/>
                </a:solidFill>
              </a:rPr>
              <a:t>void</a:t>
            </a:r>
            <a:r>
              <a:rPr lang="en-IN" dirty="0">
                <a:solidFill>
                  <a:schemeClr val="tx1"/>
                </a:solidFill>
              </a:rPr>
              <a:t> main(String </a:t>
            </a:r>
            <a:r>
              <a:rPr lang="en-IN" dirty="0" err="1">
                <a:solidFill>
                  <a:schemeClr val="tx1"/>
                </a:solidFill>
              </a:rPr>
              <a:t>args</a:t>
            </a:r>
            <a:r>
              <a:rPr lang="en-IN" dirty="0">
                <a:solidFill>
                  <a:schemeClr val="tx1"/>
                </a:solidFill>
              </a:rPr>
              <a:t>[]){  </a:t>
            </a:r>
          </a:p>
          <a:p>
            <a:pPr algn="l"/>
            <a:r>
              <a:rPr lang="en-IN" b="1" dirty="0">
                <a:solidFill>
                  <a:schemeClr val="tx1"/>
                </a:solidFill>
              </a:rPr>
              <a:t>try</a:t>
            </a:r>
            <a:r>
              <a:rPr lang="en-IN" dirty="0">
                <a:solidFill>
                  <a:schemeClr val="tx1"/>
                </a:solidFill>
              </a:rPr>
              <a:t>{  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Student18 s1=</a:t>
            </a:r>
            <a:r>
              <a:rPr lang="en-IN" b="1" dirty="0">
                <a:solidFill>
                  <a:schemeClr val="tx1"/>
                </a:solidFill>
              </a:rPr>
              <a:t>new</a:t>
            </a:r>
            <a:r>
              <a:rPr lang="en-IN" dirty="0">
                <a:solidFill>
                  <a:schemeClr val="tx1"/>
                </a:solidFill>
              </a:rPr>
              <a:t> Student18(101,"amit");  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  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Student18 s2=(Student18)s1.clone();  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  </a:t>
            </a:r>
          </a:p>
          <a:p>
            <a:pPr algn="l"/>
            <a:r>
              <a:rPr lang="en-IN" dirty="0" err="1">
                <a:solidFill>
                  <a:schemeClr val="tx1"/>
                </a:solidFill>
              </a:rPr>
              <a:t>System.out.println</a:t>
            </a:r>
            <a:r>
              <a:rPr lang="en-IN" dirty="0">
                <a:solidFill>
                  <a:schemeClr val="tx1"/>
                </a:solidFill>
              </a:rPr>
              <a:t>(s1.rollno+" "+s1.name);  </a:t>
            </a:r>
          </a:p>
          <a:p>
            <a:pPr algn="l"/>
            <a:r>
              <a:rPr lang="en-IN" dirty="0" err="1">
                <a:solidFill>
                  <a:schemeClr val="tx1"/>
                </a:solidFill>
              </a:rPr>
              <a:t>System.out.println</a:t>
            </a:r>
            <a:r>
              <a:rPr lang="en-IN" dirty="0">
                <a:solidFill>
                  <a:schemeClr val="tx1"/>
                </a:solidFill>
              </a:rPr>
              <a:t>(s2.rollno+" "+s2.name);  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  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}</a:t>
            </a:r>
            <a:r>
              <a:rPr lang="en-IN" b="1" dirty="0">
                <a:solidFill>
                  <a:schemeClr val="tx1"/>
                </a:solidFill>
              </a:rPr>
              <a:t>catch</a:t>
            </a:r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err="1">
                <a:solidFill>
                  <a:schemeClr val="tx1"/>
                </a:solidFill>
              </a:rPr>
              <a:t>CloneNotSupportedException</a:t>
            </a:r>
            <a:r>
              <a:rPr lang="en-IN" dirty="0">
                <a:solidFill>
                  <a:schemeClr val="tx1"/>
                </a:solidFill>
              </a:rPr>
              <a:t> c){}  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  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}  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}  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407" y="5589240"/>
            <a:ext cx="16478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529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Program Explanation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Both </a:t>
            </a:r>
            <a:r>
              <a:rPr lang="en-US" dirty="0">
                <a:solidFill>
                  <a:schemeClr val="tx1"/>
                </a:solidFill>
              </a:rPr>
              <a:t>reference variables have the same value.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Thus</a:t>
            </a:r>
            <a:r>
              <a:rPr lang="en-US" dirty="0">
                <a:solidFill>
                  <a:schemeClr val="tx1"/>
                </a:solidFill>
              </a:rPr>
              <a:t>, the clone() copies the values of an object to another.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So </a:t>
            </a:r>
            <a:r>
              <a:rPr lang="en-US" dirty="0">
                <a:solidFill>
                  <a:schemeClr val="tx1"/>
                </a:solidFill>
              </a:rPr>
              <a:t>we don't need to write explicit code to copy the value of an object to another.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we create another object by new keyword and assign the values of another object to this one, it will require a lot of processing on this object.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So </a:t>
            </a:r>
            <a:r>
              <a:rPr lang="en-US" dirty="0">
                <a:solidFill>
                  <a:schemeClr val="tx1"/>
                </a:solidFill>
              </a:rPr>
              <a:t>to save the extra processing task we use clone() method.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4254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ContemporaryPhotoAlbum</Template>
  <TotalTime>0</TotalTime>
  <Words>451</Words>
  <Application>Microsoft Office PowerPoint</Application>
  <PresentationFormat>On-screen Show (4:3)</PresentationFormat>
  <Paragraphs>80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Contemporary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2022-05-17T09:40:20Z</dcterms:created>
  <dcterms:modified xsi:type="dcterms:W3CDTF">2022-08-12T06:56:13Z</dcterms:modified>
</cp:coreProperties>
</file>