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61" r:id="rId1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>
      <p:cViewPr>
        <p:scale>
          <a:sx n="66" d="100"/>
          <a:sy n="66" d="100"/>
        </p:scale>
        <p:origin x="-146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8/11/2022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err="1" smtClean="0"/>
              <a:t>KGiSL</a:t>
            </a:r>
            <a:r>
              <a:rPr lang="en-US" sz="1400" kern="1000" dirty="0" smtClean="0"/>
              <a:t>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JAVA PROGRAMMING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DAY : </a:t>
            </a:r>
            <a:r>
              <a:rPr lang="en-US" sz="2800" dirty="0" smtClean="0">
                <a:solidFill>
                  <a:srgbClr val="FFFF00"/>
                </a:solidFill>
              </a:rPr>
              <a:t>9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92696"/>
            <a:ext cx="7776864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2) Using packagename.classname</a:t>
            </a:r>
          </a:p>
          <a:p>
            <a:r>
              <a:rPr lang="en-IN" dirty="0"/>
              <a:t>If you import </a:t>
            </a:r>
            <a:r>
              <a:rPr lang="en-IN" dirty="0" err="1"/>
              <a:t>package.classname</a:t>
            </a:r>
            <a:r>
              <a:rPr lang="en-IN" dirty="0"/>
              <a:t> then only declared class of this package will be accessible.</a:t>
            </a:r>
          </a:p>
          <a:p>
            <a:r>
              <a:rPr lang="en-IN" sz="2000" b="1" dirty="0"/>
              <a:t>Example of package by import </a:t>
            </a:r>
            <a:r>
              <a:rPr lang="en-IN" sz="2000" b="1" dirty="0" err="1"/>
              <a:t>package.classname</a:t>
            </a:r>
            <a:endParaRPr lang="en-IN" sz="2000" b="1" dirty="0"/>
          </a:p>
          <a:p>
            <a:r>
              <a:rPr lang="en-IN" b="1" dirty="0">
                <a:solidFill>
                  <a:srgbClr val="C00000"/>
                </a:solidFill>
              </a:rPr>
              <a:t>//save by A.java  </a:t>
            </a:r>
          </a:p>
          <a:p>
            <a:r>
              <a:rPr lang="en-IN" dirty="0"/>
              <a:t>  </a:t>
            </a:r>
            <a:r>
              <a:rPr lang="en-IN" b="1" dirty="0" smtClean="0"/>
              <a:t>package</a:t>
            </a:r>
            <a:r>
              <a:rPr lang="en-IN" dirty="0"/>
              <a:t> pack;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r>
              <a:rPr lang="en-IN" dirty="0"/>
              <a:t>}  </a:t>
            </a:r>
            <a:endParaRPr lang="en-IN" dirty="0" smtClean="0"/>
          </a:p>
          <a:p>
            <a:endParaRPr lang="en-US" dirty="0"/>
          </a:p>
          <a:p>
            <a:r>
              <a:rPr lang="en-IN" b="1" dirty="0" smtClean="0">
                <a:solidFill>
                  <a:srgbClr val="C00000"/>
                </a:solidFill>
              </a:rPr>
              <a:t>//</a:t>
            </a:r>
            <a:r>
              <a:rPr lang="en-IN" b="1" dirty="0">
                <a:solidFill>
                  <a:srgbClr val="C00000"/>
                </a:solidFill>
              </a:rPr>
              <a:t>save by B.java  </a:t>
            </a:r>
          </a:p>
          <a:p>
            <a:r>
              <a:rPr lang="en-IN" b="1" dirty="0"/>
              <a:t>package</a:t>
            </a:r>
            <a:r>
              <a:rPr lang="en-IN" dirty="0"/>
              <a:t> </a:t>
            </a:r>
            <a:r>
              <a:rPr lang="en-IN" dirty="0" err="1"/>
              <a:t>mypack</a:t>
            </a:r>
            <a:r>
              <a:rPr lang="en-IN" dirty="0"/>
              <a:t>;  </a:t>
            </a:r>
          </a:p>
          <a:p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pack.A</a:t>
            </a:r>
            <a:r>
              <a:rPr lang="en-IN" dirty="0"/>
              <a:t>;  </a:t>
            </a:r>
          </a:p>
          <a:p>
            <a:r>
              <a:rPr lang="en-IN" dirty="0"/>
              <a:t>  </a:t>
            </a:r>
          </a:p>
          <a:p>
            <a:r>
              <a:rPr lang="en-IN" b="1" dirty="0"/>
              <a:t>class</a:t>
            </a:r>
            <a:r>
              <a:rPr lang="en-IN" dirty="0"/>
              <a:t> B{  </a:t>
            </a:r>
          </a:p>
          <a:p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r>
              <a:rPr lang="en-IN" dirty="0"/>
              <a:t>   A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A();  </a:t>
            </a:r>
          </a:p>
          <a:p>
            <a:r>
              <a:rPr lang="en-IN" dirty="0"/>
              <a:t>   obj.msg();  </a:t>
            </a:r>
          </a:p>
          <a:p>
            <a:r>
              <a:rPr lang="en-IN" dirty="0"/>
              <a:t>  }  </a:t>
            </a:r>
          </a:p>
          <a:p>
            <a:r>
              <a:rPr lang="en-IN" dirty="0"/>
              <a:t>}  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95" y="5661248"/>
            <a:ext cx="1314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777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836712"/>
            <a:ext cx="7560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3) Using fully qualified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If you use fully qualified name then only declared class of this package will be accessible. Now there is no need to import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But you need to use fully qualified name every time when you are accessing the class or interface.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It is generally used when two packages have same class name e.g. </a:t>
            </a:r>
            <a:r>
              <a:rPr lang="en-US" sz="2400" dirty="0" err="1"/>
              <a:t>java.util</a:t>
            </a:r>
            <a:r>
              <a:rPr lang="en-US" sz="2400" dirty="0"/>
              <a:t> and </a:t>
            </a:r>
            <a:r>
              <a:rPr lang="en-US" sz="2400" dirty="0" err="1"/>
              <a:t>java.sql</a:t>
            </a:r>
            <a:r>
              <a:rPr lang="en-US" sz="2400" dirty="0"/>
              <a:t> packages contain Date class.</a:t>
            </a:r>
          </a:p>
        </p:txBody>
      </p:sp>
    </p:spTree>
    <p:extLst>
      <p:ext uri="{BB962C8B-B14F-4D97-AF65-F5344CB8AC3E}">
        <p14:creationId xmlns:p14="http://schemas.microsoft.com/office/powerpoint/2010/main" val="4038503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620688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3) Using fully qualified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9427" y="1261799"/>
            <a:ext cx="71261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//save by A.java  </a:t>
            </a:r>
          </a:p>
          <a:p>
            <a:r>
              <a:rPr lang="en-IN" sz="2000" b="1" dirty="0"/>
              <a:t>package</a:t>
            </a:r>
            <a:r>
              <a:rPr lang="en-IN" sz="2000" dirty="0"/>
              <a:t> pack;  </a:t>
            </a:r>
          </a:p>
          <a:p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class</a:t>
            </a:r>
            <a:r>
              <a:rPr lang="en-IN" sz="2000" dirty="0"/>
              <a:t> A{  </a:t>
            </a:r>
          </a:p>
          <a:p>
            <a:r>
              <a:rPr lang="en-IN" sz="2000" dirty="0"/>
              <a:t>  </a:t>
            </a: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</a:t>
            </a:r>
            <a:r>
              <a:rPr lang="en-IN" sz="2000" dirty="0" err="1"/>
              <a:t>msg</a:t>
            </a:r>
            <a:r>
              <a:rPr lang="en-IN" sz="2000" dirty="0"/>
              <a:t>(){</a:t>
            </a:r>
            <a:r>
              <a:rPr lang="en-IN" sz="2000" dirty="0" err="1"/>
              <a:t>System.out.println</a:t>
            </a:r>
            <a:r>
              <a:rPr lang="en-IN" sz="2000" dirty="0"/>
              <a:t>("Hello");}  </a:t>
            </a:r>
          </a:p>
          <a:p>
            <a:r>
              <a:rPr lang="en-IN" sz="2000" dirty="0"/>
              <a:t>}  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b="1" dirty="0">
                <a:solidFill>
                  <a:srgbClr val="C00000"/>
                </a:solidFill>
              </a:rPr>
              <a:t>//save by B.java  </a:t>
            </a:r>
          </a:p>
          <a:p>
            <a:r>
              <a:rPr lang="en-IN" sz="2000" b="1" dirty="0"/>
              <a:t>package</a:t>
            </a:r>
            <a:r>
              <a:rPr lang="en-IN" sz="2000" dirty="0"/>
              <a:t> </a:t>
            </a:r>
            <a:r>
              <a:rPr lang="en-IN" sz="2000" dirty="0" err="1"/>
              <a:t>mypack</a:t>
            </a:r>
            <a:r>
              <a:rPr lang="en-IN" sz="2000" dirty="0"/>
              <a:t>;  </a:t>
            </a:r>
          </a:p>
          <a:p>
            <a:r>
              <a:rPr lang="en-IN" sz="2000" b="1" dirty="0"/>
              <a:t>class</a:t>
            </a:r>
            <a:r>
              <a:rPr lang="en-IN" sz="2000" dirty="0"/>
              <a:t> B{  </a:t>
            </a:r>
          </a:p>
          <a:p>
            <a:r>
              <a:rPr lang="en-IN" sz="2000" dirty="0"/>
              <a:t>  </a:t>
            </a: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static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main(String </a:t>
            </a:r>
            <a:r>
              <a:rPr lang="en-IN" sz="2000" dirty="0" err="1"/>
              <a:t>args</a:t>
            </a:r>
            <a:r>
              <a:rPr lang="en-IN" sz="2000" dirty="0"/>
              <a:t>[]){  </a:t>
            </a:r>
          </a:p>
          <a:p>
            <a:r>
              <a:rPr lang="en-IN" sz="2000" dirty="0"/>
              <a:t>   </a:t>
            </a:r>
            <a:r>
              <a:rPr lang="en-IN" sz="2000" dirty="0" err="1"/>
              <a:t>pack.A</a:t>
            </a:r>
            <a:r>
              <a:rPr lang="en-IN" sz="2000" dirty="0"/>
              <a:t> </a:t>
            </a:r>
            <a:r>
              <a:rPr lang="en-IN" sz="2000" dirty="0" err="1"/>
              <a:t>obj</a:t>
            </a:r>
            <a:r>
              <a:rPr lang="en-IN" sz="2000" dirty="0"/>
              <a:t> = </a:t>
            </a:r>
            <a:r>
              <a:rPr lang="en-IN" sz="2000" b="1" dirty="0"/>
              <a:t>new</a:t>
            </a:r>
            <a:r>
              <a:rPr lang="en-IN" sz="2000" dirty="0"/>
              <a:t> </a:t>
            </a:r>
            <a:r>
              <a:rPr lang="en-IN" sz="2000" dirty="0" err="1"/>
              <a:t>pack.A</a:t>
            </a:r>
            <a:r>
              <a:rPr lang="en-IN" sz="2000" dirty="0"/>
              <a:t>();//using fully qualified name  </a:t>
            </a:r>
          </a:p>
          <a:p>
            <a:r>
              <a:rPr lang="en-IN" sz="2000" dirty="0"/>
              <a:t>   obj.msg();  </a:t>
            </a:r>
          </a:p>
          <a:p>
            <a:r>
              <a:rPr lang="en-IN" sz="2000" dirty="0"/>
              <a:t>  }  </a:t>
            </a:r>
          </a:p>
          <a:p>
            <a:r>
              <a:rPr lang="en-IN" sz="2000" dirty="0"/>
              <a:t>}  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95" y="5661248"/>
            <a:ext cx="1314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671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620688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Note: Sequence of the program must be package then import then class.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7170" name="Picture 2" descr="sequence of pack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7" y="1628800"/>
            <a:ext cx="2095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2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20688"/>
            <a:ext cx="712618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Sub package </a:t>
            </a:r>
            <a:r>
              <a:rPr lang="en-US" sz="2800" dirty="0">
                <a:solidFill>
                  <a:srgbClr val="C00000"/>
                </a:solidFill>
              </a:rPr>
              <a:t>in java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Package inside the package is called the </a:t>
            </a:r>
            <a:r>
              <a:rPr lang="en-US" sz="2400" b="1" dirty="0" err="1"/>
              <a:t>subpackage</a:t>
            </a:r>
            <a:r>
              <a:rPr lang="en-US" sz="2400" dirty="0"/>
              <a:t>. It should be created </a:t>
            </a:r>
            <a:r>
              <a:rPr lang="en-US" sz="2400" b="1" dirty="0"/>
              <a:t>to categorize the package further</a:t>
            </a:r>
            <a:r>
              <a:rPr lang="en-US" sz="24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Let's take an example, Sun Microsystem has </a:t>
            </a:r>
            <a:r>
              <a:rPr lang="en-US" sz="2400" dirty="0" err="1"/>
              <a:t>definded</a:t>
            </a:r>
            <a:r>
              <a:rPr lang="en-US" sz="2400" dirty="0"/>
              <a:t> a package named java that contains many classes like System, String, Reader, Writer, Socket etc.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These </a:t>
            </a:r>
            <a:r>
              <a:rPr lang="en-US" sz="2400" dirty="0"/>
              <a:t>classes represent a particular group e.g.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Reader </a:t>
            </a:r>
            <a:r>
              <a:rPr lang="en-US" sz="2400" dirty="0"/>
              <a:t>and Writer classes are for </a:t>
            </a:r>
            <a:r>
              <a:rPr lang="en-US" sz="2400" dirty="0" err="1"/>
              <a:t>Input/Output</a:t>
            </a:r>
            <a:r>
              <a:rPr lang="en-US" sz="2400" dirty="0"/>
              <a:t> operation, Socket and </a:t>
            </a:r>
            <a:r>
              <a:rPr lang="en-US" sz="2400" dirty="0" err="1"/>
              <a:t>ServerSocket</a:t>
            </a:r>
            <a:r>
              <a:rPr lang="en-US" sz="2400" dirty="0"/>
              <a:t> classes are for networking </a:t>
            </a:r>
            <a:r>
              <a:rPr lang="en-US" sz="2400" dirty="0" err="1"/>
              <a:t>etc</a:t>
            </a:r>
            <a:r>
              <a:rPr lang="en-US" sz="2400" dirty="0"/>
              <a:t> and so on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So, Sun has subcategorized the java package into </a:t>
            </a:r>
            <a:r>
              <a:rPr lang="en-US" sz="2400" dirty="0" err="1"/>
              <a:t>subpackages</a:t>
            </a:r>
            <a:r>
              <a:rPr lang="en-US" sz="2400" dirty="0"/>
              <a:t> such as </a:t>
            </a:r>
            <a:r>
              <a:rPr lang="en-US" sz="2400" dirty="0" err="1"/>
              <a:t>lang</a:t>
            </a:r>
            <a:r>
              <a:rPr lang="en-US" sz="2400" dirty="0"/>
              <a:t>, net, </a:t>
            </a:r>
            <a:r>
              <a:rPr lang="en-US" sz="2400" dirty="0" err="1"/>
              <a:t>io</a:t>
            </a:r>
            <a:r>
              <a:rPr lang="en-US" sz="2400" dirty="0"/>
              <a:t> etc. and put the </a:t>
            </a:r>
            <a:r>
              <a:rPr lang="en-US" sz="2400" dirty="0" err="1"/>
              <a:t>Input/Output</a:t>
            </a:r>
            <a:r>
              <a:rPr lang="en-US" sz="2400" dirty="0"/>
              <a:t> related classes in </a:t>
            </a:r>
            <a:r>
              <a:rPr lang="en-US" sz="2400" dirty="0" err="1"/>
              <a:t>io</a:t>
            </a:r>
            <a:r>
              <a:rPr lang="en-US" sz="2400" dirty="0"/>
              <a:t> package, Server and </a:t>
            </a:r>
            <a:r>
              <a:rPr lang="en-US" sz="2400" dirty="0" err="1"/>
              <a:t>ServerSocket</a:t>
            </a:r>
            <a:r>
              <a:rPr lang="en-US" sz="2400" dirty="0"/>
              <a:t> classes in net packages and so on.</a:t>
            </a:r>
          </a:p>
        </p:txBody>
      </p:sp>
    </p:spTree>
    <p:extLst>
      <p:ext uri="{BB962C8B-B14F-4D97-AF65-F5344CB8AC3E}">
        <p14:creationId xmlns:p14="http://schemas.microsoft.com/office/powerpoint/2010/main" val="62837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02305"/>
              </p:ext>
            </p:extLst>
          </p:nvPr>
        </p:nvGraphicFramePr>
        <p:xfrm>
          <a:off x="510230" y="3717032"/>
          <a:ext cx="7047909" cy="731520"/>
        </p:xfrm>
        <a:graphic>
          <a:graphicData uri="http://schemas.openxmlformats.org/drawingml/2006/table">
            <a:tbl>
              <a:tblPr/>
              <a:tblGrid>
                <a:gridCol w="7047909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To Compile:</a:t>
                      </a:r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javac -d . Simple.java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To Run: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java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com.javatpoint.core.Simple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1799" y="692696"/>
            <a:ext cx="3186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Example of </a:t>
            </a:r>
            <a:r>
              <a:rPr lang="en-IN" sz="2400" dirty="0" smtClean="0">
                <a:solidFill>
                  <a:srgbClr val="C00000"/>
                </a:solidFill>
              </a:rPr>
              <a:t>Sub package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770" y="1268760"/>
            <a:ext cx="66060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package</a:t>
            </a:r>
            <a:r>
              <a:rPr lang="en-IN" sz="2400" dirty="0"/>
              <a:t> </a:t>
            </a:r>
            <a:r>
              <a:rPr lang="en-IN" sz="2400" dirty="0" err="1"/>
              <a:t>com.javatpoint.core</a:t>
            </a:r>
            <a:r>
              <a:rPr lang="en-IN" sz="2400" dirty="0"/>
              <a:t>;  </a:t>
            </a:r>
          </a:p>
          <a:p>
            <a:r>
              <a:rPr lang="en-IN" sz="2400" b="1" dirty="0"/>
              <a:t>class</a:t>
            </a:r>
            <a:r>
              <a:rPr lang="en-IN" sz="2400" dirty="0"/>
              <a:t> Simple{  </a:t>
            </a:r>
          </a:p>
          <a:p>
            <a:r>
              <a:rPr lang="en-IN" sz="2400" dirty="0"/>
              <a:t>  </a:t>
            </a:r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static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main(String </a:t>
            </a:r>
            <a:r>
              <a:rPr lang="en-IN" sz="2400" dirty="0" err="1"/>
              <a:t>args</a:t>
            </a:r>
            <a:r>
              <a:rPr lang="en-IN" sz="2400" dirty="0"/>
              <a:t>[]){  </a:t>
            </a:r>
          </a:p>
          <a:p>
            <a:r>
              <a:rPr lang="en-IN" sz="2400" dirty="0"/>
              <a:t>   </a:t>
            </a:r>
            <a:r>
              <a:rPr lang="en-IN" sz="2400" dirty="0" err="1"/>
              <a:t>System.out.println</a:t>
            </a:r>
            <a:r>
              <a:rPr lang="en-IN" sz="2400" dirty="0"/>
              <a:t>("Hello </a:t>
            </a:r>
            <a:r>
              <a:rPr lang="en-IN" sz="2400" dirty="0" err="1"/>
              <a:t>subpackage</a:t>
            </a:r>
            <a:r>
              <a:rPr lang="en-IN" sz="2400" dirty="0"/>
              <a:t>");  </a:t>
            </a:r>
          </a:p>
          <a:p>
            <a:r>
              <a:rPr lang="en-IN" sz="2400" dirty="0"/>
              <a:t>  }  </a:t>
            </a:r>
          </a:p>
          <a:p>
            <a:r>
              <a:rPr lang="en-IN" sz="2400" dirty="0"/>
              <a:t>}  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7" y="5373216"/>
            <a:ext cx="2295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8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4000" u="sng" dirty="0" smtClean="0">
                <a:solidFill>
                  <a:schemeClr val="tx1"/>
                </a:solidFill>
              </a:rPr>
              <a:t>Day- </a:t>
            </a:r>
            <a:r>
              <a:rPr lang="en-US" sz="4000" u="sng" dirty="0" smtClean="0">
                <a:solidFill>
                  <a:schemeClr val="tx1"/>
                </a:solidFill>
              </a:rPr>
              <a:t>9</a:t>
            </a:r>
            <a:endParaRPr lang="en-US" sz="4000" u="sng" dirty="0" smtClean="0">
              <a:solidFill>
                <a:schemeClr val="tx1"/>
              </a:solidFill>
            </a:endParaRPr>
          </a:p>
          <a:p>
            <a:pPr algn="ctr"/>
            <a:r>
              <a:rPr lang="en-IN" sz="4000" b="1" dirty="0">
                <a:solidFill>
                  <a:srgbClr val="FF0000"/>
                </a:solidFill>
              </a:rPr>
              <a:t>Java Package</a:t>
            </a:r>
          </a:p>
          <a:p>
            <a:pPr algn="ctr"/>
            <a:endParaRPr lang="en-US" sz="4000" b="1" u="sng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What is </a:t>
            </a:r>
            <a:r>
              <a:rPr lang="en-US" sz="2000" dirty="0" smtClean="0">
                <a:solidFill>
                  <a:srgbClr val="FF0000"/>
                </a:solidFill>
              </a:rPr>
              <a:t>Package?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Built in Package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User-Defined Package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Packages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A</a:t>
            </a:r>
            <a:r>
              <a:rPr lang="en-IN" dirty="0"/>
              <a:t> </a:t>
            </a:r>
            <a:r>
              <a:rPr lang="en-IN" b="1" dirty="0"/>
              <a:t>java package</a:t>
            </a:r>
            <a:r>
              <a:rPr lang="en-IN" dirty="0"/>
              <a:t> is a group of </a:t>
            </a:r>
            <a:r>
              <a:rPr lang="en-IN" dirty="0">
                <a:solidFill>
                  <a:srgbClr val="FF0000"/>
                </a:solidFill>
              </a:rPr>
              <a:t>similar types of classes, interfaces and sub-packages.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/>
              <a:t>Package in java can be categorized in two form, </a:t>
            </a:r>
            <a:r>
              <a:rPr lang="en-IN" b="1" dirty="0">
                <a:solidFill>
                  <a:srgbClr val="FF0000"/>
                </a:solidFill>
              </a:rPr>
              <a:t>built-in package and user-defined package.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/>
              <a:t>There are many </a:t>
            </a:r>
            <a:r>
              <a:rPr lang="en-IN" b="1" dirty="0">
                <a:solidFill>
                  <a:srgbClr val="FF0000"/>
                </a:solidFill>
              </a:rPr>
              <a:t>built-in packages </a:t>
            </a:r>
            <a:r>
              <a:rPr lang="en-IN" dirty="0"/>
              <a:t>such as java, </a:t>
            </a:r>
            <a:r>
              <a:rPr lang="en-IN" dirty="0" err="1">
                <a:solidFill>
                  <a:schemeClr val="tx1"/>
                </a:solidFill>
              </a:rPr>
              <a:t>lang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awt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javax</a:t>
            </a:r>
            <a:r>
              <a:rPr lang="en-IN" dirty="0">
                <a:solidFill>
                  <a:schemeClr val="tx1"/>
                </a:solidFill>
              </a:rPr>
              <a:t>, swing, net, </a:t>
            </a:r>
            <a:r>
              <a:rPr lang="en-IN" dirty="0" err="1">
                <a:solidFill>
                  <a:schemeClr val="tx1"/>
                </a:solidFill>
              </a:rPr>
              <a:t>io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util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sql</a:t>
            </a:r>
            <a:r>
              <a:rPr lang="en-IN" dirty="0">
                <a:solidFill>
                  <a:schemeClr val="tx1"/>
                </a:solidFill>
              </a:rPr>
              <a:t> etc.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Packages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/>
              <a:t>A</a:t>
            </a:r>
            <a:r>
              <a:rPr lang="en-IN" dirty="0"/>
              <a:t> </a:t>
            </a:r>
            <a:r>
              <a:rPr lang="en-IN" b="1" dirty="0"/>
              <a:t>java package</a:t>
            </a:r>
            <a:r>
              <a:rPr lang="en-IN" dirty="0"/>
              <a:t> is a group of </a:t>
            </a:r>
            <a:r>
              <a:rPr lang="en-IN" dirty="0">
                <a:solidFill>
                  <a:srgbClr val="FF0000"/>
                </a:solidFill>
              </a:rPr>
              <a:t>similar types of classes, interfaces and sub-packages.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/>
              <a:t>Package in java can be categorized in two form, </a:t>
            </a:r>
            <a:r>
              <a:rPr lang="en-IN" b="1" dirty="0">
                <a:solidFill>
                  <a:srgbClr val="FF0000"/>
                </a:solidFill>
              </a:rPr>
              <a:t>built-in package and user-defined package.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/>
              <a:t>There are many </a:t>
            </a:r>
            <a:r>
              <a:rPr lang="en-IN" b="1" dirty="0">
                <a:solidFill>
                  <a:srgbClr val="FF0000"/>
                </a:solidFill>
              </a:rPr>
              <a:t>built-in packages </a:t>
            </a:r>
            <a:r>
              <a:rPr lang="en-IN" dirty="0"/>
              <a:t>such as java, </a:t>
            </a:r>
            <a:r>
              <a:rPr lang="en-IN" dirty="0" err="1">
                <a:solidFill>
                  <a:schemeClr val="tx1"/>
                </a:solidFill>
              </a:rPr>
              <a:t>lang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awt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javax</a:t>
            </a:r>
            <a:r>
              <a:rPr lang="en-IN" dirty="0">
                <a:solidFill>
                  <a:schemeClr val="tx1"/>
                </a:solidFill>
              </a:rPr>
              <a:t>, swing, net, </a:t>
            </a:r>
            <a:r>
              <a:rPr lang="en-IN" dirty="0" err="1">
                <a:solidFill>
                  <a:schemeClr val="tx1"/>
                </a:solidFill>
              </a:rPr>
              <a:t>io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util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sql</a:t>
            </a:r>
            <a:r>
              <a:rPr lang="en-IN" dirty="0">
                <a:solidFill>
                  <a:schemeClr val="tx1"/>
                </a:solidFill>
              </a:rPr>
              <a:t> etc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b="1" u="sng" dirty="0">
                <a:solidFill>
                  <a:schemeClr val="tx1"/>
                </a:solidFill>
              </a:rPr>
              <a:t>Advantage of Java Package</a:t>
            </a:r>
          </a:p>
          <a:p>
            <a:pPr algn="l"/>
            <a:r>
              <a:rPr lang="en-US" dirty="0"/>
              <a:t>1) Java package is used to categorize the classes and interfaces so that they can be easily maintained.</a:t>
            </a:r>
          </a:p>
          <a:p>
            <a:pPr algn="l"/>
            <a:r>
              <a:rPr lang="en-US" dirty="0"/>
              <a:t>2) Java package provides access protection.</a:t>
            </a:r>
          </a:p>
          <a:p>
            <a:pPr algn="l"/>
            <a:r>
              <a:rPr lang="en-US" dirty="0"/>
              <a:t>3) Java package removes naming collision.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1447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Packages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package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75" y="1556792"/>
            <a:ext cx="6867525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844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27630" y="548680"/>
            <a:ext cx="791175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Simple example of java package</a:t>
            </a:r>
          </a:p>
          <a:p>
            <a:r>
              <a:rPr lang="en-IN" sz="2400" dirty="0"/>
              <a:t>The </a:t>
            </a:r>
            <a:r>
              <a:rPr lang="en-IN" sz="2400" b="1" dirty="0"/>
              <a:t>package keyword</a:t>
            </a:r>
            <a:r>
              <a:rPr lang="en-IN" sz="2400" dirty="0"/>
              <a:t> is used to create a package in java.</a:t>
            </a:r>
          </a:p>
          <a:p>
            <a:r>
              <a:rPr lang="en-IN" sz="2400" dirty="0"/>
              <a:t>//save as Simple.java  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b="1" dirty="0"/>
              <a:t>package</a:t>
            </a:r>
            <a:r>
              <a:rPr lang="en-IN" sz="2400" dirty="0"/>
              <a:t> </a:t>
            </a:r>
            <a:r>
              <a:rPr lang="en-IN" sz="2400" dirty="0" err="1"/>
              <a:t>mypack</a:t>
            </a:r>
            <a:r>
              <a:rPr lang="en-IN" sz="2400" dirty="0"/>
              <a:t>;  </a:t>
            </a:r>
          </a:p>
          <a:p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class</a:t>
            </a:r>
            <a:r>
              <a:rPr lang="en-IN" sz="2400" dirty="0"/>
              <a:t> Simple{  </a:t>
            </a:r>
          </a:p>
          <a:p>
            <a:r>
              <a:rPr lang="en-IN" sz="2400" dirty="0"/>
              <a:t> </a:t>
            </a:r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static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main(String </a:t>
            </a:r>
            <a:r>
              <a:rPr lang="en-IN" sz="2400" dirty="0" err="1"/>
              <a:t>args</a:t>
            </a:r>
            <a:r>
              <a:rPr lang="en-IN" sz="2400" dirty="0"/>
              <a:t>[]){  </a:t>
            </a:r>
          </a:p>
          <a:p>
            <a:r>
              <a:rPr lang="en-IN" sz="2400" dirty="0"/>
              <a:t>    </a:t>
            </a:r>
            <a:r>
              <a:rPr lang="en-IN" sz="2400" dirty="0" err="1"/>
              <a:t>System.out.println</a:t>
            </a:r>
            <a:r>
              <a:rPr lang="en-IN" sz="2400" dirty="0"/>
              <a:t>("Welcome to package");  </a:t>
            </a:r>
          </a:p>
          <a:p>
            <a:r>
              <a:rPr lang="en-IN" sz="2400" dirty="0"/>
              <a:t>   }  </a:t>
            </a:r>
          </a:p>
          <a:p>
            <a:r>
              <a:rPr lang="en-IN" sz="2400" dirty="0"/>
              <a:t>}  </a:t>
            </a:r>
          </a:p>
          <a:p>
            <a:r>
              <a:rPr lang="en-IN" dirty="0"/>
              <a:t>How to compile java </a:t>
            </a:r>
            <a:r>
              <a:rPr lang="en-IN" dirty="0" smtClean="0"/>
              <a:t>package</a:t>
            </a:r>
          </a:p>
          <a:p>
            <a:r>
              <a:rPr lang="en-US" dirty="0"/>
              <a:t>For </a:t>
            </a:r>
            <a:r>
              <a:rPr lang="en-US" b="1" dirty="0"/>
              <a:t>example</a:t>
            </a:r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javac</a:t>
            </a:r>
            <a:r>
              <a:rPr lang="en-US" b="1" dirty="0">
                <a:solidFill>
                  <a:srgbClr val="C00000"/>
                </a:solidFill>
              </a:rPr>
              <a:t> -d . Simple.java  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-d switch specifies the destination where to put the generated class file. You can use any directory name like /home (in case of Linux), d:/abc (in case of windows) etc.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to keep the package within the same directory, you can use . (dot).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825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82890"/>
              </p:ext>
            </p:extLst>
          </p:nvPr>
        </p:nvGraphicFramePr>
        <p:xfrm>
          <a:off x="539552" y="2060848"/>
          <a:ext cx="7047909" cy="731520"/>
        </p:xfrm>
        <a:graphic>
          <a:graphicData uri="http://schemas.openxmlformats.org/drawingml/2006/table">
            <a:tbl>
              <a:tblPr/>
              <a:tblGrid>
                <a:gridCol w="7047909"/>
              </a:tblGrid>
              <a:tr h="149736">
                <a:tc>
                  <a:txBody>
                    <a:bodyPr/>
                    <a:lstStyle/>
                    <a:p>
                      <a:pPr algn="just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To Compile: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javac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-d . Simple.java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To Run: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java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mypack.Simple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9552" y="546448"/>
            <a:ext cx="7920880" cy="1200329"/>
          </a:xfrm>
          <a:prstGeom prst="rect">
            <a:avLst/>
          </a:prstGeom>
          <a:solidFill>
            <a:srgbClr val="D4D4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10B4B"/>
                </a:solidFill>
                <a:effectLst/>
                <a:latin typeface="erdana"/>
                <a:cs typeface="Arial" pitchFamily="34" charset="0"/>
              </a:rPr>
              <a:t>How to run java package program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You need to use fully qualified name e.g.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mypack.Simple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etc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inter-regular"/>
                <a:cs typeface="Arial" pitchFamily="34" charset="0"/>
              </a:rPr>
              <a:t> to run the class.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552" y="342900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-d is a switch that tells the compiler where to put the class file i.e. it represents destination. The . represents the current folder.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6881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39552" y="620688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to access package from another package?</a:t>
            </a:r>
          </a:p>
          <a:p>
            <a:r>
              <a:rPr lang="en-US" sz="2400" dirty="0"/>
              <a:t>There are three ways to access the package from outside the package.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import package.*;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import </a:t>
            </a:r>
            <a:r>
              <a:rPr lang="en-US" sz="2400" b="1" dirty="0" err="1"/>
              <a:t>package.classname</a:t>
            </a:r>
            <a:r>
              <a:rPr lang="en-US" sz="2400" b="1" dirty="0"/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fully qualified name.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0918" y="3284984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1) Using packagename.*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If you use package.* then all the classes and interfaces of this package will be accessible but not </a:t>
            </a:r>
            <a:r>
              <a:rPr lang="en-US" sz="2400" dirty="0" err="1"/>
              <a:t>subpackages</a:t>
            </a:r>
            <a:r>
              <a:rPr lang="en-US" sz="2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import keyword is used to make the classes and interface of another package accessible to the current package.</a:t>
            </a:r>
          </a:p>
        </p:txBody>
      </p:sp>
    </p:spTree>
    <p:extLst>
      <p:ext uri="{BB962C8B-B14F-4D97-AF65-F5344CB8AC3E}">
        <p14:creationId xmlns:p14="http://schemas.microsoft.com/office/powerpoint/2010/main" val="467791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9552" y="692696"/>
            <a:ext cx="792088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Example of package that import the packagename.*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//save by A.java </a:t>
            </a:r>
            <a:r>
              <a:rPr lang="en-IN" sz="2000" dirty="0"/>
              <a:t> </a:t>
            </a:r>
          </a:p>
          <a:p>
            <a:r>
              <a:rPr lang="en-IN" sz="2000" b="1" dirty="0"/>
              <a:t>package</a:t>
            </a:r>
            <a:r>
              <a:rPr lang="en-IN" sz="2000" dirty="0"/>
              <a:t> pack;  </a:t>
            </a:r>
          </a:p>
          <a:p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class</a:t>
            </a:r>
            <a:r>
              <a:rPr lang="en-IN" sz="2000" dirty="0"/>
              <a:t> A{  </a:t>
            </a:r>
          </a:p>
          <a:p>
            <a:r>
              <a:rPr lang="en-IN" sz="2000" dirty="0"/>
              <a:t>  </a:t>
            </a: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</a:t>
            </a:r>
            <a:r>
              <a:rPr lang="en-IN" sz="2000" dirty="0" err="1"/>
              <a:t>msg</a:t>
            </a:r>
            <a:r>
              <a:rPr lang="en-IN" sz="2000" dirty="0"/>
              <a:t>(){</a:t>
            </a:r>
            <a:r>
              <a:rPr lang="en-IN" sz="2000" dirty="0" err="1"/>
              <a:t>System.out.println</a:t>
            </a:r>
            <a:r>
              <a:rPr lang="en-IN" sz="2000" dirty="0"/>
              <a:t>("Hello");}  </a:t>
            </a:r>
          </a:p>
          <a:p>
            <a:r>
              <a:rPr lang="en-IN" sz="2000" dirty="0"/>
              <a:t>}  </a:t>
            </a:r>
            <a:endParaRPr lang="en-IN" sz="2000" dirty="0" smtClean="0"/>
          </a:p>
          <a:p>
            <a:endParaRPr lang="en-US" sz="2000" dirty="0"/>
          </a:p>
          <a:p>
            <a:endParaRPr lang="en-IN" sz="2000" dirty="0"/>
          </a:p>
          <a:p>
            <a:r>
              <a:rPr lang="en-IN" sz="2000" b="1" dirty="0">
                <a:solidFill>
                  <a:srgbClr val="C00000"/>
                </a:solidFill>
              </a:rPr>
              <a:t>//save by B.java  </a:t>
            </a:r>
          </a:p>
          <a:p>
            <a:r>
              <a:rPr lang="en-IN" sz="2000" b="1" dirty="0"/>
              <a:t>package</a:t>
            </a:r>
            <a:r>
              <a:rPr lang="en-IN" sz="2000" dirty="0"/>
              <a:t> </a:t>
            </a:r>
            <a:r>
              <a:rPr lang="en-IN" sz="2000" dirty="0" err="1"/>
              <a:t>mypack</a:t>
            </a:r>
            <a:r>
              <a:rPr lang="en-IN" sz="2000" dirty="0"/>
              <a:t>;  </a:t>
            </a:r>
          </a:p>
          <a:p>
            <a:r>
              <a:rPr lang="en-IN" sz="2000" b="1" dirty="0"/>
              <a:t>import</a:t>
            </a:r>
            <a:r>
              <a:rPr lang="en-IN" sz="2000" dirty="0"/>
              <a:t> pack.*;  </a:t>
            </a:r>
          </a:p>
          <a:p>
            <a:r>
              <a:rPr lang="en-IN" sz="2000" dirty="0"/>
              <a:t>  </a:t>
            </a:r>
          </a:p>
          <a:p>
            <a:r>
              <a:rPr lang="en-IN" sz="2000" b="1" dirty="0"/>
              <a:t>class</a:t>
            </a:r>
            <a:r>
              <a:rPr lang="en-IN" sz="2000" dirty="0"/>
              <a:t> B{  </a:t>
            </a:r>
          </a:p>
          <a:p>
            <a:r>
              <a:rPr lang="en-IN" sz="2000" dirty="0"/>
              <a:t>  </a:t>
            </a: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static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main(String </a:t>
            </a:r>
            <a:r>
              <a:rPr lang="en-IN" sz="2000" dirty="0" err="1"/>
              <a:t>args</a:t>
            </a:r>
            <a:r>
              <a:rPr lang="en-IN" sz="2000" dirty="0"/>
              <a:t>[]){  </a:t>
            </a:r>
          </a:p>
          <a:p>
            <a:r>
              <a:rPr lang="en-IN" sz="2000" dirty="0"/>
              <a:t>   A </a:t>
            </a:r>
            <a:r>
              <a:rPr lang="en-IN" sz="2000" dirty="0" err="1"/>
              <a:t>obj</a:t>
            </a:r>
            <a:r>
              <a:rPr lang="en-IN" sz="2000" dirty="0"/>
              <a:t> = </a:t>
            </a:r>
            <a:r>
              <a:rPr lang="en-IN" sz="2000" b="1" dirty="0"/>
              <a:t>new</a:t>
            </a:r>
            <a:r>
              <a:rPr lang="en-IN" sz="2000" dirty="0"/>
              <a:t> A();  </a:t>
            </a:r>
          </a:p>
          <a:p>
            <a:r>
              <a:rPr lang="en-IN" sz="2000" dirty="0"/>
              <a:t>   obj.msg();  </a:t>
            </a:r>
          </a:p>
          <a:p>
            <a:r>
              <a:rPr lang="en-IN" sz="2000" dirty="0"/>
              <a:t>  }  </a:t>
            </a:r>
          </a:p>
          <a:p>
            <a:r>
              <a:rPr lang="en-IN" sz="2000" dirty="0"/>
              <a:t>} 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786487"/>
            <a:ext cx="14573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83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340</Words>
  <Application>Microsoft Office PowerPoint</Application>
  <PresentationFormat>On-screen Show (4:3)</PresentationFormat>
  <Paragraphs>134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2022-08-11T08:17:52Z</dcterms:modified>
</cp:coreProperties>
</file>