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5" r:id="rId10"/>
    <p:sldId id="326" r:id="rId11"/>
    <p:sldId id="327" r:id="rId12"/>
    <p:sldId id="323" r:id="rId13"/>
    <p:sldId id="324" r:id="rId14"/>
    <p:sldId id="261" r:id="rId1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>
        <p:scale>
          <a:sx n="66" d="100"/>
          <a:sy n="66" d="100"/>
        </p:scale>
        <p:origin x="-146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8/18/2022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long" TargetMode="External"/><Relationship Id="rId3" Type="http://schemas.openxmlformats.org/officeDocument/2006/relationships/hyperlink" Target="https://www.javatpoint.com/java-boolean" TargetMode="External"/><Relationship Id="rId7" Type="http://schemas.openxmlformats.org/officeDocument/2006/relationships/hyperlink" Target="https://www.javatpoint.com/java-integ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hort" TargetMode="External"/><Relationship Id="rId5" Type="http://schemas.openxmlformats.org/officeDocument/2006/relationships/hyperlink" Target="https://www.javatpoint.com/java-byte" TargetMode="External"/><Relationship Id="rId10" Type="http://schemas.openxmlformats.org/officeDocument/2006/relationships/hyperlink" Target="https://www.javatpoint.com/java-double" TargetMode="External"/><Relationship Id="rId4" Type="http://schemas.openxmlformats.org/officeDocument/2006/relationships/hyperlink" Target="https://www.javatpoint.com/post/java-character" TargetMode="External"/><Relationship Id="rId9" Type="http://schemas.openxmlformats.org/officeDocument/2006/relationships/hyperlink" Target="https://www.javatpoint.com/java-floa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err="1" smtClean="0"/>
              <a:t>KGiSL</a:t>
            </a:r>
            <a:r>
              <a:rPr lang="en-US" sz="1400" kern="1000" dirty="0" smtClean="0"/>
              <a:t>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JAVA PROGRAMMING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DAY :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22919" y="620688"/>
            <a:ext cx="88569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//Printing objects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("---Printing object values---");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("Byte object: "+</a:t>
            </a:r>
            <a:r>
              <a:rPr lang="en-IN" dirty="0" err="1"/>
              <a:t>byteobj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("Short object: "+</a:t>
            </a:r>
            <a:r>
              <a:rPr lang="en-IN" dirty="0" err="1"/>
              <a:t>shortobj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("Integer object: "+</a:t>
            </a:r>
            <a:r>
              <a:rPr lang="en-IN" dirty="0" err="1"/>
              <a:t>intobj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("Long object: "+</a:t>
            </a:r>
            <a:r>
              <a:rPr lang="en-IN" dirty="0" err="1"/>
              <a:t>longobj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("Float object: "+</a:t>
            </a:r>
            <a:r>
              <a:rPr lang="en-IN" dirty="0" err="1"/>
              <a:t>floatobj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("Double object: "+</a:t>
            </a:r>
            <a:r>
              <a:rPr lang="en-IN" dirty="0" err="1"/>
              <a:t>doubleobj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("Character object: "+</a:t>
            </a:r>
            <a:r>
              <a:rPr lang="en-IN" dirty="0" err="1"/>
              <a:t>charobj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("Boolean object: "+</a:t>
            </a:r>
            <a:r>
              <a:rPr lang="en-IN" dirty="0" err="1"/>
              <a:t>boolobj</a:t>
            </a:r>
            <a:r>
              <a:rPr lang="en-IN" dirty="0"/>
              <a:t>);  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//Unboxing: Converting Objects to Primitives  </a:t>
            </a:r>
          </a:p>
          <a:p>
            <a:r>
              <a:rPr lang="en-IN" b="1" dirty="0"/>
              <a:t>byte</a:t>
            </a:r>
            <a:r>
              <a:rPr lang="en-IN" dirty="0"/>
              <a:t> </a:t>
            </a:r>
            <a:r>
              <a:rPr lang="en-IN" dirty="0" err="1"/>
              <a:t>bytevalue</a:t>
            </a:r>
            <a:r>
              <a:rPr lang="en-IN" dirty="0"/>
              <a:t>=</a:t>
            </a:r>
            <a:r>
              <a:rPr lang="en-IN" dirty="0" err="1"/>
              <a:t>byteobj</a:t>
            </a:r>
            <a:r>
              <a:rPr lang="en-IN" dirty="0"/>
              <a:t>;  </a:t>
            </a:r>
          </a:p>
          <a:p>
            <a:r>
              <a:rPr lang="en-IN" b="1" dirty="0"/>
              <a:t>short</a:t>
            </a:r>
            <a:r>
              <a:rPr lang="en-IN" dirty="0"/>
              <a:t> </a:t>
            </a:r>
            <a:r>
              <a:rPr lang="en-IN" dirty="0" err="1"/>
              <a:t>shortvalue</a:t>
            </a:r>
            <a:r>
              <a:rPr lang="en-IN" dirty="0"/>
              <a:t>=</a:t>
            </a:r>
            <a:r>
              <a:rPr lang="en-IN" dirty="0" err="1"/>
              <a:t>shortobj</a:t>
            </a:r>
            <a:r>
              <a:rPr lang="en-IN" dirty="0"/>
              <a:t>;  </a:t>
            </a:r>
          </a:p>
          <a:p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intvalue</a:t>
            </a:r>
            <a:r>
              <a:rPr lang="en-IN" dirty="0"/>
              <a:t>=</a:t>
            </a:r>
            <a:r>
              <a:rPr lang="en-IN" dirty="0" err="1"/>
              <a:t>intobj</a:t>
            </a:r>
            <a:r>
              <a:rPr lang="en-IN" dirty="0"/>
              <a:t>;  </a:t>
            </a:r>
          </a:p>
          <a:p>
            <a:r>
              <a:rPr lang="en-IN" b="1" dirty="0"/>
              <a:t>long</a:t>
            </a:r>
            <a:r>
              <a:rPr lang="en-IN" dirty="0"/>
              <a:t> </a:t>
            </a:r>
            <a:r>
              <a:rPr lang="en-IN" dirty="0" err="1"/>
              <a:t>longvalue</a:t>
            </a:r>
            <a:r>
              <a:rPr lang="en-IN" dirty="0"/>
              <a:t>=</a:t>
            </a:r>
            <a:r>
              <a:rPr lang="en-IN" dirty="0" err="1"/>
              <a:t>longobj</a:t>
            </a:r>
            <a:r>
              <a:rPr lang="en-IN" dirty="0"/>
              <a:t>;  </a:t>
            </a:r>
          </a:p>
          <a:p>
            <a:r>
              <a:rPr lang="en-IN" b="1" dirty="0"/>
              <a:t>float</a:t>
            </a:r>
            <a:r>
              <a:rPr lang="en-IN" dirty="0"/>
              <a:t> </a:t>
            </a:r>
            <a:r>
              <a:rPr lang="en-IN" dirty="0" err="1"/>
              <a:t>floatvalue</a:t>
            </a:r>
            <a:r>
              <a:rPr lang="en-IN" dirty="0"/>
              <a:t>=</a:t>
            </a:r>
            <a:r>
              <a:rPr lang="en-IN" dirty="0" err="1"/>
              <a:t>floatobj</a:t>
            </a:r>
            <a:r>
              <a:rPr lang="en-IN" dirty="0"/>
              <a:t>;  </a:t>
            </a:r>
          </a:p>
          <a:p>
            <a:r>
              <a:rPr lang="en-IN" b="1" dirty="0"/>
              <a:t>double</a:t>
            </a:r>
            <a:r>
              <a:rPr lang="en-IN" dirty="0"/>
              <a:t> </a:t>
            </a:r>
            <a:r>
              <a:rPr lang="en-IN" dirty="0" err="1"/>
              <a:t>doublevalue</a:t>
            </a:r>
            <a:r>
              <a:rPr lang="en-IN" dirty="0"/>
              <a:t>=</a:t>
            </a:r>
            <a:r>
              <a:rPr lang="en-IN" dirty="0" err="1"/>
              <a:t>doubleobj</a:t>
            </a:r>
            <a:r>
              <a:rPr lang="en-IN" dirty="0"/>
              <a:t>;  </a:t>
            </a:r>
          </a:p>
          <a:p>
            <a:r>
              <a:rPr lang="en-IN" b="1" dirty="0"/>
              <a:t>char</a:t>
            </a:r>
            <a:r>
              <a:rPr lang="en-IN" dirty="0"/>
              <a:t> </a:t>
            </a:r>
            <a:r>
              <a:rPr lang="en-IN" dirty="0" err="1"/>
              <a:t>charvalue</a:t>
            </a:r>
            <a:r>
              <a:rPr lang="en-IN" dirty="0"/>
              <a:t>=</a:t>
            </a:r>
            <a:r>
              <a:rPr lang="en-IN" dirty="0" err="1"/>
              <a:t>charobj</a:t>
            </a:r>
            <a:r>
              <a:rPr lang="en-IN" dirty="0"/>
              <a:t>;  </a:t>
            </a:r>
          </a:p>
          <a:p>
            <a:r>
              <a:rPr lang="en-IN" b="1" dirty="0" err="1"/>
              <a:t>boolean</a:t>
            </a:r>
            <a:r>
              <a:rPr lang="en-IN" dirty="0"/>
              <a:t> </a:t>
            </a:r>
            <a:r>
              <a:rPr lang="en-IN" dirty="0" err="1"/>
              <a:t>boolvalue</a:t>
            </a:r>
            <a:r>
              <a:rPr lang="en-IN" dirty="0"/>
              <a:t>=</a:t>
            </a:r>
            <a:r>
              <a:rPr lang="en-IN" dirty="0" err="1"/>
              <a:t>boolobj</a:t>
            </a:r>
            <a:r>
              <a:rPr lang="en-IN" dirty="0"/>
              <a:t>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241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22919" y="620688"/>
            <a:ext cx="79375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//Printing primitives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("---Printing primitive values---");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("byte value: "+</a:t>
            </a:r>
            <a:r>
              <a:rPr lang="en-IN" dirty="0" err="1"/>
              <a:t>bytevalue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("short value: "+</a:t>
            </a:r>
            <a:r>
              <a:rPr lang="en-IN" dirty="0" err="1"/>
              <a:t>shortvalue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int</a:t>
            </a:r>
            <a:r>
              <a:rPr lang="en-IN" dirty="0"/>
              <a:t> value: "+</a:t>
            </a:r>
            <a:r>
              <a:rPr lang="en-IN" dirty="0" err="1"/>
              <a:t>intvalue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("long value: "+</a:t>
            </a:r>
            <a:r>
              <a:rPr lang="en-IN" dirty="0" err="1"/>
              <a:t>longvalue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("float value: "+</a:t>
            </a:r>
            <a:r>
              <a:rPr lang="en-IN" dirty="0" err="1"/>
              <a:t>floatvalue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("double value: "+</a:t>
            </a:r>
            <a:r>
              <a:rPr lang="en-IN" dirty="0" err="1"/>
              <a:t>doublevalue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("char value: "+</a:t>
            </a:r>
            <a:r>
              <a:rPr lang="en-IN" dirty="0" err="1"/>
              <a:t>charvalue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boolean</a:t>
            </a:r>
            <a:r>
              <a:rPr lang="en-IN" dirty="0"/>
              <a:t> value: "+</a:t>
            </a:r>
            <a:r>
              <a:rPr lang="en-IN" dirty="0" err="1"/>
              <a:t>boolvalue</a:t>
            </a:r>
            <a:r>
              <a:rPr lang="en-IN" dirty="0"/>
              <a:t>);  </a:t>
            </a:r>
          </a:p>
          <a:p>
            <a:r>
              <a:rPr lang="en-IN" dirty="0"/>
              <a:t>}}  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45024"/>
            <a:ext cx="30384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180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548680"/>
            <a:ext cx="77768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Wrapper Class Methods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following methods are used to get the value associated with the corresponding wrapper </a:t>
            </a:r>
            <a:r>
              <a:rPr lang="en-US" dirty="0" smtClean="0"/>
              <a:t>object</a:t>
            </a:r>
            <a:r>
              <a:rPr lang="en-US" dirty="0"/>
              <a:t>: </a:t>
            </a:r>
            <a:endParaRPr lang="en-US" dirty="0" smtClean="0"/>
          </a:p>
          <a:p>
            <a:r>
              <a:rPr lang="en-US" sz="2400" dirty="0" err="1" smtClean="0">
                <a:solidFill>
                  <a:srgbClr val="0070C0"/>
                </a:solidFill>
              </a:rPr>
              <a:t>intValue</a:t>
            </a:r>
            <a:r>
              <a:rPr lang="en-US" sz="2400" dirty="0">
                <a:solidFill>
                  <a:srgbClr val="0070C0"/>
                </a:solidFill>
              </a:rPr>
              <a:t>(), </a:t>
            </a:r>
            <a:r>
              <a:rPr lang="en-US" sz="2400" dirty="0" err="1">
                <a:solidFill>
                  <a:srgbClr val="0070C0"/>
                </a:solidFill>
              </a:rPr>
              <a:t>byteValue</a:t>
            </a:r>
            <a:r>
              <a:rPr lang="en-US" sz="2400" dirty="0">
                <a:solidFill>
                  <a:srgbClr val="0070C0"/>
                </a:solidFill>
              </a:rPr>
              <a:t>(), </a:t>
            </a:r>
            <a:r>
              <a:rPr lang="en-US" sz="2400" dirty="0" err="1">
                <a:solidFill>
                  <a:srgbClr val="0070C0"/>
                </a:solidFill>
              </a:rPr>
              <a:t>shortValue</a:t>
            </a:r>
            <a:r>
              <a:rPr lang="en-US" sz="2400" dirty="0">
                <a:solidFill>
                  <a:srgbClr val="0070C0"/>
                </a:solidFill>
              </a:rPr>
              <a:t>(), </a:t>
            </a:r>
            <a:r>
              <a:rPr lang="en-US" sz="2400" dirty="0" err="1">
                <a:solidFill>
                  <a:srgbClr val="0070C0"/>
                </a:solidFill>
              </a:rPr>
              <a:t>longValue</a:t>
            </a:r>
            <a:r>
              <a:rPr lang="en-US" sz="2400" dirty="0">
                <a:solidFill>
                  <a:srgbClr val="0070C0"/>
                </a:solidFill>
              </a:rPr>
              <a:t>(), </a:t>
            </a:r>
            <a:r>
              <a:rPr lang="en-US" sz="2400" dirty="0" err="1">
                <a:solidFill>
                  <a:srgbClr val="0070C0"/>
                </a:solidFill>
              </a:rPr>
              <a:t>floatValue</a:t>
            </a:r>
            <a:r>
              <a:rPr lang="en-US" sz="2400" dirty="0">
                <a:solidFill>
                  <a:srgbClr val="0070C0"/>
                </a:solidFill>
              </a:rPr>
              <a:t>(), </a:t>
            </a:r>
            <a:r>
              <a:rPr lang="en-US" sz="2400" dirty="0" err="1">
                <a:solidFill>
                  <a:srgbClr val="0070C0"/>
                </a:solidFill>
              </a:rPr>
              <a:t>doubleValue</a:t>
            </a:r>
            <a:r>
              <a:rPr lang="en-US" sz="2400" dirty="0">
                <a:solidFill>
                  <a:srgbClr val="0070C0"/>
                </a:solidFill>
              </a:rPr>
              <a:t>(), </a:t>
            </a:r>
            <a:r>
              <a:rPr lang="en-US" sz="2400" dirty="0" err="1">
                <a:solidFill>
                  <a:srgbClr val="0070C0"/>
                </a:solidFill>
              </a:rPr>
              <a:t>charValue</a:t>
            </a:r>
            <a:r>
              <a:rPr lang="en-US" sz="2400" dirty="0">
                <a:solidFill>
                  <a:srgbClr val="0070C0"/>
                </a:solidFill>
              </a:rPr>
              <a:t>(), </a:t>
            </a:r>
            <a:r>
              <a:rPr lang="en-US" sz="2400" dirty="0" err="1">
                <a:solidFill>
                  <a:srgbClr val="0070C0"/>
                </a:solidFill>
              </a:rPr>
              <a:t>booleanValue</a:t>
            </a:r>
            <a:r>
              <a:rPr lang="en-US" sz="2400" dirty="0">
                <a:solidFill>
                  <a:srgbClr val="0070C0"/>
                </a:solidFill>
              </a:rPr>
              <a:t>().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2662173"/>
            <a:ext cx="7128792" cy="3367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public class Main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{ public static void main(String[]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Integer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= 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Double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myDouble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= 5.99;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Character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myChar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= 'A';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myInt.intValue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());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myDouble.doubleValue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());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myChar.charValue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59" y="4797152"/>
            <a:ext cx="647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277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548680"/>
            <a:ext cx="777686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Wrapper Class Methods: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C00000"/>
                </a:solidFill>
              </a:rPr>
              <a:t>toString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  <a:r>
              <a:rPr lang="en-US" sz="2400" dirty="0"/>
              <a:t> method, which is used </a:t>
            </a:r>
            <a:r>
              <a:rPr lang="en-US" sz="2400" b="1" dirty="0">
                <a:solidFill>
                  <a:srgbClr val="002060"/>
                </a:solidFill>
              </a:rPr>
              <a:t>to convert wrapper objects to strings.</a:t>
            </a:r>
          </a:p>
          <a:p>
            <a:r>
              <a:rPr lang="en-US" sz="2000" dirty="0"/>
              <a:t>In the following example, we convert an </a:t>
            </a:r>
            <a:r>
              <a:rPr lang="en-US" sz="2000" dirty="0">
                <a:solidFill>
                  <a:srgbClr val="C00000"/>
                </a:solidFill>
              </a:rPr>
              <a:t>Integer to a String</a:t>
            </a:r>
            <a:r>
              <a:rPr lang="en-US" sz="2000" dirty="0"/>
              <a:t>, and use the length() method of the String class to output the length of the "string":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2908856"/>
            <a:ext cx="6624736" cy="3090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public class Main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nsolas" pitchFamily="49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public static void main(String[]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	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	Integer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= 100;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nsolas" pitchFamily="49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String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=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myInt.toString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();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myString.length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	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22" y="5804082"/>
            <a:ext cx="6000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612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u="sng" dirty="0" smtClean="0">
                <a:solidFill>
                  <a:schemeClr val="tx1"/>
                </a:solidFill>
              </a:rPr>
              <a:t>Day- 8</a:t>
            </a:r>
          </a:p>
          <a:p>
            <a:pPr algn="ctr"/>
            <a:r>
              <a:rPr lang="en-IN" sz="4000" b="1" u="sng" dirty="0" smtClean="0">
                <a:solidFill>
                  <a:srgbClr val="FF0000"/>
                </a:solidFill>
              </a:rPr>
              <a:t>WRAPPER CLASS </a:t>
            </a:r>
            <a:endParaRPr lang="en-US" sz="4000" b="1" u="sng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What is Wrapper Class? 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Uses of Wrapper Class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Auto boxing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Unboxing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Wrapper Class methods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Wrapper classes in Java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wrapper class in Java</a:t>
            </a:r>
            <a:r>
              <a:rPr lang="en-US" dirty="0"/>
              <a:t> provides the mechanism </a:t>
            </a:r>
            <a:r>
              <a:rPr lang="en-US" i="1" dirty="0"/>
              <a:t>to </a:t>
            </a:r>
            <a:r>
              <a:rPr lang="en-US" b="1" i="1" dirty="0">
                <a:solidFill>
                  <a:srgbClr val="FF0000"/>
                </a:solidFill>
              </a:rPr>
              <a:t>convert primitive into object and object into primitive</a:t>
            </a:r>
            <a:r>
              <a:rPr lang="en-US" dirty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dirty="0" err="1" smtClean="0"/>
              <a:t>autoboxing</a:t>
            </a:r>
            <a:r>
              <a:rPr lang="en-US" dirty="0"/>
              <a:t> and </a:t>
            </a:r>
            <a:r>
              <a:rPr lang="en-US" b="1" dirty="0"/>
              <a:t>unboxing</a:t>
            </a:r>
            <a:r>
              <a:rPr lang="en-US" dirty="0"/>
              <a:t> feature convert primitives into objects and objects into primitives automatically. 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automatic conversion of primitive into an object is known as </a:t>
            </a:r>
            <a:r>
              <a:rPr lang="en-US" dirty="0" err="1"/>
              <a:t>autoboxing</a:t>
            </a:r>
            <a:r>
              <a:rPr lang="en-US" dirty="0"/>
              <a:t> and vice-versa unboxing.</a:t>
            </a:r>
          </a:p>
          <a:p>
            <a:pPr marL="342900" indent="-342900" algn="ctr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 of </a:t>
            </a:r>
            <a:r>
              <a:rPr lang="en-US" b="1" dirty="0">
                <a:solidFill>
                  <a:srgbClr val="FF0000"/>
                </a:solidFill>
              </a:rPr>
              <a:t>Wrapper classes in Java</a:t>
            </a:r>
          </a:p>
          <a:p>
            <a:pPr algn="l"/>
            <a:r>
              <a:rPr lang="en-US" dirty="0"/>
              <a:t>Java is an object-oriented programming language, so we need to deal with objects many times like in Collections, Serialization, Synchronization, etc. </a:t>
            </a:r>
            <a:endParaRPr lang="en-US" dirty="0" smtClean="0"/>
          </a:p>
          <a:p>
            <a:pPr algn="l"/>
            <a:r>
              <a:rPr lang="en-US" b="1" dirty="0" smtClean="0"/>
              <a:t>Change </a:t>
            </a:r>
            <a:r>
              <a:rPr lang="en-US" b="1" dirty="0"/>
              <a:t>the value in Method:</a:t>
            </a:r>
            <a:r>
              <a:rPr lang="en-US" dirty="0"/>
              <a:t> Java supports only call by value. So, if we pass a primitive value, it will not change the original value. </a:t>
            </a:r>
            <a:r>
              <a:rPr lang="en-US" b="1" dirty="0">
                <a:solidFill>
                  <a:srgbClr val="FF0000"/>
                </a:solidFill>
              </a:rPr>
              <a:t>But, if we convert the primitive value in an object, it will change the original value.</a:t>
            </a:r>
          </a:p>
          <a:p>
            <a:pPr algn="l"/>
            <a:r>
              <a:rPr lang="en-US" b="1" dirty="0"/>
              <a:t>Serialization:</a:t>
            </a:r>
            <a:r>
              <a:rPr lang="en-US" dirty="0"/>
              <a:t> We need </a:t>
            </a:r>
            <a:r>
              <a:rPr lang="en-US" b="1" dirty="0">
                <a:solidFill>
                  <a:srgbClr val="FF0000"/>
                </a:solidFill>
              </a:rPr>
              <a:t>to convert the objects into streams to perform the serialization</a:t>
            </a:r>
            <a:r>
              <a:rPr lang="en-US" dirty="0"/>
              <a:t>. If we have a primitive value, we can convert it in objects through the wrapper classes.</a:t>
            </a:r>
          </a:p>
          <a:p>
            <a:pPr algn="l"/>
            <a:r>
              <a:rPr lang="en-US" b="1" dirty="0"/>
              <a:t>Synchronization:</a:t>
            </a:r>
            <a:r>
              <a:rPr lang="en-US" dirty="0"/>
              <a:t> Java synchronization works with objects in Multithreading.</a:t>
            </a:r>
          </a:p>
          <a:p>
            <a:pPr algn="l"/>
            <a:r>
              <a:rPr lang="en-US" b="1" dirty="0" err="1"/>
              <a:t>java.util</a:t>
            </a:r>
            <a:r>
              <a:rPr lang="en-US" b="1" dirty="0"/>
              <a:t> package:</a:t>
            </a:r>
            <a:r>
              <a:rPr lang="en-US" dirty="0"/>
              <a:t> The </a:t>
            </a:r>
            <a:r>
              <a:rPr lang="en-US" dirty="0" err="1"/>
              <a:t>java.util</a:t>
            </a:r>
            <a:r>
              <a:rPr lang="en-US" dirty="0"/>
              <a:t> package provides the utility classes to deal with objects.</a:t>
            </a:r>
          </a:p>
          <a:p>
            <a:pPr algn="l"/>
            <a:r>
              <a:rPr lang="en-US" b="1" dirty="0"/>
              <a:t>Collection Framework:</a:t>
            </a:r>
            <a:r>
              <a:rPr lang="en-US" dirty="0"/>
              <a:t> Java collection framework works with objects only. All classes of the collection framework (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r>
              <a:rPr lang="en-US" dirty="0"/>
              <a:t>, Vector, </a:t>
            </a:r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, </a:t>
            </a:r>
            <a:r>
              <a:rPr lang="en-US" dirty="0" err="1"/>
              <a:t>PriorityQueue</a:t>
            </a:r>
            <a:r>
              <a:rPr lang="en-US" dirty="0"/>
              <a:t>, </a:t>
            </a:r>
            <a:r>
              <a:rPr lang="en-US" dirty="0" err="1"/>
              <a:t>ArrayDeque</a:t>
            </a:r>
            <a:r>
              <a:rPr lang="en-US" dirty="0"/>
              <a:t>, etc.) deal with objects only.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752" y="24071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1404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 of </a:t>
            </a:r>
            <a:r>
              <a:rPr lang="en-US" b="1" dirty="0">
                <a:solidFill>
                  <a:srgbClr val="FF0000"/>
                </a:solidFill>
              </a:rPr>
              <a:t>Wrapper classes in Java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752" y="24071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66242"/>
              </p:ext>
            </p:extLst>
          </p:nvPr>
        </p:nvGraphicFramePr>
        <p:xfrm>
          <a:off x="821595" y="1268760"/>
          <a:ext cx="7047910" cy="3916680"/>
        </p:xfrm>
        <a:graphic>
          <a:graphicData uri="http://schemas.openxmlformats.org/drawingml/2006/table">
            <a:tbl>
              <a:tblPr/>
              <a:tblGrid>
                <a:gridCol w="3523955"/>
                <a:gridCol w="352395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Primitive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Wrapper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Character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Byte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6"/>
                        </a:rPr>
                        <a:t>Short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7"/>
                        </a:rPr>
                        <a:t>Integer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8"/>
                        </a:rPr>
                        <a:t>Long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9"/>
                        </a:rPr>
                        <a:t>Float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0"/>
                        </a:rPr>
                        <a:t>Double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7250" y="190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51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Autoboxing</a:t>
            </a:r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The automatic conversion of </a:t>
            </a:r>
            <a:r>
              <a:rPr lang="en-US" b="1" dirty="0">
                <a:solidFill>
                  <a:srgbClr val="FF0000"/>
                </a:solidFill>
              </a:rPr>
              <a:t>primitive data type into its corresponding wrapper class</a:t>
            </a:r>
            <a:r>
              <a:rPr lang="en-US" dirty="0"/>
              <a:t> is known as </a:t>
            </a:r>
            <a:r>
              <a:rPr lang="en-US" b="1" u="sng" dirty="0" err="1">
                <a:solidFill>
                  <a:srgbClr val="FF0000"/>
                </a:solidFill>
              </a:rPr>
              <a:t>autoboxing</a:t>
            </a:r>
            <a:r>
              <a:rPr lang="en-US" b="1" u="sng" dirty="0" smtClean="0">
                <a:solidFill>
                  <a:srgbClr val="FF0000"/>
                </a:solidFill>
              </a:rPr>
              <a:t>,</a:t>
            </a:r>
          </a:p>
          <a:p>
            <a:pPr algn="l"/>
            <a:r>
              <a:rPr lang="en-US" b="1" u="sng" dirty="0" smtClean="0"/>
              <a:t> </a:t>
            </a:r>
            <a:r>
              <a:rPr lang="en-US" b="1" u="sng" dirty="0"/>
              <a:t>for example, </a:t>
            </a:r>
            <a:r>
              <a:rPr lang="en-US" dirty="0"/>
              <a:t>byte to Byte, char to Character, </a:t>
            </a:r>
            <a:r>
              <a:rPr lang="en-US" dirty="0" err="1"/>
              <a:t>int</a:t>
            </a:r>
            <a:r>
              <a:rPr lang="en-US" dirty="0"/>
              <a:t> to Integer, long to Long, float to Float, </a:t>
            </a:r>
            <a:r>
              <a:rPr lang="en-US" dirty="0" err="1"/>
              <a:t>boolean</a:t>
            </a:r>
            <a:r>
              <a:rPr lang="en-US" dirty="0"/>
              <a:t> to Boolean, double to Double, and short to Short.</a:t>
            </a:r>
          </a:p>
          <a:p>
            <a:pPr algn="l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2519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//</a:t>
            </a:r>
            <a:r>
              <a:rPr lang="en-IN" dirty="0"/>
              <a:t>Java program to convert primitive into objects  </a:t>
            </a:r>
          </a:p>
          <a:p>
            <a:pPr algn="l"/>
            <a:r>
              <a:rPr lang="en-IN" dirty="0"/>
              <a:t>//</a:t>
            </a:r>
            <a:r>
              <a:rPr lang="en-IN" dirty="0" err="1"/>
              <a:t>Autoboxing</a:t>
            </a:r>
            <a:r>
              <a:rPr lang="en-IN" dirty="0"/>
              <a:t> example of </a:t>
            </a:r>
            <a:r>
              <a:rPr lang="en-IN" dirty="0" err="1"/>
              <a:t>int</a:t>
            </a:r>
            <a:r>
              <a:rPr lang="en-IN" dirty="0"/>
              <a:t> to Integer  </a:t>
            </a:r>
          </a:p>
          <a:p>
            <a:pPr algn="l"/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WrapperExample1{  </a:t>
            </a:r>
          </a:p>
          <a:p>
            <a:pPr algn="l"/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algn="l"/>
            <a:r>
              <a:rPr lang="en-IN" dirty="0"/>
              <a:t>//Converting </a:t>
            </a:r>
            <a:r>
              <a:rPr lang="en-IN" dirty="0" err="1"/>
              <a:t>int</a:t>
            </a:r>
            <a:r>
              <a:rPr lang="en-IN" dirty="0"/>
              <a:t> into Integer  </a:t>
            </a:r>
          </a:p>
          <a:p>
            <a:pPr algn="l"/>
            <a:r>
              <a:rPr lang="en-IN" b="1" dirty="0" err="1"/>
              <a:t>int</a:t>
            </a:r>
            <a:r>
              <a:rPr lang="en-IN" dirty="0"/>
              <a:t> a=20;  </a:t>
            </a:r>
          </a:p>
          <a:p>
            <a:pPr algn="l"/>
            <a:r>
              <a:rPr lang="en-IN" dirty="0"/>
              <a:t>Integer i=</a:t>
            </a:r>
            <a:r>
              <a:rPr lang="en-IN" dirty="0" err="1"/>
              <a:t>Integer.valueOf</a:t>
            </a:r>
            <a:r>
              <a:rPr lang="en-IN" dirty="0"/>
              <a:t>(a);//converting </a:t>
            </a:r>
            <a:r>
              <a:rPr lang="en-IN" dirty="0" err="1"/>
              <a:t>int</a:t>
            </a:r>
            <a:r>
              <a:rPr lang="en-IN" dirty="0"/>
              <a:t> into Integer explicitly  </a:t>
            </a:r>
          </a:p>
          <a:p>
            <a:pPr algn="l"/>
            <a:r>
              <a:rPr lang="en-IN" dirty="0"/>
              <a:t>Integer j=a;//</a:t>
            </a:r>
            <a:r>
              <a:rPr lang="en-IN" dirty="0" err="1"/>
              <a:t>autoboxing</a:t>
            </a:r>
            <a:r>
              <a:rPr lang="en-IN" dirty="0"/>
              <a:t>, now compiler will write </a:t>
            </a:r>
            <a:r>
              <a:rPr lang="en-IN" dirty="0" err="1"/>
              <a:t>Integer.valueOf</a:t>
            </a:r>
            <a:r>
              <a:rPr lang="en-IN" dirty="0"/>
              <a:t>(a) internally  </a:t>
            </a:r>
          </a:p>
          <a:p>
            <a:pPr algn="l"/>
            <a:r>
              <a:rPr lang="en-IN" dirty="0"/>
              <a:t>  </a:t>
            </a:r>
          </a:p>
          <a:p>
            <a:pPr algn="l"/>
            <a:r>
              <a:rPr lang="en-IN" dirty="0" err="1"/>
              <a:t>System.out.println</a:t>
            </a:r>
            <a:r>
              <a:rPr lang="en-IN" dirty="0"/>
              <a:t>(a+" "+i+" "+j);  </a:t>
            </a:r>
          </a:p>
          <a:p>
            <a:pPr algn="l"/>
            <a:r>
              <a:rPr lang="en-IN" dirty="0"/>
              <a:t>}}  </a:t>
            </a:r>
          </a:p>
          <a:p>
            <a:pPr algn="l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517232"/>
            <a:ext cx="15144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476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54868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Unboxing</a:t>
            </a:r>
          </a:p>
          <a:p>
            <a:r>
              <a:rPr lang="en-US" dirty="0"/>
              <a:t>The automatic conversion of </a:t>
            </a:r>
            <a:r>
              <a:rPr lang="en-US" b="1" dirty="0">
                <a:solidFill>
                  <a:srgbClr val="FF0000"/>
                </a:solidFill>
              </a:rPr>
              <a:t>wrapper type into its corresponding primitive type </a:t>
            </a:r>
            <a:r>
              <a:rPr lang="en-US" dirty="0"/>
              <a:t>is known as unboxing. It is the reverse process of </a:t>
            </a:r>
            <a:r>
              <a:rPr lang="en-US" dirty="0" err="1"/>
              <a:t>autoboxing</a:t>
            </a:r>
            <a:r>
              <a:rPr lang="en-US" dirty="0"/>
              <a:t>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443841"/>
            <a:ext cx="67687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//Java program to convert object into primitives  </a:t>
            </a:r>
          </a:p>
          <a:p>
            <a:r>
              <a:rPr lang="en-IN" dirty="0"/>
              <a:t>//Unboxing example of Integer to </a:t>
            </a:r>
            <a:r>
              <a:rPr lang="en-IN" dirty="0" err="1"/>
              <a:t>int</a:t>
            </a:r>
            <a:r>
              <a:rPr lang="en-IN" dirty="0"/>
              <a:t>  </a:t>
            </a:r>
          </a:p>
          <a:p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class</a:t>
            </a:r>
            <a:r>
              <a:rPr lang="en-IN" sz="2400" dirty="0"/>
              <a:t> WrapperExample2{    </a:t>
            </a:r>
          </a:p>
          <a:p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static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main(String </a:t>
            </a:r>
            <a:r>
              <a:rPr lang="en-IN" sz="2400" dirty="0" err="1"/>
              <a:t>args</a:t>
            </a:r>
            <a:r>
              <a:rPr lang="en-IN" sz="2400" dirty="0"/>
              <a:t>[]){    </a:t>
            </a:r>
          </a:p>
          <a:p>
            <a:r>
              <a:rPr lang="en-IN" sz="2400" dirty="0"/>
              <a:t>//Converting Integer to </a:t>
            </a:r>
            <a:r>
              <a:rPr lang="en-IN" sz="2400" dirty="0" err="1"/>
              <a:t>int</a:t>
            </a:r>
            <a:r>
              <a:rPr lang="en-IN" sz="2400" dirty="0"/>
              <a:t>    </a:t>
            </a:r>
          </a:p>
          <a:p>
            <a:r>
              <a:rPr lang="en-IN" sz="2400" dirty="0"/>
              <a:t>Integer a=</a:t>
            </a:r>
            <a:r>
              <a:rPr lang="en-IN" sz="2400" b="1" dirty="0"/>
              <a:t>new</a:t>
            </a:r>
            <a:r>
              <a:rPr lang="en-IN" sz="2400" dirty="0"/>
              <a:t> Integer(3);    </a:t>
            </a:r>
          </a:p>
          <a:p>
            <a:r>
              <a:rPr lang="en-IN" sz="2400" b="1" dirty="0" err="1"/>
              <a:t>int</a:t>
            </a:r>
            <a:r>
              <a:rPr lang="en-IN" sz="2400" dirty="0"/>
              <a:t> i=</a:t>
            </a:r>
            <a:r>
              <a:rPr lang="en-IN" sz="2400" dirty="0" err="1"/>
              <a:t>a.intValue</a:t>
            </a:r>
            <a:r>
              <a:rPr lang="en-IN" sz="2400" dirty="0"/>
              <a:t>();//converting Integer to </a:t>
            </a:r>
            <a:r>
              <a:rPr lang="en-IN" sz="2400" dirty="0" err="1"/>
              <a:t>int</a:t>
            </a:r>
            <a:r>
              <a:rPr lang="en-IN" sz="2400" dirty="0"/>
              <a:t> explicitly  </a:t>
            </a:r>
          </a:p>
          <a:p>
            <a:r>
              <a:rPr lang="en-IN" sz="2400" b="1" dirty="0" err="1"/>
              <a:t>int</a:t>
            </a:r>
            <a:r>
              <a:rPr lang="en-IN" sz="2400" dirty="0"/>
              <a:t> j=a;//unboxing, now compiler will write </a:t>
            </a:r>
            <a:r>
              <a:rPr lang="en-IN" sz="2400" dirty="0" err="1"/>
              <a:t>a.intValue</a:t>
            </a:r>
            <a:r>
              <a:rPr lang="en-IN" sz="2400" dirty="0"/>
              <a:t>() internally    </a:t>
            </a:r>
          </a:p>
          <a:p>
            <a:r>
              <a:rPr lang="en-IN" sz="2400" dirty="0"/>
              <a:t>    </a:t>
            </a:r>
          </a:p>
          <a:p>
            <a:r>
              <a:rPr lang="en-IN" sz="2400" dirty="0" err="1"/>
              <a:t>System.out.println</a:t>
            </a:r>
            <a:r>
              <a:rPr lang="en-IN" sz="2400" dirty="0"/>
              <a:t>(a+" "+i+" "+j);    </a:t>
            </a:r>
          </a:p>
          <a:p>
            <a:r>
              <a:rPr lang="en-IN" sz="2400" dirty="0"/>
              <a:t>}}   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79" y="5733256"/>
            <a:ext cx="12382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262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22919" y="620688"/>
            <a:ext cx="88569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/Java Program to convert all primitives into its corresponding   </a:t>
            </a:r>
          </a:p>
          <a:p>
            <a:r>
              <a:rPr lang="en-IN" dirty="0"/>
              <a:t>//wrapper objects and vice-versa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WrapperExample3{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r>
              <a:rPr lang="en-IN" b="1" dirty="0"/>
              <a:t>byte</a:t>
            </a:r>
            <a:r>
              <a:rPr lang="en-IN" dirty="0"/>
              <a:t> b=10;  </a:t>
            </a:r>
          </a:p>
          <a:p>
            <a:r>
              <a:rPr lang="en-IN" b="1" dirty="0"/>
              <a:t>short</a:t>
            </a:r>
            <a:r>
              <a:rPr lang="en-IN" dirty="0"/>
              <a:t> s=20;  </a:t>
            </a:r>
          </a:p>
          <a:p>
            <a:r>
              <a:rPr lang="en-IN" b="1" dirty="0" err="1"/>
              <a:t>int</a:t>
            </a:r>
            <a:r>
              <a:rPr lang="en-IN" dirty="0"/>
              <a:t> i=30;  </a:t>
            </a:r>
          </a:p>
          <a:p>
            <a:r>
              <a:rPr lang="en-IN" b="1" dirty="0"/>
              <a:t>long</a:t>
            </a:r>
            <a:r>
              <a:rPr lang="en-IN" dirty="0"/>
              <a:t> l=40;  </a:t>
            </a:r>
          </a:p>
          <a:p>
            <a:r>
              <a:rPr lang="en-IN" b="1" dirty="0"/>
              <a:t>float</a:t>
            </a:r>
            <a:r>
              <a:rPr lang="en-IN" dirty="0"/>
              <a:t> f=50.0F;  </a:t>
            </a:r>
          </a:p>
          <a:p>
            <a:r>
              <a:rPr lang="en-IN" b="1" dirty="0"/>
              <a:t>double</a:t>
            </a:r>
            <a:r>
              <a:rPr lang="en-IN" dirty="0"/>
              <a:t> d=60.0D;  </a:t>
            </a:r>
          </a:p>
          <a:p>
            <a:r>
              <a:rPr lang="en-IN" b="1" dirty="0"/>
              <a:t>char</a:t>
            </a:r>
            <a:r>
              <a:rPr lang="en-IN" dirty="0"/>
              <a:t> c='a';  </a:t>
            </a:r>
          </a:p>
          <a:p>
            <a:r>
              <a:rPr lang="en-IN" b="1" dirty="0" err="1"/>
              <a:t>boolean</a:t>
            </a:r>
            <a:r>
              <a:rPr lang="en-IN" dirty="0"/>
              <a:t> b2=</a:t>
            </a:r>
            <a:r>
              <a:rPr lang="en-IN" b="1" dirty="0"/>
              <a:t>true</a:t>
            </a:r>
            <a:r>
              <a:rPr lang="en-IN" dirty="0"/>
              <a:t>;  </a:t>
            </a:r>
          </a:p>
          <a:p>
            <a:r>
              <a:rPr lang="en-IN" dirty="0">
                <a:solidFill>
                  <a:srgbClr val="C00000"/>
                </a:solidFill>
              </a:rPr>
              <a:t>  </a:t>
            </a:r>
            <a:r>
              <a:rPr lang="en-IN" dirty="0" smtClean="0">
                <a:solidFill>
                  <a:srgbClr val="C00000"/>
                </a:solidFill>
              </a:rPr>
              <a:t>//</a:t>
            </a:r>
            <a:r>
              <a:rPr lang="en-IN" dirty="0" err="1">
                <a:solidFill>
                  <a:srgbClr val="C00000"/>
                </a:solidFill>
              </a:rPr>
              <a:t>Autoboxing</a:t>
            </a:r>
            <a:r>
              <a:rPr lang="en-IN" dirty="0">
                <a:solidFill>
                  <a:srgbClr val="C00000"/>
                </a:solidFill>
              </a:rPr>
              <a:t>: Converting primitives into objects  </a:t>
            </a:r>
          </a:p>
          <a:p>
            <a:r>
              <a:rPr lang="en-IN" dirty="0"/>
              <a:t>Byte </a:t>
            </a:r>
            <a:r>
              <a:rPr lang="en-IN" dirty="0" err="1"/>
              <a:t>byteobj</a:t>
            </a:r>
            <a:r>
              <a:rPr lang="en-IN" dirty="0"/>
              <a:t>=b;  </a:t>
            </a:r>
          </a:p>
          <a:p>
            <a:r>
              <a:rPr lang="en-IN" dirty="0"/>
              <a:t>Short </a:t>
            </a:r>
            <a:r>
              <a:rPr lang="en-IN" dirty="0" err="1"/>
              <a:t>shortobj</a:t>
            </a:r>
            <a:r>
              <a:rPr lang="en-IN" dirty="0"/>
              <a:t>=s;  </a:t>
            </a:r>
          </a:p>
          <a:p>
            <a:r>
              <a:rPr lang="en-IN" dirty="0"/>
              <a:t>Integer </a:t>
            </a:r>
            <a:r>
              <a:rPr lang="en-IN" dirty="0" err="1"/>
              <a:t>intobj</a:t>
            </a:r>
            <a:r>
              <a:rPr lang="en-IN" dirty="0"/>
              <a:t>=i;  </a:t>
            </a:r>
          </a:p>
          <a:p>
            <a:r>
              <a:rPr lang="en-IN" dirty="0"/>
              <a:t>Long </a:t>
            </a:r>
            <a:r>
              <a:rPr lang="en-IN" dirty="0" err="1"/>
              <a:t>longobj</a:t>
            </a:r>
            <a:r>
              <a:rPr lang="en-IN" dirty="0"/>
              <a:t>=l;  </a:t>
            </a:r>
          </a:p>
          <a:p>
            <a:r>
              <a:rPr lang="en-IN" dirty="0"/>
              <a:t>Float </a:t>
            </a:r>
            <a:r>
              <a:rPr lang="en-IN" dirty="0" err="1"/>
              <a:t>floatobj</a:t>
            </a:r>
            <a:r>
              <a:rPr lang="en-IN" dirty="0"/>
              <a:t>=f;  </a:t>
            </a:r>
          </a:p>
          <a:p>
            <a:r>
              <a:rPr lang="en-IN" dirty="0"/>
              <a:t>Double </a:t>
            </a:r>
            <a:r>
              <a:rPr lang="en-IN" dirty="0" err="1"/>
              <a:t>doubleobj</a:t>
            </a:r>
            <a:r>
              <a:rPr lang="en-IN" dirty="0"/>
              <a:t>=d;  </a:t>
            </a:r>
          </a:p>
          <a:p>
            <a:r>
              <a:rPr lang="en-IN" dirty="0"/>
              <a:t>Character </a:t>
            </a:r>
            <a:r>
              <a:rPr lang="en-IN" dirty="0" err="1"/>
              <a:t>charobj</a:t>
            </a:r>
            <a:r>
              <a:rPr lang="en-IN" dirty="0"/>
              <a:t>=c;  </a:t>
            </a:r>
          </a:p>
          <a:p>
            <a:r>
              <a:rPr lang="en-IN" dirty="0"/>
              <a:t>Boolean </a:t>
            </a:r>
            <a:r>
              <a:rPr lang="en-IN" dirty="0" err="1"/>
              <a:t>boolobj</a:t>
            </a:r>
            <a:r>
              <a:rPr lang="en-IN" dirty="0"/>
              <a:t>=b2;  </a:t>
            </a:r>
          </a:p>
          <a:p>
            <a:r>
              <a:rPr lang="en-IN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18947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271</Words>
  <Application>Microsoft Office PowerPoint</Application>
  <PresentationFormat>On-screen Show (4:3)</PresentationFormat>
  <Paragraphs>152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2022-08-18T14:16:05Z</dcterms:modified>
</cp:coreProperties>
</file>