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0" r:id="rId4"/>
    <p:sldId id="281" r:id="rId5"/>
    <p:sldId id="282" r:id="rId6"/>
    <p:sldId id="284" r:id="rId7"/>
    <p:sldId id="286" r:id="rId8"/>
    <p:sldId id="287" r:id="rId9"/>
    <p:sldId id="285" r:id="rId10"/>
    <p:sldId id="292" r:id="rId11"/>
    <p:sldId id="288" r:id="rId12"/>
    <p:sldId id="290" r:id="rId13"/>
    <p:sldId id="291" r:id="rId14"/>
    <p:sldId id="283" r:id="rId15"/>
    <p:sldId id="303" r:id="rId16"/>
    <p:sldId id="304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259" r:id="rId28"/>
    <p:sldId id="308" r:id="rId29"/>
    <p:sldId id="315" r:id="rId30"/>
    <p:sldId id="316" r:id="rId31"/>
    <p:sldId id="305" r:id="rId32"/>
    <p:sldId id="307" r:id="rId33"/>
    <p:sldId id="306" r:id="rId34"/>
    <p:sldId id="309" r:id="rId35"/>
    <p:sldId id="310" r:id="rId36"/>
    <p:sldId id="313" r:id="rId37"/>
    <p:sldId id="314" r:id="rId38"/>
    <p:sldId id="312" r:id="rId39"/>
    <p:sldId id="260" r:id="rId40"/>
    <p:sldId id="317" r:id="rId41"/>
    <p:sldId id="318" r:id="rId42"/>
    <p:sldId id="319" r:id="rId43"/>
    <p:sldId id="320" r:id="rId44"/>
    <p:sldId id="321" r:id="rId45"/>
    <p:sldId id="322" r:id="rId46"/>
    <p:sldId id="324" r:id="rId47"/>
    <p:sldId id="325" r:id="rId48"/>
    <p:sldId id="326" r:id="rId49"/>
    <p:sldId id="327" r:id="rId50"/>
    <p:sldId id="328" r:id="rId51"/>
    <p:sldId id="279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1407-D370-47DE-BA13-BB221B69D38A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DB8F-2914-47A5-8D86-EC3295326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94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1407-D370-47DE-BA13-BB221B69D38A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DB8F-2914-47A5-8D86-EC3295326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09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1407-D370-47DE-BA13-BB221B69D38A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DB8F-2914-47A5-8D86-EC3295326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74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1407-D370-47DE-BA13-BB221B69D38A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DB8F-2914-47A5-8D86-EC3295326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39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1407-D370-47DE-BA13-BB221B69D38A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DB8F-2914-47A5-8D86-EC3295326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34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1407-D370-47DE-BA13-BB221B69D38A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DB8F-2914-47A5-8D86-EC3295326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77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1407-D370-47DE-BA13-BB221B69D38A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DB8F-2914-47A5-8D86-EC3295326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97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1407-D370-47DE-BA13-BB221B69D38A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DB8F-2914-47A5-8D86-EC3295326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59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1407-D370-47DE-BA13-BB221B69D38A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DB8F-2914-47A5-8D86-EC3295326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52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1407-D370-47DE-BA13-BB221B69D38A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DB8F-2914-47A5-8D86-EC3295326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0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1407-D370-47DE-BA13-BB221B69D38A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DB8F-2914-47A5-8D86-EC3295326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25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F1407-D370-47DE-BA13-BB221B69D38A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FDB8F-2914-47A5-8D86-EC3295326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84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array-in-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28801"/>
            <a:ext cx="9144000" cy="19716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Verdana" pitchFamily="34" charset="0"/>
                <a:cs typeface="Verdana" pitchFamily="34" charset="0"/>
              </a:rPr>
              <a:t>Programming in Java</a:t>
            </a:r>
            <a:br>
              <a:rPr lang="en-US" b="1" dirty="0">
                <a:latin typeface="+mn-lt"/>
                <a:ea typeface="Verdana" pitchFamily="34" charset="0"/>
                <a:cs typeface="Verdana" pitchFamily="34" charset="0"/>
              </a:rPr>
            </a:br>
            <a:r>
              <a:rPr lang="en-US" sz="2800" b="1" dirty="0">
                <a:solidFill>
                  <a:srgbClr val="C00000"/>
                </a:solidFill>
                <a:latin typeface="+mn-lt"/>
                <a:ea typeface="Verdana" pitchFamily="34" charset="0"/>
                <a:cs typeface="Verdana" pitchFamily="34" charset="0"/>
              </a:rPr>
              <a:t>File I/O</a:t>
            </a:r>
            <a:r>
              <a:rPr lang="en-US" sz="2800" b="1" dirty="0">
                <a:latin typeface="+mn-lt"/>
                <a:ea typeface="Verdana" pitchFamily="34" charset="0"/>
                <a:cs typeface="Verdana" pitchFamily="34" charset="0"/>
              </a:rPr>
              <a:t>, </a:t>
            </a:r>
            <a:r>
              <a:rPr lang="en-US" sz="2800" b="1" dirty="0">
                <a:solidFill>
                  <a:srgbClr val="FFC000"/>
                </a:solidFill>
                <a:latin typeface="+mn-lt"/>
                <a:ea typeface="Verdana" pitchFamily="34" charset="0"/>
                <a:cs typeface="Verdana" pitchFamily="34" charset="0"/>
              </a:rPr>
              <a:t>Annotations</a:t>
            </a:r>
            <a:r>
              <a:rPr lang="en-US" sz="2800" b="1" dirty="0">
                <a:latin typeface="+mn-lt"/>
                <a:ea typeface="Verdana" pitchFamily="34" charset="0"/>
                <a:cs typeface="Verdana" pitchFamily="34" charset="0"/>
              </a:rPr>
              <a:t>, </a:t>
            </a:r>
            <a:r>
              <a:rPr lang="en-US" sz="2800" b="1" dirty="0">
                <a:solidFill>
                  <a:srgbClr val="00B050"/>
                </a:solidFill>
                <a:latin typeface="+mn-lt"/>
                <a:ea typeface="Verdana" pitchFamily="34" charset="0"/>
                <a:cs typeface="Verdana" pitchFamily="34" charset="0"/>
              </a:rPr>
              <a:t>Generics</a:t>
            </a:r>
            <a:r>
              <a:rPr lang="en-US" sz="2800" b="1" dirty="0">
                <a:latin typeface="+mn-lt"/>
                <a:ea typeface="Verdana" pitchFamily="34" charset="0"/>
                <a:cs typeface="Verdana" pitchFamily="34" charset="0"/>
              </a:rPr>
              <a:t>, </a:t>
            </a:r>
            <a:r>
              <a:rPr lang="en-US" sz="2800" b="1" dirty="0">
                <a:solidFill>
                  <a:srgbClr val="00B0F0"/>
                </a:solidFill>
                <a:latin typeface="+mn-lt"/>
                <a:ea typeface="Verdana" pitchFamily="34" charset="0"/>
                <a:cs typeface="Verdana" pitchFamily="34" charset="0"/>
              </a:rPr>
              <a:t>Regular Expressions</a:t>
            </a:r>
            <a:r>
              <a:rPr lang="en-US" sz="2800" b="1" dirty="0">
                <a:latin typeface="+mn-lt"/>
                <a:ea typeface="Verdana" pitchFamily="34" charset="0"/>
                <a:cs typeface="Verdana" pitchFamily="34" charset="0"/>
              </a:rPr>
              <a:t> &amp;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JDBC.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IN" dirty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960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147248" cy="83723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File I/O</a:t>
            </a:r>
            <a:endParaRPr lang="en-IN" dirty="0">
              <a:latin typeface="+mn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07950" y="620688"/>
            <a:ext cx="8928100" cy="5545137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b="1" dirty="0" err="1"/>
              <a:t>DataInputStream</a:t>
            </a:r>
            <a:r>
              <a:rPr lang="en-US" altLang="en-US" sz="2400" b="1" dirty="0"/>
              <a:t> :</a:t>
            </a:r>
            <a:r>
              <a:rPr lang="en-US" altLang="en-US" sz="2400" dirty="0"/>
              <a:t> To read primitive data from a source  file.</a:t>
            </a:r>
          </a:p>
          <a:p>
            <a:pPr lvl="1" algn="just"/>
            <a:r>
              <a:rPr lang="en-US" altLang="en-US" sz="2000" dirty="0"/>
              <a:t>Reads primitive data from the stream of data without depending on the machine. Java application generally uses the </a:t>
            </a:r>
            <a:r>
              <a:rPr lang="en-US" altLang="en-US" sz="2000" dirty="0" err="1"/>
              <a:t>DataOutpuStream</a:t>
            </a:r>
            <a:r>
              <a:rPr lang="en-US" altLang="en-US" sz="2000" dirty="0"/>
              <a:t> to write data that can later be read by a </a:t>
            </a:r>
            <a:r>
              <a:rPr lang="en-US" altLang="en-US" sz="2000" dirty="0" err="1"/>
              <a:t>DataInputStream</a:t>
            </a:r>
            <a:r>
              <a:rPr lang="en-US" altLang="en-US" sz="2000" dirty="0"/>
              <a:t>.</a:t>
            </a:r>
          </a:p>
          <a:p>
            <a:pPr lvl="1" algn="just"/>
            <a:r>
              <a:rPr lang="en-US" altLang="en-US" sz="2400" dirty="0"/>
              <a:t>Commonly used methods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5F755-9293-401F-A235-3E2CE133D4EF}" type="slidenum">
              <a:rPr lang="en-IN"/>
              <a:pPr>
                <a:defRPr/>
              </a:pPr>
              <a:t>10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760754"/>
              </p:ext>
            </p:extLst>
          </p:nvPr>
        </p:nvGraphicFramePr>
        <p:xfrm>
          <a:off x="395536" y="2060845"/>
          <a:ext cx="8496946" cy="4896544"/>
        </p:xfrm>
        <a:graphic>
          <a:graphicData uri="http://schemas.openxmlformats.org/drawingml/2006/table">
            <a:tbl>
              <a:tblPr/>
              <a:tblGrid>
                <a:gridCol w="4248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152">
                <a:tc>
                  <a:txBody>
                    <a:bodyPr/>
                    <a:lstStyle/>
                    <a:p>
                      <a:pPr algn="l"/>
                      <a:r>
                        <a:rPr lang="en-IN" sz="1100">
                          <a:effectLst/>
                        </a:rPr>
                        <a:t>Method</a:t>
                      </a:r>
                    </a:p>
                  </a:txBody>
                  <a:tcPr marL="5857" marR="5857" marT="5857" marB="5857" anchor="ctr">
                    <a:lnL w="9525" cap="flat" cmpd="sng" algn="ctr">
                      <a:solidFill>
                        <a:srgbClr val="00BF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7C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F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8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>
                          <a:effectLst/>
                        </a:rPr>
                        <a:t>Description</a:t>
                      </a:r>
                    </a:p>
                  </a:txBody>
                  <a:tcPr marL="5857" marR="5857" marT="5857" marB="5857" anchor="ctr">
                    <a:lnL w="9525" cap="flat" cmpd="sng" algn="ctr">
                      <a:solidFill>
                        <a:srgbClr val="207C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7C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7C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7C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632"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</a:rPr>
                        <a:t>int read(byte[] b)</a:t>
                      </a:r>
                    </a:p>
                  </a:txBody>
                  <a:tcPr marL="5857" marR="5857" marT="5857" marB="5857" anchor="ctr">
                    <a:lnL w="9525" cap="flat" cmpd="sng" algn="ctr">
                      <a:solidFill>
                        <a:srgbClr val="308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7C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8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AA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It is used to read the number of bytes from the input stream.</a:t>
                      </a:r>
                    </a:p>
                  </a:txBody>
                  <a:tcPr marL="5857" marR="5857" marT="5857" marB="5857" anchor="ctr">
                    <a:lnL w="9525" cap="flat" cmpd="sng" algn="ctr">
                      <a:solidFill>
                        <a:srgbClr val="007C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7C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7C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7D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632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int read(byte[] b, int off, int len)</a:t>
                      </a:r>
                    </a:p>
                  </a:txBody>
                  <a:tcPr marL="5857" marR="5857" marT="5857" marB="5857" anchor="ctr">
                    <a:lnL w="9525" cap="flat" cmpd="sng" algn="ctr">
                      <a:solidFill>
                        <a:srgbClr val="10AA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7D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AA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AA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It is used to read </a:t>
                      </a:r>
                      <a:r>
                        <a:rPr lang="en-US" sz="1100" b="1">
                          <a:effectLst/>
                        </a:rPr>
                        <a:t>len</a:t>
                      </a:r>
                      <a:r>
                        <a:rPr lang="en-US" sz="1100">
                          <a:effectLst/>
                        </a:rPr>
                        <a:t> bytes of data from the input stream.</a:t>
                      </a:r>
                    </a:p>
                  </a:txBody>
                  <a:tcPr marL="5857" marR="5857" marT="5857" marB="5857" anchor="ctr">
                    <a:lnL w="9525" cap="flat" cmpd="sng" algn="ctr">
                      <a:solidFill>
                        <a:srgbClr val="007D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7D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7D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AE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632"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</a:rPr>
                        <a:t>int readInt()</a:t>
                      </a:r>
                    </a:p>
                  </a:txBody>
                  <a:tcPr marL="5857" marR="5857" marT="5857" marB="5857" anchor="ctr">
                    <a:lnL w="9525" cap="flat" cmpd="sng" algn="ctr">
                      <a:solidFill>
                        <a:srgbClr val="40AA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AE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AA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73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It is used to read input bytes and return an int value.</a:t>
                      </a:r>
                    </a:p>
                  </a:txBody>
                  <a:tcPr marL="5857" marR="5857" marT="5857" marB="5857" anchor="ctr">
                    <a:lnL w="9525" cap="flat" cmpd="sng" algn="ctr">
                      <a:solidFill>
                        <a:srgbClr val="E0AE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AE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AE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73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632"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</a:rPr>
                        <a:t>byte readByte()</a:t>
                      </a:r>
                    </a:p>
                  </a:txBody>
                  <a:tcPr marL="5857" marR="5857" marT="5857" marB="5857" anchor="ctr">
                    <a:lnL w="9525" cap="flat" cmpd="sng" algn="ctr">
                      <a:solidFill>
                        <a:srgbClr val="4073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73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73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76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It is used to read and return the one input byte.</a:t>
                      </a:r>
                    </a:p>
                  </a:txBody>
                  <a:tcPr marL="5857" marR="5857" marT="5857" marB="5857" anchor="ctr">
                    <a:lnL w="9525" cap="flat" cmpd="sng" algn="ctr">
                      <a:solidFill>
                        <a:srgbClr val="D073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73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73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7D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632"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</a:rPr>
                        <a:t>char readChar()</a:t>
                      </a:r>
                    </a:p>
                  </a:txBody>
                  <a:tcPr marL="5857" marR="5857" marT="5857" marB="5857" anchor="ctr">
                    <a:lnL w="9525" cap="flat" cmpd="sng" algn="ctr">
                      <a:solidFill>
                        <a:srgbClr val="1076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7D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76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7D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It is used to read two input bytes and returns a char value.</a:t>
                      </a:r>
                    </a:p>
                  </a:txBody>
                  <a:tcPr marL="5857" marR="5857" marT="5857" marB="5857" anchor="ctr">
                    <a:lnL w="9525" cap="flat" cmpd="sng" algn="ctr">
                      <a:solidFill>
                        <a:srgbClr val="107D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7D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7D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2C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632"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</a:rPr>
                        <a:t>double readDouble()</a:t>
                      </a:r>
                    </a:p>
                  </a:txBody>
                  <a:tcPr marL="5857" marR="5857" marT="5857" marB="5857" anchor="ctr">
                    <a:lnL w="9525" cap="flat" cmpd="sng" algn="ctr">
                      <a:solidFill>
                        <a:srgbClr val="307D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2C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7D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CC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It is used to read eight input bytes and returns a double value.</a:t>
                      </a:r>
                    </a:p>
                  </a:txBody>
                  <a:tcPr marL="5857" marR="5857" marT="5857" marB="5857" anchor="ctr">
                    <a:lnL w="9525" cap="flat" cmpd="sng" algn="ctr">
                      <a:solidFill>
                        <a:srgbClr val="B02C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2C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2C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9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0112"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</a:rPr>
                        <a:t>boolean readBoolean()</a:t>
                      </a:r>
                    </a:p>
                  </a:txBody>
                  <a:tcPr marL="5857" marR="5857" marT="5857" marB="5857" anchor="ctr">
                    <a:lnL w="9525" cap="flat" cmpd="sng" algn="ctr">
                      <a:solidFill>
                        <a:srgbClr val="00CC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9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CC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94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It is used to read one input byte and return true if byte is non zero, false if byte is zero.</a:t>
                      </a:r>
                    </a:p>
                  </a:txBody>
                  <a:tcPr marL="5857" marR="5857" marT="5857" marB="5857" anchor="ctr">
                    <a:lnL w="9525" cap="flat" cmpd="sng" algn="ctr">
                      <a:solidFill>
                        <a:srgbClr val="A09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9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9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6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632"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</a:rPr>
                        <a:t>int skipBytes(int x)</a:t>
                      </a:r>
                    </a:p>
                  </a:txBody>
                  <a:tcPr marL="5857" marR="5857" marT="5857" marB="5857" anchor="ctr">
                    <a:lnL w="9525" cap="flat" cmpd="sng" algn="ctr">
                      <a:solidFill>
                        <a:srgbClr val="4094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6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94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C1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It is used to skip over x bytes of data from the input stream.</a:t>
                      </a:r>
                    </a:p>
                  </a:txBody>
                  <a:tcPr marL="5857" marR="5857" marT="5857" marB="5857" anchor="ctr">
                    <a:lnL w="9525" cap="flat" cmpd="sng" algn="ctr">
                      <a:solidFill>
                        <a:srgbClr val="9096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6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6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9E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0112"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</a:rPr>
                        <a:t>String readUTF()</a:t>
                      </a:r>
                    </a:p>
                  </a:txBody>
                  <a:tcPr marL="5857" marR="5857" marT="5857" marB="5857" anchor="ctr">
                    <a:lnL w="9525" cap="flat" cmpd="sng" algn="ctr">
                      <a:solidFill>
                        <a:srgbClr val="B0C1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9E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C1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9E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It is used to read a string that has been encoded using the UTF-8 format.</a:t>
                      </a:r>
                    </a:p>
                  </a:txBody>
                  <a:tcPr marL="5857" marR="5857" marT="5857" marB="5857" anchor="ctr">
                    <a:lnL w="9525" cap="flat" cmpd="sng" algn="ctr">
                      <a:solidFill>
                        <a:srgbClr val="409E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9E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9E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9D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60112"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</a:rPr>
                        <a:t>void readFully(byte[] b)</a:t>
                      </a:r>
                    </a:p>
                  </a:txBody>
                  <a:tcPr marL="5857" marR="5857" marT="5857" marB="5857" anchor="ctr">
                    <a:lnL w="9525" cap="flat" cmpd="sng" algn="ctr">
                      <a:solidFill>
                        <a:srgbClr val="109E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9D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9E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9D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It is used to read bytes from the input stream and store them into the buffer </a:t>
                      </a:r>
                      <a:r>
                        <a:rPr lang="en-US" sz="1100" u="sng">
                          <a:solidFill>
                            <a:srgbClr val="4535AA"/>
                          </a:solidFill>
                          <a:effectLst/>
                          <a:hlinkClick r:id="rId2"/>
                        </a:rPr>
                        <a:t>array</a:t>
                      </a:r>
                      <a:r>
                        <a:rPr lang="en-US" sz="1100">
                          <a:effectLst/>
                        </a:rPr>
                        <a:t>.</a:t>
                      </a:r>
                    </a:p>
                  </a:txBody>
                  <a:tcPr marL="5857" marR="5857" marT="5857" marB="5857" anchor="ctr">
                    <a:lnL w="9525" cap="flat" cmpd="sng" algn="ctr">
                      <a:solidFill>
                        <a:srgbClr val="609D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9D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D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93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632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void readFully(byte[] b, int off, int len)</a:t>
                      </a:r>
                    </a:p>
                  </a:txBody>
                  <a:tcPr marL="5857" marR="5857" marT="5857" marB="5857" anchor="ctr">
                    <a:lnL w="9525" cap="flat" cmpd="sng" algn="ctr">
                      <a:solidFill>
                        <a:srgbClr val="409D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93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9D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9D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It is used to read </a:t>
                      </a:r>
                      <a:r>
                        <a:rPr lang="en-US" sz="1100" b="1" dirty="0" err="1">
                          <a:effectLst/>
                        </a:rPr>
                        <a:t>len</a:t>
                      </a:r>
                      <a:r>
                        <a:rPr lang="en-US" sz="1100" dirty="0">
                          <a:effectLst/>
                        </a:rPr>
                        <a:t> bytes from the input stream.</a:t>
                      </a:r>
                    </a:p>
                  </a:txBody>
                  <a:tcPr marL="5857" marR="5857" marT="5857" marB="5857" anchor="ctr">
                    <a:lnL w="9525" cap="flat" cmpd="sng" algn="ctr">
                      <a:solidFill>
                        <a:srgbClr val="8093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93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93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93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856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147248" cy="83723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File I/O</a:t>
            </a:r>
            <a:endParaRPr lang="en-IN" dirty="0">
              <a:latin typeface="+mn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07950" y="620688"/>
            <a:ext cx="8928100" cy="5976664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altLang="en-US" sz="3600" b="1" dirty="0" err="1"/>
              <a:t>DataInputStream</a:t>
            </a:r>
            <a:r>
              <a:rPr lang="en-US" altLang="en-US" sz="3600" b="1" dirty="0"/>
              <a:t> :</a:t>
            </a:r>
          </a:p>
          <a:p>
            <a:pPr marL="0" indent="0" algn="just">
              <a:buNone/>
            </a:pPr>
            <a:r>
              <a:rPr lang="en-US" altLang="en-US" sz="3300" dirty="0"/>
              <a:t>import </a:t>
            </a:r>
            <a:r>
              <a:rPr lang="en-US" altLang="en-US" sz="3300" dirty="0" err="1"/>
              <a:t>java.io.DataInputStream</a:t>
            </a:r>
            <a:r>
              <a:rPr lang="en-US" altLang="en-US" sz="3300" dirty="0"/>
              <a:t>;</a:t>
            </a:r>
          </a:p>
          <a:p>
            <a:pPr marL="0" indent="0" algn="just">
              <a:buNone/>
            </a:pPr>
            <a:r>
              <a:rPr lang="en-US" altLang="en-US" sz="3300" dirty="0"/>
              <a:t>import </a:t>
            </a:r>
            <a:r>
              <a:rPr lang="en-US" altLang="en-US" sz="3300" dirty="0" err="1"/>
              <a:t>java.io.FileInputStream</a:t>
            </a:r>
            <a:r>
              <a:rPr lang="en-US" altLang="en-US" sz="3300" dirty="0"/>
              <a:t>;</a:t>
            </a:r>
          </a:p>
          <a:p>
            <a:pPr marL="0" indent="0" algn="just">
              <a:buNone/>
            </a:pPr>
            <a:r>
              <a:rPr lang="en-US" altLang="en-US" sz="3300" dirty="0"/>
              <a:t>import </a:t>
            </a:r>
            <a:r>
              <a:rPr lang="en-US" altLang="en-US" sz="3300" dirty="0" err="1"/>
              <a:t>java.io.IOException</a:t>
            </a:r>
            <a:r>
              <a:rPr lang="en-US" altLang="en-US" sz="3300" dirty="0"/>
              <a:t>;</a:t>
            </a:r>
          </a:p>
          <a:p>
            <a:pPr marL="0" indent="0" algn="just">
              <a:buNone/>
            </a:pPr>
            <a:r>
              <a:rPr lang="en-US" altLang="en-US" sz="3300" dirty="0"/>
              <a:t>public class </a:t>
            </a:r>
            <a:r>
              <a:rPr lang="en-US" altLang="en-US" sz="3300" dirty="0" err="1"/>
              <a:t>DISDemo</a:t>
            </a:r>
            <a:r>
              <a:rPr lang="en-US" altLang="en-US" sz="3300" dirty="0"/>
              <a:t> </a:t>
            </a:r>
          </a:p>
          <a:p>
            <a:pPr marL="0" indent="0" algn="just">
              <a:buNone/>
            </a:pPr>
            <a:r>
              <a:rPr lang="en-US" altLang="en-US" sz="3300" dirty="0"/>
              <a:t>{</a:t>
            </a:r>
          </a:p>
          <a:p>
            <a:pPr marL="0" indent="0" algn="just">
              <a:buNone/>
            </a:pPr>
            <a:r>
              <a:rPr lang="en-US" altLang="en-US" sz="3300" dirty="0"/>
              <a:t>	public static void main(String[] </a:t>
            </a:r>
            <a:r>
              <a:rPr lang="en-US" altLang="en-US" sz="3300" dirty="0" err="1"/>
              <a:t>args</a:t>
            </a:r>
            <a:r>
              <a:rPr lang="en-US" altLang="en-US" sz="3300" dirty="0"/>
              <a:t>) throws </a:t>
            </a:r>
            <a:r>
              <a:rPr lang="en-US" altLang="en-US" sz="3300" dirty="0" err="1"/>
              <a:t>IOException</a:t>
            </a:r>
            <a:r>
              <a:rPr lang="en-US" altLang="en-US" sz="3300" dirty="0"/>
              <a:t> </a:t>
            </a:r>
          </a:p>
          <a:p>
            <a:pPr marL="0" indent="0" algn="just">
              <a:buNone/>
            </a:pPr>
            <a:r>
              <a:rPr lang="en-US" altLang="en-US" sz="3300" dirty="0"/>
              <a:t>	{ </a:t>
            </a:r>
          </a:p>
          <a:p>
            <a:pPr marL="0" indent="0" algn="just">
              <a:buNone/>
            </a:pPr>
            <a:r>
              <a:rPr lang="en-US" altLang="en-US" sz="3300" dirty="0"/>
              <a:t>		</a:t>
            </a:r>
            <a:r>
              <a:rPr lang="en-US" altLang="en-US" sz="3300" dirty="0" err="1"/>
              <a:t>FileInputStream</a:t>
            </a:r>
            <a:r>
              <a:rPr lang="en-US" altLang="en-US" sz="3300" dirty="0"/>
              <a:t> file = new </a:t>
            </a:r>
            <a:r>
              <a:rPr lang="en-US" altLang="en-US" sz="3300" dirty="0" err="1"/>
              <a:t>FileInputStream</a:t>
            </a:r>
            <a:r>
              <a:rPr lang="en-US" altLang="en-US" sz="3300" dirty="0"/>
              <a:t>("E:\\java\\myfile.txt");  </a:t>
            </a:r>
          </a:p>
          <a:p>
            <a:pPr marL="0" indent="0" algn="just">
              <a:buNone/>
            </a:pPr>
            <a:r>
              <a:rPr lang="en-US" altLang="en-US" sz="3300" dirty="0"/>
              <a:t>		</a:t>
            </a:r>
            <a:r>
              <a:rPr lang="en-US" altLang="en-US" sz="3300" dirty="0" err="1"/>
              <a:t>DataInputStream</a:t>
            </a:r>
            <a:r>
              <a:rPr lang="en-US" altLang="en-US" sz="3300" dirty="0"/>
              <a:t> </a:t>
            </a:r>
            <a:r>
              <a:rPr lang="en-US" altLang="en-US" sz="3300" dirty="0" err="1"/>
              <a:t>inst</a:t>
            </a:r>
            <a:r>
              <a:rPr lang="en-US" altLang="en-US" sz="3300" dirty="0"/>
              <a:t> = new </a:t>
            </a:r>
            <a:r>
              <a:rPr lang="en-US" altLang="en-US" sz="3300" dirty="0" err="1"/>
              <a:t>DataInputStream</a:t>
            </a:r>
            <a:r>
              <a:rPr lang="en-US" altLang="en-US" sz="3300" dirty="0"/>
              <a:t>(file);  </a:t>
            </a:r>
          </a:p>
          <a:p>
            <a:pPr marL="0" indent="0" algn="just">
              <a:buNone/>
            </a:pPr>
            <a:r>
              <a:rPr lang="en-US" altLang="en-US" sz="3300" dirty="0"/>
              <a:t>		</a:t>
            </a:r>
            <a:r>
              <a:rPr lang="en-US" altLang="en-US" sz="3300" dirty="0" err="1"/>
              <a:t>int</a:t>
            </a:r>
            <a:r>
              <a:rPr lang="en-US" altLang="en-US" sz="3300" dirty="0"/>
              <a:t> count = </a:t>
            </a:r>
            <a:r>
              <a:rPr lang="en-US" altLang="en-US" sz="3300" dirty="0" err="1"/>
              <a:t>file.available</a:t>
            </a:r>
            <a:r>
              <a:rPr lang="en-US" altLang="en-US" sz="3300" dirty="0"/>
              <a:t>();  </a:t>
            </a:r>
          </a:p>
          <a:p>
            <a:pPr marL="0" indent="0" algn="just">
              <a:buNone/>
            </a:pPr>
            <a:r>
              <a:rPr lang="en-US" altLang="en-US" sz="3300" dirty="0"/>
              <a:t>		byte[] array = new byte[count];  </a:t>
            </a:r>
          </a:p>
          <a:p>
            <a:pPr marL="0" indent="0" algn="just">
              <a:buNone/>
            </a:pPr>
            <a:r>
              <a:rPr lang="en-US" altLang="en-US" sz="3300" dirty="0"/>
              <a:t>		</a:t>
            </a:r>
            <a:r>
              <a:rPr lang="en-US" altLang="en-US" sz="3300" dirty="0" err="1"/>
              <a:t>inst.read</a:t>
            </a:r>
            <a:r>
              <a:rPr lang="en-US" altLang="en-US" sz="3300" dirty="0"/>
              <a:t>(array);  </a:t>
            </a:r>
          </a:p>
          <a:p>
            <a:pPr marL="0" indent="0" algn="just">
              <a:buNone/>
            </a:pPr>
            <a:r>
              <a:rPr lang="en-US" altLang="en-US" sz="3300" dirty="0"/>
              <a:t>		for (byte b : array) {  </a:t>
            </a:r>
          </a:p>
          <a:p>
            <a:pPr marL="0" indent="0" algn="just">
              <a:buNone/>
            </a:pPr>
            <a:r>
              <a:rPr lang="en-US" altLang="en-US" sz="3300" dirty="0"/>
              <a:t>			char </a:t>
            </a:r>
            <a:r>
              <a:rPr lang="en-US" altLang="en-US" sz="3300" dirty="0" err="1"/>
              <a:t>ch</a:t>
            </a:r>
            <a:r>
              <a:rPr lang="en-US" altLang="en-US" sz="3300" dirty="0"/>
              <a:t> = (char) b;  </a:t>
            </a:r>
          </a:p>
          <a:p>
            <a:pPr marL="0" indent="0" algn="just">
              <a:buNone/>
            </a:pPr>
            <a:r>
              <a:rPr lang="en-US" altLang="en-US" sz="3300" dirty="0"/>
              <a:t>			</a:t>
            </a:r>
            <a:r>
              <a:rPr lang="en-US" altLang="en-US" sz="3300" dirty="0" err="1"/>
              <a:t>System.out.print</a:t>
            </a:r>
            <a:r>
              <a:rPr lang="en-US" altLang="en-US" sz="3300" dirty="0"/>
              <a:t>(</a:t>
            </a:r>
            <a:r>
              <a:rPr lang="en-US" altLang="en-US" sz="3300" dirty="0" err="1"/>
              <a:t>ch</a:t>
            </a:r>
            <a:r>
              <a:rPr lang="en-US" altLang="en-US" sz="3300" dirty="0"/>
              <a:t>);  </a:t>
            </a:r>
          </a:p>
          <a:p>
            <a:pPr marL="0" indent="0" algn="just">
              <a:buNone/>
            </a:pPr>
            <a:r>
              <a:rPr lang="en-US" altLang="en-US" sz="3300" dirty="0"/>
              <a:t>		}  </a:t>
            </a:r>
          </a:p>
          <a:p>
            <a:pPr marL="0" indent="0" algn="just">
              <a:buNone/>
            </a:pPr>
            <a:r>
              <a:rPr lang="en-US" altLang="en-US" sz="3300" dirty="0"/>
              <a:t>	}  </a:t>
            </a:r>
          </a:p>
          <a:p>
            <a:pPr marL="0" indent="0" algn="just">
              <a:buNone/>
            </a:pPr>
            <a:r>
              <a:rPr lang="en-US" altLang="en-US" sz="3300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5F755-9293-401F-A235-3E2CE133D4EF}" type="slidenum">
              <a:rPr lang="en-IN"/>
              <a:pPr>
                <a:defRPr/>
              </a:pPr>
              <a:t>11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379120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147248" cy="83723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File I/O</a:t>
            </a:r>
            <a:endParaRPr lang="en-IN" dirty="0">
              <a:latin typeface="+mn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07950" y="620688"/>
            <a:ext cx="8928100" cy="5976664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IN" sz="1800" dirty="0"/>
              <a:t>import </a:t>
            </a:r>
            <a:r>
              <a:rPr lang="en-IN" sz="1800" dirty="0" err="1"/>
              <a:t>java.io.File</a:t>
            </a:r>
            <a:r>
              <a:rPr lang="en-IN" sz="1800" dirty="0"/>
              <a:t>;</a:t>
            </a:r>
          </a:p>
          <a:p>
            <a:pPr marL="0" indent="0" fontAlgn="base">
              <a:buNone/>
            </a:pPr>
            <a:r>
              <a:rPr lang="en-IN" sz="1800" dirty="0"/>
              <a:t> public class </a:t>
            </a:r>
            <a:r>
              <a:rPr lang="en-IN" sz="1800" dirty="0" err="1"/>
              <a:t>MyFileOperations</a:t>
            </a:r>
            <a:r>
              <a:rPr lang="en-IN" sz="1800" dirty="0"/>
              <a:t> {</a:t>
            </a:r>
          </a:p>
          <a:p>
            <a:pPr marL="0" indent="0" fontAlgn="base">
              <a:buNone/>
            </a:pPr>
            <a:r>
              <a:rPr lang="en-IN" sz="1800" dirty="0"/>
              <a:t>     public static void main(String[] a){</a:t>
            </a:r>
          </a:p>
          <a:p>
            <a:pPr marL="0" indent="0" fontAlgn="base">
              <a:buNone/>
            </a:pPr>
            <a:r>
              <a:rPr lang="en-IN" sz="1800" dirty="0"/>
              <a:t>                 try{</a:t>
            </a:r>
          </a:p>
          <a:p>
            <a:pPr marL="0" indent="0" fontAlgn="base">
              <a:buNone/>
            </a:pPr>
            <a:r>
              <a:rPr lang="en-IN" sz="1800" dirty="0"/>
              <a:t>            File </a:t>
            </a:r>
            <a:r>
              <a:rPr lang="en-IN" sz="1800" dirty="0" err="1"/>
              <a:t>file</a:t>
            </a:r>
            <a:r>
              <a:rPr lang="en-IN" sz="1800" dirty="0"/>
              <a:t> = new File("</a:t>
            </a:r>
            <a:r>
              <a:rPr lang="en-IN" sz="1800" dirty="0" err="1"/>
              <a:t>fileName</a:t>
            </a:r>
            <a:r>
              <a:rPr lang="en-IN" sz="1800" dirty="0"/>
              <a:t>");</a:t>
            </a:r>
          </a:p>
          <a:p>
            <a:pPr marL="0" indent="0" fontAlgn="base">
              <a:buNone/>
            </a:pPr>
            <a:r>
              <a:rPr lang="en-IN" sz="1800" dirty="0"/>
              <a:t>            </a:t>
            </a:r>
            <a:r>
              <a:rPr lang="en-IN" sz="1800" dirty="0" err="1"/>
              <a:t>System.out.println</a:t>
            </a:r>
            <a:r>
              <a:rPr lang="en-IN" sz="1800" dirty="0"/>
              <a:t>(</a:t>
            </a:r>
            <a:r>
              <a:rPr lang="en-IN" sz="1800" dirty="0" err="1"/>
              <a:t>file.canRead</a:t>
            </a:r>
            <a:r>
              <a:rPr lang="en-IN" sz="1800" dirty="0"/>
              <a:t>());   //Tests  application can read the file </a:t>
            </a:r>
          </a:p>
          <a:p>
            <a:pPr marL="0" indent="0" fontAlgn="base">
              <a:buNone/>
            </a:pPr>
            <a:r>
              <a:rPr lang="en-IN" sz="1800" dirty="0"/>
              <a:t>            </a:t>
            </a:r>
            <a:r>
              <a:rPr lang="en-IN" sz="1800" dirty="0" err="1"/>
              <a:t>System.out.println</a:t>
            </a:r>
            <a:r>
              <a:rPr lang="en-IN" sz="1800" dirty="0"/>
              <a:t>(</a:t>
            </a:r>
            <a:r>
              <a:rPr lang="en-IN" sz="1800" dirty="0" err="1"/>
              <a:t>file.canWrite</a:t>
            </a:r>
            <a:r>
              <a:rPr lang="en-IN" sz="1800" dirty="0"/>
              <a:t>());    //Tests application can modify the file</a:t>
            </a:r>
          </a:p>
          <a:p>
            <a:pPr marL="0" indent="0" fontAlgn="base">
              <a:buNone/>
            </a:pPr>
            <a:r>
              <a:rPr lang="en-IN" sz="1800" dirty="0"/>
              <a:t>             </a:t>
            </a:r>
            <a:r>
              <a:rPr lang="en-IN" sz="1800" dirty="0" err="1"/>
              <a:t>System.out.println</a:t>
            </a:r>
            <a:r>
              <a:rPr lang="en-IN" sz="1800" dirty="0"/>
              <a:t>(</a:t>
            </a:r>
            <a:r>
              <a:rPr lang="en-IN" sz="1800" dirty="0" err="1"/>
              <a:t>file.createNewFile</a:t>
            </a:r>
            <a:r>
              <a:rPr lang="en-IN" sz="1800" dirty="0"/>
              <a:t>()); //Tests application can modify the file </a:t>
            </a:r>
          </a:p>
          <a:p>
            <a:pPr marL="0" indent="0" fontAlgn="base">
              <a:buNone/>
            </a:pPr>
            <a:r>
              <a:rPr lang="en-IN" sz="1800" dirty="0"/>
              <a:t>            </a:t>
            </a:r>
            <a:r>
              <a:rPr lang="en-IN" sz="1800" dirty="0" err="1"/>
              <a:t>System.out.println</a:t>
            </a:r>
            <a:r>
              <a:rPr lang="en-IN" sz="1800" dirty="0"/>
              <a:t>(</a:t>
            </a:r>
            <a:r>
              <a:rPr lang="en-IN" sz="1800" dirty="0" err="1"/>
              <a:t>file.delete</a:t>
            </a:r>
            <a:r>
              <a:rPr lang="en-IN" sz="1800" dirty="0"/>
              <a:t>());   //Deletes the file or directory</a:t>
            </a:r>
          </a:p>
          <a:p>
            <a:pPr marL="0" indent="0" fontAlgn="base">
              <a:buNone/>
            </a:pPr>
            <a:r>
              <a:rPr lang="en-IN" sz="1800" dirty="0"/>
              <a:t>            </a:t>
            </a:r>
            <a:r>
              <a:rPr lang="en-IN" sz="1800" dirty="0" err="1"/>
              <a:t>System.out.println</a:t>
            </a:r>
            <a:r>
              <a:rPr lang="en-IN" sz="1800" dirty="0"/>
              <a:t>(</a:t>
            </a:r>
            <a:r>
              <a:rPr lang="en-IN" sz="1800" dirty="0" err="1"/>
              <a:t>file.exists</a:t>
            </a:r>
            <a:r>
              <a:rPr lang="en-IN" sz="1800" dirty="0"/>
              <a:t>());  //Tests whether the file or directory exists.</a:t>
            </a:r>
          </a:p>
          <a:p>
            <a:pPr marL="0" indent="0" fontAlgn="base">
              <a:buNone/>
            </a:pPr>
            <a:r>
              <a:rPr lang="en-IN" sz="1800" dirty="0"/>
              <a:t>            </a:t>
            </a:r>
            <a:r>
              <a:rPr lang="en-IN" sz="1800" dirty="0" err="1"/>
              <a:t>System.out.println</a:t>
            </a:r>
            <a:r>
              <a:rPr lang="en-IN" sz="1800" dirty="0"/>
              <a:t>(</a:t>
            </a:r>
            <a:r>
              <a:rPr lang="en-IN" sz="1800" dirty="0" err="1"/>
              <a:t>file.getAbsolutePath</a:t>
            </a:r>
            <a:r>
              <a:rPr lang="en-IN" sz="1800" dirty="0"/>
              <a:t>());     //Returns the absolute pathname string.</a:t>
            </a:r>
          </a:p>
          <a:p>
            <a:pPr marL="0" indent="0" fontAlgn="base">
              <a:buNone/>
            </a:pPr>
            <a:r>
              <a:rPr lang="en-IN" sz="1800" dirty="0"/>
              <a:t>            </a:t>
            </a:r>
            <a:r>
              <a:rPr lang="en-IN" sz="1800" dirty="0" err="1"/>
              <a:t>System.out.println</a:t>
            </a:r>
            <a:r>
              <a:rPr lang="en-IN" sz="1800" dirty="0"/>
              <a:t>(</a:t>
            </a:r>
            <a:r>
              <a:rPr lang="en-IN" sz="1800" dirty="0" err="1"/>
              <a:t>file.isDirectory</a:t>
            </a:r>
            <a:r>
              <a:rPr lang="en-IN" sz="1800" dirty="0"/>
              <a:t>());  //Tests whether the file is a directory or not.</a:t>
            </a:r>
          </a:p>
          <a:p>
            <a:pPr marL="0" indent="0" fontAlgn="base">
              <a:buNone/>
            </a:pPr>
            <a:r>
              <a:rPr lang="en-IN" sz="1800" dirty="0"/>
              <a:t>            </a:t>
            </a:r>
            <a:r>
              <a:rPr lang="en-IN" sz="1800" dirty="0" err="1"/>
              <a:t>System.out.println</a:t>
            </a:r>
            <a:r>
              <a:rPr lang="en-IN" sz="1800" dirty="0"/>
              <a:t>(</a:t>
            </a:r>
            <a:r>
              <a:rPr lang="en-IN" sz="1800" dirty="0" err="1"/>
              <a:t>file.isHidden</a:t>
            </a:r>
            <a:r>
              <a:rPr lang="en-IN" sz="1800" dirty="0"/>
              <a:t>());     //Tests whether the file is a hidden file or not.</a:t>
            </a:r>
          </a:p>
          <a:p>
            <a:pPr marL="0" indent="0" fontAlgn="base">
              <a:buNone/>
            </a:pPr>
            <a:r>
              <a:rPr lang="en-IN" sz="1800" dirty="0"/>
              <a:t>            </a:t>
            </a:r>
            <a:r>
              <a:rPr lang="en-IN" sz="1800" dirty="0" err="1"/>
              <a:t>System.out.println</a:t>
            </a:r>
            <a:r>
              <a:rPr lang="en-IN" sz="1800" dirty="0"/>
              <a:t>(</a:t>
            </a:r>
            <a:r>
              <a:rPr lang="en-IN" sz="1800" dirty="0" err="1"/>
              <a:t>file.list</a:t>
            </a:r>
            <a:r>
              <a:rPr lang="en-IN" sz="1800" dirty="0"/>
              <a:t>());       //Returns an array of strings naming the files and  </a:t>
            </a:r>
          </a:p>
          <a:p>
            <a:pPr marL="0" indent="0" fontAlgn="base">
              <a:buNone/>
            </a:pPr>
            <a:r>
              <a:rPr lang="en-IN" sz="1800" dirty="0"/>
              <a:t>                                                                           //directories in the directory.</a:t>
            </a:r>
          </a:p>
          <a:p>
            <a:pPr marL="0" indent="0" fontAlgn="base">
              <a:buNone/>
            </a:pPr>
            <a:r>
              <a:rPr lang="en-IN" sz="1800" dirty="0"/>
              <a:t>                  } catch(Exception ex){</a:t>
            </a:r>
          </a:p>
          <a:p>
            <a:pPr marL="0" indent="0" fontAlgn="base">
              <a:buNone/>
            </a:pPr>
            <a:r>
              <a:rPr lang="en-IN" sz="1800" dirty="0"/>
              <a:t>                  }</a:t>
            </a:r>
          </a:p>
          <a:p>
            <a:pPr marL="0" indent="0" fontAlgn="base">
              <a:buNone/>
            </a:pPr>
            <a:r>
              <a:rPr lang="en-IN" sz="1800" dirty="0"/>
              <a:t>    }</a:t>
            </a:r>
          </a:p>
          <a:p>
            <a:pPr marL="0" indent="0" fontAlgn="base">
              <a:buNone/>
            </a:pPr>
            <a:r>
              <a:rPr lang="en-IN" sz="1800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5F755-9293-401F-A235-3E2CE133D4EF}" type="slidenum">
              <a:rPr lang="en-IN"/>
              <a:pPr>
                <a:defRPr/>
              </a:pPr>
              <a:t>12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2807183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147248" cy="83723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File I/O</a:t>
            </a:r>
            <a:endParaRPr lang="en-IN" dirty="0">
              <a:latin typeface="+mn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07950" y="620688"/>
            <a:ext cx="8928100" cy="597666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000" b="1" dirty="0"/>
              <a:t>To get list of all file names from a folder</a:t>
            </a:r>
          </a:p>
          <a:p>
            <a:pPr marL="0" indent="0" fontAlgn="base">
              <a:buNone/>
            </a:pPr>
            <a:endParaRPr lang="en-IN" sz="2000" dirty="0"/>
          </a:p>
          <a:p>
            <a:pPr marL="0" indent="0" fontAlgn="base">
              <a:buNone/>
            </a:pPr>
            <a:endParaRPr lang="en-IN" sz="2000" dirty="0"/>
          </a:p>
          <a:p>
            <a:pPr marL="0" indent="0" fontAlgn="base">
              <a:buNone/>
            </a:pPr>
            <a:r>
              <a:rPr lang="en-IN" sz="2000" dirty="0"/>
              <a:t>import </a:t>
            </a:r>
            <a:r>
              <a:rPr lang="en-IN" sz="2000" dirty="0" err="1"/>
              <a:t>java.io.File</a:t>
            </a:r>
            <a:r>
              <a:rPr lang="en-IN" sz="2000" dirty="0"/>
              <a:t>;</a:t>
            </a:r>
          </a:p>
          <a:p>
            <a:pPr marL="0" indent="0" fontAlgn="base">
              <a:buNone/>
            </a:pPr>
            <a:r>
              <a:rPr lang="en-IN" sz="2000" dirty="0"/>
              <a:t> public class </a:t>
            </a:r>
            <a:r>
              <a:rPr lang="en-IN" sz="2000" dirty="0" err="1"/>
              <a:t>FileListFromFolder</a:t>
            </a:r>
            <a:r>
              <a:rPr lang="en-IN" sz="2000" dirty="0"/>
              <a:t> </a:t>
            </a:r>
          </a:p>
          <a:p>
            <a:pPr marL="0" indent="0" fontAlgn="base">
              <a:buNone/>
            </a:pPr>
            <a:r>
              <a:rPr lang="en-IN" sz="2000" dirty="0"/>
              <a:t>{   </a:t>
            </a:r>
          </a:p>
          <a:p>
            <a:pPr marL="0" indent="0" fontAlgn="base">
              <a:buNone/>
            </a:pPr>
            <a:r>
              <a:rPr lang="en-IN" sz="2000" dirty="0"/>
              <a:t>    public static void main(String a[])</a:t>
            </a:r>
          </a:p>
          <a:p>
            <a:pPr marL="0" indent="0" fontAlgn="base">
              <a:buNone/>
            </a:pPr>
            <a:r>
              <a:rPr lang="en-IN" sz="2000" dirty="0"/>
              <a:t>{</a:t>
            </a:r>
          </a:p>
          <a:p>
            <a:pPr marL="0" indent="0" fontAlgn="base">
              <a:buNone/>
            </a:pPr>
            <a:r>
              <a:rPr lang="en-IN" sz="2000" dirty="0"/>
              <a:t>        File </a:t>
            </a:r>
            <a:r>
              <a:rPr lang="en-IN" sz="2000" dirty="0" err="1"/>
              <a:t>file</a:t>
            </a:r>
            <a:r>
              <a:rPr lang="en-IN" sz="2000" dirty="0"/>
              <a:t> = new File("C:/</a:t>
            </a:r>
            <a:r>
              <a:rPr lang="en-IN" sz="2000" dirty="0" err="1"/>
              <a:t>MyFolder</a:t>
            </a:r>
            <a:r>
              <a:rPr lang="en-IN" sz="2000" dirty="0"/>
              <a:t>/");</a:t>
            </a:r>
          </a:p>
          <a:p>
            <a:pPr marL="0" indent="0" fontAlgn="base">
              <a:buNone/>
            </a:pPr>
            <a:r>
              <a:rPr lang="en-IN" sz="2000" dirty="0"/>
              <a:t>        String[] </a:t>
            </a:r>
            <a:r>
              <a:rPr lang="en-IN" sz="2000" dirty="0" err="1"/>
              <a:t>fileList</a:t>
            </a:r>
            <a:r>
              <a:rPr lang="en-IN" sz="2000" dirty="0"/>
              <a:t> = </a:t>
            </a:r>
            <a:r>
              <a:rPr lang="en-IN" sz="2000" dirty="0" err="1"/>
              <a:t>file.list</a:t>
            </a:r>
            <a:r>
              <a:rPr lang="en-IN" sz="2000" dirty="0"/>
              <a:t>();</a:t>
            </a:r>
          </a:p>
          <a:p>
            <a:pPr marL="0" indent="0" fontAlgn="base">
              <a:buNone/>
            </a:pPr>
            <a:r>
              <a:rPr lang="en-IN" sz="2000" dirty="0"/>
              <a:t>        for(String </a:t>
            </a:r>
            <a:r>
              <a:rPr lang="en-IN" sz="2000" dirty="0" err="1"/>
              <a:t>name:fileList</a:t>
            </a:r>
            <a:r>
              <a:rPr lang="en-IN" sz="2000" dirty="0"/>
              <a:t>){</a:t>
            </a:r>
          </a:p>
          <a:p>
            <a:pPr marL="0" indent="0" fontAlgn="base">
              <a:buNone/>
            </a:pPr>
            <a:r>
              <a:rPr lang="en-IN" sz="2000" dirty="0"/>
              <a:t>            </a:t>
            </a:r>
            <a:r>
              <a:rPr lang="en-IN" sz="2000" dirty="0" err="1"/>
              <a:t>System.out.println</a:t>
            </a:r>
            <a:r>
              <a:rPr lang="en-IN" sz="2000" dirty="0"/>
              <a:t>(name);</a:t>
            </a:r>
          </a:p>
          <a:p>
            <a:pPr marL="0" indent="0" fontAlgn="base">
              <a:buNone/>
            </a:pPr>
            <a:r>
              <a:rPr lang="en-IN" sz="2000" dirty="0"/>
              <a:t>        }</a:t>
            </a:r>
          </a:p>
          <a:p>
            <a:pPr marL="0" indent="0" fontAlgn="base">
              <a:buNone/>
            </a:pPr>
            <a:r>
              <a:rPr lang="en-IN" sz="2000" dirty="0"/>
              <a:t>    }</a:t>
            </a:r>
          </a:p>
          <a:p>
            <a:pPr marL="0" indent="0" fontAlgn="base">
              <a:buNone/>
            </a:pPr>
            <a:r>
              <a:rPr lang="en-IN" sz="2000" dirty="0"/>
              <a:t>}</a:t>
            </a:r>
          </a:p>
          <a:p>
            <a:pPr marL="0" indent="0" fontAlgn="base">
              <a:buNone/>
            </a:pPr>
            <a:r>
              <a:rPr lang="en-US" sz="2000" b="1" dirty="0"/>
              <a:t>https://www.java2novice.com/java-file-io-operations/file-operations/</a:t>
            </a:r>
          </a:p>
          <a:p>
            <a:pPr marL="0" indent="0" fontAlgn="base">
              <a:buNone/>
            </a:pPr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5F755-9293-401F-A235-3E2CE133D4EF}" type="slidenum">
              <a:rPr lang="en-IN"/>
              <a:pPr>
                <a:defRPr/>
              </a:pPr>
              <a:t>13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2553700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Annotations</a:t>
            </a:r>
            <a:endParaRPr lang="en-IN" dirty="0">
              <a:latin typeface="+mn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07950" y="836613"/>
            <a:ext cx="8928100" cy="5545137"/>
          </a:xfrm>
        </p:spPr>
        <p:txBody>
          <a:bodyPr/>
          <a:lstStyle/>
          <a:p>
            <a:pPr algn="just"/>
            <a:r>
              <a:rPr lang="en-US" sz="2400" dirty="0"/>
              <a:t>Java Annotations are also called Metadata. </a:t>
            </a:r>
          </a:p>
          <a:p>
            <a:pPr algn="just"/>
            <a:r>
              <a:rPr lang="en-US" sz="2400" dirty="0"/>
              <a:t>Introduced from JDK 5 onwards. </a:t>
            </a:r>
          </a:p>
          <a:p>
            <a:pPr algn="just"/>
            <a:r>
              <a:rPr lang="en-US" sz="2400" dirty="0"/>
              <a:t>Annotations enables to add some form of metadata information into the source code, but it does not change the execution flow of the program. </a:t>
            </a:r>
          </a:p>
          <a:p>
            <a:pPr algn="just"/>
            <a:r>
              <a:rPr lang="en-US" sz="2400" dirty="0"/>
              <a:t>Annotations can then be processed at compile time by the compiler tools or during at runtime via Java Reflection.</a:t>
            </a:r>
          </a:p>
          <a:p>
            <a:pPr algn="just"/>
            <a:r>
              <a:rPr lang="en-US" sz="2400" dirty="0"/>
              <a:t>Classes, methods, variables may be annotated.</a:t>
            </a:r>
          </a:p>
          <a:p>
            <a:pPr algn="just"/>
            <a:r>
              <a:rPr lang="en-US" altLang="en-US" sz="2400" dirty="0"/>
              <a:t>Always starts with the </a:t>
            </a:r>
            <a:r>
              <a:rPr lang="en-US" altLang="en-US" sz="2400" b="1" dirty="0"/>
              <a:t>@ </a:t>
            </a:r>
            <a:r>
              <a:rPr lang="en-US" altLang="en-US" sz="2400" dirty="0"/>
              <a:t>symbol followed by the annotation name.</a:t>
            </a:r>
          </a:p>
          <a:p>
            <a:pPr algn="just"/>
            <a:r>
              <a:rPr lang="en-US" altLang="en-US" sz="2400" dirty="0"/>
              <a:t>@ is the indicator to the compiler about the presence of an annotation.</a:t>
            </a:r>
          </a:p>
          <a:p>
            <a:pPr algn="just"/>
            <a:r>
              <a:rPr lang="en-US" altLang="en-US" sz="2400" dirty="0"/>
              <a:t>Annotations can be applied to the classes, interfaces, methods and fields.</a:t>
            </a:r>
          </a:p>
          <a:p>
            <a:pPr algn="just"/>
            <a:endParaRPr lang="en-IN" alt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5F755-9293-401F-A235-3E2CE133D4EF}" type="slidenum">
              <a:rPr lang="en-IN"/>
              <a:pPr>
                <a:defRPr/>
              </a:pPr>
              <a:t>14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2797366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Annotations</a:t>
            </a:r>
            <a:endParaRPr lang="en-IN" dirty="0">
              <a:latin typeface="+mn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07950" y="836613"/>
            <a:ext cx="8928100" cy="5545137"/>
          </a:xfrm>
        </p:spPr>
        <p:txBody>
          <a:bodyPr/>
          <a:lstStyle/>
          <a:p>
            <a:pPr algn="just"/>
            <a:r>
              <a:rPr lang="en-US" sz="2400" dirty="0"/>
              <a:t>Annotations are used to provide supplemental information about a program. </a:t>
            </a:r>
          </a:p>
          <a:p>
            <a:pPr algn="just"/>
            <a:r>
              <a:rPr lang="en-US" sz="2400" dirty="0"/>
              <a:t>Annotations do not change the action of a compiled program.</a:t>
            </a:r>
          </a:p>
          <a:p>
            <a:pPr algn="just"/>
            <a:r>
              <a:rPr lang="en-US" sz="2400" dirty="0"/>
              <a:t>Annotations help to associate metadata (information) to the program elements i.e. instance variables, constructors, methods, classes, etc.</a:t>
            </a:r>
          </a:p>
          <a:p>
            <a:pPr algn="just"/>
            <a:r>
              <a:rPr lang="en-US" sz="2400" dirty="0"/>
              <a:t>Annotations are not pure comments as they can change the way a program is treated by the compiler.</a:t>
            </a:r>
          </a:p>
          <a:p>
            <a:pPr algn="just"/>
            <a:r>
              <a:rPr lang="en-US" sz="2400" dirty="0"/>
              <a:t>Annotations basically are used to provide additional information, so could be an alternative to XML and Java marker interfaces.</a:t>
            </a:r>
          </a:p>
          <a:p>
            <a:pPr algn="just"/>
            <a:endParaRPr lang="en-IN" alt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5F755-9293-401F-A235-3E2CE133D4EF}" type="slidenum">
              <a:rPr lang="en-IN"/>
              <a:pPr>
                <a:defRPr/>
              </a:pPr>
              <a:t>15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1686377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Annotations</a:t>
            </a:r>
            <a:endParaRPr lang="en-IN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5F755-9293-401F-A235-3E2CE133D4EF}" type="slidenum">
              <a:rPr lang="en-IN"/>
              <a:pPr>
                <a:defRPr/>
              </a:pPr>
              <a:t>16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0808"/>
            <a:ext cx="8439546" cy="4219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6181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Annotations – Why to use?</a:t>
            </a:r>
            <a:endParaRPr lang="en-IN" dirty="0">
              <a:latin typeface="+mn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07950" y="836613"/>
            <a:ext cx="8928100" cy="5545137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Instructions to the compiler:</a:t>
            </a:r>
            <a:r>
              <a:rPr lang="en-US" sz="2400" dirty="0"/>
              <a:t> </a:t>
            </a:r>
          </a:p>
          <a:p>
            <a:pPr lvl="1" algn="just"/>
            <a:r>
              <a:rPr lang="en-US" sz="2000" dirty="0"/>
              <a:t>There are three built-in annotations available in Java to give certain instructions to the compiler. .</a:t>
            </a:r>
          </a:p>
          <a:p>
            <a:pPr lvl="1" algn="just"/>
            <a:r>
              <a:rPr lang="en-US" sz="2000" dirty="0"/>
              <a:t> (@Deprecated, @Override &amp; @</a:t>
            </a:r>
            <a:r>
              <a:rPr lang="en-US" sz="2000" dirty="0" err="1"/>
              <a:t>SuppressWarnings</a:t>
            </a:r>
            <a:r>
              <a:rPr lang="en-US" sz="2000" dirty="0"/>
              <a:t>) </a:t>
            </a:r>
          </a:p>
          <a:p>
            <a:pPr lvl="1" algn="just"/>
            <a:r>
              <a:rPr lang="en-US" sz="2000" dirty="0"/>
              <a:t>@override :Instructs the compiler that the annotated method is overriding the method. </a:t>
            </a:r>
          </a:p>
          <a:p>
            <a:pPr algn="just"/>
            <a:r>
              <a:rPr lang="en-US" sz="2400" b="1" dirty="0"/>
              <a:t>Compile-time instructors:</a:t>
            </a:r>
            <a:r>
              <a:rPr lang="en-US" sz="2400" dirty="0"/>
              <a:t> </a:t>
            </a:r>
          </a:p>
          <a:p>
            <a:pPr lvl="1" algn="just"/>
            <a:r>
              <a:rPr lang="en-US" sz="2000" dirty="0"/>
              <a:t>To provide compile-time instructions to the compiler that can be further used by software  tools for generating code, XML files etc.</a:t>
            </a:r>
          </a:p>
          <a:p>
            <a:pPr algn="just"/>
            <a:r>
              <a:rPr lang="en-US" sz="2400" b="1" dirty="0"/>
              <a:t>Runtime instructions:</a:t>
            </a:r>
          </a:p>
          <a:p>
            <a:pPr lvl="1" algn="just"/>
            <a:r>
              <a:rPr lang="en-US" sz="2000" dirty="0"/>
              <a:t>Annotations  cab be defined to be available at runtime.</a:t>
            </a:r>
          </a:p>
          <a:p>
            <a:pPr lvl="1" algn="just"/>
            <a:r>
              <a:rPr lang="en-US" sz="2000" dirty="0"/>
              <a:t>Used to give instructions to the program at runtime. </a:t>
            </a:r>
            <a:endParaRPr lang="en-IN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5F755-9293-401F-A235-3E2CE133D4EF}" type="slidenum">
              <a:rPr lang="en-IN"/>
              <a:pPr>
                <a:defRPr/>
              </a:pPr>
              <a:t>17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1549702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Annotations</a:t>
            </a:r>
            <a:endParaRPr lang="en-IN" dirty="0">
              <a:latin typeface="+mn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07950" y="836613"/>
            <a:ext cx="8928100" cy="5545137"/>
          </a:xfrm>
        </p:spPr>
        <p:txBody>
          <a:bodyPr/>
          <a:lstStyle/>
          <a:p>
            <a:pPr algn="just"/>
            <a:r>
              <a:rPr lang="en-US" sz="2400" dirty="0"/>
              <a:t>Java Annotations are also called Metadata. </a:t>
            </a:r>
          </a:p>
          <a:p>
            <a:pPr algn="just"/>
            <a:r>
              <a:rPr lang="en-US" sz="2400" dirty="0"/>
              <a:t>Introduced from JDK 5 onwards. </a:t>
            </a:r>
          </a:p>
          <a:p>
            <a:pPr algn="just"/>
            <a:r>
              <a:rPr lang="en-US" sz="2400" dirty="0"/>
              <a:t>Annotations enables to add some form of metadata information into the source code, but it does not change the execution flow of the program. </a:t>
            </a:r>
          </a:p>
          <a:p>
            <a:pPr algn="just"/>
            <a:r>
              <a:rPr lang="en-US" sz="2400" dirty="0"/>
              <a:t>Annotations can then be processed at compile time by the compiler tools or during at runtime via Java Reflection.</a:t>
            </a:r>
          </a:p>
          <a:p>
            <a:pPr algn="just"/>
            <a:r>
              <a:rPr lang="en-US" sz="2400" dirty="0"/>
              <a:t>Classes, methods, variables may be annotated.</a:t>
            </a:r>
            <a:endParaRPr lang="en-IN" alt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5F755-9293-401F-A235-3E2CE133D4EF}" type="slidenum">
              <a:rPr lang="en-IN"/>
              <a:pPr>
                <a:defRPr/>
              </a:pPr>
              <a:t>18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193014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Annotations  -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@Override</a:t>
            </a:r>
            <a:endParaRPr lang="en-IN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07950" y="836613"/>
            <a:ext cx="8928100" cy="5545137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dirty="0"/>
              <a:t>Used while overriding a method in the child class.</a:t>
            </a:r>
          </a:p>
          <a:p>
            <a:pPr algn="just"/>
            <a:r>
              <a:rPr lang="en-US" altLang="en-US" sz="2400" dirty="0"/>
              <a:t>This makes code readable and avoid maintenance issues</a:t>
            </a:r>
          </a:p>
          <a:p>
            <a:pPr algn="just"/>
            <a:r>
              <a:rPr lang="en-US" altLang="en-US" sz="2400" dirty="0"/>
              <a:t>Example: while changing the method signature of parent class, the programmer must change the signature in child classes (where this annotation is being used) otherwise compiler would throw compilation error. </a:t>
            </a:r>
          </a:p>
          <a:p>
            <a:pPr algn="just"/>
            <a:r>
              <a:rPr lang="en-US" altLang="en-US" sz="2400" dirty="0"/>
              <a:t>It is difficult to trace when this annotation is not used.</a:t>
            </a:r>
            <a:endParaRPr lang="en-IN" alt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5F755-9293-401F-A235-3E2CE133D4EF}" type="slidenum">
              <a:rPr lang="en-IN"/>
              <a:pPr>
                <a:defRPr/>
              </a:pPr>
              <a:t>19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76214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File I/O</a:t>
            </a:r>
            <a:endParaRPr lang="en-IN" dirty="0">
              <a:latin typeface="+mn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07950" y="836613"/>
            <a:ext cx="8928100" cy="5545137"/>
          </a:xfrm>
        </p:spPr>
        <p:txBody>
          <a:bodyPr/>
          <a:lstStyle/>
          <a:p>
            <a:pPr algn="just"/>
            <a:r>
              <a:rPr lang="en-US" altLang="en-US" sz="2400" dirty="0"/>
              <a:t>Data Handling is the main agenda of computerized automation.</a:t>
            </a:r>
          </a:p>
          <a:p>
            <a:pPr algn="just"/>
            <a:r>
              <a:rPr lang="en-US" altLang="en-US" sz="2400" dirty="0"/>
              <a:t>Receive, Process and present output is not sufficient.</a:t>
            </a:r>
          </a:p>
          <a:p>
            <a:pPr algn="just"/>
            <a:r>
              <a:rPr lang="en-US" altLang="en-US" sz="2400" dirty="0"/>
              <a:t>Provisions are needed to store and retrieve the received data and the final output (Information).</a:t>
            </a:r>
            <a:endParaRPr lang="en-US" altLang="en-US" sz="1600" dirty="0"/>
          </a:p>
          <a:p>
            <a:pPr algn="just"/>
            <a:r>
              <a:rPr lang="en-US" altLang="en-US" sz="2400" dirty="0"/>
              <a:t>Implemented through file systems.</a:t>
            </a:r>
          </a:p>
          <a:p>
            <a:pPr algn="just"/>
            <a:r>
              <a:rPr lang="en-US" altLang="en-US" sz="2400" dirty="0"/>
              <a:t>Special packages are available.</a:t>
            </a:r>
          </a:p>
          <a:p>
            <a:pPr lvl="1" algn="just"/>
            <a:r>
              <a:rPr lang="en-US" altLang="en-US" sz="2000" dirty="0"/>
              <a:t>Packages contain classes.</a:t>
            </a:r>
          </a:p>
          <a:p>
            <a:pPr lvl="1" algn="just"/>
            <a:r>
              <a:rPr lang="en-US" altLang="en-US" sz="2000" dirty="0"/>
              <a:t>Classes contain methods.</a:t>
            </a:r>
          </a:p>
          <a:p>
            <a:pPr algn="just"/>
            <a:r>
              <a:rPr lang="en-US" altLang="en-US" sz="2400" dirty="0"/>
              <a:t>Enables storage and retrieval of data at anytime.</a:t>
            </a:r>
          </a:p>
          <a:p>
            <a:pPr algn="just"/>
            <a:r>
              <a:rPr lang="en-US" altLang="en-US" sz="2400" dirty="0"/>
              <a:t>Java uses the concept of streams to make the I/O operations faster.</a:t>
            </a:r>
          </a:p>
          <a:p>
            <a:pPr algn="just"/>
            <a:r>
              <a:rPr lang="en-US" altLang="en-US" sz="2400" dirty="0"/>
              <a:t>The classes required for I/O operations are found in java.io package.</a:t>
            </a:r>
          </a:p>
          <a:p>
            <a:pPr algn="just"/>
            <a:endParaRPr lang="en-US" altLang="en-US" sz="2400" dirty="0"/>
          </a:p>
          <a:p>
            <a:pPr algn="just"/>
            <a:endParaRPr lang="en-US" altLang="en-US" sz="2400" dirty="0"/>
          </a:p>
          <a:p>
            <a:pPr lvl="1" algn="just" eaLnBrk="1" hangingPunct="1">
              <a:buFont typeface="Arial" charset="0"/>
              <a:buNone/>
            </a:pPr>
            <a:endParaRPr lang="en-IN" alt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5F755-9293-401F-A235-3E2CE133D4EF}" type="slidenum">
              <a:rPr lang="en-IN"/>
              <a:pPr>
                <a:defRPr/>
              </a:pPr>
              <a:t>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892097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Annotations  -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@Override</a:t>
            </a:r>
            <a:endParaRPr lang="en-IN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07950" y="836613"/>
            <a:ext cx="8928100" cy="55451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altLang="en-US" sz="2400" dirty="0"/>
              <a:t>public class </a:t>
            </a:r>
            <a:r>
              <a:rPr lang="en-IN" altLang="en-US" sz="2400" dirty="0" err="1"/>
              <a:t>MyParentClass</a:t>
            </a:r>
            <a:r>
              <a:rPr lang="en-IN" altLang="en-US" sz="2400" dirty="0"/>
              <a:t> {</a:t>
            </a:r>
          </a:p>
          <a:p>
            <a:pPr marL="0" indent="0" algn="just">
              <a:buNone/>
            </a:pPr>
            <a:r>
              <a:rPr lang="en-IN" altLang="en-US" sz="2400" dirty="0"/>
              <a:t>    public void </a:t>
            </a:r>
            <a:r>
              <a:rPr lang="en-IN" altLang="en-US" sz="2400" dirty="0" err="1"/>
              <a:t>justaMethod</a:t>
            </a:r>
            <a:r>
              <a:rPr lang="en-IN" altLang="en-US" sz="2400" dirty="0"/>
              <a:t>() {</a:t>
            </a:r>
          </a:p>
          <a:p>
            <a:pPr marL="0" indent="0" algn="just">
              <a:buNone/>
            </a:pPr>
            <a:r>
              <a:rPr lang="en-IN" altLang="en-US" sz="2400" dirty="0"/>
              <a:t>        </a:t>
            </a:r>
            <a:r>
              <a:rPr lang="en-IN" altLang="en-US" sz="2400" dirty="0" err="1"/>
              <a:t>System.out.println</a:t>
            </a:r>
            <a:r>
              <a:rPr lang="en-IN" altLang="en-US" sz="2400" dirty="0"/>
              <a:t>("Parent class method");</a:t>
            </a:r>
          </a:p>
          <a:p>
            <a:pPr marL="0" indent="0" algn="just">
              <a:buNone/>
            </a:pPr>
            <a:r>
              <a:rPr lang="en-IN" altLang="en-US" sz="2400" dirty="0"/>
              <a:t>    }</a:t>
            </a:r>
          </a:p>
          <a:p>
            <a:pPr marL="0" indent="0" algn="just">
              <a:buNone/>
            </a:pPr>
            <a:r>
              <a:rPr lang="en-IN" altLang="en-US" sz="2400" dirty="0"/>
              <a:t>}</a:t>
            </a:r>
          </a:p>
          <a:p>
            <a:pPr marL="0" indent="0" algn="just">
              <a:buNone/>
            </a:pPr>
            <a:r>
              <a:rPr lang="en-IN" altLang="en-US" sz="2400" dirty="0"/>
              <a:t>public class </a:t>
            </a:r>
            <a:r>
              <a:rPr lang="en-IN" altLang="en-US" sz="2400" dirty="0" err="1"/>
              <a:t>MyChildClass</a:t>
            </a:r>
            <a:r>
              <a:rPr lang="en-IN" altLang="en-US" sz="2400" dirty="0"/>
              <a:t> extends </a:t>
            </a:r>
            <a:r>
              <a:rPr lang="en-IN" altLang="en-US" sz="2400" dirty="0" err="1"/>
              <a:t>MyParentClass</a:t>
            </a:r>
            <a:r>
              <a:rPr lang="en-IN" altLang="en-US" sz="2400" dirty="0"/>
              <a:t> {</a:t>
            </a:r>
          </a:p>
          <a:p>
            <a:pPr marL="0" indent="0" algn="just">
              <a:buNone/>
            </a:pPr>
            <a:r>
              <a:rPr lang="en-IN" altLang="en-US" sz="2400" dirty="0"/>
              <a:t> </a:t>
            </a:r>
            <a:r>
              <a:rPr lang="en-IN" altLang="en-US" sz="2400" dirty="0">
                <a:solidFill>
                  <a:srgbClr val="C00000"/>
                </a:solidFill>
              </a:rPr>
              <a:t>   @Override</a:t>
            </a:r>
          </a:p>
          <a:p>
            <a:pPr marL="0" indent="0" algn="just">
              <a:buNone/>
            </a:pPr>
            <a:r>
              <a:rPr lang="en-IN" altLang="en-US" sz="2400" dirty="0"/>
              <a:t>    public void </a:t>
            </a:r>
            <a:r>
              <a:rPr lang="en-IN" altLang="en-US" sz="2400" dirty="0" err="1"/>
              <a:t>justaMethod</a:t>
            </a:r>
            <a:r>
              <a:rPr lang="en-IN" altLang="en-US" sz="2400" dirty="0"/>
              <a:t>() {</a:t>
            </a:r>
          </a:p>
          <a:p>
            <a:pPr marL="0" indent="0" algn="just">
              <a:buNone/>
            </a:pPr>
            <a:r>
              <a:rPr lang="en-IN" altLang="en-US" sz="2400" dirty="0"/>
              <a:t>        </a:t>
            </a:r>
            <a:r>
              <a:rPr lang="en-IN" altLang="en-US" sz="2400" dirty="0" err="1"/>
              <a:t>System.out.println</a:t>
            </a:r>
            <a:r>
              <a:rPr lang="en-IN" altLang="en-US" sz="2400" dirty="0"/>
              <a:t>("Child class method");</a:t>
            </a:r>
          </a:p>
          <a:p>
            <a:pPr marL="0" indent="0" algn="just">
              <a:buNone/>
            </a:pPr>
            <a:r>
              <a:rPr lang="en-IN" altLang="en-US" sz="2400" dirty="0"/>
              <a:t>    }</a:t>
            </a:r>
          </a:p>
          <a:p>
            <a:pPr marL="0" indent="0" algn="just">
              <a:buNone/>
            </a:pPr>
            <a:r>
              <a:rPr lang="en-IN" altLang="en-US" sz="2400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5F755-9293-401F-A235-3E2CE133D4EF}" type="slidenum">
              <a:rPr lang="en-IN"/>
              <a:pPr>
                <a:defRPr/>
              </a:pPr>
              <a:t>20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714898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Annotations  -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@Deprecated</a:t>
            </a:r>
            <a:endParaRPr lang="en-IN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07950" y="836613"/>
            <a:ext cx="8928100" cy="5545137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dirty="0"/>
              <a:t>@Deprecated annotation indicates that the marked element (class, method or field) is deprecated and should no longer be used. </a:t>
            </a:r>
          </a:p>
          <a:p>
            <a:pPr algn="just"/>
            <a:r>
              <a:rPr lang="en-US" altLang="en-US" sz="2400" dirty="0"/>
              <a:t>The compiler generates a warning whenever a program uses a method, class, or field that has already been marked with the @Deprecated annotation. </a:t>
            </a:r>
          </a:p>
          <a:p>
            <a:pPr algn="just"/>
            <a:r>
              <a:rPr lang="en-US" altLang="en-US" sz="2400" dirty="0"/>
              <a:t>When an element is deprecated, it should also be documented using the Javadoc @deprecated tag</a:t>
            </a:r>
          </a:p>
          <a:p>
            <a:pPr algn="just"/>
            <a:r>
              <a:rPr lang="en-US" altLang="en-US" sz="2400" dirty="0"/>
              <a:t>Note the case difference with @Deprecated and @deprecated.</a:t>
            </a:r>
          </a:p>
          <a:p>
            <a:pPr algn="just"/>
            <a:r>
              <a:rPr lang="en-US" altLang="en-US" sz="2400" dirty="0"/>
              <a:t>@deprecated is used for documentation purpose.</a:t>
            </a:r>
            <a:endParaRPr lang="en-IN" alt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5F755-9293-401F-A235-3E2CE133D4EF}" type="slidenum">
              <a:rPr lang="en-IN"/>
              <a:pPr>
                <a:defRPr/>
              </a:pPr>
              <a:t>21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3274890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Annotations  -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@Deprecated</a:t>
            </a:r>
            <a:endParaRPr lang="en-IN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07950" y="836613"/>
            <a:ext cx="8928100" cy="55451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sz="2400" dirty="0"/>
              <a:t>Example:</a:t>
            </a:r>
          </a:p>
          <a:p>
            <a:pPr marL="0" indent="0" algn="just">
              <a:buNone/>
            </a:pPr>
            <a:r>
              <a:rPr lang="en-US" altLang="en-US" sz="2400" dirty="0"/>
              <a:t>@Deprecated</a:t>
            </a:r>
          </a:p>
          <a:p>
            <a:pPr marL="0" indent="0" algn="just">
              <a:buNone/>
            </a:pPr>
            <a:r>
              <a:rPr lang="en-US" altLang="en-US" sz="2400" dirty="0"/>
              <a:t>public void </a:t>
            </a:r>
            <a:r>
              <a:rPr lang="en-US" altLang="en-US" sz="2400" dirty="0" err="1"/>
              <a:t>anyMethodHere</a:t>
            </a:r>
            <a:r>
              <a:rPr lang="en-US" altLang="en-US" sz="2400" dirty="0"/>
              <a:t>(){</a:t>
            </a:r>
          </a:p>
          <a:p>
            <a:pPr marL="0" indent="0" algn="just">
              <a:buNone/>
            </a:pPr>
            <a:r>
              <a:rPr lang="en-US" altLang="en-US" sz="2400" dirty="0"/>
              <a:t>    // Write the required code</a:t>
            </a:r>
          </a:p>
          <a:p>
            <a:pPr marL="0" indent="0" algn="just">
              <a:buNone/>
            </a:pPr>
            <a:r>
              <a:rPr lang="en-US" altLang="en-US" sz="2400" dirty="0"/>
              <a:t>}</a:t>
            </a:r>
          </a:p>
          <a:p>
            <a:pPr marL="0" indent="0" algn="just">
              <a:buNone/>
            </a:pPr>
            <a:r>
              <a:rPr lang="en-US" altLang="en-US" sz="2400" dirty="0"/>
              <a:t>Now, whenever any program would use this method, the compiler would generate a warning.</a:t>
            </a:r>
            <a:endParaRPr lang="en-IN" alt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5F755-9293-401F-A235-3E2CE133D4EF}" type="slidenum">
              <a:rPr lang="en-IN"/>
              <a:pPr>
                <a:defRPr/>
              </a:pPr>
              <a:t>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424695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450"/>
            <a:ext cx="8686800" cy="9366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Annotations  -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@</a:t>
            </a:r>
            <a:r>
              <a:rPr lang="en-US" dirty="0" err="1">
                <a:solidFill>
                  <a:srgbClr val="C00000"/>
                </a:solidFill>
                <a:latin typeface="+mn-lt"/>
              </a:rPr>
              <a:t>SuppressWarnings</a:t>
            </a:r>
            <a:endParaRPr lang="en-IN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07950" y="836613"/>
            <a:ext cx="8928100" cy="5545137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dirty="0"/>
              <a:t>Instructs compiler to ignore specific warnings. </a:t>
            </a:r>
          </a:p>
          <a:p>
            <a:pPr algn="just"/>
            <a:r>
              <a:rPr lang="en-US" altLang="en-US" sz="2400" dirty="0"/>
              <a:t>When a deprecated method marked with @Deprecated annotation is called, the compiler should generate a warning.</a:t>
            </a:r>
          </a:p>
          <a:p>
            <a:pPr algn="just"/>
            <a:r>
              <a:rPr lang="en-US" altLang="en-US" sz="2400" dirty="0"/>
              <a:t>Since @</a:t>
            </a:r>
            <a:r>
              <a:rPr lang="en-US" altLang="en-US" sz="2400" dirty="0" err="1"/>
              <a:t>SuppressWarnings</a:t>
            </a:r>
            <a:r>
              <a:rPr lang="en-US" altLang="en-US" sz="2400" dirty="0"/>
              <a:t> annotation is used, it will suppress that deprecation warning.</a:t>
            </a:r>
          </a:p>
          <a:p>
            <a:pPr algn="just"/>
            <a:endParaRPr lang="en-US" altLang="en-US" sz="2400" dirty="0"/>
          </a:p>
          <a:p>
            <a:pPr marL="0" indent="0" algn="just">
              <a:buNone/>
            </a:pPr>
            <a:r>
              <a:rPr lang="en-US" altLang="en-US" sz="2400" dirty="0"/>
              <a:t>@</a:t>
            </a:r>
            <a:r>
              <a:rPr lang="en-US" altLang="en-US" sz="2400" dirty="0" err="1"/>
              <a:t>SuppressWarnings</a:t>
            </a:r>
            <a:r>
              <a:rPr lang="en-US" altLang="en-US" sz="2400" dirty="0"/>
              <a:t>("deprecation")</a:t>
            </a:r>
          </a:p>
          <a:p>
            <a:pPr marL="0" indent="0" algn="just">
              <a:buNone/>
            </a:pPr>
            <a:r>
              <a:rPr lang="en-US" altLang="en-US" sz="2400" dirty="0"/>
              <a:t>    void </a:t>
            </a:r>
            <a:r>
              <a:rPr lang="en-US" altLang="en-US" sz="2400" dirty="0" err="1"/>
              <a:t>myMethod</a:t>
            </a:r>
            <a:r>
              <a:rPr lang="en-US" altLang="en-US" sz="2400" dirty="0"/>
              <a:t>() {</a:t>
            </a:r>
          </a:p>
          <a:p>
            <a:pPr marL="0" indent="0" algn="just">
              <a:buNone/>
            </a:pPr>
            <a:r>
              <a:rPr lang="en-US" altLang="en-US" sz="2400" dirty="0"/>
              <a:t>        </a:t>
            </a:r>
            <a:r>
              <a:rPr lang="en-US" altLang="en-US" sz="2400" dirty="0" err="1"/>
              <a:t>myObject.deprecatedMethod</a:t>
            </a:r>
            <a:r>
              <a:rPr lang="en-US" altLang="en-US" sz="2400" dirty="0"/>
              <a:t>();</a:t>
            </a:r>
          </a:p>
          <a:p>
            <a:pPr marL="0" indent="0" algn="just">
              <a:buNone/>
            </a:pPr>
            <a:r>
              <a:rPr lang="en-US" altLang="en-US" sz="2400" dirty="0"/>
              <a:t>}</a:t>
            </a:r>
            <a:endParaRPr lang="en-IN" alt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5F755-9293-401F-A235-3E2CE133D4EF}" type="slidenum">
              <a:rPr lang="en-IN"/>
              <a:pPr>
                <a:defRPr/>
              </a:pPr>
              <a:t>23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3274890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450"/>
            <a:ext cx="9144000" cy="9366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Annotations  -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Custom Annotations</a:t>
            </a:r>
            <a:endParaRPr lang="en-IN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07950" y="836613"/>
            <a:ext cx="8928100" cy="5545137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dirty="0"/>
              <a:t>Created by using @interface, followed by annotation name.</a:t>
            </a:r>
          </a:p>
          <a:p>
            <a:pPr algn="just"/>
            <a:r>
              <a:rPr lang="en-US" altLang="en-US" sz="2400" dirty="0"/>
              <a:t>An annotation can have elements as well. </a:t>
            </a:r>
          </a:p>
          <a:p>
            <a:pPr algn="just"/>
            <a:r>
              <a:rPr lang="en-US" altLang="en-US" sz="2400" dirty="0"/>
              <a:t>They look like methods. </a:t>
            </a:r>
          </a:p>
          <a:p>
            <a:pPr algn="just"/>
            <a:r>
              <a:rPr lang="en-US" altLang="en-US" sz="2400" dirty="0"/>
              <a:t>Do not provide implementation for these elements.</a:t>
            </a:r>
          </a:p>
          <a:p>
            <a:pPr algn="just"/>
            <a:r>
              <a:rPr lang="en-US" altLang="en-US" sz="2400" dirty="0"/>
              <a:t>All annotations extends </a:t>
            </a:r>
            <a:r>
              <a:rPr lang="en-US" altLang="en-US" sz="2400" dirty="0" err="1"/>
              <a:t>java.lang.annotation.Annotation</a:t>
            </a:r>
            <a:r>
              <a:rPr lang="en-US" altLang="en-US" sz="2400" dirty="0"/>
              <a:t> interface.</a:t>
            </a:r>
          </a:p>
          <a:p>
            <a:pPr algn="just"/>
            <a:r>
              <a:rPr lang="en-US" altLang="en-US" sz="2400" dirty="0"/>
              <a:t>Annotations cannot include any extends clause.</a:t>
            </a:r>
          </a:p>
          <a:p>
            <a:pPr marL="0" indent="0" algn="just">
              <a:buNone/>
            </a:pPr>
            <a:endParaRPr lang="en-IN" alt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5F755-9293-401F-A235-3E2CE133D4EF}" type="slidenum">
              <a:rPr lang="en-IN"/>
              <a:pPr>
                <a:defRPr/>
              </a:pPr>
              <a:t>24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424695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450"/>
            <a:ext cx="9144000" cy="9366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Annotations  -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Custom Annotations</a:t>
            </a:r>
            <a:endParaRPr lang="en-IN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07950" y="836613"/>
            <a:ext cx="8928100" cy="5545137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altLang="en-US" sz="2400" dirty="0"/>
              <a:t>import </a:t>
            </a:r>
            <a:r>
              <a:rPr lang="en-US" altLang="en-US" sz="2400" dirty="0" err="1"/>
              <a:t>java.lang.annotation.Documented</a:t>
            </a:r>
            <a:r>
              <a:rPr lang="en-US" altLang="en-US" sz="2400" dirty="0"/>
              <a:t>;</a:t>
            </a:r>
          </a:p>
          <a:p>
            <a:pPr marL="0" indent="0" algn="just">
              <a:buNone/>
            </a:pPr>
            <a:r>
              <a:rPr lang="en-US" altLang="en-US" sz="2400" dirty="0"/>
              <a:t>import </a:t>
            </a:r>
            <a:r>
              <a:rPr lang="en-US" altLang="en-US" sz="2400" dirty="0" err="1"/>
              <a:t>java.lang.annotation.ElementType</a:t>
            </a:r>
            <a:r>
              <a:rPr lang="en-US" altLang="en-US" sz="2400" dirty="0"/>
              <a:t>;</a:t>
            </a:r>
          </a:p>
          <a:p>
            <a:pPr marL="0" indent="0" algn="just">
              <a:buNone/>
            </a:pPr>
            <a:r>
              <a:rPr lang="en-US" altLang="en-US" sz="2400" dirty="0"/>
              <a:t>import </a:t>
            </a:r>
            <a:r>
              <a:rPr lang="en-US" altLang="en-US" sz="2400" dirty="0" err="1"/>
              <a:t>java.lang.annotation.Inherited</a:t>
            </a:r>
            <a:r>
              <a:rPr lang="en-US" altLang="en-US" sz="2400" dirty="0"/>
              <a:t>;</a:t>
            </a:r>
          </a:p>
          <a:p>
            <a:pPr marL="0" indent="0" algn="just">
              <a:buNone/>
            </a:pPr>
            <a:r>
              <a:rPr lang="en-US" altLang="en-US" sz="2400" dirty="0"/>
              <a:t>import </a:t>
            </a:r>
            <a:r>
              <a:rPr lang="en-US" altLang="en-US" sz="2400" dirty="0" err="1"/>
              <a:t>java.lang.annotation.Retention</a:t>
            </a:r>
            <a:r>
              <a:rPr lang="en-US" altLang="en-US" sz="2400" dirty="0"/>
              <a:t>;</a:t>
            </a:r>
          </a:p>
          <a:p>
            <a:pPr marL="0" indent="0" algn="just">
              <a:buNone/>
            </a:pPr>
            <a:r>
              <a:rPr lang="en-US" altLang="en-US" sz="2400" dirty="0"/>
              <a:t>import </a:t>
            </a:r>
            <a:r>
              <a:rPr lang="en-US" altLang="en-US" sz="2400" dirty="0" err="1"/>
              <a:t>java.lang.annotation.RetentionPolicy</a:t>
            </a:r>
            <a:r>
              <a:rPr lang="en-US" altLang="en-US" sz="2400" dirty="0"/>
              <a:t>;</a:t>
            </a:r>
          </a:p>
          <a:p>
            <a:pPr marL="0" indent="0" algn="just">
              <a:buNone/>
            </a:pPr>
            <a:r>
              <a:rPr lang="en-US" altLang="en-US" sz="2400" dirty="0"/>
              <a:t>import </a:t>
            </a:r>
            <a:r>
              <a:rPr lang="en-US" altLang="en-US" sz="2400" dirty="0" err="1"/>
              <a:t>java.lang.annotation.Target</a:t>
            </a:r>
            <a:r>
              <a:rPr lang="en-US" altLang="en-US" sz="2400" dirty="0"/>
              <a:t>;</a:t>
            </a:r>
          </a:p>
          <a:p>
            <a:pPr marL="0" indent="0" algn="just">
              <a:buNone/>
            </a:pPr>
            <a:r>
              <a:rPr lang="en-US" altLang="en-US" sz="2400" dirty="0"/>
              <a:t> </a:t>
            </a:r>
          </a:p>
          <a:p>
            <a:pPr marL="0" indent="0" algn="just">
              <a:buNone/>
            </a:pPr>
            <a:r>
              <a:rPr lang="en-US" altLang="en-US" sz="2400" dirty="0"/>
              <a:t>@Documented</a:t>
            </a:r>
          </a:p>
          <a:p>
            <a:pPr marL="0" indent="0" algn="just">
              <a:buNone/>
            </a:pPr>
            <a:r>
              <a:rPr lang="en-US" altLang="en-US" sz="2400" dirty="0"/>
              <a:t>@Target(</a:t>
            </a:r>
            <a:r>
              <a:rPr lang="en-US" altLang="en-US" sz="2400" dirty="0" err="1"/>
              <a:t>ElementType.METHOD</a:t>
            </a:r>
            <a:r>
              <a:rPr lang="en-US" altLang="en-US" sz="2400" dirty="0"/>
              <a:t>)</a:t>
            </a:r>
          </a:p>
          <a:p>
            <a:pPr marL="0" indent="0" algn="just">
              <a:buNone/>
            </a:pPr>
            <a:r>
              <a:rPr lang="en-US" altLang="en-US" sz="2400" dirty="0"/>
              <a:t>@Inherited</a:t>
            </a:r>
          </a:p>
          <a:p>
            <a:pPr marL="0" indent="0" algn="just">
              <a:buNone/>
            </a:pPr>
            <a:r>
              <a:rPr lang="en-US" altLang="en-US" sz="2400" dirty="0"/>
              <a:t>@Retention(</a:t>
            </a:r>
            <a:r>
              <a:rPr lang="en-US" altLang="en-US" sz="2400" dirty="0" err="1"/>
              <a:t>RetentionPolicy.RUNTIME</a:t>
            </a:r>
            <a:r>
              <a:rPr lang="en-US" altLang="en-US" sz="2400" dirty="0"/>
              <a:t>)</a:t>
            </a:r>
          </a:p>
          <a:p>
            <a:pPr marL="0" indent="0" algn="just">
              <a:buNone/>
            </a:pPr>
            <a:r>
              <a:rPr lang="en-US" altLang="en-US" sz="2400" dirty="0"/>
              <a:t>public @interface </a:t>
            </a:r>
            <a:r>
              <a:rPr lang="en-US" altLang="en-US" sz="2400" dirty="0" err="1"/>
              <a:t>MyCustomAnnotation</a:t>
            </a:r>
            <a:r>
              <a:rPr lang="en-US" altLang="en-US" sz="2400" dirty="0"/>
              <a:t>{</a:t>
            </a:r>
          </a:p>
          <a:p>
            <a:pPr marL="0" indent="0" algn="just">
              <a:buNone/>
            </a:pPr>
            <a:r>
              <a:rPr lang="en-US" altLang="en-US" sz="2400" dirty="0"/>
              <a:t>    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studentAge</a:t>
            </a:r>
            <a:r>
              <a:rPr lang="en-US" altLang="en-US" sz="2400" dirty="0"/>
              <a:t>() default 18;</a:t>
            </a:r>
          </a:p>
          <a:p>
            <a:pPr marL="0" indent="0" algn="just">
              <a:buNone/>
            </a:pPr>
            <a:r>
              <a:rPr lang="en-US" altLang="en-US" sz="2400" dirty="0"/>
              <a:t>    String </a:t>
            </a:r>
            <a:r>
              <a:rPr lang="en-US" altLang="en-US" sz="2400" dirty="0" err="1"/>
              <a:t>studentName</a:t>
            </a:r>
            <a:r>
              <a:rPr lang="en-US" altLang="en-US" sz="2400" dirty="0"/>
              <a:t>();</a:t>
            </a:r>
          </a:p>
          <a:p>
            <a:pPr marL="0" indent="0" algn="just">
              <a:buNone/>
            </a:pPr>
            <a:r>
              <a:rPr lang="en-US" altLang="en-US" sz="2400" dirty="0"/>
              <a:t>    String </a:t>
            </a:r>
            <a:r>
              <a:rPr lang="en-US" altLang="en-US" sz="2400" dirty="0" err="1"/>
              <a:t>stuAddress</a:t>
            </a:r>
            <a:r>
              <a:rPr lang="en-US" altLang="en-US" sz="2400" dirty="0"/>
              <a:t>();</a:t>
            </a:r>
          </a:p>
          <a:p>
            <a:pPr marL="0" indent="0" algn="just">
              <a:buNone/>
            </a:pPr>
            <a:r>
              <a:rPr lang="en-US" altLang="en-US" sz="2400" dirty="0"/>
              <a:t>    String </a:t>
            </a:r>
            <a:r>
              <a:rPr lang="en-US" altLang="en-US" sz="2400" dirty="0" err="1"/>
              <a:t>stuStream</a:t>
            </a:r>
            <a:r>
              <a:rPr lang="en-US" altLang="en-US" sz="2400" dirty="0"/>
              <a:t>() default "CSE";</a:t>
            </a:r>
          </a:p>
          <a:p>
            <a:pPr marL="0" indent="0" algn="just">
              <a:buNone/>
            </a:pPr>
            <a:r>
              <a:rPr lang="en-US" altLang="en-US" sz="2400" dirty="0"/>
              <a:t>}</a:t>
            </a:r>
            <a:endParaRPr lang="en-IN" alt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5F755-9293-401F-A235-3E2CE133D4EF}" type="slidenum">
              <a:rPr lang="en-IN"/>
              <a:pPr>
                <a:defRPr/>
              </a:pPr>
              <a:t>25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3687936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450"/>
            <a:ext cx="9144000" cy="9366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Annotations  -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Custom Annotations</a:t>
            </a:r>
            <a:endParaRPr lang="en-IN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07950" y="836613"/>
            <a:ext cx="8928100" cy="5545137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altLang="en-US" sz="2400" dirty="0"/>
              <a:t>import </a:t>
            </a:r>
            <a:r>
              <a:rPr lang="en-US" altLang="en-US" sz="2400" dirty="0" err="1"/>
              <a:t>java.lang.annotation.Documented</a:t>
            </a:r>
            <a:r>
              <a:rPr lang="en-US" altLang="en-US" sz="2400" dirty="0"/>
              <a:t>;</a:t>
            </a:r>
          </a:p>
          <a:p>
            <a:pPr marL="0" indent="0" algn="just">
              <a:buNone/>
            </a:pPr>
            <a:r>
              <a:rPr lang="en-US" altLang="en-US" sz="2400" dirty="0"/>
              <a:t>import </a:t>
            </a:r>
            <a:r>
              <a:rPr lang="en-US" altLang="en-US" sz="2400" dirty="0" err="1"/>
              <a:t>java.lang.annotation.ElementType</a:t>
            </a:r>
            <a:r>
              <a:rPr lang="en-US" altLang="en-US" sz="2400" dirty="0"/>
              <a:t>;</a:t>
            </a:r>
          </a:p>
          <a:p>
            <a:pPr marL="0" indent="0" algn="just">
              <a:buNone/>
            </a:pPr>
            <a:r>
              <a:rPr lang="en-US" altLang="en-US" sz="2400" dirty="0"/>
              <a:t>import </a:t>
            </a:r>
            <a:r>
              <a:rPr lang="en-US" altLang="en-US" sz="2400" dirty="0" err="1"/>
              <a:t>java.lang.annotation.Inherited</a:t>
            </a:r>
            <a:r>
              <a:rPr lang="en-US" altLang="en-US" sz="2400" dirty="0"/>
              <a:t>;</a:t>
            </a:r>
          </a:p>
          <a:p>
            <a:pPr marL="0" indent="0" algn="just">
              <a:buNone/>
            </a:pPr>
            <a:r>
              <a:rPr lang="en-US" altLang="en-US" sz="2400" dirty="0"/>
              <a:t>import </a:t>
            </a:r>
            <a:r>
              <a:rPr lang="en-US" altLang="en-US" sz="2400" dirty="0" err="1"/>
              <a:t>java.lang.annotation.Retention</a:t>
            </a:r>
            <a:r>
              <a:rPr lang="en-US" altLang="en-US" sz="2400" dirty="0"/>
              <a:t>;</a:t>
            </a:r>
          </a:p>
          <a:p>
            <a:pPr marL="0" indent="0" algn="just">
              <a:buNone/>
            </a:pPr>
            <a:r>
              <a:rPr lang="en-US" altLang="en-US" sz="2400" dirty="0"/>
              <a:t>import </a:t>
            </a:r>
            <a:r>
              <a:rPr lang="en-US" altLang="en-US" sz="2400" dirty="0" err="1"/>
              <a:t>java.lang.annotation.RetentionPolicy</a:t>
            </a:r>
            <a:r>
              <a:rPr lang="en-US" altLang="en-US" sz="2400" dirty="0"/>
              <a:t>;</a:t>
            </a:r>
          </a:p>
          <a:p>
            <a:pPr marL="0" indent="0" algn="just">
              <a:buNone/>
            </a:pPr>
            <a:r>
              <a:rPr lang="en-US" altLang="en-US" sz="2400" dirty="0"/>
              <a:t>import </a:t>
            </a:r>
            <a:r>
              <a:rPr lang="en-US" altLang="en-US" sz="2400" dirty="0" err="1"/>
              <a:t>java.lang.annotation.Target</a:t>
            </a:r>
            <a:r>
              <a:rPr lang="en-US" altLang="en-US" sz="2400" dirty="0"/>
              <a:t>;</a:t>
            </a:r>
          </a:p>
          <a:p>
            <a:pPr marL="0" indent="0" algn="just">
              <a:buNone/>
            </a:pPr>
            <a:r>
              <a:rPr lang="en-US" altLang="en-US" sz="2400" dirty="0"/>
              <a:t> </a:t>
            </a:r>
          </a:p>
          <a:p>
            <a:pPr marL="0" indent="0" algn="just">
              <a:buNone/>
            </a:pPr>
            <a:r>
              <a:rPr lang="en-US" altLang="en-US" sz="2400" dirty="0"/>
              <a:t>@Documented</a:t>
            </a:r>
          </a:p>
          <a:p>
            <a:pPr marL="0" indent="0" algn="just">
              <a:buNone/>
            </a:pPr>
            <a:r>
              <a:rPr lang="en-US" altLang="en-US" sz="2400" dirty="0"/>
              <a:t>@Target(</a:t>
            </a:r>
            <a:r>
              <a:rPr lang="en-US" altLang="en-US" sz="2400" dirty="0" err="1"/>
              <a:t>ElementType.METHOD</a:t>
            </a:r>
            <a:r>
              <a:rPr lang="en-US" altLang="en-US" sz="2400" dirty="0"/>
              <a:t>)</a:t>
            </a:r>
          </a:p>
          <a:p>
            <a:pPr marL="0" indent="0" algn="just">
              <a:buNone/>
            </a:pPr>
            <a:r>
              <a:rPr lang="en-US" altLang="en-US" sz="2400" dirty="0"/>
              <a:t>@Inherited</a:t>
            </a:r>
          </a:p>
          <a:p>
            <a:pPr marL="0" indent="0" algn="just">
              <a:buNone/>
            </a:pPr>
            <a:r>
              <a:rPr lang="en-US" altLang="en-US" sz="2400" dirty="0"/>
              <a:t>@Retention(</a:t>
            </a:r>
            <a:r>
              <a:rPr lang="en-US" altLang="en-US" sz="2400" dirty="0" err="1"/>
              <a:t>RetentionPolicy.RUNTIME</a:t>
            </a:r>
            <a:r>
              <a:rPr lang="en-US" altLang="en-US" sz="2400" dirty="0"/>
              <a:t>)</a:t>
            </a:r>
          </a:p>
          <a:p>
            <a:pPr marL="0" indent="0" algn="just">
              <a:buNone/>
            </a:pPr>
            <a:r>
              <a:rPr lang="en-US" altLang="en-US" sz="2400" dirty="0"/>
              <a:t>public @interface </a:t>
            </a:r>
            <a:r>
              <a:rPr lang="en-US" altLang="en-US" sz="2400" dirty="0" err="1"/>
              <a:t>MyCustomAnnotation</a:t>
            </a:r>
            <a:r>
              <a:rPr lang="en-US" altLang="en-US" sz="2400" dirty="0"/>
              <a:t>{</a:t>
            </a:r>
          </a:p>
          <a:p>
            <a:pPr marL="0" indent="0" algn="just">
              <a:buNone/>
            </a:pPr>
            <a:r>
              <a:rPr lang="en-US" altLang="en-US" sz="2400" dirty="0"/>
              <a:t>    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studentAge</a:t>
            </a:r>
            <a:r>
              <a:rPr lang="en-US" altLang="en-US" sz="2400" dirty="0"/>
              <a:t>() default 18;</a:t>
            </a:r>
          </a:p>
          <a:p>
            <a:pPr marL="0" indent="0" algn="just">
              <a:buNone/>
            </a:pPr>
            <a:r>
              <a:rPr lang="en-US" altLang="en-US" sz="2400" dirty="0"/>
              <a:t>    String </a:t>
            </a:r>
            <a:r>
              <a:rPr lang="en-US" altLang="en-US" sz="2400" dirty="0" err="1"/>
              <a:t>studentName</a:t>
            </a:r>
            <a:r>
              <a:rPr lang="en-US" altLang="en-US" sz="2400" dirty="0"/>
              <a:t>();</a:t>
            </a:r>
          </a:p>
          <a:p>
            <a:pPr marL="0" indent="0" algn="just">
              <a:buNone/>
            </a:pPr>
            <a:r>
              <a:rPr lang="en-US" altLang="en-US" sz="2400" dirty="0"/>
              <a:t>    String </a:t>
            </a:r>
            <a:r>
              <a:rPr lang="en-US" altLang="en-US" sz="2400" dirty="0" err="1"/>
              <a:t>stuAddress</a:t>
            </a:r>
            <a:r>
              <a:rPr lang="en-US" altLang="en-US" sz="2400" dirty="0"/>
              <a:t>();</a:t>
            </a:r>
          </a:p>
          <a:p>
            <a:pPr marL="0" indent="0" algn="just">
              <a:buNone/>
            </a:pPr>
            <a:r>
              <a:rPr lang="en-US" altLang="en-US" sz="2400" dirty="0"/>
              <a:t>    String </a:t>
            </a:r>
            <a:r>
              <a:rPr lang="en-US" altLang="en-US" sz="2400" dirty="0" err="1"/>
              <a:t>stuStream</a:t>
            </a:r>
            <a:r>
              <a:rPr lang="en-US" altLang="en-US" sz="2400" dirty="0"/>
              <a:t>() default "CSE";</a:t>
            </a:r>
          </a:p>
          <a:p>
            <a:pPr marL="0" indent="0" algn="just">
              <a:buNone/>
            </a:pPr>
            <a:r>
              <a:rPr lang="en-US" altLang="en-US" sz="2400" dirty="0"/>
              <a:t>}</a:t>
            </a:r>
          </a:p>
          <a:p>
            <a:pPr marL="0" indent="0" algn="just">
              <a:buNone/>
            </a:pPr>
            <a:r>
              <a:rPr lang="en-IN" altLang="en-US" sz="2400" dirty="0"/>
              <a:t>https://www.java2novice.com/java-annotations/</a:t>
            </a:r>
          </a:p>
          <a:p>
            <a:pPr marL="0" indent="0" algn="just">
              <a:buNone/>
            </a:pPr>
            <a:r>
              <a:rPr lang="en-US" altLang="en-US" sz="2400" dirty="0"/>
              <a:t>https://www.javatpoint.com/java-annotation</a:t>
            </a:r>
          </a:p>
          <a:p>
            <a:pPr marL="0" indent="0" algn="just">
              <a:buNone/>
            </a:pPr>
            <a:endParaRPr lang="en-US" altLang="en-US" sz="2400" dirty="0"/>
          </a:p>
          <a:p>
            <a:pPr marL="0" indent="0" algn="just">
              <a:buNone/>
            </a:pPr>
            <a:endParaRPr lang="en-IN" alt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5F755-9293-401F-A235-3E2CE133D4EF}" type="slidenum">
              <a:rPr lang="en-IN"/>
              <a:pPr>
                <a:defRPr/>
              </a:pPr>
              <a:t>26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485103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7921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Generics</a:t>
            </a:r>
            <a:endParaRPr lang="en-IN" dirty="0">
              <a:latin typeface="+mn-lt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07950" y="620713"/>
            <a:ext cx="8928100" cy="597693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/>
              <a:t>The </a:t>
            </a:r>
            <a:r>
              <a:rPr lang="en-US" sz="2400" b="1" dirty="0"/>
              <a:t>Java Generics</a:t>
            </a:r>
            <a:r>
              <a:rPr lang="en-US" sz="2400" dirty="0"/>
              <a:t> programming is introduced in J2SE 5 to deal with type-safe objects. </a:t>
            </a:r>
          </a:p>
          <a:p>
            <a:pPr algn="just"/>
            <a:r>
              <a:rPr lang="en-US" sz="2400" dirty="0"/>
              <a:t>It makes the code stable by detecting the bugs at compile time.</a:t>
            </a:r>
          </a:p>
          <a:p>
            <a:pPr algn="just"/>
            <a:r>
              <a:rPr lang="en-US" sz="2400" dirty="0"/>
              <a:t>Before generics, it was possible to store any type of objects in the collection, i.e., non-generic.</a:t>
            </a:r>
          </a:p>
          <a:p>
            <a:pPr algn="just"/>
            <a:r>
              <a:rPr lang="en-US" sz="2400" dirty="0"/>
              <a:t> Now generics force the java programmer to store a specific type of objects.</a:t>
            </a:r>
          </a:p>
          <a:p>
            <a:pPr algn="just"/>
            <a:r>
              <a:rPr lang="en-US" altLang="en-US" sz="2400" dirty="0"/>
              <a:t>At very high level, generics are nothing but parameterized types. </a:t>
            </a:r>
          </a:p>
          <a:p>
            <a:pPr algn="just"/>
            <a:r>
              <a:rPr lang="en-US" altLang="en-US" sz="2400" dirty="0"/>
              <a:t>Generics helps us to create a single class, which can be useful to operate on multiple data types. </a:t>
            </a:r>
          </a:p>
          <a:p>
            <a:pPr algn="just"/>
            <a:r>
              <a:rPr lang="en-US" altLang="en-US" sz="2400" dirty="0"/>
              <a:t>A class, interface or a method that operates on a parameterized type is called generics class, interface or method.</a:t>
            </a:r>
          </a:p>
          <a:p>
            <a:pPr algn="just"/>
            <a:r>
              <a:rPr lang="en-US" altLang="en-US" sz="2400" dirty="0"/>
              <a:t> Generics adds type safety.</a:t>
            </a:r>
          </a:p>
          <a:p>
            <a:pPr algn="just"/>
            <a:r>
              <a:rPr lang="en-US" altLang="en-US" sz="2400" dirty="0"/>
              <a:t>Generics only works on objects, not primitive types.</a:t>
            </a:r>
          </a:p>
          <a:p>
            <a:pPr algn="just"/>
            <a:endParaRPr lang="en-US" altLang="en-US" sz="2000" dirty="0"/>
          </a:p>
          <a:p>
            <a:pPr algn="just"/>
            <a:r>
              <a:rPr lang="en-US" altLang="en-US" sz="2000" dirty="0"/>
              <a:t>https://www.java2novice.com/java-generics/</a:t>
            </a:r>
          </a:p>
          <a:p>
            <a:pPr algn="just"/>
            <a:endParaRPr lang="en-US" altLang="en-US" sz="2000" dirty="0"/>
          </a:p>
          <a:p>
            <a:pPr algn="just"/>
            <a:endParaRPr lang="en-US" altLang="en-US" sz="2000" dirty="0"/>
          </a:p>
          <a:p>
            <a:pPr algn="just"/>
            <a:endParaRPr lang="en-US" altLang="en-US" sz="2000" dirty="0"/>
          </a:p>
          <a:p>
            <a:pPr lvl="1" algn="just" eaLnBrk="1" hangingPunct="1">
              <a:buFont typeface="Arial" charset="0"/>
              <a:buNone/>
            </a:pPr>
            <a:endParaRPr lang="en-IN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A8360-F054-4AE9-9F83-8E0616BB43F3}" type="slidenum">
              <a:rPr lang="en-IN"/>
              <a:pPr>
                <a:defRPr/>
              </a:pPr>
              <a:t>27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1337798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7921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Generics</a:t>
            </a:r>
            <a:endParaRPr lang="en-IN" dirty="0">
              <a:latin typeface="+mn-lt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07950" y="620713"/>
            <a:ext cx="8928100" cy="5976937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Java Generics allows us to create a single class, interface, and method that can be used with different types of data (objects).</a:t>
            </a:r>
          </a:p>
          <a:p>
            <a:pPr algn="just"/>
            <a:r>
              <a:rPr lang="en-US" sz="2400" dirty="0"/>
              <a:t>This helps us to reuse our code.</a:t>
            </a:r>
          </a:p>
          <a:p>
            <a:pPr algn="just"/>
            <a:r>
              <a:rPr lang="en-US" sz="2400" dirty="0"/>
              <a:t>Generics does not work with primitive types (</a:t>
            </a:r>
            <a:r>
              <a:rPr lang="en-US" sz="2400" dirty="0" err="1"/>
              <a:t>int</a:t>
            </a:r>
            <a:r>
              <a:rPr lang="en-US" sz="2400" dirty="0"/>
              <a:t>, float, char, </a:t>
            </a:r>
            <a:r>
              <a:rPr lang="en-US" sz="2400" dirty="0" err="1"/>
              <a:t>etc</a:t>
            </a:r>
            <a:r>
              <a:rPr lang="en-US" sz="2400" dirty="0"/>
              <a:t>).</a:t>
            </a:r>
          </a:p>
          <a:p>
            <a:pPr algn="just"/>
            <a:r>
              <a:rPr lang="en-US" altLang="en-US" sz="2400" dirty="0"/>
              <a:t>Java Generics Class can be created and that can be used with any type of data. Such a class is known as Generics Class.</a:t>
            </a:r>
          </a:p>
          <a:p>
            <a:pPr algn="just"/>
            <a:r>
              <a:rPr lang="en-US" sz="2400" dirty="0"/>
              <a:t>A method that can be used with any type of data. Such a class is known as Generics Method.</a:t>
            </a:r>
            <a:endParaRPr lang="en-US" altLang="en-US" sz="2400" dirty="0"/>
          </a:p>
          <a:p>
            <a:pPr algn="just"/>
            <a:endParaRPr lang="en-US" altLang="en-US" sz="2400" dirty="0"/>
          </a:p>
          <a:p>
            <a:pPr algn="just"/>
            <a:r>
              <a:rPr lang="en-US" altLang="en-US" sz="2000" dirty="0"/>
              <a:t>https://www.programiz.com/java-programming/generics</a:t>
            </a:r>
          </a:p>
          <a:p>
            <a:pPr algn="just"/>
            <a:endParaRPr lang="en-US" altLang="en-US" sz="2000" dirty="0"/>
          </a:p>
          <a:p>
            <a:pPr algn="just"/>
            <a:endParaRPr lang="en-US" altLang="en-US" sz="2000" dirty="0"/>
          </a:p>
          <a:p>
            <a:pPr lvl="1" algn="just" eaLnBrk="1" hangingPunct="1">
              <a:buFont typeface="Arial" charset="0"/>
              <a:buNone/>
            </a:pPr>
            <a:endParaRPr lang="en-IN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A8360-F054-4AE9-9F83-8E0616BB43F3}" type="slidenum">
              <a:rPr lang="en-IN"/>
              <a:pPr>
                <a:defRPr/>
              </a:pPr>
              <a:t>28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4147226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7921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Generics</a:t>
            </a:r>
            <a:endParaRPr lang="en-IN" dirty="0">
              <a:latin typeface="+mn-lt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07950" y="620713"/>
            <a:ext cx="8928100" cy="5976937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Why Generics?</a:t>
            </a:r>
          </a:p>
          <a:p>
            <a:pPr algn="just"/>
            <a:r>
              <a:rPr lang="en-US" sz="2400" dirty="0"/>
              <a:t>The Object is the superclass of all other classes, and Object reference can refer to any object. </a:t>
            </a:r>
          </a:p>
          <a:p>
            <a:pPr algn="just"/>
            <a:r>
              <a:rPr lang="en-US" sz="2400" dirty="0"/>
              <a:t>These features lack type safety. </a:t>
            </a:r>
          </a:p>
          <a:p>
            <a:pPr algn="just"/>
            <a:r>
              <a:rPr lang="en-US" sz="2400" dirty="0"/>
              <a:t>Generics add that type of safety feature.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Generics in Java are similar to templates in C++. </a:t>
            </a:r>
          </a:p>
          <a:p>
            <a:pPr algn="just"/>
            <a:r>
              <a:rPr lang="en-US" sz="2400" dirty="0"/>
              <a:t>For example, classes like </a:t>
            </a:r>
            <a:r>
              <a:rPr lang="en-US" sz="2400" dirty="0" err="1"/>
              <a:t>HashSet</a:t>
            </a:r>
            <a:r>
              <a:rPr lang="en-US" sz="2400" dirty="0"/>
              <a:t>, </a:t>
            </a:r>
            <a:r>
              <a:rPr lang="en-US" sz="2400" dirty="0" err="1"/>
              <a:t>ArrayList</a:t>
            </a:r>
            <a:r>
              <a:rPr lang="en-US" sz="2400" dirty="0"/>
              <a:t>, </a:t>
            </a:r>
            <a:r>
              <a:rPr lang="en-US" sz="2400" dirty="0" err="1"/>
              <a:t>HashMap</a:t>
            </a:r>
            <a:r>
              <a:rPr lang="en-US" sz="2400" dirty="0"/>
              <a:t>, etc., use generics very well. </a:t>
            </a:r>
          </a:p>
          <a:p>
            <a:pPr algn="just"/>
            <a:endParaRPr lang="en-US" altLang="en-US" sz="2000" dirty="0"/>
          </a:p>
          <a:p>
            <a:pPr algn="just"/>
            <a:endParaRPr lang="en-US" altLang="en-US" sz="2000" dirty="0"/>
          </a:p>
          <a:p>
            <a:pPr lvl="1" algn="just" eaLnBrk="1" hangingPunct="1">
              <a:buFont typeface="Arial" charset="0"/>
              <a:buNone/>
            </a:pPr>
            <a:endParaRPr lang="en-IN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A8360-F054-4AE9-9F83-8E0616BB43F3}" type="slidenum">
              <a:rPr lang="en-IN"/>
              <a:pPr>
                <a:defRPr/>
              </a:pPr>
              <a:t>29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181124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File I/O</a:t>
            </a:r>
            <a:endParaRPr lang="en-IN" dirty="0">
              <a:latin typeface="+mn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07950" y="836613"/>
            <a:ext cx="8928100" cy="5545137"/>
          </a:xfrm>
        </p:spPr>
        <p:txBody>
          <a:bodyPr/>
          <a:lstStyle/>
          <a:p>
            <a:pPr algn="just"/>
            <a:r>
              <a:rPr lang="en-US" altLang="en-US" sz="2400" b="1" dirty="0"/>
              <a:t>Stream</a:t>
            </a:r>
          </a:p>
          <a:p>
            <a:pPr algn="just"/>
            <a:r>
              <a:rPr lang="en-US" altLang="en-US" sz="2400" dirty="0"/>
              <a:t>A stream is a sequence of data. </a:t>
            </a:r>
          </a:p>
          <a:p>
            <a:pPr algn="just"/>
            <a:r>
              <a:rPr lang="en-US" altLang="en-US" sz="2400" dirty="0"/>
              <a:t>A stream is composed of bytes.</a:t>
            </a:r>
          </a:p>
          <a:p>
            <a:pPr algn="just"/>
            <a:r>
              <a:rPr lang="en-US" altLang="en-US" sz="2400" dirty="0"/>
              <a:t>Naming reason : It is like a stream of water that continues to flow.</a:t>
            </a:r>
          </a:p>
          <a:p>
            <a:pPr algn="just"/>
            <a:r>
              <a:rPr lang="en-US" altLang="en-US" sz="2400" dirty="0"/>
              <a:t> 3 streams attached with the console are  available in Java . </a:t>
            </a:r>
          </a:p>
          <a:p>
            <a:pPr marL="0" indent="0" algn="just">
              <a:buNone/>
            </a:pPr>
            <a:r>
              <a:rPr lang="en-US" altLang="en-US" sz="2400" dirty="0"/>
              <a:t>	1) </a:t>
            </a:r>
            <a:r>
              <a:rPr lang="en-US" altLang="en-US" sz="2400" dirty="0" err="1"/>
              <a:t>System.out</a:t>
            </a:r>
            <a:r>
              <a:rPr lang="en-US" altLang="en-US" sz="2400" dirty="0"/>
              <a:t>: standard output stream</a:t>
            </a:r>
          </a:p>
          <a:p>
            <a:pPr marL="0" indent="0" algn="just">
              <a:buNone/>
            </a:pPr>
            <a:r>
              <a:rPr lang="en-US" altLang="en-US" sz="2400" dirty="0"/>
              <a:t>	2) System.in: standard input stream</a:t>
            </a:r>
          </a:p>
          <a:p>
            <a:pPr marL="0" indent="0" algn="just">
              <a:buNone/>
            </a:pPr>
            <a:r>
              <a:rPr lang="en-US" altLang="en-US" sz="2400" dirty="0"/>
              <a:t>	3) </a:t>
            </a:r>
            <a:r>
              <a:rPr lang="en-US" altLang="en-US" sz="2400" dirty="0" err="1"/>
              <a:t>System.err</a:t>
            </a:r>
            <a:r>
              <a:rPr lang="en-US" altLang="en-US" sz="2400" dirty="0"/>
              <a:t>: standard error stream</a:t>
            </a:r>
          </a:p>
          <a:p>
            <a:pPr algn="just"/>
            <a:r>
              <a:rPr lang="en-US" altLang="en-US" sz="2400" dirty="0" err="1"/>
              <a:t>InputStream</a:t>
            </a:r>
            <a:r>
              <a:rPr lang="en-US" altLang="en-US" sz="2400" dirty="0"/>
              <a:t> : To read data from a source .</a:t>
            </a:r>
          </a:p>
          <a:p>
            <a:pPr algn="just"/>
            <a:r>
              <a:rPr lang="en-US" altLang="en-US" sz="2400" dirty="0" err="1"/>
              <a:t>OutputStream</a:t>
            </a:r>
            <a:r>
              <a:rPr lang="en-US" altLang="en-US" sz="2400" dirty="0"/>
              <a:t>: To write data into a destination.</a:t>
            </a:r>
          </a:p>
          <a:p>
            <a:pPr algn="just"/>
            <a:r>
              <a:rPr lang="en-US" altLang="en-US" sz="2400" dirty="0"/>
              <a:t>Byte Stream</a:t>
            </a:r>
          </a:p>
          <a:p>
            <a:pPr algn="just"/>
            <a:r>
              <a:rPr lang="en-US" altLang="en-US" sz="2400" dirty="0"/>
              <a:t>Character Stream</a:t>
            </a:r>
          </a:p>
          <a:p>
            <a:pPr lvl="1" algn="just" eaLnBrk="1" hangingPunct="1">
              <a:buFont typeface="Arial" charset="0"/>
              <a:buNone/>
            </a:pPr>
            <a:endParaRPr lang="en-IN" alt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5F755-9293-401F-A235-3E2CE133D4EF}" type="slidenum">
              <a:rPr lang="en-IN"/>
              <a:pPr>
                <a:defRPr/>
              </a:pPr>
              <a:t>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2771736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7921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Generics</a:t>
            </a:r>
            <a:endParaRPr lang="en-IN" dirty="0">
              <a:latin typeface="+mn-lt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07950" y="620713"/>
            <a:ext cx="8928100" cy="5976937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b="1" dirty="0"/>
              <a:t>Types of Java Generics</a:t>
            </a:r>
          </a:p>
          <a:p>
            <a:pPr marL="0" indent="0" algn="just">
              <a:buNone/>
            </a:pPr>
            <a:r>
              <a:rPr lang="en-US" sz="2400" b="1" dirty="0"/>
              <a:t>Generic Method: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/>
              <a:t>It takes a parameter and returns some value after performing a task. </a:t>
            </a:r>
          </a:p>
          <a:p>
            <a:pPr algn="just"/>
            <a:r>
              <a:rPr lang="en-US" sz="2400" dirty="0"/>
              <a:t>It is exactly like a normal function, however, a generic method has type parameters that are cited by actual type. </a:t>
            </a:r>
          </a:p>
          <a:p>
            <a:pPr algn="just"/>
            <a:r>
              <a:rPr lang="en-US" sz="2400" dirty="0"/>
              <a:t>This allows the generic method to be used in a more general way.</a:t>
            </a:r>
          </a:p>
          <a:p>
            <a:pPr algn="just"/>
            <a:r>
              <a:rPr lang="en-US" sz="2400" dirty="0"/>
              <a:t> The compiler takes care of the type of safety which enables programmers to code easily since they do not have to perform long, individual type castings.</a:t>
            </a:r>
          </a:p>
          <a:p>
            <a:pPr marL="0" indent="0" algn="just">
              <a:buNone/>
            </a:pPr>
            <a:r>
              <a:rPr lang="en-US" sz="2400" b="1" dirty="0"/>
              <a:t>Generic Classes: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/>
              <a:t>Implemented exactly like a non-generic class. </a:t>
            </a:r>
          </a:p>
          <a:p>
            <a:pPr algn="just"/>
            <a:r>
              <a:rPr lang="en-US" sz="2400" dirty="0"/>
              <a:t>The only difference is that it contains a type parameter section.</a:t>
            </a:r>
          </a:p>
          <a:p>
            <a:pPr algn="just"/>
            <a:r>
              <a:rPr lang="en-US" sz="2400" dirty="0"/>
              <a:t>There can be more than one type of parameter, separated by a comma.</a:t>
            </a:r>
          </a:p>
          <a:p>
            <a:pPr algn="just"/>
            <a:r>
              <a:rPr lang="en-US" sz="2400" dirty="0"/>
              <a:t> The classes, which accept one or more parameters, ​are known as parameterized classes or parameterized types.</a:t>
            </a:r>
            <a:endParaRPr lang="en-US" altLang="en-US" sz="2000" dirty="0"/>
          </a:p>
          <a:p>
            <a:pPr algn="just"/>
            <a:endParaRPr lang="en-US" altLang="en-US" sz="2000" dirty="0"/>
          </a:p>
          <a:p>
            <a:pPr lvl="1" algn="just" eaLnBrk="1" hangingPunct="1">
              <a:buFont typeface="Arial" charset="0"/>
              <a:buNone/>
            </a:pPr>
            <a:endParaRPr lang="en-IN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A8360-F054-4AE9-9F83-8E0616BB43F3}" type="slidenum">
              <a:rPr lang="en-IN"/>
              <a:pPr>
                <a:defRPr/>
              </a:pPr>
              <a:t>30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3436763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7921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Generics</a:t>
            </a:r>
            <a:endParaRPr lang="en-IN" dirty="0">
              <a:latin typeface="+mn-lt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07950" y="620713"/>
            <a:ext cx="8928100" cy="59769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/>
              <a:t>Advantage #1</a:t>
            </a:r>
          </a:p>
          <a:p>
            <a:pPr algn="just"/>
            <a:r>
              <a:rPr lang="en-US" sz="2000" b="1" dirty="0"/>
              <a:t>Type-safety:</a:t>
            </a:r>
            <a:r>
              <a:rPr lang="en-US" sz="2000" dirty="0"/>
              <a:t> One can hold only a single type of objects in generics. It doesn’t allow to store other objects.</a:t>
            </a:r>
          </a:p>
          <a:p>
            <a:r>
              <a:rPr lang="en-US" sz="2000" dirty="0"/>
              <a:t>Without Generics, we can store any type of objects.</a:t>
            </a:r>
          </a:p>
          <a:p>
            <a:pPr marL="0" indent="0">
              <a:buNone/>
            </a:pPr>
            <a:endParaRPr lang="en-US" sz="2000" dirty="0"/>
          </a:p>
          <a:p>
            <a:pPr marL="400050" lvl="1" indent="0">
              <a:buNone/>
            </a:pPr>
            <a:r>
              <a:rPr lang="en-US" sz="1800" dirty="0"/>
              <a:t>List </a:t>
            </a:r>
            <a:r>
              <a:rPr lang="en-US" sz="1800" dirty="0" err="1"/>
              <a:t>list</a:t>
            </a:r>
            <a:r>
              <a:rPr lang="en-US" sz="1800" dirty="0"/>
              <a:t> = </a:t>
            </a:r>
            <a:r>
              <a:rPr lang="en-US" sz="1800" b="1" dirty="0"/>
              <a:t>new</a:t>
            </a:r>
            <a:r>
              <a:rPr lang="en-US" sz="1800" dirty="0"/>
              <a:t> </a:t>
            </a:r>
            <a:r>
              <a:rPr lang="en-US" sz="1800" dirty="0" err="1"/>
              <a:t>ArrayList</a:t>
            </a:r>
            <a:r>
              <a:rPr lang="en-US" sz="1800" dirty="0"/>
              <a:t>();    </a:t>
            </a:r>
          </a:p>
          <a:p>
            <a:pPr marL="400050" lvl="1" indent="0">
              <a:buNone/>
            </a:pPr>
            <a:r>
              <a:rPr lang="en-US" sz="1800" dirty="0" err="1"/>
              <a:t>list.add</a:t>
            </a:r>
            <a:r>
              <a:rPr lang="en-US" sz="1800" dirty="0"/>
              <a:t>(10);  </a:t>
            </a:r>
          </a:p>
          <a:p>
            <a:pPr marL="400050" lvl="1" indent="0">
              <a:buNone/>
            </a:pPr>
            <a:r>
              <a:rPr lang="en-US" sz="1800" dirty="0" err="1"/>
              <a:t>list.add</a:t>
            </a:r>
            <a:r>
              <a:rPr lang="en-US" sz="1800" dirty="0"/>
              <a:t>("10");  </a:t>
            </a:r>
          </a:p>
          <a:p>
            <a:r>
              <a:rPr lang="en-US" sz="2000" dirty="0"/>
              <a:t>With Generics, it is required to specify the type of object we need to store. 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400050" lvl="1" indent="0">
              <a:buNone/>
            </a:pPr>
            <a:r>
              <a:rPr lang="en-US" sz="2000" dirty="0"/>
              <a:t>List&lt;Integer&gt; list = </a:t>
            </a:r>
            <a:r>
              <a:rPr lang="en-US" sz="2000" b="1" dirty="0"/>
              <a:t>new</a:t>
            </a:r>
            <a:r>
              <a:rPr lang="en-US" sz="2000" dirty="0"/>
              <a:t> </a:t>
            </a:r>
            <a:r>
              <a:rPr lang="en-US" sz="2000" dirty="0" err="1"/>
              <a:t>ArrayList</a:t>
            </a:r>
            <a:r>
              <a:rPr lang="en-US" sz="2000" dirty="0"/>
              <a:t>&lt;Integer&gt;();    </a:t>
            </a:r>
          </a:p>
          <a:p>
            <a:pPr marL="400050" lvl="1" indent="0">
              <a:buNone/>
            </a:pPr>
            <a:r>
              <a:rPr lang="en-US" sz="2000" dirty="0" err="1"/>
              <a:t>list.add</a:t>
            </a:r>
            <a:r>
              <a:rPr lang="en-US" sz="2000" dirty="0"/>
              <a:t>(10);  </a:t>
            </a:r>
          </a:p>
          <a:p>
            <a:pPr marL="400050" lvl="1" indent="0">
              <a:buNone/>
            </a:pPr>
            <a:r>
              <a:rPr lang="en-US" sz="2000" dirty="0" err="1"/>
              <a:t>list.add</a:t>
            </a:r>
            <a:r>
              <a:rPr lang="en-US" sz="2000" dirty="0"/>
              <a:t>("10");// compile-time error  </a:t>
            </a:r>
          </a:p>
          <a:p>
            <a:pPr algn="just"/>
            <a:endParaRPr lang="en-US" altLang="en-US" sz="2000" dirty="0"/>
          </a:p>
          <a:p>
            <a:pPr algn="just"/>
            <a:endParaRPr lang="en-US" altLang="en-US" sz="2000" dirty="0"/>
          </a:p>
          <a:p>
            <a:pPr algn="just"/>
            <a:endParaRPr lang="en-US" altLang="en-US" sz="2000" dirty="0"/>
          </a:p>
          <a:p>
            <a:pPr algn="just"/>
            <a:endParaRPr lang="en-US" altLang="en-US" sz="2000" dirty="0"/>
          </a:p>
          <a:p>
            <a:pPr lvl="1" algn="just" eaLnBrk="1" hangingPunct="1">
              <a:buFont typeface="Arial" charset="0"/>
              <a:buNone/>
            </a:pPr>
            <a:endParaRPr lang="en-IN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A8360-F054-4AE9-9F83-8E0616BB43F3}" type="slidenum">
              <a:rPr lang="en-IN"/>
              <a:pPr>
                <a:defRPr/>
              </a:pPr>
              <a:t>31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2958494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7921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Generics</a:t>
            </a:r>
            <a:endParaRPr lang="en-IN" dirty="0">
              <a:latin typeface="+mn-lt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07950" y="620713"/>
            <a:ext cx="8928100" cy="59769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/>
              <a:t>Advantage #3</a:t>
            </a:r>
          </a:p>
          <a:p>
            <a:pPr algn="just"/>
            <a:r>
              <a:rPr lang="en-US" sz="2000" b="1" dirty="0"/>
              <a:t>Compile-Time Checking:</a:t>
            </a:r>
            <a:r>
              <a:rPr lang="en-US" sz="2000" dirty="0"/>
              <a:t> </a:t>
            </a:r>
          </a:p>
          <a:p>
            <a:pPr algn="just"/>
            <a:r>
              <a:rPr lang="en-US" sz="2000" dirty="0"/>
              <a:t>It is checked at compile time, hence problem will not occur at runtime. </a:t>
            </a:r>
          </a:p>
          <a:p>
            <a:pPr algn="just"/>
            <a:r>
              <a:rPr lang="en-US" sz="2000" dirty="0"/>
              <a:t>The good programming strategy says it is far better to handle the problem at compile time than runtime.</a:t>
            </a:r>
          </a:p>
          <a:p>
            <a:pPr algn="just"/>
            <a:endParaRPr lang="en-US" sz="2000" i="1" dirty="0"/>
          </a:p>
          <a:p>
            <a:pPr marL="0" indent="0" algn="just">
              <a:buNone/>
            </a:pPr>
            <a:r>
              <a:rPr lang="en-US" sz="2000" i="1" dirty="0"/>
              <a:t>List&lt;String&gt; list = new </a:t>
            </a:r>
            <a:r>
              <a:rPr lang="en-US" sz="2000" i="1" dirty="0" err="1"/>
              <a:t>ArrayList</a:t>
            </a:r>
            <a:r>
              <a:rPr lang="en-US" sz="2000" i="1" dirty="0"/>
              <a:t>&lt;String&gt;();    </a:t>
            </a:r>
          </a:p>
          <a:p>
            <a:pPr marL="0" indent="0" algn="just">
              <a:buNone/>
            </a:pPr>
            <a:r>
              <a:rPr lang="en-US" sz="2000" i="1" dirty="0" err="1"/>
              <a:t>list.add</a:t>
            </a:r>
            <a:r>
              <a:rPr lang="en-US" sz="2000" i="1" dirty="0"/>
              <a:t>("hello");    </a:t>
            </a:r>
          </a:p>
          <a:p>
            <a:pPr marL="0" indent="0" algn="just">
              <a:buNone/>
            </a:pPr>
            <a:r>
              <a:rPr lang="en-US" sz="2000" i="1" dirty="0" err="1"/>
              <a:t>list.add</a:t>
            </a:r>
            <a:r>
              <a:rPr lang="en-US" sz="2000" i="1" dirty="0"/>
              <a:t>(32);//Compile Time Error </a:t>
            </a:r>
            <a:endParaRPr lang="en-US" altLang="en-US" sz="2000" i="1" dirty="0"/>
          </a:p>
          <a:p>
            <a:pPr algn="just"/>
            <a:endParaRPr lang="en-US" altLang="en-US" sz="2000" dirty="0"/>
          </a:p>
          <a:p>
            <a:pPr algn="just"/>
            <a:endParaRPr lang="en-US" altLang="en-US" sz="2000" dirty="0"/>
          </a:p>
          <a:p>
            <a:pPr lvl="1" algn="just" eaLnBrk="1" hangingPunct="1">
              <a:buFont typeface="Arial" charset="0"/>
              <a:buNone/>
            </a:pPr>
            <a:endParaRPr lang="en-IN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A8360-F054-4AE9-9F83-8E0616BB43F3}" type="slidenum">
              <a:rPr lang="en-IN"/>
              <a:pPr>
                <a:defRPr/>
              </a:pPr>
              <a:t>32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957205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7921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Generics</a:t>
            </a:r>
            <a:endParaRPr lang="en-IN" dirty="0">
              <a:latin typeface="+mn-lt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07950" y="620713"/>
            <a:ext cx="8928100" cy="59769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/>
              <a:t>Advantage #3</a:t>
            </a:r>
          </a:p>
          <a:p>
            <a:r>
              <a:rPr lang="en-US" sz="2000" b="1" dirty="0"/>
              <a:t>Type casting is not required:</a:t>
            </a:r>
            <a:r>
              <a:rPr lang="en-US" sz="2000" dirty="0"/>
              <a:t> There is no need to typecast the object.</a:t>
            </a:r>
          </a:p>
          <a:p>
            <a:r>
              <a:rPr lang="en-US" sz="2000" dirty="0"/>
              <a:t>Before Generics, we need to type cast.</a:t>
            </a:r>
          </a:p>
          <a:p>
            <a:endParaRPr lang="en-US" sz="2000" dirty="0"/>
          </a:p>
          <a:p>
            <a:pPr marL="400050" lvl="1" indent="0">
              <a:buNone/>
            </a:pPr>
            <a:r>
              <a:rPr lang="en-US" sz="2000" dirty="0"/>
              <a:t>List </a:t>
            </a:r>
            <a:r>
              <a:rPr lang="en-US" sz="2000" dirty="0" err="1"/>
              <a:t>list</a:t>
            </a:r>
            <a:r>
              <a:rPr lang="en-US" sz="2000" dirty="0"/>
              <a:t> = </a:t>
            </a:r>
            <a:r>
              <a:rPr lang="en-US" sz="2000" b="1" dirty="0"/>
              <a:t>new</a:t>
            </a:r>
            <a:r>
              <a:rPr lang="en-US" sz="2000" dirty="0"/>
              <a:t> </a:t>
            </a:r>
            <a:r>
              <a:rPr lang="en-US" sz="2000" dirty="0" err="1"/>
              <a:t>ArrayList</a:t>
            </a:r>
            <a:r>
              <a:rPr lang="en-US" sz="2000" dirty="0"/>
              <a:t>();    </a:t>
            </a:r>
          </a:p>
          <a:p>
            <a:pPr marL="400050" lvl="1" indent="0">
              <a:buNone/>
            </a:pPr>
            <a:r>
              <a:rPr lang="en-US" sz="2000" dirty="0" err="1"/>
              <a:t>list.add</a:t>
            </a:r>
            <a:r>
              <a:rPr lang="en-US" sz="2000" dirty="0"/>
              <a:t>("hello");    </a:t>
            </a:r>
          </a:p>
          <a:p>
            <a:pPr marL="400050" lvl="1" indent="0">
              <a:buNone/>
            </a:pPr>
            <a:r>
              <a:rPr lang="en-US" sz="2000" dirty="0"/>
              <a:t>String s = (String) </a:t>
            </a:r>
            <a:r>
              <a:rPr lang="en-US" sz="2000" dirty="0" err="1"/>
              <a:t>list.get</a:t>
            </a:r>
            <a:r>
              <a:rPr lang="en-US" sz="2000" dirty="0"/>
              <a:t>(0);//typecasting    </a:t>
            </a:r>
          </a:p>
          <a:p>
            <a:endParaRPr lang="en-US" sz="2000" dirty="0"/>
          </a:p>
          <a:p>
            <a:r>
              <a:rPr lang="en-US" sz="2000" dirty="0"/>
              <a:t>After Generics, we don't need to typecast the object.  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List&lt;String&gt; list = </a:t>
            </a:r>
            <a:r>
              <a:rPr lang="en-US" sz="2000" b="1" dirty="0"/>
              <a:t>new</a:t>
            </a:r>
            <a:r>
              <a:rPr lang="en-US" sz="2000" dirty="0"/>
              <a:t> </a:t>
            </a:r>
            <a:r>
              <a:rPr lang="en-US" sz="2000" dirty="0" err="1"/>
              <a:t>ArrayList</a:t>
            </a:r>
            <a:r>
              <a:rPr lang="en-US" sz="2000" dirty="0"/>
              <a:t>&lt;String&gt;();    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list.add</a:t>
            </a:r>
            <a:r>
              <a:rPr lang="en-US" sz="2000" dirty="0"/>
              <a:t>("hello");    </a:t>
            </a:r>
          </a:p>
          <a:p>
            <a:pPr marL="0" indent="0">
              <a:buNone/>
            </a:pPr>
            <a:r>
              <a:rPr lang="en-US" sz="2000" dirty="0"/>
              <a:t>	String s = </a:t>
            </a:r>
            <a:r>
              <a:rPr lang="en-US" sz="2000" dirty="0" err="1"/>
              <a:t>list.get</a:t>
            </a:r>
            <a:r>
              <a:rPr lang="en-US" sz="2000" dirty="0"/>
              <a:t>(0);    </a:t>
            </a:r>
          </a:p>
          <a:p>
            <a:pPr algn="just"/>
            <a:endParaRPr lang="en-US" altLang="en-US" sz="2000" dirty="0"/>
          </a:p>
          <a:p>
            <a:pPr algn="just"/>
            <a:endParaRPr lang="en-US" altLang="en-US" sz="2000" dirty="0"/>
          </a:p>
          <a:p>
            <a:pPr algn="just"/>
            <a:endParaRPr lang="en-US" altLang="en-US" sz="2000" dirty="0"/>
          </a:p>
          <a:p>
            <a:pPr algn="just"/>
            <a:endParaRPr lang="en-US" altLang="en-US" sz="2000" dirty="0"/>
          </a:p>
          <a:p>
            <a:pPr lvl="1" algn="just" eaLnBrk="1" hangingPunct="1">
              <a:buFont typeface="Arial" charset="0"/>
              <a:buNone/>
            </a:pPr>
            <a:endParaRPr lang="en-IN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A8360-F054-4AE9-9F83-8E0616BB43F3}" type="slidenum">
              <a:rPr lang="en-IN"/>
              <a:pPr>
                <a:defRPr/>
              </a:pPr>
              <a:t>33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2620313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7921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Generics  - Class</a:t>
            </a:r>
            <a:endParaRPr lang="en-IN" dirty="0">
              <a:latin typeface="+mn-lt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07950" y="620713"/>
            <a:ext cx="8928100" cy="5976937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US" altLang="en-US" sz="6400" dirty="0"/>
              <a:t>class Main {</a:t>
            </a:r>
          </a:p>
          <a:p>
            <a:pPr marL="0" indent="0" algn="just">
              <a:buNone/>
            </a:pPr>
            <a:r>
              <a:rPr lang="en-US" altLang="en-US" sz="6400" dirty="0"/>
              <a:t>  public static void main(String[] </a:t>
            </a:r>
            <a:r>
              <a:rPr lang="en-US" altLang="en-US" sz="6400" dirty="0" err="1"/>
              <a:t>args</a:t>
            </a:r>
            <a:r>
              <a:rPr lang="en-US" altLang="en-US" sz="6400" dirty="0"/>
              <a:t>) {</a:t>
            </a:r>
          </a:p>
          <a:p>
            <a:pPr marL="0" indent="0" algn="just">
              <a:buNone/>
            </a:pPr>
            <a:endParaRPr lang="en-US" altLang="en-US" sz="6400" dirty="0"/>
          </a:p>
          <a:p>
            <a:pPr marL="0" indent="0" algn="just">
              <a:buNone/>
            </a:pPr>
            <a:r>
              <a:rPr lang="en-US" altLang="en-US" sz="6400" dirty="0"/>
              <a:t>    // initialize generic class    with Integer data</a:t>
            </a:r>
          </a:p>
          <a:p>
            <a:pPr marL="0" indent="0" algn="just">
              <a:buNone/>
            </a:pPr>
            <a:r>
              <a:rPr lang="en-US" altLang="en-US" sz="6400" dirty="0"/>
              <a:t>    </a:t>
            </a:r>
            <a:r>
              <a:rPr lang="en-US" altLang="en-US" sz="6400" dirty="0" err="1"/>
              <a:t>GenericsClass</a:t>
            </a:r>
            <a:r>
              <a:rPr lang="en-US" altLang="en-US" sz="6400" dirty="0"/>
              <a:t>&lt;Integer&gt; </a:t>
            </a:r>
            <a:r>
              <a:rPr lang="en-US" altLang="en-US" sz="6400" dirty="0" err="1"/>
              <a:t>intObj</a:t>
            </a:r>
            <a:r>
              <a:rPr lang="en-US" altLang="en-US" sz="6400" dirty="0"/>
              <a:t> = new </a:t>
            </a:r>
            <a:r>
              <a:rPr lang="en-US" altLang="en-US" sz="6400" dirty="0" err="1"/>
              <a:t>GenericsClass</a:t>
            </a:r>
            <a:r>
              <a:rPr lang="en-US" altLang="en-US" sz="6400" dirty="0"/>
              <a:t>&lt;&gt;(5);</a:t>
            </a:r>
          </a:p>
          <a:p>
            <a:pPr marL="0" indent="0" algn="just">
              <a:buNone/>
            </a:pPr>
            <a:r>
              <a:rPr lang="en-US" altLang="en-US" sz="6400" dirty="0"/>
              <a:t>    </a:t>
            </a:r>
            <a:r>
              <a:rPr lang="en-US" altLang="en-US" sz="6400" dirty="0" err="1"/>
              <a:t>System.out.println</a:t>
            </a:r>
            <a:r>
              <a:rPr lang="en-US" altLang="en-US" sz="6400" dirty="0"/>
              <a:t>("Generic Class returns: " + </a:t>
            </a:r>
            <a:r>
              <a:rPr lang="en-US" altLang="en-US" sz="6400" dirty="0" err="1"/>
              <a:t>intObj.getData</a:t>
            </a:r>
            <a:r>
              <a:rPr lang="en-US" altLang="en-US" sz="6400" dirty="0"/>
              <a:t>());</a:t>
            </a:r>
          </a:p>
          <a:p>
            <a:pPr marL="0" indent="0" algn="just">
              <a:buNone/>
            </a:pPr>
            <a:endParaRPr lang="en-US" altLang="en-US" sz="6400" dirty="0"/>
          </a:p>
          <a:p>
            <a:pPr marL="0" indent="0" algn="just">
              <a:buNone/>
            </a:pPr>
            <a:r>
              <a:rPr lang="en-US" altLang="en-US" sz="6400" dirty="0"/>
              <a:t>    // initialize generic class     with String data</a:t>
            </a:r>
          </a:p>
          <a:p>
            <a:pPr marL="0" indent="0" algn="just">
              <a:buNone/>
            </a:pPr>
            <a:r>
              <a:rPr lang="en-US" altLang="en-US" sz="6400" dirty="0"/>
              <a:t>    </a:t>
            </a:r>
            <a:r>
              <a:rPr lang="en-US" altLang="en-US" sz="6400" dirty="0" err="1"/>
              <a:t>GenericsClass</a:t>
            </a:r>
            <a:r>
              <a:rPr lang="en-US" altLang="en-US" sz="6400" dirty="0"/>
              <a:t>&lt;String&gt; </a:t>
            </a:r>
            <a:r>
              <a:rPr lang="en-US" altLang="en-US" sz="6400" dirty="0" err="1"/>
              <a:t>stringObj</a:t>
            </a:r>
            <a:r>
              <a:rPr lang="en-US" altLang="en-US" sz="6400" dirty="0"/>
              <a:t> = new </a:t>
            </a:r>
            <a:r>
              <a:rPr lang="en-US" altLang="en-US" sz="6400" dirty="0" err="1"/>
              <a:t>GenericsClass</a:t>
            </a:r>
            <a:r>
              <a:rPr lang="en-US" altLang="en-US" sz="6400" dirty="0"/>
              <a:t>&lt;&gt;("Java Programming");</a:t>
            </a:r>
          </a:p>
          <a:p>
            <a:pPr marL="0" indent="0" algn="just">
              <a:buNone/>
            </a:pPr>
            <a:r>
              <a:rPr lang="en-US" altLang="en-US" sz="6400" dirty="0"/>
              <a:t>    </a:t>
            </a:r>
            <a:r>
              <a:rPr lang="en-US" altLang="en-US" sz="6400" dirty="0" err="1"/>
              <a:t>System.out.println</a:t>
            </a:r>
            <a:r>
              <a:rPr lang="en-US" altLang="en-US" sz="6400" dirty="0"/>
              <a:t>("Generic Class returns: " + </a:t>
            </a:r>
            <a:r>
              <a:rPr lang="en-US" altLang="en-US" sz="6400" dirty="0" err="1"/>
              <a:t>stringObj.getData</a:t>
            </a:r>
            <a:r>
              <a:rPr lang="en-US" altLang="en-US" sz="6400" dirty="0"/>
              <a:t>());</a:t>
            </a:r>
          </a:p>
          <a:p>
            <a:pPr marL="0" indent="0" algn="just">
              <a:buNone/>
            </a:pPr>
            <a:r>
              <a:rPr lang="en-US" altLang="en-US" sz="6400" dirty="0"/>
              <a:t>  }</a:t>
            </a:r>
          </a:p>
          <a:p>
            <a:pPr marL="0" indent="0" algn="just">
              <a:buNone/>
            </a:pPr>
            <a:r>
              <a:rPr lang="en-US" altLang="en-US" sz="6400" dirty="0"/>
              <a:t>}</a:t>
            </a:r>
          </a:p>
          <a:p>
            <a:pPr marL="0" indent="0" algn="just">
              <a:buNone/>
            </a:pPr>
            <a:r>
              <a:rPr lang="en-US" altLang="en-US" sz="6400" dirty="0"/>
              <a:t>// create a generics class</a:t>
            </a:r>
          </a:p>
          <a:p>
            <a:pPr marL="0" indent="0" algn="just">
              <a:buNone/>
            </a:pPr>
            <a:r>
              <a:rPr lang="en-US" altLang="en-US" sz="6400" dirty="0"/>
              <a:t>class </a:t>
            </a:r>
            <a:r>
              <a:rPr lang="en-US" altLang="en-US" sz="6400" dirty="0" err="1"/>
              <a:t>GenericsClass</a:t>
            </a:r>
            <a:r>
              <a:rPr lang="en-US" altLang="en-US" sz="6400" dirty="0"/>
              <a:t>&lt;T&gt; {</a:t>
            </a:r>
          </a:p>
          <a:p>
            <a:pPr marL="0" indent="0" algn="just">
              <a:buNone/>
            </a:pPr>
            <a:r>
              <a:rPr lang="en-US" altLang="en-US" sz="6400" dirty="0"/>
              <a:t>  // variable of T type</a:t>
            </a:r>
          </a:p>
          <a:p>
            <a:pPr marL="0" indent="0" algn="just">
              <a:buNone/>
            </a:pPr>
            <a:r>
              <a:rPr lang="en-US" altLang="en-US" sz="6400" dirty="0"/>
              <a:t>  private T data;</a:t>
            </a:r>
          </a:p>
          <a:p>
            <a:pPr marL="0" indent="0" algn="just">
              <a:buNone/>
            </a:pPr>
            <a:endParaRPr lang="en-US" altLang="en-US" sz="6400" dirty="0"/>
          </a:p>
          <a:p>
            <a:pPr marL="0" indent="0" algn="just">
              <a:buNone/>
            </a:pPr>
            <a:r>
              <a:rPr lang="en-US" altLang="en-US" sz="6400" dirty="0"/>
              <a:t>  public </a:t>
            </a:r>
            <a:r>
              <a:rPr lang="en-US" altLang="en-US" sz="6400" dirty="0" err="1"/>
              <a:t>GenericsClass</a:t>
            </a:r>
            <a:r>
              <a:rPr lang="en-US" altLang="en-US" sz="6400" dirty="0"/>
              <a:t>(T data) {</a:t>
            </a:r>
          </a:p>
          <a:p>
            <a:pPr marL="0" indent="0" algn="just">
              <a:buNone/>
            </a:pPr>
            <a:r>
              <a:rPr lang="en-US" altLang="en-US" sz="6400" dirty="0"/>
              <a:t>    </a:t>
            </a:r>
            <a:r>
              <a:rPr lang="en-US" altLang="en-US" sz="6400" dirty="0" err="1"/>
              <a:t>this.data</a:t>
            </a:r>
            <a:r>
              <a:rPr lang="en-US" altLang="en-US" sz="6400" dirty="0"/>
              <a:t> = data;</a:t>
            </a:r>
          </a:p>
          <a:p>
            <a:pPr marL="0" indent="0" algn="just">
              <a:buNone/>
            </a:pPr>
            <a:r>
              <a:rPr lang="en-US" altLang="en-US" sz="6400" dirty="0"/>
              <a:t>  }</a:t>
            </a:r>
          </a:p>
          <a:p>
            <a:pPr marL="0" indent="0" algn="just">
              <a:buNone/>
            </a:pPr>
            <a:r>
              <a:rPr lang="en-US" altLang="en-US" sz="6400" dirty="0"/>
              <a:t>  // method that return T type variable</a:t>
            </a:r>
          </a:p>
          <a:p>
            <a:pPr marL="0" indent="0" algn="just">
              <a:buNone/>
            </a:pPr>
            <a:r>
              <a:rPr lang="en-US" altLang="en-US" sz="6400" dirty="0"/>
              <a:t>  public T </a:t>
            </a:r>
            <a:r>
              <a:rPr lang="en-US" altLang="en-US" sz="6400" dirty="0" err="1"/>
              <a:t>getData</a:t>
            </a:r>
            <a:r>
              <a:rPr lang="en-US" altLang="en-US" sz="6400" dirty="0"/>
              <a:t>() {</a:t>
            </a:r>
          </a:p>
          <a:p>
            <a:pPr marL="0" indent="0" algn="just">
              <a:buNone/>
            </a:pPr>
            <a:r>
              <a:rPr lang="en-US" altLang="en-US" sz="6400" dirty="0"/>
              <a:t>    return </a:t>
            </a:r>
            <a:r>
              <a:rPr lang="en-US" altLang="en-US" sz="6400" dirty="0" err="1"/>
              <a:t>this.data</a:t>
            </a:r>
            <a:r>
              <a:rPr lang="en-US" altLang="en-US" sz="6400" dirty="0"/>
              <a:t>;</a:t>
            </a:r>
          </a:p>
          <a:p>
            <a:pPr marL="0" indent="0" algn="just">
              <a:buNone/>
            </a:pPr>
            <a:r>
              <a:rPr lang="en-US" altLang="en-US" sz="6400" dirty="0"/>
              <a:t>  }</a:t>
            </a:r>
          </a:p>
          <a:p>
            <a:pPr marL="0" indent="0" algn="just">
              <a:buNone/>
            </a:pPr>
            <a:r>
              <a:rPr lang="en-US" altLang="en-US" sz="6400" dirty="0"/>
              <a:t>}</a:t>
            </a:r>
          </a:p>
          <a:p>
            <a:pPr algn="just"/>
            <a:endParaRPr lang="en-US" altLang="en-US" sz="2000" dirty="0"/>
          </a:p>
          <a:p>
            <a:pPr lvl="1" algn="just" eaLnBrk="1" hangingPunct="1">
              <a:buFont typeface="Arial" charset="0"/>
              <a:buNone/>
            </a:pPr>
            <a:endParaRPr lang="en-IN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A8360-F054-4AE9-9F83-8E0616BB43F3}" type="slidenum">
              <a:rPr lang="en-IN"/>
              <a:pPr>
                <a:defRPr/>
              </a:pPr>
              <a:t>34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1264236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7921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Generics</a:t>
            </a:r>
            <a:endParaRPr lang="en-IN" dirty="0">
              <a:latin typeface="+mn-lt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07950" y="620713"/>
            <a:ext cx="8928100" cy="5976937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r>
              <a:rPr lang="en-US" altLang="en-US" sz="6400" b="1" dirty="0"/>
              <a:t>Output</a:t>
            </a:r>
          </a:p>
          <a:p>
            <a:pPr marL="0" indent="0" algn="just">
              <a:buNone/>
            </a:pPr>
            <a:r>
              <a:rPr lang="en-US" altLang="en-US" sz="6400" dirty="0"/>
              <a:t>Generic Class returns: 5</a:t>
            </a:r>
          </a:p>
          <a:p>
            <a:pPr marL="0" indent="0" algn="just">
              <a:buNone/>
            </a:pPr>
            <a:r>
              <a:rPr lang="en-US" altLang="en-US" sz="6400" dirty="0"/>
              <a:t>Generic Class returns: Java Programming</a:t>
            </a:r>
          </a:p>
          <a:p>
            <a:pPr marL="0" indent="0" algn="just">
              <a:buNone/>
            </a:pPr>
            <a:r>
              <a:rPr lang="en-US" altLang="en-US" sz="6400" dirty="0"/>
              <a:t> In the example, a generic class named </a:t>
            </a:r>
            <a:r>
              <a:rPr lang="en-US" altLang="en-US" sz="6400" dirty="0" err="1"/>
              <a:t>GenericsClass</a:t>
            </a:r>
            <a:r>
              <a:rPr lang="en-US" altLang="en-US" sz="6400" dirty="0"/>
              <a:t> has been created. This class can be used to work with any type of data.</a:t>
            </a:r>
          </a:p>
          <a:p>
            <a:pPr marL="0" indent="0" algn="just">
              <a:buNone/>
            </a:pPr>
            <a:r>
              <a:rPr lang="en-US" altLang="en-US" sz="6400" dirty="0">
                <a:solidFill>
                  <a:srgbClr val="C00000"/>
                </a:solidFill>
              </a:rPr>
              <a:t>class </a:t>
            </a:r>
            <a:r>
              <a:rPr lang="en-US" altLang="en-US" sz="6400" dirty="0" err="1">
                <a:solidFill>
                  <a:srgbClr val="C00000"/>
                </a:solidFill>
              </a:rPr>
              <a:t>GenericsClass</a:t>
            </a:r>
            <a:r>
              <a:rPr lang="en-US" altLang="en-US" sz="6400" dirty="0">
                <a:solidFill>
                  <a:srgbClr val="C00000"/>
                </a:solidFill>
              </a:rPr>
              <a:t>&lt;T&gt; {...}</a:t>
            </a:r>
          </a:p>
          <a:p>
            <a:pPr marL="0" indent="0" algn="just">
              <a:buNone/>
            </a:pPr>
            <a:r>
              <a:rPr lang="en-US" altLang="en-US" sz="6400" dirty="0"/>
              <a:t>Here, T used inside the angle bracket &lt;&gt; indicates the type parameter. </a:t>
            </a:r>
          </a:p>
          <a:p>
            <a:pPr marL="0" indent="0" algn="just">
              <a:buNone/>
            </a:pPr>
            <a:r>
              <a:rPr lang="en-US" altLang="en-US" sz="6400" dirty="0"/>
              <a:t>Inside the Main class, two objects of </a:t>
            </a:r>
            <a:r>
              <a:rPr lang="en-US" altLang="en-US" sz="6400" dirty="0" err="1"/>
              <a:t>GenericsClass</a:t>
            </a:r>
            <a:r>
              <a:rPr lang="en-US" altLang="en-US" sz="6400" dirty="0"/>
              <a:t> were created.</a:t>
            </a:r>
          </a:p>
          <a:p>
            <a:pPr marL="0" indent="0" algn="just">
              <a:buNone/>
            </a:pPr>
            <a:endParaRPr lang="en-US" altLang="en-US" sz="6400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r>
              <a:rPr lang="en-US" altLang="en-US" sz="6400" dirty="0" err="1">
                <a:solidFill>
                  <a:srgbClr val="C00000"/>
                </a:solidFill>
              </a:rPr>
              <a:t>intObj</a:t>
            </a:r>
            <a:r>
              <a:rPr lang="en-US" altLang="en-US" sz="6400" dirty="0">
                <a:solidFill>
                  <a:srgbClr val="C00000"/>
                </a:solidFill>
              </a:rPr>
              <a:t> </a:t>
            </a:r>
            <a:r>
              <a:rPr lang="en-US" altLang="en-US" sz="6400" dirty="0"/>
              <a:t>- Here, the type parameter T is replaced by Integer. Now, the </a:t>
            </a:r>
            <a:r>
              <a:rPr lang="en-US" altLang="en-US" sz="6400" dirty="0" err="1"/>
              <a:t>GenericsClass</a:t>
            </a:r>
            <a:r>
              <a:rPr lang="en-US" altLang="en-US" sz="6400" dirty="0"/>
              <a:t> works with integer data.</a:t>
            </a:r>
          </a:p>
          <a:p>
            <a:pPr marL="0" indent="0" algn="just">
              <a:buNone/>
            </a:pPr>
            <a:r>
              <a:rPr lang="en-US" altLang="en-US" sz="6400" dirty="0" err="1">
                <a:solidFill>
                  <a:srgbClr val="C00000"/>
                </a:solidFill>
              </a:rPr>
              <a:t>stringObj</a:t>
            </a:r>
            <a:r>
              <a:rPr lang="en-US" altLang="en-US" sz="6400" dirty="0"/>
              <a:t> - Here, the type parameter T is replaced by String. Now, the </a:t>
            </a:r>
            <a:r>
              <a:rPr lang="en-US" altLang="en-US" sz="6400" dirty="0" err="1"/>
              <a:t>GenericsClass</a:t>
            </a:r>
            <a:r>
              <a:rPr lang="en-US" altLang="en-US" sz="6400" dirty="0"/>
              <a:t> works with string data.</a:t>
            </a:r>
            <a:endParaRPr lang="en-IN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A8360-F054-4AE9-9F83-8E0616BB43F3}" type="slidenum">
              <a:rPr lang="en-IN"/>
              <a:pPr>
                <a:defRPr/>
              </a:pPr>
              <a:t>35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22981473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7921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Generics  - Method</a:t>
            </a:r>
            <a:endParaRPr lang="en-IN" dirty="0">
              <a:latin typeface="+mn-lt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07950" y="620713"/>
            <a:ext cx="8928100" cy="597693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en-US" sz="2000" dirty="0"/>
              <a:t>class Main {</a:t>
            </a:r>
          </a:p>
          <a:p>
            <a:pPr marL="0" indent="0" algn="just">
              <a:buNone/>
            </a:pPr>
            <a:r>
              <a:rPr lang="en-US" altLang="en-US" sz="2000" dirty="0"/>
              <a:t>  public static void main(String[] </a:t>
            </a:r>
            <a:r>
              <a:rPr lang="en-US" altLang="en-US" sz="2000" dirty="0" err="1"/>
              <a:t>args</a:t>
            </a:r>
            <a:r>
              <a:rPr lang="en-US" altLang="en-US" sz="2000" dirty="0"/>
              <a:t>) {</a:t>
            </a:r>
          </a:p>
          <a:p>
            <a:pPr marL="0" indent="0" algn="just">
              <a:buNone/>
            </a:pPr>
            <a:r>
              <a:rPr lang="en-US" altLang="en-US" sz="2000" dirty="0"/>
              <a:t>    // initialize the class with Integer data</a:t>
            </a:r>
          </a:p>
          <a:p>
            <a:pPr marL="0" indent="0" algn="just"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DemoClass</a:t>
            </a:r>
            <a:r>
              <a:rPr lang="en-US" altLang="en-US" sz="2000" dirty="0"/>
              <a:t> demo = new </a:t>
            </a:r>
            <a:r>
              <a:rPr lang="en-US" altLang="en-US" sz="2000" dirty="0" err="1"/>
              <a:t>DemoClass</a:t>
            </a:r>
            <a:r>
              <a:rPr lang="en-US" altLang="en-US" sz="2000" dirty="0"/>
              <a:t>();</a:t>
            </a:r>
          </a:p>
          <a:p>
            <a:pPr marL="0" indent="0" algn="just">
              <a:buNone/>
            </a:pPr>
            <a:r>
              <a:rPr lang="en-US" altLang="en-US" sz="2000" dirty="0"/>
              <a:t>    // generics method working with String</a:t>
            </a:r>
          </a:p>
          <a:p>
            <a:pPr marL="0" indent="0" algn="just">
              <a:buNone/>
            </a:pPr>
            <a:r>
              <a:rPr lang="en-US" altLang="en-US" sz="2000" dirty="0"/>
              <a:t>    demo.&lt;String&gt;</a:t>
            </a:r>
            <a:r>
              <a:rPr lang="en-US" altLang="en-US" sz="2000" dirty="0" err="1"/>
              <a:t>genericsMethod</a:t>
            </a:r>
            <a:r>
              <a:rPr lang="en-US" altLang="en-US" sz="2000" dirty="0"/>
              <a:t>("Java Programming");</a:t>
            </a:r>
          </a:p>
          <a:p>
            <a:pPr marL="0" indent="0" algn="just">
              <a:buNone/>
            </a:pPr>
            <a:r>
              <a:rPr lang="en-US" altLang="en-US" sz="2000" dirty="0"/>
              <a:t>    // generics method working with integer</a:t>
            </a:r>
          </a:p>
          <a:p>
            <a:pPr marL="0" indent="0" algn="just">
              <a:buNone/>
            </a:pPr>
            <a:r>
              <a:rPr lang="en-US" altLang="en-US" sz="2000" dirty="0"/>
              <a:t>    demo.&lt;Integer&gt;</a:t>
            </a:r>
            <a:r>
              <a:rPr lang="en-US" altLang="en-US" sz="2000" dirty="0" err="1"/>
              <a:t>genericsMethod</a:t>
            </a:r>
            <a:r>
              <a:rPr lang="en-US" altLang="en-US" sz="2000" dirty="0"/>
              <a:t>(25);</a:t>
            </a:r>
          </a:p>
          <a:p>
            <a:pPr marL="0" indent="0" algn="just">
              <a:buNone/>
            </a:pPr>
            <a:r>
              <a:rPr lang="en-US" altLang="en-US" sz="2000" dirty="0"/>
              <a:t>  }</a:t>
            </a:r>
          </a:p>
          <a:p>
            <a:pPr marL="0" indent="0" algn="just">
              <a:buNone/>
            </a:pPr>
            <a:r>
              <a:rPr lang="en-US" altLang="en-US" sz="2000" dirty="0"/>
              <a:t>}</a:t>
            </a:r>
          </a:p>
          <a:p>
            <a:pPr marL="0" indent="0" algn="just">
              <a:buNone/>
            </a:pPr>
            <a:r>
              <a:rPr lang="en-US" altLang="en-US" sz="2000" dirty="0"/>
              <a:t>class </a:t>
            </a:r>
            <a:r>
              <a:rPr lang="en-US" altLang="en-US" sz="2000" dirty="0" err="1"/>
              <a:t>DemoClass</a:t>
            </a:r>
            <a:r>
              <a:rPr lang="en-US" altLang="en-US" sz="2000" dirty="0"/>
              <a:t> {</a:t>
            </a:r>
          </a:p>
          <a:p>
            <a:pPr marL="0" indent="0" algn="just">
              <a:buNone/>
            </a:pPr>
            <a:r>
              <a:rPr lang="en-US" altLang="en-US" sz="2000" dirty="0"/>
              <a:t>  // </a:t>
            </a:r>
            <a:r>
              <a:rPr lang="en-US" altLang="en-US" sz="2000" dirty="0" err="1"/>
              <a:t>creae</a:t>
            </a:r>
            <a:r>
              <a:rPr lang="en-US" altLang="en-US" sz="2000" dirty="0"/>
              <a:t> a generics method</a:t>
            </a:r>
          </a:p>
          <a:p>
            <a:pPr marL="0" indent="0" algn="just">
              <a:buNone/>
            </a:pPr>
            <a:r>
              <a:rPr lang="en-US" altLang="en-US" sz="2000" dirty="0"/>
              <a:t>  public &lt;T&gt; void </a:t>
            </a:r>
            <a:r>
              <a:rPr lang="en-US" altLang="en-US" sz="2000" dirty="0" err="1"/>
              <a:t>genericsMethod</a:t>
            </a:r>
            <a:r>
              <a:rPr lang="en-US" altLang="en-US" sz="2000" dirty="0"/>
              <a:t>(T data) {</a:t>
            </a:r>
          </a:p>
          <a:p>
            <a:pPr marL="0" indent="0" algn="just"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System.out.println</a:t>
            </a:r>
            <a:r>
              <a:rPr lang="en-US" altLang="en-US" sz="2000" dirty="0"/>
              <a:t>("Generics Method:");</a:t>
            </a:r>
          </a:p>
          <a:p>
            <a:pPr marL="0" indent="0" algn="just"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System.out.println</a:t>
            </a:r>
            <a:r>
              <a:rPr lang="en-US" altLang="en-US" sz="2000" dirty="0"/>
              <a:t>("Data Passed: " + data);</a:t>
            </a:r>
          </a:p>
          <a:p>
            <a:pPr marL="0" indent="0" algn="just">
              <a:buNone/>
            </a:pPr>
            <a:r>
              <a:rPr lang="en-US" altLang="en-US" sz="2000" dirty="0"/>
              <a:t>  }</a:t>
            </a:r>
          </a:p>
          <a:p>
            <a:pPr marL="0" indent="0" algn="just">
              <a:buNone/>
            </a:pPr>
            <a:r>
              <a:rPr lang="en-US" altLang="en-US" sz="2000" dirty="0"/>
              <a:t>}</a:t>
            </a:r>
          </a:p>
          <a:p>
            <a:pPr lvl="1" algn="just" eaLnBrk="1" hangingPunct="1">
              <a:buFont typeface="Arial" charset="0"/>
              <a:buNone/>
            </a:pPr>
            <a:endParaRPr lang="en-IN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A8360-F054-4AE9-9F83-8E0616BB43F3}" type="slidenum">
              <a:rPr lang="en-IN"/>
              <a:pPr>
                <a:defRPr/>
              </a:pPr>
              <a:t>36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18158652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7921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Generics  - Method</a:t>
            </a:r>
            <a:endParaRPr lang="en-IN" dirty="0">
              <a:latin typeface="+mn-lt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07950" y="620713"/>
            <a:ext cx="8928100" cy="597693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en-US" sz="2000" dirty="0"/>
              <a:t>class Main {</a:t>
            </a:r>
          </a:p>
          <a:p>
            <a:pPr marL="0" indent="0" algn="just">
              <a:buNone/>
            </a:pPr>
            <a:r>
              <a:rPr lang="en-US" altLang="en-US" sz="2000" dirty="0"/>
              <a:t>  public static void main(String[] </a:t>
            </a:r>
            <a:r>
              <a:rPr lang="en-US" altLang="en-US" sz="2000" dirty="0" err="1"/>
              <a:t>args</a:t>
            </a:r>
            <a:r>
              <a:rPr lang="en-US" altLang="en-US" sz="2000" dirty="0"/>
              <a:t>) {</a:t>
            </a:r>
          </a:p>
          <a:p>
            <a:pPr marL="0" indent="0" algn="just">
              <a:buNone/>
            </a:pPr>
            <a:r>
              <a:rPr lang="en-US" altLang="en-US" sz="2000" dirty="0"/>
              <a:t>    // initialize the class with Integer data</a:t>
            </a:r>
          </a:p>
          <a:p>
            <a:pPr marL="0" indent="0" algn="just"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DemoClass</a:t>
            </a:r>
            <a:r>
              <a:rPr lang="en-US" altLang="en-US" sz="2000" dirty="0"/>
              <a:t> demo = new </a:t>
            </a:r>
            <a:r>
              <a:rPr lang="en-US" altLang="en-US" sz="2000" dirty="0" err="1"/>
              <a:t>DemoClass</a:t>
            </a:r>
            <a:r>
              <a:rPr lang="en-US" altLang="en-US" sz="2000" dirty="0"/>
              <a:t>();</a:t>
            </a:r>
          </a:p>
          <a:p>
            <a:pPr marL="0" indent="0" algn="just">
              <a:buNone/>
            </a:pPr>
            <a:r>
              <a:rPr lang="en-US" altLang="en-US" sz="2000" dirty="0"/>
              <a:t>    // generics method working with String</a:t>
            </a:r>
          </a:p>
          <a:p>
            <a:pPr marL="0" indent="0" algn="just">
              <a:buNone/>
            </a:pPr>
            <a:r>
              <a:rPr lang="en-US" altLang="en-US" sz="2000" dirty="0"/>
              <a:t>    demo.&lt;String&gt;</a:t>
            </a:r>
            <a:r>
              <a:rPr lang="en-US" altLang="en-US" sz="2000" dirty="0" err="1"/>
              <a:t>genericsMethod</a:t>
            </a:r>
            <a:r>
              <a:rPr lang="en-US" altLang="en-US" sz="2000" dirty="0"/>
              <a:t>("Java Programming");</a:t>
            </a:r>
          </a:p>
          <a:p>
            <a:pPr marL="0" indent="0" algn="just">
              <a:buNone/>
            </a:pPr>
            <a:r>
              <a:rPr lang="en-US" altLang="en-US" sz="2000" dirty="0"/>
              <a:t>    // generics method working with integer</a:t>
            </a:r>
          </a:p>
          <a:p>
            <a:pPr marL="0" indent="0" algn="just">
              <a:buNone/>
            </a:pPr>
            <a:r>
              <a:rPr lang="en-US" altLang="en-US" sz="2000" dirty="0"/>
              <a:t>    demo.&lt;Integer&gt;</a:t>
            </a:r>
            <a:r>
              <a:rPr lang="en-US" altLang="en-US" sz="2000" dirty="0" err="1"/>
              <a:t>genericsMethod</a:t>
            </a:r>
            <a:r>
              <a:rPr lang="en-US" altLang="en-US" sz="2000" dirty="0"/>
              <a:t>(25);</a:t>
            </a:r>
          </a:p>
          <a:p>
            <a:pPr marL="0" indent="0" algn="just">
              <a:buNone/>
            </a:pPr>
            <a:r>
              <a:rPr lang="en-US" altLang="en-US" sz="2000" dirty="0"/>
              <a:t>  }</a:t>
            </a:r>
          </a:p>
          <a:p>
            <a:pPr marL="0" indent="0" algn="just">
              <a:buNone/>
            </a:pPr>
            <a:r>
              <a:rPr lang="en-US" altLang="en-US" sz="2000" dirty="0"/>
              <a:t>}</a:t>
            </a:r>
          </a:p>
          <a:p>
            <a:pPr marL="0" indent="0" algn="just">
              <a:buNone/>
            </a:pPr>
            <a:r>
              <a:rPr lang="en-US" altLang="en-US" sz="2000" dirty="0"/>
              <a:t>class </a:t>
            </a:r>
            <a:r>
              <a:rPr lang="en-US" altLang="en-US" sz="2000" dirty="0" err="1"/>
              <a:t>DemoClass</a:t>
            </a:r>
            <a:r>
              <a:rPr lang="en-US" altLang="en-US" sz="2000" dirty="0"/>
              <a:t> {</a:t>
            </a:r>
          </a:p>
          <a:p>
            <a:pPr marL="0" indent="0" algn="just">
              <a:buNone/>
            </a:pPr>
            <a:r>
              <a:rPr lang="en-US" altLang="en-US" sz="2000" dirty="0"/>
              <a:t>  // </a:t>
            </a:r>
            <a:r>
              <a:rPr lang="en-US" altLang="en-US" sz="2000" dirty="0" err="1"/>
              <a:t>creae</a:t>
            </a:r>
            <a:r>
              <a:rPr lang="en-US" altLang="en-US" sz="2000" dirty="0"/>
              <a:t> a generics method</a:t>
            </a:r>
          </a:p>
          <a:p>
            <a:pPr marL="0" indent="0" algn="just">
              <a:buNone/>
            </a:pPr>
            <a:r>
              <a:rPr lang="en-US" altLang="en-US" sz="2000" dirty="0"/>
              <a:t>  public &lt;T&gt; void </a:t>
            </a:r>
            <a:r>
              <a:rPr lang="en-US" altLang="en-US" sz="2000" dirty="0" err="1"/>
              <a:t>genericsMethod</a:t>
            </a:r>
            <a:r>
              <a:rPr lang="en-US" altLang="en-US" sz="2000" dirty="0"/>
              <a:t>(T data) {</a:t>
            </a:r>
          </a:p>
          <a:p>
            <a:pPr marL="0" indent="0" algn="just"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System.out.println</a:t>
            </a:r>
            <a:r>
              <a:rPr lang="en-US" altLang="en-US" sz="2000" dirty="0"/>
              <a:t>("Generics Method:");</a:t>
            </a:r>
          </a:p>
          <a:p>
            <a:pPr marL="0" indent="0" algn="just"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System.out.println</a:t>
            </a:r>
            <a:r>
              <a:rPr lang="en-US" altLang="en-US" sz="2000" dirty="0"/>
              <a:t>("Data Passed: " + data);</a:t>
            </a:r>
          </a:p>
          <a:p>
            <a:pPr marL="0" indent="0" algn="just">
              <a:buNone/>
            </a:pPr>
            <a:r>
              <a:rPr lang="en-US" altLang="en-US" sz="2000" dirty="0"/>
              <a:t>  }</a:t>
            </a:r>
          </a:p>
          <a:p>
            <a:pPr marL="0" indent="0" algn="just">
              <a:buNone/>
            </a:pPr>
            <a:r>
              <a:rPr lang="en-US" altLang="en-US" sz="2000" dirty="0"/>
              <a:t>}</a:t>
            </a:r>
          </a:p>
          <a:p>
            <a:pPr lvl="1" algn="just" eaLnBrk="1" hangingPunct="1">
              <a:buFont typeface="Arial" charset="0"/>
              <a:buNone/>
            </a:pPr>
            <a:endParaRPr lang="en-IN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A8360-F054-4AE9-9F83-8E0616BB43F3}" type="slidenum">
              <a:rPr lang="en-IN"/>
              <a:pPr>
                <a:defRPr/>
              </a:pPr>
              <a:t>37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1091579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7921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Generics</a:t>
            </a:r>
            <a:endParaRPr lang="en-IN" dirty="0">
              <a:latin typeface="+mn-lt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07950" y="620713"/>
            <a:ext cx="8928100" cy="5976937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r>
              <a:rPr lang="en-US" altLang="en-US" sz="6400" b="1" dirty="0"/>
              <a:t>Output</a:t>
            </a:r>
          </a:p>
          <a:p>
            <a:pPr marL="0" indent="0" algn="just">
              <a:buNone/>
            </a:pPr>
            <a:r>
              <a:rPr lang="en-US" altLang="en-US" sz="6400" dirty="0"/>
              <a:t>Generic Class returns: 5</a:t>
            </a:r>
          </a:p>
          <a:p>
            <a:pPr marL="0" indent="0" algn="just">
              <a:buNone/>
            </a:pPr>
            <a:r>
              <a:rPr lang="en-US" altLang="en-US" sz="6400" dirty="0"/>
              <a:t>Generic Class returns: Java Programming</a:t>
            </a:r>
          </a:p>
          <a:p>
            <a:pPr marL="0" indent="0" algn="just">
              <a:buNone/>
            </a:pPr>
            <a:r>
              <a:rPr lang="en-US" altLang="en-US" sz="6400" dirty="0"/>
              <a:t> In the example, a generic class named </a:t>
            </a:r>
            <a:r>
              <a:rPr lang="en-US" altLang="en-US" sz="6400" dirty="0" err="1"/>
              <a:t>GenericsClass</a:t>
            </a:r>
            <a:r>
              <a:rPr lang="en-US" altLang="en-US" sz="6400" dirty="0"/>
              <a:t> has been created. This class can be used to work with any type of data.</a:t>
            </a:r>
          </a:p>
          <a:p>
            <a:pPr marL="0" indent="0" algn="just">
              <a:buNone/>
            </a:pPr>
            <a:r>
              <a:rPr lang="en-US" altLang="en-US" sz="6400" dirty="0">
                <a:solidFill>
                  <a:srgbClr val="C00000"/>
                </a:solidFill>
              </a:rPr>
              <a:t>class </a:t>
            </a:r>
            <a:r>
              <a:rPr lang="en-US" altLang="en-US" sz="6400" dirty="0" err="1">
                <a:solidFill>
                  <a:srgbClr val="C00000"/>
                </a:solidFill>
              </a:rPr>
              <a:t>GenericsClass</a:t>
            </a:r>
            <a:r>
              <a:rPr lang="en-US" altLang="en-US" sz="6400" dirty="0">
                <a:solidFill>
                  <a:srgbClr val="C00000"/>
                </a:solidFill>
              </a:rPr>
              <a:t>&lt;T&gt; {...}</a:t>
            </a:r>
          </a:p>
          <a:p>
            <a:pPr marL="0" indent="0" algn="just">
              <a:buNone/>
            </a:pPr>
            <a:r>
              <a:rPr lang="en-US" altLang="en-US" sz="6400" dirty="0"/>
              <a:t>Here, T used inside the angle bracket &lt;&gt; indicates the type parameter. </a:t>
            </a:r>
          </a:p>
          <a:p>
            <a:pPr marL="0" indent="0" algn="just">
              <a:buNone/>
            </a:pPr>
            <a:r>
              <a:rPr lang="en-US" altLang="en-US" sz="6400" dirty="0"/>
              <a:t>Inside the Main class, two objects of </a:t>
            </a:r>
            <a:r>
              <a:rPr lang="en-US" altLang="en-US" sz="6400" dirty="0" err="1"/>
              <a:t>GenericsClass</a:t>
            </a:r>
            <a:r>
              <a:rPr lang="en-US" altLang="en-US" sz="6400" dirty="0"/>
              <a:t> were created.</a:t>
            </a:r>
          </a:p>
          <a:p>
            <a:pPr marL="0" indent="0" algn="just">
              <a:buNone/>
            </a:pPr>
            <a:endParaRPr lang="en-US" altLang="en-US" sz="6400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r>
              <a:rPr lang="en-US" altLang="en-US" sz="6400" dirty="0" err="1">
                <a:solidFill>
                  <a:srgbClr val="C00000"/>
                </a:solidFill>
              </a:rPr>
              <a:t>intObj</a:t>
            </a:r>
            <a:r>
              <a:rPr lang="en-US" altLang="en-US" sz="6400" dirty="0">
                <a:solidFill>
                  <a:srgbClr val="C00000"/>
                </a:solidFill>
              </a:rPr>
              <a:t> </a:t>
            </a:r>
            <a:r>
              <a:rPr lang="en-US" altLang="en-US" sz="6400" dirty="0"/>
              <a:t>- Here, the type parameter T is replaced by Integer. Now, the </a:t>
            </a:r>
            <a:r>
              <a:rPr lang="en-US" altLang="en-US" sz="6400" dirty="0" err="1"/>
              <a:t>GenericsClass</a:t>
            </a:r>
            <a:r>
              <a:rPr lang="en-US" altLang="en-US" sz="6400" dirty="0"/>
              <a:t> works with integer data.</a:t>
            </a:r>
          </a:p>
          <a:p>
            <a:pPr marL="0" indent="0" algn="just">
              <a:buNone/>
            </a:pPr>
            <a:r>
              <a:rPr lang="en-US" altLang="en-US" sz="6400" dirty="0" err="1">
                <a:solidFill>
                  <a:srgbClr val="C00000"/>
                </a:solidFill>
              </a:rPr>
              <a:t>stringObj</a:t>
            </a:r>
            <a:r>
              <a:rPr lang="en-US" altLang="en-US" sz="6400" dirty="0"/>
              <a:t> - Here, the type parameter T is replaced by String. Now, the </a:t>
            </a:r>
            <a:r>
              <a:rPr lang="en-US" altLang="en-US" sz="6400" dirty="0" err="1"/>
              <a:t>GenericsClass</a:t>
            </a:r>
            <a:r>
              <a:rPr lang="en-US" altLang="en-US" sz="6400" dirty="0"/>
              <a:t> works with string data.</a:t>
            </a:r>
            <a:endParaRPr lang="en-IN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A8360-F054-4AE9-9F83-8E0616BB43F3}" type="slidenum">
              <a:rPr lang="en-IN"/>
              <a:pPr>
                <a:defRPr/>
              </a:pPr>
              <a:t>38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25324833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Regular Expressions</a:t>
            </a:r>
            <a:endParaRPr lang="en-IN" dirty="0">
              <a:latin typeface="+mn-lt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07950" y="836613"/>
            <a:ext cx="8928100" cy="5545137"/>
          </a:xfrm>
        </p:spPr>
        <p:txBody>
          <a:bodyPr>
            <a:normAutofit/>
          </a:bodyPr>
          <a:lstStyle/>
          <a:p>
            <a:pPr marL="0" indent="0" algn="just">
              <a:buFont typeface="Arial" charset="0"/>
              <a:buNone/>
              <a:defRPr/>
            </a:pPr>
            <a:r>
              <a:rPr lang="en-US" altLang="en-US" sz="2400" b="1" dirty="0"/>
              <a:t>What are regular expressions?</a:t>
            </a:r>
          </a:p>
          <a:p>
            <a:pPr algn="just">
              <a:defRPr/>
            </a:pPr>
            <a:r>
              <a:rPr lang="en-US" altLang="en-US" sz="2400" dirty="0"/>
              <a:t>A regular expression (regex) defines a search pattern for strings.</a:t>
            </a:r>
          </a:p>
          <a:p>
            <a:pPr algn="just">
              <a:defRPr/>
            </a:pPr>
            <a:r>
              <a:rPr lang="en-US" altLang="en-US" sz="2400" dirty="0"/>
              <a:t>The search pattern can be anything from a simple character, a fixed string or a complex expression containing special characters describing the pattern.</a:t>
            </a:r>
          </a:p>
          <a:p>
            <a:pPr algn="just">
              <a:defRPr/>
            </a:pPr>
            <a:r>
              <a:rPr lang="en-US" altLang="en-US" sz="2400" dirty="0"/>
              <a:t>A regex can be used to search, edit and manipulate text, this process is called: The regular expression is applied to the text/string.</a:t>
            </a:r>
          </a:p>
          <a:p>
            <a:pPr algn="just">
              <a:defRPr/>
            </a:pPr>
            <a:r>
              <a:rPr lang="en-US" altLang="en-US" sz="2400" dirty="0"/>
              <a:t>The regex is applied on the text from left to right. </a:t>
            </a:r>
          </a:p>
          <a:p>
            <a:pPr algn="just">
              <a:defRPr/>
            </a:pPr>
            <a:r>
              <a:rPr lang="en-US" altLang="en-US" sz="2400" dirty="0"/>
              <a:t>Once a source character has been used in a match, it cannot be reused. For example, the regex aba will match </a:t>
            </a:r>
            <a:r>
              <a:rPr lang="en-US" altLang="en-US" sz="2400" dirty="0" err="1"/>
              <a:t>ababababa</a:t>
            </a:r>
            <a:r>
              <a:rPr lang="en-US" altLang="en-US" sz="2400" dirty="0"/>
              <a:t> only two times (</a:t>
            </a:r>
            <a:r>
              <a:rPr lang="en-US" altLang="en-US" sz="2400" dirty="0" err="1"/>
              <a:t>aba_aba</a:t>
            </a:r>
            <a:r>
              <a:rPr lang="en-US" altLang="en-US" sz="2400" dirty="0"/>
              <a:t>__).</a:t>
            </a:r>
          </a:p>
          <a:p>
            <a:pPr lvl="1" algn="just" eaLnBrk="1" hangingPunct="1">
              <a:buFont typeface="Arial" charset="0"/>
              <a:buNone/>
              <a:defRPr/>
            </a:pPr>
            <a:endParaRPr lang="en-IN" alt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718D61-585B-4988-A71E-11B92F6C9CC5}" type="slidenum">
              <a:rPr lang="en-IN"/>
              <a:pPr>
                <a:defRPr/>
              </a:pPr>
              <a:t>39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266046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File I/O</a:t>
            </a:r>
            <a:endParaRPr lang="en-IN" dirty="0">
              <a:latin typeface="+mn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07950" y="836613"/>
            <a:ext cx="8928100" cy="590475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altLang="en-US" sz="2400" b="1" dirty="0" err="1"/>
              <a:t>InputStream</a:t>
            </a:r>
            <a:r>
              <a:rPr lang="en-US" altLang="en-US" sz="2400" b="1" dirty="0"/>
              <a:t> Class : To read data from a source.</a:t>
            </a:r>
          </a:p>
          <a:p>
            <a:pPr algn="just"/>
            <a:r>
              <a:rPr lang="en-US" altLang="en-US" sz="2400" dirty="0"/>
              <a:t>It is an abstract super class of all input stream classes.</a:t>
            </a:r>
          </a:p>
          <a:p>
            <a:pPr algn="just"/>
            <a:endParaRPr lang="en-US" altLang="en-US" sz="2400" dirty="0"/>
          </a:p>
          <a:p>
            <a:pPr algn="just"/>
            <a:endParaRPr lang="en-US" altLang="en-US" sz="2400" dirty="0"/>
          </a:p>
          <a:p>
            <a:pPr algn="just"/>
            <a:endParaRPr lang="en-US" altLang="en-US" sz="2400" dirty="0"/>
          </a:p>
          <a:p>
            <a:pPr algn="just"/>
            <a:endParaRPr lang="en-US" altLang="en-US" sz="2400" dirty="0"/>
          </a:p>
          <a:p>
            <a:pPr algn="just"/>
            <a:endParaRPr lang="en-US" altLang="en-US" sz="2400" dirty="0"/>
          </a:p>
          <a:p>
            <a:pPr algn="just"/>
            <a:endParaRPr lang="en-US" altLang="en-US" sz="2400" dirty="0"/>
          </a:p>
          <a:p>
            <a:pPr algn="just"/>
            <a:endParaRPr lang="en-US" altLang="en-US" sz="2400" dirty="0"/>
          </a:p>
          <a:p>
            <a:pPr algn="just"/>
            <a:endParaRPr lang="en-US" altLang="en-US" sz="2400" dirty="0"/>
          </a:p>
          <a:p>
            <a:pPr algn="just"/>
            <a:r>
              <a:rPr lang="en-US" altLang="en-US" sz="2400" dirty="0"/>
              <a:t>Methods</a:t>
            </a:r>
          </a:p>
          <a:p>
            <a:pPr lvl="1" algn="just"/>
            <a:r>
              <a:rPr lang="en-US" altLang="en-US" sz="2000" dirty="0"/>
              <a:t>read() : R</a:t>
            </a:r>
            <a:r>
              <a:rPr lang="en-US" sz="2000" dirty="0"/>
              <a:t>eads the next byte of data from the input stream. It returns -1 at the end of the file.</a:t>
            </a:r>
            <a:endParaRPr lang="en-US" altLang="en-US" sz="2000" dirty="0"/>
          </a:p>
          <a:p>
            <a:pPr lvl="1" algn="just"/>
            <a:r>
              <a:rPr lang="en-US" altLang="en-US" sz="2000" dirty="0"/>
              <a:t>available() : R</a:t>
            </a:r>
            <a:r>
              <a:rPr lang="en-US" sz="2000" dirty="0"/>
              <a:t>eturns an estimate of the number of bytes that can be read from the current input stream.</a:t>
            </a:r>
            <a:endParaRPr lang="en-US" altLang="en-US" sz="2000" dirty="0"/>
          </a:p>
          <a:p>
            <a:pPr lvl="1" algn="just"/>
            <a:r>
              <a:rPr lang="en-US" altLang="en-US" sz="2000" dirty="0"/>
              <a:t>close() : Used to close the current input stream.</a:t>
            </a:r>
          </a:p>
          <a:p>
            <a:pPr marL="0" indent="0" algn="just">
              <a:buNone/>
            </a:pPr>
            <a:endParaRPr lang="en-IN" alt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5F755-9293-401F-A235-3E2CE133D4EF}" type="slidenum">
              <a:rPr lang="en-IN"/>
              <a:pPr>
                <a:defRPr/>
              </a:pPr>
              <a:t>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628800"/>
            <a:ext cx="80295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05528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Regular Expressions</a:t>
            </a:r>
            <a:endParaRPr lang="en-IN" dirty="0">
              <a:latin typeface="+mn-lt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07950" y="836613"/>
            <a:ext cx="8928100" cy="5545137"/>
          </a:xfrm>
        </p:spPr>
        <p:txBody>
          <a:bodyPr>
            <a:normAutofit/>
          </a:bodyPr>
          <a:lstStyle/>
          <a:p>
            <a:pPr marL="0" indent="0" algn="just">
              <a:buFont typeface="Arial" charset="0"/>
              <a:buNone/>
              <a:defRPr/>
            </a:pPr>
            <a:r>
              <a:rPr lang="en-US" altLang="en-US" sz="2400" b="1" dirty="0"/>
              <a:t>What are regular expressions?</a:t>
            </a:r>
          </a:p>
          <a:p>
            <a:pPr algn="just">
              <a:defRPr/>
            </a:pPr>
            <a:r>
              <a:rPr lang="en-US" altLang="en-US" sz="2400" dirty="0"/>
              <a:t>A regular expression (regex) defines a search pattern for strings.</a:t>
            </a:r>
          </a:p>
          <a:p>
            <a:pPr algn="just">
              <a:defRPr/>
            </a:pPr>
            <a:r>
              <a:rPr lang="en-US" altLang="en-US" sz="2400" dirty="0"/>
              <a:t>The search pattern can be anything from a simple character, a fixed string or a complex expression containing special characters describing the pattern.</a:t>
            </a:r>
          </a:p>
          <a:p>
            <a:pPr algn="just">
              <a:defRPr/>
            </a:pPr>
            <a:r>
              <a:rPr lang="en-US" altLang="en-US" sz="2400" dirty="0"/>
              <a:t>A regex can be used to search, edit and manipulate text, this process is called: The regular expression is applied to the text/string.</a:t>
            </a:r>
          </a:p>
          <a:p>
            <a:pPr algn="just">
              <a:defRPr/>
            </a:pPr>
            <a:r>
              <a:rPr lang="en-US" altLang="en-US" sz="2400" dirty="0"/>
              <a:t>The regex is applied on the text from left to right. </a:t>
            </a:r>
          </a:p>
          <a:p>
            <a:pPr algn="just">
              <a:defRPr/>
            </a:pPr>
            <a:r>
              <a:rPr lang="en-US" altLang="en-US" sz="2400" dirty="0"/>
              <a:t>Once a source character has been used in a match, it cannot be reused. For example, the regex aba will match </a:t>
            </a:r>
            <a:r>
              <a:rPr lang="en-US" altLang="en-US" sz="2400" dirty="0" err="1"/>
              <a:t>ababababa</a:t>
            </a:r>
            <a:r>
              <a:rPr lang="en-US" altLang="en-US" sz="2400" dirty="0"/>
              <a:t> only two times (</a:t>
            </a:r>
            <a:r>
              <a:rPr lang="en-US" altLang="en-US" sz="2400" dirty="0" err="1"/>
              <a:t>aba_aba</a:t>
            </a:r>
            <a:r>
              <a:rPr lang="en-US" altLang="en-US" sz="2400" dirty="0"/>
              <a:t>__).</a:t>
            </a:r>
          </a:p>
          <a:p>
            <a:pPr lvl="1" algn="just" eaLnBrk="1" hangingPunct="1">
              <a:buFont typeface="Arial" charset="0"/>
              <a:buNone/>
              <a:defRPr/>
            </a:pPr>
            <a:endParaRPr lang="en-IN" alt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718D61-585B-4988-A71E-11B92F6C9CC5}" type="slidenum">
              <a:rPr lang="en-IN"/>
              <a:pPr>
                <a:defRPr/>
              </a:pPr>
              <a:t>40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13037835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Regular Expressions</a:t>
            </a:r>
            <a:endParaRPr lang="en-IN" dirty="0">
              <a:latin typeface="+mn-lt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07950" y="836613"/>
            <a:ext cx="8928100" cy="5545137"/>
          </a:xfrm>
        </p:spPr>
        <p:txBody>
          <a:bodyPr>
            <a:normAutofit fontScale="92500" lnSpcReduction="10000"/>
          </a:bodyPr>
          <a:lstStyle/>
          <a:p>
            <a:pPr algn="just">
              <a:defRPr/>
            </a:pPr>
            <a:r>
              <a:rPr lang="en-US" altLang="en-US" sz="2400" dirty="0"/>
              <a:t>A regular expression is a sequence of characters that forms a search pattern.</a:t>
            </a:r>
          </a:p>
          <a:p>
            <a:pPr algn="just">
              <a:defRPr/>
            </a:pPr>
            <a:r>
              <a:rPr lang="en-US" altLang="en-US" sz="2400" dirty="0"/>
              <a:t>While searching for data in a text, this search pattern can be used to describe what  is being searching.</a:t>
            </a:r>
          </a:p>
          <a:p>
            <a:pPr algn="just">
              <a:defRPr/>
            </a:pPr>
            <a:r>
              <a:rPr lang="en-US" altLang="en-US" sz="2400" dirty="0"/>
              <a:t>A regular expression can be a single character, or a more complicated pattern.</a:t>
            </a:r>
          </a:p>
          <a:p>
            <a:pPr algn="just">
              <a:defRPr/>
            </a:pPr>
            <a:r>
              <a:rPr lang="en-US" altLang="en-US" sz="2400" dirty="0"/>
              <a:t>Regular expressions can be used to perform all types of text search and text replace operations.</a:t>
            </a:r>
          </a:p>
          <a:p>
            <a:pPr algn="just">
              <a:defRPr/>
            </a:pPr>
            <a:r>
              <a:rPr lang="en-US" altLang="en-US" sz="2400" dirty="0"/>
              <a:t>Java does not have a built-in Regular Expression class.</a:t>
            </a:r>
          </a:p>
          <a:p>
            <a:pPr algn="just">
              <a:defRPr/>
            </a:pPr>
            <a:r>
              <a:rPr lang="en-US" altLang="en-US" sz="2400" dirty="0"/>
              <a:t>Can import the </a:t>
            </a:r>
            <a:r>
              <a:rPr lang="en-US" altLang="en-US" sz="2400" dirty="0" err="1"/>
              <a:t>java.util.regex</a:t>
            </a:r>
            <a:r>
              <a:rPr lang="en-US" altLang="en-US" sz="2400" dirty="0"/>
              <a:t> package to work with regular expressions. </a:t>
            </a:r>
          </a:p>
          <a:p>
            <a:pPr algn="just">
              <a:defRPr/>
            </a:pPr>
            <a:r>
              <a:rPr lang="en-US" altLang="en-US" sz="2400" dirty="0"/>
              <a:t>The package includes the following classes:</a:t>
            </a:r>
          </a:p>
          <a:p>
            <a:pPr lvl="1" algn="just">
              <a:defRPr/>
            </a:pPr>
            <a:r>
              <a:rPr lang="en-US" altLang="en-US" sz="2000" dirty="0"/>
              <a:t>	Pattern Class - Defines a pattern (to be used in a search)</a:t>
            </a:r>
          </a:p>
          <a:p>
            <a:pPr lvl="1" algn="just">
              <a:defRPr/>
            </a:pPr>
            <a:r>
              <a:rPr lang="en-US" altLang="en-US" sz="2000" dirty="0"/>
              <a:t>	Matcher Class - Used to search for the pattern</a:t>
            </a:r>
          </a:p>
          <a:p>
            <a:pPr lvl="1" algn="just">
              <a:defRPr/>
            </a:pPr>
            <a:r>
              <a:rPr lang="en-US" altLang="en-US" sz="2000" dirty="0"/>
              <a:t>	</a:t>
            </a:r>
            <a:r>
              <a:rPr lang="en-US" altLang="en-US" sz="2000" dirty="0" err="1"/>
              <a:t>PatternSyntaxException</a:t>
            </a:r>
            <a:r>
              <a:rPr lang="en-US" altLang="en-US" sz="2000" dirty="0"/>
              <a:t> Class - Indicates syntax error in a regular 	expression     </a:t>
            </a:r>
          </a:p>
          <a:p>
            <a:pPr marL="457200" lvl="1" indent="0" algn="just">
              <a:buNone/>
              <a:defRPr/>
            </a:pPr>
            <a:r>
              <a:rPr lang="en-US" altLang="en-US" sz="2000" dirty="0"/>
              <a:t>         pattern</a:t>
            </a:r>
          </a:p>
          <a:p>
            <a:pPr marL="457200" lvl="1" indent="0" algn="just">
              <a:buNone/>
              <a:defRPr/>
            </a:pPr>
            <a:r>
              <a:rPr lang="en-IN" altLang="en-US" sz="2000" dirty="0"/>
              <a:t>https://www.geeksforgeeks.org/regular-expressions-in-java/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718D61-585B-4988-A71E-11B92F6C9CC5}" type="slidenum">
              <a:rPr lang="en-IN"/>
              <a:pPr>
                <a:defRPr/>
              </a:pPr>
              <a:t>41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34900359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Regular Expressions</a:t>
            </a:r>
            <a:endParaRPr lang="en-IN" dirty="0">
              <a:latin typeface="+mn-lt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07950" y="836613"/>
            <a:ext cx="8928100" cy="5545137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400" dirty="0"/>
              <a:t>It is an API for defining String patterns that can be used for searching, manipulating, and editing a string in Java. </a:t>
            </a:r>
          </a:p>
          <a:p>
            <a:pPr algn="just">
              <a:defRPr/>
            </a:pPr>
            <a:r>
              <a:rPr lang="en-US" altLang="en-US" sz="2400" dirty="0"/>
              <a:t>Email validation and passwords are a few areas of strings where Regex is widely used to define the constraints. </a:t>
            </a:r>
          </a:p>
          <a:p>
            <a:pPr algn="just">
              <a:defRPr/>
            </a:pPr>
            <a:r>
              <a:rPr lang="en-US" altLang="en-US" sz="2400" dirty="0"/>
              <a:t>Regular Expressions are provided under </a:t>
            </a:r>
            <a:r>
              <a:rPr lang="en-US" altLang="en-US" sz="2400" dirty="0" err="1">
                <a:solidFill>
                  <a:srgbClr val="C00000"/>
                </a:solidFill>
              </a:rPr>
              <a:t>java.util.regex</a:t>
            </a:r>
            <a:r>
              <a:rPr lang="en-US" altLang="en-US" sz="2400" dirty="0"/>
              <a:t> package. </a:t>
            </a:r>
          </a:p>
          <a:p>
            <a:pPr algn="just">
              <a:defRPr/>
            </a:pPr>
            <a:r>
              <a:rPr lang="en-US" altLang="en-US" sz="2400" dirty="0"/>
              <a:t>This consists of 3 classes and 1 interface.</a:t>
            </a:r>
          </a:p>
          <a:p>
            <a:pPr algn="just">
              <a:defRPr/>
            </a:pPr>
            <a:endParaRPr lang="en-IN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718D61-585B-4988-A71E-11B92F6C9CC5}" type="slidenum">
              <a:rPr lang="en-IN"/>
              <a:pPr>
                <a:defRPr/>
              </a:pPr>
              <a:t>42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990927"/>
              </p:ext>
            </p:extLst>
          </p:nvPr>
        </p:nvGraphicFramePr>
        <p:xfrm>
          <a:off x="457200" y="3433152"/>
          <a:ext cx="8229600" cy="2750820"/>
        </p:xfrm>
        <a:graphic>
          <a:graphicData uri="http://schemas.openxmlformats.org/drawingml/2006/table">
            <a:tbl>
              <a:tblPr/>
              <a:tblGrid>
                <a:gridCol w="65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6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1" dirty="0">
                          <a:effectLst/>
                        </a:rPr>
                        <a:t>S. No.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1" dirty="0">
                          <a:effectLst/>
                        </a:rPr>
                        <a:t>Class/Interface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1" dirty="0">
                          <a:effectLst/>
                        </a:rPr>
                        <a:t>Description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 dirty="0">
                          <a:effectLst/>
                        </a:rPr>
                        <a:t>1.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 dirty="0">
                          <a:effectLst/>
                        </a:rPr>
                        <a:t>Pattern Class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 dirty="0">
                          <a:effectLst/>
                        </a:rPr>
                        <a:t>Used for defining patterns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</a:rPr>
                        <a:t>2.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</a:rPr>
                        <a:t>Matcher Class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Used for performing match operations on text using patterns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</a:rPr>
                        <a:t>3.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</a:rPr>
                        <a:t>PatternSyntaxException Class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Used for indicating syntax error in a regular expression pattern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</a:rPr>
                        <a:t>4.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</a:rPr>
                        <a:t>MatchResult Interface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Used for representing the result of a match operation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8274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: JDBC</a:t>
            </a:r>
            <a:endParaRPr lang="en-IN" dirty="0">
              <a:latin typeface="+mn-lt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07950" y="836613"/>
            <a:ext cx="8928100" cy="5545137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2400" dirty="0"/>
              <a:t>JDBC stands for </a:t>
            </a:r>
            <a:r>
              <a:rPr lang="en-US" sz="2400" b="1" dirty="0"/>
              <a:t>J</a:t>
            </a:r>
            <a:r>
              <a:rPr lang="en-US" sz="2400" dirty="0"/>
              <a:t>ava </a:t>
            </a:r>
            <a:r>
              <a:rPr lang="en-US" sz="2400" b="1" dirty="0"/>
              <a:t>D</a:t>
            </a:r>
            <a:r>
              <a:rPr lang="en-US" sz="2400" dirty="0"/>
              <a:t>ata</a:t>
            </a:r>
            <a:r>
              <a:rPr lang="en-US" sz="2400" b="1" dirty="0"/>
              <a:t>b</a:t>
            </a:r>
            <a:r>
              <a:rPr lang="en-US" sz="2400" dirty="0"/>
              <a:t>ase </a:t>
            </a:r>
            <a:r>
              <a:rPr lang="en-US" sz="2400" b="1" dirty="0"/>
              <a:t>C</a:t>
            </a:r>
            <a:r>
              <a:rPr lang="en-US" sz="2400" dirty="0"/>
              <a:t>onnectivity.</a:t>
            </a:r>
          </a:p>
          <a:p>
            <a:pPr algn="just">
              <a:defRPr/>
            </a:pPr>
            <a:r>
              <a:rPr lang="en-US" sz="2400" dirty="0"/>
              <a:t>It is a standard Java API for database-independent connectivity between the Java programming language and a wide range of databases.</a:t>
            </a:r>
          </a:p>
          <a:p>
            <a:pPr algn="just">
              <a:defRPr/>
            </a:pPr>
            <a:r>
              <a:rPr lang="en-US" sz="2400" dirty="0"/>
              <a:t>JDBC API is a Java API that can access any kind of tabular data, especially data stored in a Relational Database.</a:t>
            </a:r>
          </a:p>
          <a:p>
            <a:pPr algn="just">
              <a:defRPr/>
            </a:pPr>
            <a:r>
              <a:rPr lang="en-US" sz="2400" dirty="0"/>
              <a:t> JDBC works with Java on a variety of platforms, such as Windows, Mac OS, and the various versions of UNIX.</a:t>
            </a:r>
          </a:p>
          <a:p>
            <a:r>
              <a:rPr lang="en-US" sz="2400" dirty="0"/>
              <a:t>The JDBC library includes APIs for the commonly associated with database usage.</a:t>
            </a:r>
          </a:p>
          <a:p>
            <a:pPr lvl="1"/>
            <a:r>
              <a:rPr lang="en-US" sz="2000" dirty="0"/>
              <a:t>Making a connection to a database.</a:t>
            </a:r>
          </a:p>
          <a:p>
            <a:pPr lvl="1"/>
            <a:r>
              <a:rPr lang="en-US" sz="2000" dirty="0"/>
              <a:t>Creating SQL or MySQL statements.</a:t>
            </a:r>
          </a:p>
          <a:p>
            <a:pPr lvl="1"/>
            <a:r>
              <a:rPr lang="en-US" sz="2000" dirty="0"/>
              <a:t>Executing SQL or MySQL queries in the database.</a:t>
            </a:r>
          </a:p>
          <a:p>
            <a:pPr lvl="1"/>
            <a:r>
              <a:rPr lang="en-US" sz="2000" dirty="0"/>
              <a:t>Viewing &amp; Modifying the resulting records.</a:t>
            </a:r>
          </a:p>
          <a:p>
            <a:pPr algn="just">
              <a:defRPr/>
            </a:pPr>
            <a:endParaRPr lang="en-US" sz="2400" dirty="0"/>
          </a:p>
          <a:p>
            <a:pPr algn="just">
              <a:defRPr/>
            </a:pPr>
            <a:endParaRPr lang="en-IN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718D61-585B-4988-A71E-11B92F6C9CC5}" type="slidenum">
              <a:rPr lang="en-IN"/>
              <a:pPr>
                <a:defRPr/>
              </a:pPr>
              <a:t>43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1022967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: JDBC</a:t>
            </a:r>
            <a:endParaRPr lang="en-IN" dirty="0">
              <a:latin typeface="+mn-lt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07950" y="836613"/>
            <a:ext cx="8928100" cy="5545137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2400" dirty="0"/>
              <a:t>JDBC stands for </a:t>
            </a:r>
            <a:r>
              <a:rPr lang="en-US" sz="2400" b="1" dirty="0"/>
              <a:t>J</a:t>
            </a:r>
            <a:r>
              <a:rPr lang="en-US" sz="2400" dirty="0"/>
              <a:t>ava </a:t>
            </a:r>
            <a:r>
              <a:rPr lang="en-US" sz="2400" b="1" dirty="0"/>
              <a:t>D</a:t>
            </a:r>
            <a:r>
              <a:rPr lang="en-US" sz="2400" dirty="0"/>
              <a:t>ata</a:t>
            </a:r>
            <a:r>
              <a:rPr lang="en-US" sz="2400" b="1" dirty="0"/>
              <a:t>b</a:t>
            </a:r>
            <a:r>
              <a:rPr lang="en-US" sz="2400" dirty="0"/>
              <a:t>ase </a:t>
            </a:r>
            <a:r>
              <a:rPr lang="en-US" sz="2400" b="1" dirty="0"/>
              <a:t>C</a:t>
            </a:r>
            <a:r>
              <a:rPr lang="en-US" sz="2400" dirty="0"/>
              <a:t>onnectivity.</a:t>
            </a:r>
          </a:p>
          <a:p>
            <a:pPr algn="just">
              <a:defRPr/>
            </a:pPr>
            <a:r>
              <a:rPr lang="en-US" sz="2400" dirty="0"/>
              <a:t>It is a standard Java API for database-independent connectivity between the Java programming language and a wide range of databases.</a:t>
            </a:r>
          </a:p>
          <a:p>
            <a:pPr algn="just">
              <a:defRPr/>
            </a:pPr>
            <a:r>
              <a:rPr lang="en-US" sz="2400" dirty="0"/>
              <a:t>JDBC API is a Java API that can access any kind of tabular data, especially data stored in a Relational Database.</a:t>
            </a:r>
          </a:p>
          <a:p>
            <a:pPr algn="just">
              <a:defRPr/>
            </a:pPr>
            <a:r>
              <a:rPr lang="en-US" sz="2400" dirty="0"/>
              <a:t> JDBC works with Java on a variety of platforms, such as Windows, Mac OS, and the various versions of UNIX.</a:t>
            </a:r>
          </a:p>
          <a:p>
            <a:r>
              <a:rPr lang="en-US" sz="2400" dirty="0"/>
              <a:t>The JDBC library includes APIs for the commonly associated with database usage.</a:t>
            </a:r>
          </a:p>
          <a:p>
            <a:pPr lvl="1"/>
            <a:r>
              <a:rPr lang="en-US" sz="2000" dirty="0"/>
              <a:t>Making a connection to a database.</a:t>
            </a:r>
          </a:p>
          <a:p>
            <a:pPr lvl="1"/>
            <a:r>
              <a:rPr lang="en-US" sz="2000" dirty="0"/>
              <a:t>Creating SQL or MySQL statements.</a:t>
            </a:r>
          </a:p>
          <a:p>
            <a:pPr lvl="1"/>
            <a:r>
              <a:rPr lang="en-US" sz="2000" dirty="0"/>
              <a:t>Executing SQL or MySQL queries in the database.</a:t>
            </a:r>
          </a:p>
          <a:p>
            <a:pPr lvl="1"/>
            <a:r>
              <a:rPr lang="en-US" sz="2000" dirty="0"/>
              <a:t>Viewing &amp; Modifying the resulting records.</a:t>
            </a:r>
          </a:p>
          <a:p>
            <a:pPr algn="just">
              <a:defRPr/>
            </a:pPr>
            <a:endParaRPr lang="en-US" sz="2400" dirty="0"/>
          </a:p>
          <a:p>
            <a:pPr algn="just">
              <a:defRPr/>
            </a:pPr>
            <a:endParaRPr lang="en-IN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718D61-585B-4988-A71E-11B92F6C9CC5}" type="slidenum">
              <a:rPr lang="en-IN"/>
              <a:pPr>
                <a:defRPr/>
              </a:pPr>
              <a:t>44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17543514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: JDBC</a:t>
            </a:r>
            <a:endParaRPr lang="en-IN" dirty="0">
              <a:latin typeface="+mn-lt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07950" y="836613"/>
            <a:ext cx="8928100" cy="5545137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  <a:defRPr/>
            </a:pPr>
            <a:r>
              <a:rPr lang="en-US" sz="2400" b="1" dirty="0"/>
              <a:t>Required Steps</a:t>
            </a:r>
          </a:p>
          <a:p>
            <a:pPr algn="just">
              <a:defRPr/>
            </a:pPr>
            <a:r>
              <a:rPr lang="en-US" sz="2400" dirty="0"/>
              <a:t>The following steps are required to create a new Database using JDBC application </a:t>
            </a:r>
          </a:p>
          <a:p>
            <a:pPr algn="just">
              <a:defRPr/>
            </a:pPr>
            <a:r>
              <a:rPr lang="en-US" sz="2400" dirty="0">
                <a:solidFill>
                  <a:srgbClr val="C00000"/>
                </a:solidFill>
              </a:rPr>
              <a:t>Import the packages</a:t>
            </a:r>
            <a:r>
              <a:rPr lang="en-US" sz="2400" dirty="0"/>
              <a:t> − Include the packages containing the JDBC classes needed for database programming. Most often, using import java.sql.* will suffice.</a:t>
            </a:r>
          </a:p>
          <a:p>
            <a:pPr algn="just">
              <a:defRPr/>
            </a:pPr>
            <a:r>
              <a:rPr lang="en-US" sz="2400" dirty="0">
                <a:solidFill>
                  <a:srgbClr val="C00000"/>
                </a:solidFill>
              </a:rPr>
              <a:t>Open a connection</a:t>
            </a:r>
            <a:r>
              <a:rPr lang="en-US" sz="2400" dirty="0"/>
              <a:t> − Requires using the </a:t>
            </a:r>
            <a:r>
              <a:rPr lang="en-US" sz="2400" dirty="0" err="1"/>
              <a:t>DriverManager.getConnection</a:t>
            </a:r>
            <a:r>
              <a:rPr lang="en-US" sz="2400" dirty="0"/>
              <a:t>() method to create a Connection object, which represents a physical connection with the database server.</a:t>
            </a:r>
          </a:p>
          <a:p>
            <a:pPr algn="just">
              <a:defRPr/>
            </a:pPr>
            <a:r>
              <a:rPr lang="en-US" sz="2400" dirty="0">
                <a:solidFill>
                  <a:srgbClr val="C00000"/>
                </a:solidFill>
              </a:rPr>
              <a:t>Create a database</a:t>
            </a:r>
            <a:r>
              <a:rPr lang="en-US" sz="2400" dirty="0"/>
              <a:t> - To create a new database, no need not give any database name while preparing database URL.</a:t>
            </a:r>
          </a:p>
          <a:p>
            <a:pPr algn="just">
              <a:defRPr/>
            </a:pPr>
            <a:r>
              <a:rPr lang="en-US" sz="2400" dirty="0">
                <a:solidFill>
                  <a:srgbClr val="C00000"/>
                </a:solidFill>
              </a:rPr>
              <a:t>Execute a query</a:t>
            </a:r>
            <a:r>
              <a:rPr lang="en-US" sz="2400" dirty="0"/>
              <a:t> − Requires using an object of type Statement for building and submitting an SQL statement to the database.</a:t>
            </a:r>
          </a:p>
          <a:p>
            <a:pPr algn="just">
              <a:defRPr/>
            </a:pPr>
            <a:r>
              <a:rPr lang="en-US" sz="2400" dirty="0">
                <a:solidFill>
                  <a:srgbClr val="C00000"/>
                </a:solidFill>
              </a:rPr>
              <a:t>Clean up the environment</a:t>
            </a:r>
            <a:r>
              <a:rPr lang="en-US" sz="2400" dirty="0"/>
              <a:t> . try with resources automatically closes the resources.</a:t>
            </a:r>
          </a:p>
          <a:p>
            <a:pPr algn="just">
              <a:defRPr/>
            </a:pPr>
            <a:endParaRPr lang="en-IN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718D61-585B-4988-A71E-11B92F6C9CC5}" type="slidenum">
              <a:rPr lang="en-IN"/>
              <a:pPr>
                <a:defRPr/>
              </a:pPr>
              <a:t>45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38799854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: JDBC</a:t>
            </a:r>
            <a:endParaRPr lang="en-IN" dirty="0">
              <a:latin typeface="+mn-lt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07950" y="836613"/>
            <a:ext cx="8928100" cy="5545137"/>
          </a:xfrm>
        </p:spPr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b="1" dirty="0"/>
              <a:t>Required Steps</a:t>
            </a:r>
          </a:p>
          <a:p>
            <a:r>
              <a:rPr lang="en-US" sz="2400" dirty="0"/>
              <a:t>There are 5 steps to connect any java application with the database using JDBC. </a:t>
            </a:r>
          </a:p>
          <a:p>
            <a:r>
              <a:rPr lang="en-US" sz="2400" dirty="0"/>
              <a:t>Register the Driver class</a:t>
            </a:r>
          </a:p>
          <a:p>
            <a:r>
              <a:rPr lang="en-US" sz="2400" dirty="0"/>
              <a:t>Create connection</a:t>
            </a:r>
          </a:p>
          <a:p>
            <a:r>
              <a:rPr lang="en-US" sz="2400" dirty="0"/>
              <a:t>Create statement</a:t>
            </a:r>
          </a:p>
          <a:p>
            <a:r>
              <a:rPr lang="en-US" sz="2400" dirty="0"/>
              <a:t>Execute queries</a:t>
            </a:r>
          </a:p>
          <a:p>
            <a:r>
              <a:rPr lang="en-US" sz="2400" dirty="0"/>
              <a:t>Close connection</a:t>
            </a:r>
          </a:p>
          <a:p>
            <a:pPr algn="just">
              <a:defRPr/>
            </a:pPr>
            <a:endParaRPr lang="en-IN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718D61-585B-4988-A71E-11B92F6C9CC5}" type="slidenum">
              <a:rPr lang="en-IN"/>
              <a:pPr>
                <a:defRPr/>
              </a:pPr>
              <a:t>46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41228293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: JDBC</a:t>
            </a:r>
            <a:endParaRPr lang="en-IN" dirty="0">
              <a:latin typeface="+mn-lt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07950" y="836613"/>
            <a:ext cx="8928100" cy="5545137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en-US" sz="1800" dirty="0"/>
              <a:t>import </a:t>
            </a:r>
            <a:r>
              <a:rPr lang="en-US" sz="1800" dirty="0" err="1"/>
              <a:t>java.sql</a:t>
            </a:r>
            <a:r>
              <a:rPr lang="en-US" sz="1800" dirty="0"/>
              <a:t>.*;  </a:t>
            </a:r>
          </a:p>
          <a:p>
            <a:pPr marL="0" indent="0" algn="just">
              <a:buNone/>
              <a:defRPr/>
            </a:pPr>
            <a:r>
              <a:rPr lang="en-US" sz="1800" dirty="0"/>
              <a:t>class </a:t>
            </a:r>
            <a:r>
              <a:rPr lang="en-US" sz="1800" dirty="0" err="1"/>
              <a:t>OracleCon</a:t>
            </a:r>
            <a:r>
              <a:rPr lang="en-US" sz="1800" dirty="0"/>
              <a:t>{  </a:t>
            </a:r>
          </a:p>
          <a:p>
            <a:pPr marL="0" indent="0" algn="just">
              <a:buNone/>
              <a:defRPr/>
            </a:pPr>
            <a:r>
              <a:rPr lang="en-US" sz="1800" dirty="0"/>
              <a:t>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[]){  </a:t>
            </a:r>
          </a:p>
          <a:p>
            <a:pPr marL="0" indent="0" algn="just">
              <a:buNone/>
              <a:defRPr/>
            </a:pPr>
            <a:r>
              <a:rPr lang="en-US" sz="1800" dirty="0"/>
              <a:t>try{  </a:t>
            </a:r>
          </a:p>
          <a:p>
            <a:pPr marL="0" indent="0" algn="just">
              <a:buNone/>
              <a:defRPr/>
            </a:pPr>
            <a:r>
              <a:rPr lang="en-US" sz="1800" dirty="0" err="1"/>
              <a:t>Class.forName</a:t>
            </a:r>
            <a:r>
              <a:rPr lang="en-US" sz="1800" dirty="0"/>
              <a:t>("</a:t>
            </a:r>
            <a:r>
              <a:rPr lang="en-US" sz="1800" dirty="0" err="1"/>
              <a:t>oracle.jdbc.driver.OracleDriver</a:t>
            </a:r>
            <a:r>
              <a:rPr lang="en-US" sz="1800" dirty="0"/>
              <a:t>"); </a:t>
            </a:r>
            <a:r>
              <a:rPr lang="en-US" sz="1800" dirty="0">
                <a:solidFill>
                  <a:srgbClr val="C00000"/>
                </a:solidFill>
              </a:rPr>
              <a:t>//step1 load the driver class</a:t>
            </a:r>
          </a:p>
          <a:p>
            <a:pPr marL="0" indent="0" algn="just">
              <a:buNone/>
              <a:defRPr/>
            </a:pPr>
            <a:r>
              <a:rPr lang="en-US" sz="1800" dirty="0">
                <a:solidFill>
                  <a:srgbClr val="C00000"/>
                </a:solidFill>
              </a:rPr>
              <a:t> //step2 create  the connection object  </a:t>
            </a:r>
          </a:p>
          <a:p>
            <a:pPr marL="0" indent="0" algn="just">
              <a:buNone/>
              <a:defRPr/>
            </a:pPr>
            <a:r>
              <a:rPr lang="en-US" sz="1800" dirty="0"/>
              <a:t>Connection con=</a:t>
            </a:r>
            <a:r>
              <a:rPr lang="en-US" sz="1800" dirty="0" err="1"/>
              <a:t>DriverManager.getConnection</a:t>
            </a:r>
            <a:r>
              <a:rPr lang="en-US" sz="1800" dirty="0"/>
              <a:t>(  </a:t>
            </a:r>
          </a:p>
          <a:p>
            <a:pPr marL="0" indent="0" algn="just">
              <a:buNone/>
              <a:defRPr/>
            </a:pPr>
            <a:r>
              <a:rPr lang="en-US" sz="1800" dirty="0"/>
              <a:t>"</a:t>
            </a:r>
            <a:r>
              <a:rPr lang="en-US" sz="1800" dirty="0" err="1"/>
              <a:t>jdbc:oracle:thin</a:t>
            </a:r>
            <a:r>
              <a:rPr lang="en-US" sz="1800" dirty="0"/>
              <a:t>:@localhost:1521:xe","system","oracle");  </a:t>
            </a:r>
          </a:p>
          <a:p>
            <a:pPr marL="0" indent="0" algn="just">
              <a:buNone/>
              <a:defRPr/>
            </a:pPr>
            <a:r>
              <a:rPr lang="en-US" sz="1800" dirty="0"/>
              <a:t>Statement </a:t>
            </a:r>
            <a:r>
              <a:rPr lang="en-US" sz="1800" dirty="0" err="1"/>
              <a:t>stmt</a:t>
            </a:r>
            <a:r>
              <a:rPr lang="en-US" sz="1800" dirty="0"/>
              <a:t>=</a:t>
            </a:r>
            <a:r>
              <a:rPr lang="en-US" sz="1800" dirty="0" err="1"/>
              <a:t>con.createStatement</a:t>
            </a:r>
            <a:r>
              <a:rPr lang="en-US" sz="1800" dirty="0"/>
              <a:t>(); </a:t>
            </a:r>
            <a:r>
              <a:rPr lang="en-US" sz="1800" dirty="0">
                <a:solidFill>
                  <a:srgbClr val="C00000"/>
                </a:solidFill>
              </a:rPr>
              <a:t>//step3 create the statement object</a:t>
            </a:r>
          </a:p>
          <a:p>
            <a:pPr marL="0" indent="0" algn="just">
              <a:buNone/>
              <a:defRPr/>
            </a:pPr>
            <a:r>
              <a:rPr lang="en-US" sz="1800" dirty="0"/>
              <a:t> </a:t>
            </a:r>
            <a:r>
              <a:rPr lang="en-US" sz="1800" dirty="0" err="1"/>
              <a:t>ResultSet</a:t>
            </a:r>
            <a:r>
              <a:rPr lang="en-US" sz="1800" dirty="0"/>
              <a:t> </a:t>
            </a:r>
            <a:r>
              <a:rPr lang="en-US" sz="1800" dirty="0" err="1"/>
              <a:t>rs</a:t>
            </a:r>
            <a:r>
              <a:rPr lang="en-US" sz="1800" dirty="0"/>
              <a:t>=</a:t>
            </a:r>
            <a:r>
              <a:rPr lang="en-US" sz="1800" dirty="0" err="1"/>
              <a:t>stmt.executeQuery</a:t>
            </a:r>
            <a:r>
              <a:rPr lang="en-US" sz="1800" dirty="0"/>
              <a:t>("select * from </a:t>
            </a:r>
            <a:r>
              <a:rPr lang="en-US" sz="1800" dirty="0" err="1"/>
              <a:t>emp</a:t>
            </a:r>
            <a:r>
              <a:rPr lang="en-US" sz="1800" dirty="0"/>
              <a:t>"); </a:t>
            </a:r>
            <a:r>
              <a:rPr lang="en-US" sz="1800" dirty="0">
                <a:solidFill>
                  <a:srgbClr val="C00000"/>
                </a:solidFill>
              </a:rPr>
              <a:t>//step4 execute query</a:t>
            </a:r>
            <a:r>
              <a:rPr lang="en-US" sz="1800" dirty="0"/>
              <a:t> </a:t>
            </a:r>
          </a:p>
          <a:p>
            <a:pPr marL="0" indent="0" algn="just">
              <a:buNone/>
              <a:defRPr/>
            </a:pPr>
            <a:r>
              <a:rPr lang="en-US" sz="1800" dirty="0"/>
              <a:t>while(</a:t>
            </a:r>
            <a:r>
              <a:rPr lang="en-US" sz="1800" dirty="0" err="1"/>
              <a:t>rs.next</a:t>
            </a:r>
            <a:r>
              <a:rPr lang="en-US" sz="1800" dirty="0"/>
              <a:t>())  </a:t>
            </a:r>
          </a:p>
          <a:p>
            <a:pPr marL="0" indent="0" algn="just">
              <a:buNone/>
              <a:defRPr/>
            </a:pPr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rs.getInt</a:t>
            </a:r>
            <a:r>
              <a:rPr lang="en-US" sz="1800" dirty="0"/>
              <a:t>(1)+"  "+</a:t>
            </a:r>
            <a:r>
              <a:rPr lang="en-US" sz="1800" dirty="0" err="1"/>
              <a:t>rs.getString</a:t>
            </a:r>
            <a:r>
              <a:rPr lang="en-US" sz="1800" dirty="0"/>
              <a:t>(2)+"  "+</a:t>
            </a:r>
            <a:r>
              <a:rPr lang="en-US" sz="1800" dirty="0" err="1"/>
              <a:t>rs.getString</a:t>
            </a:r>
            <a:r>
              <a:rPr lang="en-US" sz="1800" dirty="0"/>
              <a:t>(3)); </a:t>
            </a:r>
          </a:p>
          <a:p>
            <a:pPr marL="0" indent="0" algn="just">
              <a:buNone/>
              <a:defRPr/>
            </a:pPr>
            <a:r>
              <a:rPr lang="en-US" sz="1800" dirty="0">
                <a:solidFill>
                  <a:srgbClr val="C00000"/>
                </a:solidFill>
              </a:rPr>
              <a:t>//step5 close the connection object</a:t>
            </a:r>
            <a:r>
              <a:rPr lang="en-US" sz="1800" dirty="0"/>
              <a:t>  </a:t>
            </a:r>
          </a:p>
          <a:p>
            <a:pPr marL="0" indent="0" algn="just">
              <a:buNone/>
              <a:defRPr/>
            </a:pPr>
            <a:r>
              <a:rPr lang="en-US" sz="1800" dirty="0" err="1"/>
              <a:t>con.close</a:t>
            </a:r>
            <a:r>
              <a:rPr lang="en-US" sz="1800" dirty="0"/>
              <a:t>();  </a:t>
            </a:r>
          </a:p>
          <a:p>
            <a:pPr marL="0" indent="0" algn="just">
              <a:buNone/>
              <a:defRPr/>
            </a:pPr>
            <a:r>
              <a:rPr lang="en-US" sz="1800" dirty="0"/>
              <a:t>  }catch(Exception e){ </a:t>
            </a:r>
            <a:r>
              <a:rPr lang="en-US" sz="1800" dirty="0" err="1"/>
              <a:t>System.out.println</a:t>
            </a:r>
            <a:r>
              <a:rPr lang="en-US" sz="1800" dirty="0"/>
              <a:t>(e);}  </a:t>
            </a:r>
          </a:p>
          <a:p>
            <a:pPr marL="0" indent="0" algn="just">
              <a:buNone/>
              <a:defRPr/>
            </a:pPr>
            <a:r>
              <a:rPr lang="en-US" sz="1800" dirty="0"/>
              <a:t>}  </a:t>
            </a:r>
          </a:p>
          <a:p>
            <a:pPr marL="0" indent="0" algn="just">
              <a:buNone/>
              <a:defRPr/>
            </a:pPr>
            <a:r>
              <a:rPr lang="en-US" sz="1800" dirty="0"/>
              <a:t>} </a:t>
            </a:r>
            <a:endParaRPr lang="en-IN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718D61-585B-4988-A71E-11B92F6C9CC5}" type="slidenum">
              <a:rPr lang="en-IN"/>
              <a:pPr>
                <a:defRPr/>
              </a:pPr>
              <a:t>47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25750079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: JDBC</a:t>
            </a:r>
            <a:endParaRPr lang="en-IN" dirty="0">
              <a:latin typeface="+mn-lt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07950" y="836613"/>
            <a:ext cx="8928100" cy="5545137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en-US" sz="1800" b="1" dirty="0"/>
              <a:t>Common Components through which JDBC interacts with database:</a:t>
            </a:r>
          </a:p>
          <a:p>
            <a:pPr marL="0" indent="0" algn="just">
              <a:buNone/>
              <a:defRPr/>
            </a:pPr>
            <a:r>
              <a:rPr lang="en-US" sz="1800" b="1" dirty="0"/>
              <a:t>JDBC API</a:t>
            </a:r>
          </a:p>
          <a:p>
            <a:pPr marL="0" indent="0" algn="just">
              <a:buNone/>
              <a:defRPr/>
            </a:pPr>
            <a:r>
              <a:rPr lang="en-US" sz="1800" dirty="0"/>
              <a:t>The API provides standard methods and interfaces to smoothen the communication with the database. </a:t>
            </a:r>
          </a:p>
          <a:p>
            <a:pPr marL="0" indent="0" algn="just">
              <a:buNone/>
              <a:defRPr/>
            </a:pPr>
            <a:r>
              <a:rPr lang="en-US" sz="1800" dirty="0"/>
              <a:t>The process is simplified by providing two packages </a:t>
            </a:r>
            <a:r>
              <a:rPr lang="en-US" sz="1800" dirty="0" err="1"/>
              <a:t>java.sql</a:t>
            </a:r>
            <a:r>
              <a:rPr lang="en-US" sz="1800" dirty="0"/>
              <a:t>. * and </a:t>
            </a:r>
            <a:r>
              <a:rPr lang="en-US" sz="1800" dirty="0" err="1"/>
              <a:t>javax.sql</a:t>
            </a:r>
            <a:r>
              <a:rPr lang="en-US" sz="1800" dirty="0"/>
              <a:t>.*. </a:t>
            </a:r>
          </a:p>
          <a:p>
            <a:pPr marL="0" indent="0" algn="just">
              <a:buNone/>
              <a:defRPr/>
            </a:pPr>
            <a:r>
              <a:rPr lang="en-US" sz="1800" dirty="0"/>
              <a:t>The two packages exhibit WORA (Write Once Run Everywhere) capability which contains both Java SE and Java EE support.</a:t>
            </a:r>
          </a:p>
          <a:p>
            <a:pPr marL="0" indent="0" algn="just">
              <a:buNone/>
              <a:defRPr/>
            </a:pPr>
            <a:r>
              <a:rPr lang="en-US" sz="1800" b="1" dirty="0"/>
              <a:t>JDBC Driver Manager</a:t>
            </a:r>
          </a:p>
          <a:p>
            <a:pPr marL="0" indent="0" algn="just">
              <a:buNone/>
              <a:defRPr/>
            </a:pPr>
            <a:r>
              <a:rPr lang="en-US" sz="1800" dirty="0"/>
              <a:t>The Driver Manager manages the list of database drivers.</a:t>
            </a:r>
          </a:p>
          <a:p>
            <a:pPr marL="0" indent="0" algn="just">
              <a:buNone/>
              <a:defRPr/>
            </a:pPr>
            <a:r>
              <a:rPr lang="en-US" sz="1800" dirty="0"/>
              <a:t>It loads the database-specific Driver in Java application to establish the connectivity with the database.</a:t>
            </a:r>
          </a:p>
          <a:p>
            <a:pPr marL="0" indent="0" algn="just">
              <a:buNone/>
              <a:defRPr/>
            </a:pPr>
            <a:r>
              <a:rPr lang="en-US" sz="1800" dirty="0"/>
              <a:t>We use this Manager to make a call to the database.</a:t>
            </a:r>
          </a:p>
          <a:p>
            <a:pPr marL="0" indent="0" algn="just">
              <a:buNone/>
              <a:defRPr/>
            </a:pPr>
            <a:r>
              <a:rPr lang="en-US" sz="1800" b="1" dirty="0"/>
              <a:t>JDBC Test Suite</a:t>
            </a:r>
          </a:p>
          <a:p>
            <a:pPr marL="0" indent="0" algn="just">
              <a:buNone/>
              <a:defRPr/>
            </a:pPr>
            <a:r>
              <a:rPr lang="en-US" sz="1800" dirty="0"/>
              <a:t>Test Suite is used for Testing purposes (such as Insertion, deletion etc.,).</a:t>
            </a:r>
          </a:p>
          <a:p>
            <a:pPr marL="0" indent="0" algn="just">
              <a:buNone/>
              <a:defRPr/>
            </a:pPr>
            <a:endParaRPr lang="en-US" altLang="en-US" sz="1800" dirty="0"/>
          </a:p>
          <a:p>
            <a:pPr marL="0" indent="0" algn="just">
              <a:buNone/>
              <a:defRPr/>
            </a:pPr>
            <a:endParaRPr lang="en-US" altLang="en-US" sz="1800" dirty="0"/>
          </a:p>
          <a:p>
            <a:pPr marL="0" indent="0" algn="just">
              <a:buNone/>
              <a:defRPr/>
            </a:pPr>
            <a:r>
              <a:rPr lang="en-IN" altLang="en-US" sz="1800" dirty="0"/>
              <a:t>https://www.mygreatlearning.com/blog/jdbc-tutorial/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718D61-585B-4988-A71E-11B92F6C9CC5}" type="slidenum">
              <a:rPr lang="en-IN"/>
              <a:pPr>
                <a:defRPr/>
              </a:pPr>
              <a:t>48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27009786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: JDBC</a:t>
            </a:r>
            <a:endParaRPr lang="en-IN" dirty="0">
              <a:latin typeface="+mn-lt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07950" y="836613"/>
            <a:ext cx="8928100" cy="5545137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en-US" sz="1800" b="1" dirty="0"/>
              <a:t>Structured Query Language (SQL):</a:t>
            </a:r>
          </a:p>
          <a:p>
            <a:pPr marL="0" indent="0" algn="just">
              <a:buNone/>
              <a:defRPr/>
            </a:pPr>
            <a:r>
              <a:rPr lang="en-US" sz="1800" dirty="0"/>
              <a:t>SQL is basically elaborated as Structured Query Language. </a:t>
            </a:r>
          </a:p>
          <a:p>
            <a:pPr marL="0" indent="0" algn="just">
              <a:buNone/>
              <a:defRPr/>
            </a:pPr>
            <a:r>
              <a:rPr lang="en-US" sz="1800" dirty="0"/>
              <a:t>It allows the users/programmers to perform various operations on the database.</a:t>
            </a:r>
          </a:p>
          <a:p>
            <a:pPr marL="0" indent="0" algn="just">
              <a:buNone/>
              <a:defRPr/>
            </a:pPr>
            <a:r>
              <a:rPr lang="en-US" sz="1800" dirty="0"/>
              <a:t> The operations can be creating the records, reading the entries, updating the content and Deleting the entries.</a:t>
            </a:r>
          </a:p>
          <a:p>
            <a:pPr marL="0" indent="0" algn="just">
              <a:buNone/>
              <a:defRPr/>
            </a:pPr>
            <a:endParaRPr lang="en-US" sz="1800" dirty="0"/>
          </a:p>
          <a:p>
            <a:pPr marL="0" indent="0" algn="just">
              <a:buNone/>
              <a:defRPr/>
            </a:pPr>
            <a:r>
              <a:rPr lang="en-US" sz="1800" b="1" dirty="0"/>
              <a:t>Why SQL?</a:t>
            </a:r>
          </a:p>
          <a:p>
            <a:pPr marL="0" indent="0" algn="just">
              <a:buNone/>
              <a:defRPr/>
            </a:pPr>
            <a:r>
              <a:rPr lang="en-US" sz="1800" dirty="0"/>
              <a:t>Used by almost all Relational databases.</a:t>
            </a:r>
          </a:p>
          <a:p>
            <a:pPr marL="0" indent="0" algn="just">
              <a:buNone/>
              <a:defRPr/>
            </a:pPr>
            <a:r>
              <a:rPr lang="en-US" sz="1800" dirty="0"/>
              <a:t>Allows users/programmers to write the database code independent on the underlying database.</a:t>
            </a:r>
          </a:p>
          <a:p>
            <a:pPr marL="0" indent="0" algn="just">
              <a:buNone/>
              <a:defRPr/>
            </a:pPr>
            <a:endParaRPr lang="en-US" altLang="en-US" sz="1800" dirty="0"/>
          </a:p>
          <a:p>
            <a:pPr marL="0" indent="0" algn="just">
              <a:buNone/>
              <a:defRPr/>
            </a:pPr>
            <a:r>
              <a:rPr lang="en-IN" altLang="en-US" sz="1800" dirty="0"/>
              <a:t>https://www.mygreatlearning.com/blog/jdbc-tutorial/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718D61-585B-4988-A71E-11B92F6C9CC5}" type="slidenum">
              <a:rPr lang="en-IN"/>
              <a:pPr>
                <a:defRPr/>
              </a:pPr>
              <a:t>49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232558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File I/O</a:t>
            </a:r>
            <a:endParaRPr lang="en-IN" dirty="0">
              <a:latin typeface="+mn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07950" y="836613"/>
            <a:ext cx="8928100" cy="5545137"/>
          </a:xfrm>
        </p:spPr>
        <p:txBody>
          <a:bodyPr>
            <a:normAutofit fontScale="92500"/>
          </a:bodyPr>
          <a:lstStyle/>
          <a:p>
            <a:pPr algn="just"/>
            <a:r>
              <a:rPr lang="en-US" altLang="en-US" sz="2400" b="1" dirty="0" err="1"/>
              <a:t>InputStream</a:t>
            </a:r>
            <a:r>
              <a:rPr lang="en-US" altLang="en-US" sz="2400" b="1" dirty="0"/>
              <a:t> :</a:t>
            </a:r>
            <a:r>
              <a:rPr lang="en-US" altLang="en-US" sz="2400" dirty="0"/>
              <a:t> To read data from a source .</a:t>
            </a:r>
          </a:p>
          <a:p>
            <a:pPr lvl="1" algn="just"/>
            <a:r>
              <a:rPr lang="en-US" altLang="en-US" sz="2000" dirty="0" err="1"/>
              <a:t>FileInputStream</a:t>
            </a:r>
            <a:endParaRPr lang="en-US" altLang="en-US" sz="2000" dirty="0"/>
          </a:p>
          <a:p>
            <a:pPr lvl="1" algn="just"/>
            <a:r>
              <a:rPr lang="en-US" altLang="en-US" sz="2000" dirty="0" err="1"/>
              <a:t>ByteArrayInputStream</a:t>
            </a:r>
            <a:endParaRPr lang="en-US" altLang="en-US" sz="2000" dirty="0"/>
          </a:p>
          <a:p>
            <a:pPr lvl="1" algn="just"/>
            <a:r>
              <a:rPr lang="en-US" altLang="en-US" sz="2000" dirty="0" err="1"/>
              <a:t>ObjectInputStream</a:t>
            </a:r>
            <a:endParaRPr lang="en-US" altLang="en-US" sz="2000" dirty="0"/>
          </a:p>
          <a:p>
            <a:pPr algn="just"/>
            <a:r>
              <a:rPr lang="en-US" altLang="en-US" sz="2400" dirty="0"/>
              <a:t>Commonly used methods of </a:t>
            </a:r>
            <a:r>
              <a:rPr lang="en-US" altLang="en-US" sz="2400" dirty="0" err="1"/>
              <a:t>InputStream</a:t>
            </a:r>
            <a:r>
              <a:rPr lang="en-US" altLang="en-US" sz="2400" dirty="0"/>
              <a:t> Class</a:t>
            </a:r>
          </a:p>
          <a:p>
            <a:pPr lvl="1" algn="just"/>
            <a:r>
              <a:rPr lang="en-US" altLang="en-US" sz="2000" dirty="0"/>
              <a:t>read() - reads one byte of data from the input stream</a:t>
            </a:r>
          </a:p>
          <a:p>
            <a:pPr lvl="1" algn="just"/>
            <a:r>
              <a:rPr lang="en-US" altLang="en-US" sz="2000" dirty="0"/>
              <a:t>read(byte[] array) - reads bytes from the stream and stores in the specified array</a:t>
            </a:r>
          </a:p>
          <a:p>
            <a:pPr lvl="1" algn="just"/>
            <a:r>
              <a:rPr lang="en-US" altLang="en-US" sz="2000" dirty="0"/>
              <a:t>available() - returns the number of bytes available in the input stream</a:t>
            </a:r>
          </a:p>
          <a:p>
            <a:pPr lvl="1" algn="just"/>
            <a:r>
              <a:rPr lang="en-US" altLang="en-US" sz="2000" dirty="0"/>
              <a:t>mark() - marks the position in the input stream up to which data has been read</a:t>
            </a:r>
          </a:p>
          <a:p>
            <a:pPr lvl="1" algn="just"/>
            <a:r>
              <a:rPr lang="en-US" altLang="en-US" sz="2000" dirty="0"/>
              <a:t>reset() - returns the control to the point in the stream where the mark was set</a:t>
            </a:r>
          </a:p>
          <a:p>
            <a:pPr lvl="1" algn="just"/>
            <a:r>
              <a:rPr lang="en-US" altLang="en-US" sz="2000" dirty="0" err="1"/>
              <a:t>markSupported</a:t>
            </a:r>
            <a:r>
              <a:rPr lang="en-US" altLang="en-US" sz="2000" dirty="0"/>
              <a:t>() - checks if the mark() and reset() method is supported in the stream</a:t>
            </a:r>
          </a:p>
          <a:p>
            <a:pPr lvl="1" algn="just"/>
            <a:r>
              <a:rPr lang="en-US" altLang="en-US" sz="2000" dirty="0"/>
              <a:t>skips() - skips and discards the specified number of bytes from the input stream</a:t>
            </a:r>
          </a:p>
          <a:p>
            <a:pPr lvl="1" algn="just"/>
            <a:r>
              <a:rPr lang="en-US" altLang="en-US" sz="2000" dirty="0"/>
              <a:t>close() - closes the input stream</a:t>
            </a:r>
          </a:p>
          <a:p>
            <a:pPr lvl="1" algn="just" eaLnBrk="1" hangingPunct="1">
              <a:buFont typeface="Arial" charset="0"/>
              <a:buNone/>
            </a:pPr>
            <a:endParaRPr lang="en-IN" alt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5F755-9293-401F-A235-3E2CE133D4EF}" type="slidenum">
              <a:rPr lang="en-IN"/>
              <a:pPr>
                <a:defRPr/>
              </a:pPr>
              <a:t>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40208976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: JDBC</a:t>
            </a:r>
            <a:endParaRPr lang="en-IN" dirty="0">
              <a:latin typeface="+mn-lt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07950" y="836613"/>
            <a:ext cx="8928100" cy="5545137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en-US" sz="1800" b="1" dirty="0"/>
              <a:t>Structured Query Language (SQL):</a:t>
            </a:r>
          </a:p>
          <a:p>
            <a:pPr marL="0" indent="0" algn="just">
              <a:buNone/>
              <a:defRPr/>
            </a:pPr>
            <a:r>
              <a:rPr lang="en-US" sz="1800" dirty="0"/>
              <a:t>SQL is basically elaborated as Structured Query Language. </a:t>
            </a:r>
          </a:p>
          <a:p>
            <a:pPr marL="0" indent="0" algn="just">
              <a:buNone/>
              <a:defRPr/>
            </a:pPr>
            <a:r>
              <a:rPr lang="en-US" sz="1800" dirty="0"/>
              <a:t>It allows the users/programmers to perform various operations on the database.</a:t>
            </a:r>
          </a:p>
          <a:p>
            <a:pPr marL="0" indent="0" algn="just">
              <a:buNone/>
              <a:defRPr/>
            </a:pPr>
            <a:r>
              <a:rPr lang="en-US" sz="1800" dirty="0"/>
              <a:t> The operations can be creating the records, reading the entries, updating the content and Deleting the entries.</a:t>
            </a:r>
          </a:p>
          <a:p>
            <a:pPr marL="0" indent="0" algn="just">
              <a:buNone/>
              <a:defRPr/>
            </a:pPr>
            <a:endParaRPr lang="en-US" sz="1800" dirty="0"/>
          </a:p>
          <a:p>
            <a:pPr marL="0" indent="0" algn="just">
              <a:buNone/>
              <a:defRPr/>
            </a:pPr>
            <a:r>
              <a:rPr lang="en-US" sz="1800" b="1" dirty="0"/>
              <a:t>Why SQL?</a:t>
            </a:r>
          </a:p>
          <a:p>
            <a:pPr marL="0" indent="0" algn="just">
              <a:buNone/>
              <a:defRPr/>
            </a:pPr>
            <a:r>
              <a:rPr lang="en-US" sz="1800" dirty="0"/>
              <a:t>Used by almost all Relational databases.</a:t>
            </a:r>
          </a:p>
          <a:p>
            <a:pPr marL="0" indent="0" algn="just">
              <a:buNone/>
              <a:defRPr/>
            </a:pPr>
            <a:r>
              <a:rPr lang="en-US" sz="1800" dirty="0"/>
              <a:t>Allows users/programmers to write the database code independent on the underlying database.</a:t>
            </a:r>
          </a:p>
          <a:p>
            <a:pPr marL="0" indent="0" algn="just">
              <a:buNone/>
              <a:defRPr/>
            </a:pPr>
            <a:endParaRPr lang="en-US" altLang="en-US" sz="1800" dirty="0"/>
          </a:p>
          <a:p>
            <a:pPr marL="0" indent="0" algn="just">
              <a:buNone/>
              <a:defRPr/>
            </a:pPr>
            <a:r>
              <a:rPr lang="en-IN" altLang="en-US" sz="1800" dirty="0"/>
              <a:t>https://www.mygreatlearning.com/blog/jdbc-tutorial/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718D61-585B-4988-A71E-11B92F6C9CC5}" type="slidenum">
              <a:rPr lang="en-IN"/>
              <a:pPr>
                <a:defRPr/>
              </a:pPr>
              <a:t>50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10792551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Thank You</a:t>
            </a:r>
            <a:endParaRPr lang="en-I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9366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File I/O</a:t>
            </a:r>
            <a:endParaRPr lang="en-IN" dirty="0">
              <a:latin typeface="+mn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07950" y="692696"/>
            <a:ext cx="8928100" cy="61653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en-US" sz="1600" b="1" dirty="0" err="1"/>
              <a:t>InputStream</a:t>
            </a:r>
            <a:r>
              <a:rPr lang="en-US" altLang="en-US" sz="1600" b="1" dirty="0"/>
              <a:t> : Sample Program to read data from a source file.</a:t>
            </a:r>
          </a:p>
          <a:p>
            <a:pPr marL="0" indent="0" algn="just">
              <a:buNone/>
            </a:pPr>
            <a:r>
              <a:rPr lang="en-US" altLang="en-US" sz="1600" dirty="0"/>
              <a:t>import </a:t>
            </a:r>
            <a:r>
              <a:rPr lang="en-US" altLang="en-US" sz="1600" dirty="0" err="1"/>
              <a:t>java.io.FileInputStream</a:t>
            </a:r>
            <a:r>
              <a:rPr lang="en-US" altLang="en-US" sz="1600" dirty="0"/>
              <a:t>;</a:t>
            </a:r>
          </a:p>
          <a:p>
            <a:pPr marL="0" indent="0" algn="just">
              <a:buNone/>
            </a:pPr>
            <a:r>
              <a:rPr lang="en-US" altLang="en-US" sz="1600" dirty="0"/>
              <a:t>import </a:t>
            </a:r>
            <a:r>
              <a:rPr lang="en-US" altLang="en-US" sz="1600" dirty="0" err="1"/>
              <a:t>java.io.InputStream</a:t>
            </a:r>
            <a:r>
              <a:rPr lang="en-US" altLang="en-US" sz="1600" dirty="0"/>
              <a:t>;</a:t>
            </a:r>
          </a:p>
          <a:p>
            <a:pPr marL="0" indent="0" algn="just">
              <a:buNone/>
            </a:pPr>
            <a:r>
              <a:rPr lang="en-US" altLang="en-US" sz="1600" dirty="0"/>
              <a:t>class </a:t>
            </a:r>
            <a:r>
              <a:rPr lang="en-US" altLang="en-US" sz="1600" dirty="0" err="1"/>
              <a:t>FISMain</a:t>
            </a:r>
            <a:r>
              <a:rPr lang="en-US" altLang="en-US" sz="1600" dirty="0"/>
              <a:t> </a:t>
            </a:r>
          </a:p>
          <a:p>
            <a:pPr marL="0" indent="0" algn="just">
              <a:buNone/>
            </a:pPr>
            <a:r>
              <a:rPr lang="en-US" altLang="en-US" sz="1600" dirty="0"/>
              <a:t>{</a:t>
            </a:r>
          </a:p>
          <a:p>
            <a:pPr marL="0" indent="0" algn="just">
              <a:buNone/>
            </a:pPr>
            <a:r>
              <a:rPr lang="en-US" altLang="en-US" sz="1600" dirty="0"/>
              <a:t>  public static void main(String </a:t>
            </a:r>
            <a:r>
              <a:rPr lang="en-US" altLang="en-US" sz="1600" dirty="0" err="1"/>
              <a:t>args</a:t>
            </a:r>
            <a:r>
              <a:rPr lang="en-US" altLang="en-US" sz="1600" dirty="0"/>
              <a:t>[])</a:t>
            </a:r>
          </a:p>
          <a:p>
            <a:pPr marL="0" indent="0" algn="just">
              <a:buNone/>
            </a:pPr>
            <a:r>
              <a:rPr lang="en-US" altLang="en-US" sz="1600" dirty="0"/>
              <a:t>    {</a:t>
            </a:r>
          </a:p>
          <a:p>
            <a:pPr marL="0" indent="0" algn="just">
              <a:buNone/>
            </a:pPr>
            <a:r>
              <a:rPr lang="en-US" altLang="en-US" sz="1600" dirty="0"/>
              <a:t>    byte[] array = new byte[100];</a:t>
            </a:r>
          </a:p>
          <a:p>
            <a:pPr marL="0" indent="0" algn="just">
              <a:buNone/>
            </a:pPr>
            <a:r>
              <a:rPr lang="en-US" altLang="en-US" sz="1600" dirty="0"/>
              <a:t>    try {</a:t>
            </a:r>
          </a:p>
          <a:p>
            <a:pPr marL="0" indent="0" algn="just">
              <a:buNone/>
            </a:pPr>
            <a:r>
              <a:rPr lang="en-US" altLang="en-US" sz="1600" dirty="0"/>
              <a:t>	      </a:t>
            </a:r>
            <a:r>
              <a:rPr lang="en-US" altLang="en-US" sz="1600" dirty="0" err="1"/>
              <a:t>InputStream</a:t>
            </a:r>
            <a:r>
              <a:rPr lang="en-US" altLang="en-US" sz="1600" dirty="0"/>
              <a:t> input = new </a:t>
            </a:r>
            <a:r>
              <a:rPr lang="en-US" altLang="en-US" sz="1600" dirty="0" err="1"/>
              <a:t>FileInputStream</a:t>
            </a:r>
            <a:r>
              <a:rPr lang="en-US" altLang="en-US" sz="1600" dirty="0"/>
              <a:t>("</a:t>
            </a:r>
            <a:r>
              <a:rPr lang="en-US" altLang="en-US" sz="1600" b="1" dirty="0"/>
              <a:t>input.txt</a:t>
            </a:r>
            <a:r>
              <a:rPr lang="en-US" altLang="en-US" sz="1600" dirty="0"/>
              <a:t>");</a:t>
            </a:r>
          </a:p>
          <a:p>
            <a:pPr marL="0" indent="0" algn="just">
              <a:buNone/>
            </a:pPr>
            <a:r>
              <a:rPr lang="en-US" altLang="en-US" sz="1600" dirty="0"/>
              <a:t>	      </a:t>
            </a:r>
            <a:r>
              <a:rPr lang="en-US" altLang="en-US" sz="1600" dirty="0" err="1"/>
              <a:t>System.out.println</a:t>
            </a:r>
            <a:r>
              <a:rPr lang="en-US" altLang="en-US" sz="1600" dirty="0"/>
              <a:t>("Available bytes in the file: " + </a:t>
            </a:r>
            <a:r>
              <a:rPr lang="en-US" altLang="en-US" sz="1600" dirty="0" err="1"/>
              <a:t>input.available</a:t>
            </a:r>
            <a:r>
              <a:rPr lang="en-US" altLang="en-US" sz="1600" dirty="0"/>
              <a:t>());</a:t>
            </a:r>
          </a:p>
          <a:p>
            <a:pPr marL="0" indent="0" algn="just">
              <a:buNone/>
            </a:pPr>
            <a:r>
              <a:rPr lang="en-US" altLang="en-US" sz="1600" dirty="0"/>
              <a:t>	      </a:t>
            </a:r>
            <a:r>
              <a:rPr lang="en-US" altLang="en-US" sz="1600" dirty="0" err="1"/>
              <a:t>input.read</a:t>
            </a:r>
            <a:r>
              <a:rPr lang="en-US" altLang="en-US" sz="1600" dirty="0"/>
              <a:t>(array); // Read byte from the input stream</a:t>
            </a:r>
          </a:p>
          <a:p>
            <a:pPr marL="0" indent="0" algn="just">
              <a:buNone/>
            </a:pPr>
            <a:r>
              <a:rPr lang="en-US" altLang="en-US" sz="1600" dirty="0"/>
              <a:t>      	      </a:t>
            </a:r>
            <a:r>
              <a:rPr lang="en-US" altLang="en-US" sz="1600" dirty="0" err="1"/>
              <a:t>System.out.println</a:t>
            </a:r>
            <a:r>
              <a:rPr lang="en-US" altLang="en-US" sz="1600" dirty="0"/>
              <a:t>("Data read from the file: ");</a:t>
            </a:r>
          </a:p>
          <a:p>
            <a:pPr marL="0" indent="0" algn="just">
              <a:buNone/>
            </a:pPr>
            <a:r>
              <a:rPr lang="en-US" altLang="en-US" sz="1600" dirty="0"/>
              <a:t>	      String data = new String(array); // Convert byte array into string</a:t>
            </a:r>
          </a:p>
          <a:p>
            <a:pPr marL="0" indent="0" algn="just">
              <a:buNone/>
            </a:pPr>
            <a:r>
              <a:rPr lang="en-US" altLang="en-US" sz="1600" dirty="0"/>
              <a:t>      	      </a:t>
            </a:r>
            <a:r>
              <a:rPr lang="en-US" altLang="en-US" sz="1600" dirty="0" err="1"/>
              <a:t>System.out.println</a:t>
            </a:r>
            <a:r>
              <a:rPr lang="en-US" altLang="en-US" sz="1600" dirty="0"/>
              <a:t>(data); </a:t>
            </a:r>
          </a:p>
          <a:p>
            <a:pPr marL="0" indent="0" algn="just">
              <a:buNone/>
            </a:pPr>
            <a:r>
              <a:rPr lang="en-US" altLang="en-US" sz="1600" dirty="0"/>
              <a:t>	      </a:t>
            </a:r>
            <a:r>
              <a:rPr lang="en-US" altLang="en-US" sz="1600" dirty="0" err="1"/>
              <a:t>input.close</a:t>
            </a:r>
            <a:r>
              <a:rPr lang="en-US" altLang="en-US" sz="1600" dirty="0"/>
              <a:t>(); // Close the input stream</a:t>
            </a:r>
          </a:p>
          <a:p>
            <a:pPr marL="0" indent="0" algn="just">
              <a:buNone/>
            </a:pPr>
            <a:r>
              <a:rPr lang="en-US" altLang="en-US" sz="1600" dirty="0"/>
              <a:t>             } catch (Exception e) {</a:t>
            </a:r>
          </a:p>
          <a:p>
            <a:pPr marL="0" indent="0" algn="just">
              <a:buNone/>
            </a:pPr>
            <a:r>
              <a:rPr lang="en-US" altLang="en-US" sz="1600" dirty="0"/>
              <a:t>                                                      </a:t>
            </a:r>
            <a:r>
              <a:rPr lang="en-US" altLang="en-US" sz="1600" dirty="0" err="1"/>
              <a:t>e.getStackTrace</a:t>
            </a:r>
            <a:r>
              <a:rPr lang="en-US" altLang="en-US" sz="1600" dirty="0"/>
              <a:t>();</a:t>
            </a:r>
          </a:p>
          <a:p>
            <a:pPr marL="0" indent="0" algn="just">
              <a:buNone/>
            </a:pPr>
            <a:r>
              <a:rPr lang="en-US" altLang="en-US" sz="1600" dirty="0"/>
              <a:t>                                                     }</a:t>
            </a:r>
          </a:p>
          <a:p>
            <a:pPr marL="0" indent="0" algn="just">
              <a:buNone/>
            </a:pPr>
            <a:r>
              <a:rPr lang="en-US" altLang="en-US" sz="1600" dirty="0"/>
              <a:t>        }</a:t>
            </a:r>
          </a:p>
          <a:p>
            <a:pPr marL="0" indent="0" algn="just">
              <a:buNone/>
            </a:pPr>
            <a:r>
              <a:rPr lang="en-US" altLang="en-US" sz="1600" dirty="0"/>
              <a:t> }</a:t>
            </a:r>
          </a:p>
          <a:p>
            <a:pPr lvl="1" algn="just" eaLnBrk="1" hangingPunct="1">
              <a:buFont typeface="Arial" charset="0"/>
              <a:buNone/>
            </a:pPr>
            <a:endParaRPr lang="en-IN" alt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5F755-9293-401F-A235-3E2CE133D4EF}" type="slidenum">
              <a:rPr lang="en-IN"/>
              <a:pPr>
                <a:defRPr/>
              </a:pPr>
              <a:t>6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244245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9366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File I/O</a:t>
            </a:r>
            <a:endParaRPr lang="en-IN" dirty="0">
              <a:latin typeface="+mn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80404" y="620688"/>
            <a:ext cx="8928100" cy="6237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en-US" sz="1600" b="1" dirty="0" err="1"/>
              <a:t>ByteArrayInputStream</a:t>
            </a:r>
            <a:r>
              <a:rPr lang="en-US" altLang="en-US" sz="1600" b="1" dirty="0"/>
              <a:t> : Sample Program to.</a:t>
            </a:r>
          </a:p>
          <a:p>
            <a:pPr marL="0" indent="0" algn="just">
              <a:buNone/>
            </a:pPr>
            <a:r>
              <a:rPr lang="en-US" altLang="en-US" sz="1600" dirty="0"/>
              <a:t>import </a:t>
            </a:r>
            <a:r>
              <a:rPr lang="en-US" altLang="en-US" sz="1600" dirty="0" err="1"/>
              <a:t>java.io.ByteArrayInputStream</a:t>
            </a:r>
            <a:r>
              <a:rPr lang="en-US" altLang="en-US" sz="1600" dirty="0"/>
              <a:t>;</a:t>
            </a:r>
          </a:p>
          <a:p>
            <a:pPr marL="0" indent="0" algn="just">
              <a:buNone/>
            </a:pPr>
            <a:r>
              <a:rPr lang="en-US" altLang="en-US" sz="1600" dirty="0"/>
              <a:t>import </a:t>
            </a:r>
            <a:r>
              <a:rPr lang="en-US" altLang="en-US" sz="1600" dirty="0" err="1"/>
              <a:t>java.io.File</a:t>
            </a:r>
            <a:r>
              <a:rPr lang="en-US" altLang="en-US" sz="1600" dirty="0"/>
              <a:t>;</a:t>
            </a:r>
          </a:p>
          <a:p>
            <a:pPr marL="0" indent="0" algn="just">
              <a:buNone/>
            </a:pPr>
            <a:r>
              <a:rPr lang="en-US" altLang="en-US" sz="1600" dirty="0"/>
              <a:t>import </a:t>
            </a:r>
            <a:r>
              <a:rPr lang="en-US" altLang="en-US" sz="1600" dirty="0" err="1"/>
              <a:t>java.io.FileOutputStream</a:t>
            </a:r>
            <a:r>
              <a:rPr lang="en-US" altLang="en-US" sz="1600" dirty="0"/>
              <a:t>;</a:t>
            </a:r>
          </a:p>
          <a:p>
            <a:pPr marL="0" indent="0" algn="just">
              <a:buNone/>
            </a:pPr>
            <a:r>
              <a:rPr lang="en-US" altLang="en-US" sz="1600" dirty="0"/>
              <a:t>import </a:t>
            </a:r>
            <a:r>
              <a:rPr lang="en-US" altLang="en-US" sz="1600" dirty="0" err="1"/>
              <a:t>java.io.IOException</a:t>
            </a:r>
            <a:r>
              <a:rPr lang="en-US" altLang="en-US" sz="1600" dirty="0"/>
              <a:t>;</a:t>
            </a:r>
          </a:p>
          <a:p>
            <a:pPr marL="0" indent="0" algn="just">
              <a:buNone/>
            </a:pPr>
            <a:r>
              <a:rPr lang="en-US" altLang="en-US" sz="1600" dirty="0"/>
              <a:t>public class BAIS </a:t>
            </a:r>
          </a:p>
          <a:p>
            <a:pPr marL="0" indent="0" algn="just">
              <a:buNone/>
            </a:pPr>
            <a:r>
              <a:rPr lang="en-US" altLang="en-US" sz="1600" dirty="0"/>
              <a:t>{</a:t>
            </a:r>
          </a:p>
          <a:p>
            <a:pPr marL="0" indent="0" algn="just">
              <a:buNone/>
            </a:pPr>
            <a:r>
              <a:rPr lang="en-US" altLang="en-US" sz="1600" dirty="0"/>
              <a:t>	public static void main(String[] </a:t>
            </a:r>
            <a:r>
              <a:rPr lang="en-US" altLang="en-US" sz="1600" dirty="0" err="1"/>
              <a:t>args</a:t>
            </a:r>
            <a:r>
              <a:rPr lang="en-US" altLang="en-US" sz="1600" dirty="0"/>
              <a:t>) throws </a:t>
            </a:r>
            <a:r>
              <a:rPr lang="en-US" altLang="en-US" sz="1600" dirty="0" err="1"/>
              <a:t>IOException</a:t>
            </a:r>
            <a:r>
              <a:rPr lang="en-US" altLang="en-US" sz="1600" dirty="0"/>
              <a:t> </a:t>
            </a:r>
          </a:p>
          <a:p>
            <a:pPr marL="0" indent="0" algn="just">
              <a:buNone/>
            </a:pPr>
            <a:r>
              <a:rPr lang="en-US" altLang="en-US" sz="1600" dirty="0"/>
              <a:t>	{  </a:t>
            </a:r>
          </a:p>
          <a:p>
            <a:pPr marL="0" indent="0" algn="just">
              <a:buNone/>
            </a:pPr>
            <a:r>
              <a:rPr lang="en-US" altLang="en-US" sz="1600" dirty="0"/>
              <a:t>		byte data[] = “</a:t>
            </a:r>
            <a:r>
              <a:rPr lang="en-US" altLang="en-US" sz="1600" dirty="0" err="1"/>
              <a:t>ByteArrayInputStream</a:t>
            </a:r>
            <a:r>
              <a:rPr lang="en-US" altLang="en-US" sz="1600" dirty="0"/>
              <a:t> Example".</a:t>
            </a:r>
            <a:r>
              <a:rPr lang="en-US" altLang="en-US" sz="1600" dirty="0" err="1"/>
              <a:t>getBytes</a:t>
            </a:r>
            <a:r>
              <a:rPr lang="en-US" altLang="en-US" sz="1600" dirty="0"/>
              <a:t>();  </a:t>
            </a:r>
          </a:p>
          <a:p>
            <a:pPr marL="0" indent="0" algn="just">
              <a:buNone/>
            </a:pPr>
            <a:r>
              <a:rPr lang="en-US" altLang="en-US" sz="1600" dirty="0"/>
              <a:t>		</a:t>
            </a:r>
            <a:r>
              <a:rPr lang="en-US" altLang="en-US" sz="1600" dirty="0" err="1"/>
              <a:t>ByteArrayInputStream</a:t>
            </a:r>
            <a:r>
              <a:rPr lang="en-US" altLang="en-US" sz="1600" dirty="0"/>
              <a:t> </a:t>
            </a:r>
            <a:r>
              <a:rPr lang="en-US" altLang="en-US" sz="1600" dirty="0" err="1"/>
              <a:t>inputStream</a:t>
            </a:r>
            <a:r>
              <a:rPr lang="en-US" altLang="en-US" sz="1600" dirty="0"/>
              <a:t> = new </a:t>
            </a:r>
            <a:r>
              <a:rPr lang="en-US" altLang="en-US" sz="1600" dirty="0" err="1"/>
              <a:t>ByteArrayInputStream</a:t>
            </a:r>
            <a:r>
              <a:rPr lang="en-US" altLang="en-US" sz="1600" dirty="0"/>
              <a:t>(data);  </a:t>
            </a:r>
          </a:p>
          <a:p>
            <a:pPr marL="0" indent="0" algn="just">
              <a:buNone/>
            </a:pPr>
            <a:r>
              <a:rPr lang="en-US" altLang="en-US" sz="1600" dirty="0"/>
              <a:t>		</a:t>
            </a:r>
            <a:r>
              <a:rPr lang="en-US" altLang="en-US" sz="1600" dirty="0" err="1"/>
              <a:t>inputStream.read</a:t>
            </a:r>
            <a:r>
              <a:rPr lang="en-US" altLang="en-US" sz="1600" dirty="0"/>
              <a:t>(data);  </a:t>
            </a:r>
          </a:p>
          <a:p>
            <a:pPr marL="0" indent="0" algn="just">
              <a:buNone/>
            </a:pPr>
            <a:r>
              <a:rPr lang="en-US" altLang="en-US" sz="1600" dirty="0"/>
              <a:t>		File </a:t>
            </a:r>
            <a:r>
              <a:rPr lang="en-US" altLang="en-US" sz="1600" dirty="0" err="1"/>
              <a:t>newFile</a:t>
            </a:r>
            <a:r>
              <a:rPr lang="en-US" altLang="en-US" sz="1600" dirty="0"/>
              <a:t> = new File(“D:\\Java\\BAISfile.txt");  </a:t>
            </a:r>
          </a:p>
          <a:p>
            <a:pPr marL="0" indent="0" algn="just">
              <a:buNone/>
            </a:pPr>
            <a:r>
              <a:rPr lang="en-US" altLang="en-US" sz="1600" dirty="0"/>
              <a:t>		</a:t>
            </a:r>
            <a:r>
              <a:rPr lang="en-US" altLang="en-US" sz="1600" dirty="0" err="1"/>
              <a:t>FileOutputStream</a:t>
            </a:r>
            <a:r>
              <a:rPr lang="en-US" altLang="en-US" sz="1600" dirty="0"/>
              <a:t> </a:t>
            </a:r>
            <a:r>
              <a:rPr lang="en-US" altLang="en-US" sz="1600" dirty="0" err="1"/>
              <a:t>outputStream</a:t>
            </a:r>
            <a:r>
              <a:rPr lang="en-US" altLang="en-US" sz="1600" dirty="0"/>
              <a:t> = new </a:t>
            </a:r>
            <a:r>
              <a:rPr lang="en-US" altLang="en-US" sz="1600" dirty="0" err="1"/>
              <a:t>FileOutputStream</a:t>
            </a:r>
            <a:r>
              <a:rPr lang="en-US" altLang="en-US" sz="1600" dirty="0"/>
              <a:t>(</a:t>
            </a:r>
            <a:r>
              <a:rPr lang="en-US" altLang="en-US" sz="1600" dirty="0" err="1"/>
              <a:t>newFile</a:t>
            </a:r>
            <a:r>
              <a:rPr lang="en-US" altLang="en-US" sz="1600" dirty="0"/>
              <a:t>);  </a:t>
            </a:r>
          </a:p>
          <a:p>
            <a:pPr marL="0" indent="0" algn="just">
              <a:buNone/>
            </a:pPr>
            <a:r>
              <a:rPr lang="en-US" altLang="en-US" sz="1600" dirty="0"/>
              <a:t>		</a:t>
            </a:r>
            <a:r>
              <a:rPr lang="en-US" altLang="en-US" sz="1600" dirty="0" err="1"/>
              <a:t>outputStream.write</a:t>
            </a:r>
            <a:r>
              <a:rPr lang="en-US" altLang="en-US" sz="1600" dirty="0"/>
              <a:t>(data);</a:t>
            </a:r>
          </a:p>
          <a:p>
            <a:pPr marL="0" indent="0" algn="just">
              <a:buNone/>
            </a:pPr>
            <a:r>
              <a:rPr lang="en-US" altLang="en-US" sz="1600" dirty="0"/>
              <a:t>	}  </a:t>
            </a:r>
          </a:p>
          <a:p>
            <a:pPr marL="0" indent="0" algn="just">
              <a:buNone/>
            </a:pPr>
            <a:r>
              <a:rPr lang="en-US" altLang="en-US" sz="1600" dirty="0"/>
              <a:t>}</a:t>
            </a:r>
            <a:endParaRPr lang="en-IN" alt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5F755-9293-401F-A235-3E2CE133D4EF}" type="slidenum">
              <a:rPr lang="en-IN"/>
              <a:pPr>
                <a:defRPr/>
              </a:pPr>
              <a:t>7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2317541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9366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File I/O</a:t>
            </a:r>
            <a:endParaRPr lang="en-IN" dirty="0">
              <a:latin typeface="+mn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80404" y="620688"/>
            <a:ext cx="8928100" cy="6237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en-US" sz="1600" b="1" dirty="0" err="1"/>
              <a:t>ByteArrayOutputStream</a:t>
            </a:r>
            <a:r>
              <a:rPr lang="en-US" altLang="en-US" sz="1600" b="1" dirty="0"/>
              <a:t> : Sample Program to write data into a destination file.</a:t>
            </a:r>
          </a:p>
          <a:p>
            <a:pPr marL="0" indent="0" algn="just">
              <a:buNone/>
            </a:pPr>
            <a:r>
              <a:rPr lang="en-US" altLang="en-US" sz="1600" dirty="0"/>
              <a:t>import </a:t>
            </a:r>
            <a:r>
              <a:rPr lang="en-US" altLang="en-US" sz="1600" dirty="0" err="1"/>
              <a:t>java.io.ByteArrayOutputStream</a:t>
            </a:r>
            <a:r>
              <a:rPr lang="en-US" altLang="en-US" sz="1600" dirty="0"/>
              <a:t>;</a:t>
            </a:r>
          </a:p>
          <a:p>
            <a:pPr marL="0" indent="0" algn="just">
              <a:buNone/>
            </a:pPr>
            <a:r>
              <a:rPr lang="en-US" altLang="en-US" sz="1600" dirty="0"/>
              <a:t>import </a:t>
            </a:r>
            <a:r>
              <a:rPr lang="en-US" altLang="en-US" sz="1600" dirty="0" err="1"/>
              <a:t>java.io.FileOutputStream</a:t>
            </a:r>
            <a:r>
              <a:rPr lang="en-US" altLang="en-US" sz="1600" dirty="0"/>
              <a:t>;</a:t>
            </a:r>
          </a:p>
          <a:p>
            <a:pPr marL="0" indent="0" algn="just">
              <a:buNone/>
            </a:pPr>
            <a:r>
              <a:rPr lang="en-US" altLang="en-US" sz="1600" dirty="0"/>
              <a:t>import </a:t>
            </a:r>
            <a:r>
              <a:rPr lang="en-US" altLang="en-US" sz="1600" dirty="0" err="1"/>
              <a:t>java.io.IOException</a:t>
            </a:r>
            <a:r>
              <a:rPr lang="en-US" altLang="en-US" sz="1600" dirty="0"/>
              <a:t>;</a:t>
            </a:r>
          </a:p>
          <a:p>
            <a:pPr marL="0" indent="0" algn="just">
              <a:buNone/>
            </a:pPr>
            <a:r>
              <a:rPr lang="en-US" altLang="en-US" sz="1600" dirty="0"/>
              <a:t>public class BAOS </a:t>
            </a:r>
          </a:p>
          <a:p>
            <a:pPr marL="0" indent="0" algn="just">
              <a:buNone/>
            </a:pPr>
            <a:r>
              <a:rPr lang="en-US" altLang="en-US" sz="1600" dirty="0"/>
              <a:t>{</a:t>
            </a:r>
          </a:p>
          <a:p>
            <a:pPr marL="0" indent="0" algn="just">
              <a:buNone/>
            </a:pPr>
            <a:r>
              <a:rPr lang="en-US" altLang="en-US" sz="1600" dirty="0"/>
              <a:t>	public static void main(String[] </a:t>
            </a:r>
            <a:r>
              <a:rPr lang="en-US" altLang="en-US" sz="1600" dirty="0" err="1"/>
              <a:t>args</a:t>
            </a:r>
            <a:r>
              <a:rPr lang="en-US" altLang="en-US" sz="1600" dirty="0"/>
              <a:t>) throws </a:t>
            </a:r>
            <a:r>
              <a:rPr lang="en-US" altLang="en-US" sz="1600" dirty="0" err="1"/>
              <a:t>IOException</a:t>
            </a:r>
            <a:r>
              <a:rPr lang="en-US" altLang="en-US" sz="1600" dirty="0"/>
              <a:t> </a:t>
            </a:r>
          </a:p>
          <a:p>
            <a:pPr marL="0" indent="0" algn="just">
              <a:buNone/>
            </a:pPr>
            <a:r>
              <a:rPr lang="en-US" altLang="en-US" sz="1600" dirty="0"/>
              <a:t>	{  </a:t>
            </a:r>
          </a:p>
          <a:p>
            <a:pPr marL="0" indent="0" algn="just">
              <a:buNone/>
            </a:pPr>
            <a:r>
              <a:rPr lang="en-US" altLang="en-US" sz="1600" dirty="0"/>
              <a:t>		</a:t>
            </a:r>
            <a:r>
              <a:rPr lang="en-US" altLang="en-US" sz="1600" dirty="0" err="1"/>
              <a:t>FileOutputStream</a:t>
            </a:r>
            <a:r>
              <a:rPr lang="en-US" altLang="en-US" sz="1600" dirty="0"/>
              <a:t> fout1=new </a:t>
            </a:r>
            <a:r>
              <a:rPr lang="en-US" altLang="en-US" sz="1600" dirty="0" err="1"/>
              <a:t>FileOutputStream</a:t>
            </a:r>
            <a:r>
              <a:rPr lang="en-US" altLang="en-US" sz="1600" dirty="0"/>
              <a:t>(“D:\\Java\\myfile1.txt");    </a:t>
            </a:r>
          </a:p>
          <a:p>
            <a:pPr marL="0" indent="0" algn="just">
              <a:buNone/>
            </a:pPr>
            <a:r>
              <a:rPr lang="en-US" altLang="en-US" sz="1600" dirty="0"/>
              <a:t>		</a:t>
            </a:r>
            <a:r>
              <a:rPr lang="en-US" altLang="en-US" sz="1600" dirty="0" err="1"/>
              <a:t>FileOutputStream</a:t>
            </a:r>
            <a:r>
              <a:rPr lang="en-US" altLang="en-US" sz="1600" dirty="0"/>
              <a:t> fout2=new </a:t>
            </a:r>
            <a:r>
              <a:rPr lang="en-US" altLang="en-US" sz="1600" dirty="0" err="1"/>
              <a:t>FileOutputStream</a:t>
            </a:r>
            <a:r>
              <a:rPr lang="en-US" altLang="en-US" sz="1600" dirty="0"/>
              <a:t>(“D:\\Java\\myfile2.txt");    </a:t>
            </a:r>
          </a:p>
          <a:p>
            <a:pPr marL="0" indent="0" algn="just">
              <a:buNone/>
            </a:pPr>
            <a:r>
              <a:rPr lang="en-US" altLang="en-US" sz="1600" dirty="0"/>
              <a:t>		</a:t>
            </a:r>
            <a:r>
              <a:rPr lang="en-US" altLang="en-US" sz="1600" dirty="0" err="1"/>
              <a:t>ByteArrayOutputStream</a:t>
            </a:r>
            <a:r>
              <a:rPr lang="en-US" altLang="en-US" sz="1600" dirty="0"/>
              <a:t> bout=new </a:t>
            </a:r>
            <a:r>
              <a:rPr lang="en-US" altLang="en-US" sz="1600" dirty="0" err="1"/>
              <a:t>ByteArrayOutputStream</a:t>
            </a:r>
            <a:r>
              <a:rPr lang="en-US" altLang="en-US" sz="1600" dirty="0"/>
              <a:t>();    </a:t>
            </a:r>
          </a:p>
          <a:p>
            <a:pPr marL="0" indent="0" algn="just">
              <a:buNone/>
            </a:pPr>
            <a:r>
              <a:rPr lang="en-US" altLang="en-US" sz="1600" dirty="0"/>
              <a:t>		</a:t>
            </a:r>
            <a:r>
              <a:rPr lang="en-US" altLang="en-US" sz="1600" dirty="0" err="1"/>
              <a:t>bout.write</a:t>
            </a:r>
            <a:r>
              <a:rPr lang="en-US" altLang="en-US" sz="1600" dirty="0"/>
              <a:t>('A');    </a:t>
            </a:r>
          </a:p>
          <a:p>
            <a:pPr marL="0" indent="0" algn="just">
              <a:buNone/>
            </a:pPr>
            <a:r>
              <a:rPr lang="en-US" altLang="en-US" sz="1600" dirty="0"/>
              <a:t>		</a:t>
            </a:r>
            <a:r>
              <a:rPr lang="en-US" altLang="en-US" sz="1600" dirty="0" err="1"/>
              <a:t>bout.writeTo</a:t>
            </a:r>
            <a:r>
              <a:rPr lang="en-US" altLang="en-US" sz="1600" dirty="0"/>
              <a:t>(fout1);    </a:t>
            </a:r>
          </a:p>
          <a:p>
            <a:pPr marL="0" indent="0" algn="just">
              <a:buNone/>
            </a:pPr>
            <a:r>
              <a:rPr lang="en-US" altLang="en-US" sz="1600" dirty="0"/>
              <a:t>		</a:t>
            </a:r>
            <a:r>
              <a:rPr lang="en-US" altLang="en-US" sz="1600" dirty="0" err="1"/>
              <a:t>bout.writeTo</a:t>
            </a:r>
            <a:r>
              <a:rPr lang="en-US" altLang="en-US" sz="1600" dirty="0"/>
              <a:t>(fout2);    </a:t>
            </a:r>
          </a:p>
          <a:p>
            <a:pPr marL="0" indent="0" algn="just">
              <a:buNone/>
            </a:pPr>
            <a:r>
              <a:rPr lang="en-US" altLang="en-US" sz="1600" dirty="0"/>
              <a:t>		</a:t>
            </a:r>
            <a:r>
              <a:rPr lang="en-US" altLang="en-US" sz="1600" dirty="0" err="1"/>
              <a:t>bout.flush</a:t>
            </a:r>
            <a:r>
              <a:rPr lang="en-US" altLang="en-US" sz="1600" dirty="0"/>
              <a:t>();       </a:t>
            </a:r>
          </a:p>
          <a:p>
            <a:pPr marL="0" indent="0" algn="just">
              <a:buNone/>
            </a:pPr>
            <a:r>
              <a:rPr lang="en-US" altLang="en-US" sz="1600" dirty="0"/>
              <a:t>		</a:t>
            </a:r>
            <a:r>
              <a:rPr lang="en-US" altLang="en-US" sz="1600" dirty="0" err="1"/>
              <a:t>System.out.println</a:t>
            </a:r>
            <a:r>
              <a:rPr lang="en-US" altLang="en-US" sz="1600" dirty="0"/>
              <a:t>("Data written into the file...");    </a:t>
            </a:r>
          </a:p>
          <a:p>
            <a:pPr marL="0" indent="0" algn="just">
              <a:buNone/>
            </a:pPr>
            <a:r>
              <a:rPr lang="en-US" altLang="en-US" sz="1600" dirty="0"/>
              <a:t>	}    </a:t>
            </a:r>
          </a:p>
          <a:p>
            <a:pPr marL="0" indent="0" algn="just">
              <a:buNone/>
            </a:pPr>
            <a:r>
              <a:rPr lang="en-US" altLang="en-US" sz="1600" dirty="0"/>
              <a:t>} </a:t>
            </a:r>
            <a:endParaRPr lang="en-IN" alt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5F755-9293-401F-A235-3E2CE133D4EF}" type="slidenum">
              <a:rPr lang="en-IN"/>
              <a:pPr>
                <a:defRPr/>
              </a:pPr>
              <a:t>8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206293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147248" cy="83723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Java File I/O</a:t>
            </a:r>
            <a:endParaRPr lang="en-IN" dirty="0">
              <a:latin typeface="+mn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07950" y="620688"/>
            <a:ext cx="8928100" cy="5545137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b="1" dirty="0" err="1"/>
              <a:t>DataOutputStream</a:t>
            </a:r>
            <a:r>
              <a:rPr lang="en-US" altLang="en-US" sz="2400" b="1" dirty="0"/>
              <a:t> :</a:t>
            </a:r>
            <a:r>
              <a:rPr lang="en-US" altLang="en-US" sz="2400" dirty="0"/>
              <a:t> To write primitive data into a destination  file.</a:t>
            </a:r>
          </a:p>
          <a:p>
            <a:pPr lvl="1" algn="just"/>
            <a:r>
              <a:rPr lang="en-US" altLang="en-US" sz="2000" dirty="0"/>
              <a:t>The primitive data type includes short, char,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, float, double and </a:t>
            </a:r>
            <a:r>
              <a:rPr lang="en-US" altLang="en-US" sz="2000" dirty="0" err="1"/>
              <a:t>boolean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DataOutputStream</a:t>
            </a:r>
            <a:r>
              <a:rPr lang="en-US" altLang="en-US" sz="2000" dirty="0"/>
              <a:t> class is also known as a filter class which wraps output stream into primitive data.</a:t>
            </a:r>
          </a:p>
          <a:p>
            <a:pPr lvl="1" algn="just"/>
            <a:r>
              <a:rPr lang="en-US" altLang="en-US" sz="2400" dirty="0"/>
              <a:t>Commonly used methods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5F755-9293-401F-A235-3E2CE133D4EF}" type="slidenum">
              <a:rPr lang="en-IN"/>
              <a:pPr>
                <a:defRPr/>
              </a:pPr>
              <a:t>9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Java Programming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818273"/>
              </p:ext>
            </p:extLst>
          </p:nvPr>
        </p:nvGraphicFramePr>
        <p:xfrm>
          <a:off x="1115616" y="2368605"/>
          <a:ext cx="7038062" cy="4372763"/>
        </p:xfrm>
        <a:graphic>
          <a:graphicData uri="http://schemas.openxmlformats.org/drawingml/2006/table">
            <a:tbl>
              <a:tblPr/>
              <a:tblGrid>
                <a:gridCol w="3519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9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333"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Method</a:t>
                      </a:r>
                    </a:p>
                  </a:txBody>
                  <a:tcPr marL="6904" marR="6904" marT="6904" marB="6904" anchor="ctr">
                    <a:lnL w="9525" cap="flat" cmpd="sng" algn="ctr">
                      <a:solidFill>
                        <a:srgbClr val="709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9B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9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91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Description</a:t>
                      </a:r>
                    </a:p>
                  </a:txBody>
                  <a:tcPr marL="6904" marR="6904" marT="6904" marB="6904" anchor="ctr">
                    <a:lnL w="9525" cap="flat" cmpd="sng" algn="ctr">
                      <a:solidFill>
                        <a:srgbClr val="E09B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9B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9B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9B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519">
                <a:tc>
                  <a:txBody>
                    <a:bodyPr/>
                    <a:lstStyle/>
                    <a:p>
                      <a:r>
                        <a:rPr lang="en-IN" sz="1300">
                          <a:effectLst/>
                        </a:rPr>
                        <a:t>int size()</a:t>
                      </a:r>
                    </a:p>
                  </a:txBody>
                  <a:tcPr marL="6904" marR="6904" marT="6904" marB="6904" anchor="ctr">
                    <a:lnL w="9525" cap="flat" cmpd="sng" algn="ctr">
                      <a:solidFill>
                        <a:srgbClr val="0091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9B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91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B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It is used to return the number of bytes written to the data output stream.</a:t>
                      </a:r>
                    </a:p>
                  </a:txBody>
                  <a:tcPr marL="6904" marR="6904" marT="6904" marB="6904" anchor="ctr">
                    <a:lnL w="9525" cap="flat" cmpd="sng" algn="ctr">
                      <a:solidFill>
                        <a:srgbClr val="C09B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9B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B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B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093">
                <a:tc>
                  <a:txBody>
                    <a:bodyPr/>
                    <a:lstStyle/>
                    <a:p>
                      <a:r>
                        <a:rPr lang="en-IN" sz="1300" dirty="0">
                          <a:effectLst/>
                        </a:rPr>
                        <a:t>void write(</a:t>
                      </a:r>
                      <a:r>
                        <a:rPr lang="en-IN" sz="1300" dirty="0" err="1">
                          <a:effectLst/>
                        </a:rPr>
                        <a:t>int</a:t>
                      </a:r>
                      <a:r>
                        <a:rPr lang="en-IN" sz="1300" dirty="0">
                          <a:effectLst/>
                        </a:rPr>
                        <a:t> b)</a:t>
                      </a:r>
                    </a:p>
                  </a:txBody>
                  <a:tcPr marL="6904" marR="6904" marT="6904" marB="6904" anchor="ctr">
                    <a:lnL w="9525" cap="flat" cmpd="sng" algn="ctr">
                      <a:solidFill>
                        <a:srgbClr val="A0B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B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B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B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It is used to write the specified byte to the underlying output stream.</a:t>
                      </a:r>
                    </a:p>
                  </a:txBody>
                  <a:tcPr marL="6904" marR="6904" marT="6904" marB="6904" anchor="ctr">
                    <a:lnL w="9525" cap="flat" cmpd="sng" algn="ctr">
                      <a:solidFill>
                        <a:srgbClr val="C0B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B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B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B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09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void write(byte[] b, int off, int len)</a:t>
                      </a:r>
                    </a:p>
                  </a:txBody>
                  <a:tcPr marL="6904" marR="6904" marT="6904" marB="6904" anchor="ctr">
                    <a:lnL w="9525" cap="flat" cmpd="sng" algn="ctr">
                      <a:solidFill>
                        <a:srgbClr val="30B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B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B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76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It is used to write len bytes of data to the output stream.</a:t>
                      </a:r>
                    </a:p>
                  </a:txBody>
                  <a:tcPr marL="6904" marR="6904" marT="6904" marB="6904" anchor="ctr">
                    <a:lnL w="9525" cap="flat" cmpd="sng" algn="ctr">
                      <a:solidFill>
                        <a:srgbClr val="70B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B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B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CF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093">
                <a:tc>
                  <a:txBody>
                    <a:bodyPr/>
                    <a:lstStyle/>
                    <a:p>
                      <a:r>
                        <a:rPr lang="en-IN" sz="1300">
                          <a:effectLst/>
                        </a:rPr>
                        <a:t>void writeBoolean(boolean v)</a:t>
                      </a:r>
                    </a:p>
                  </a:txBody>
                  <a:tcPr marL="6904" marR="6904" marT="6904" marB="6904" anchor="ctr">
                    <a:lnL w="9525" cap="flat" cmpd="sng" algn="ctr">
                      <a:solidFill>
                        <a:srgbClr val="9076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CF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76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39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It is used to write Boolean to the output stream as a 1-byte value.</a:t>
                      </a:r>
                    </a:p>
                  </a:txBody>
                  <a:tcPr marL="6904" marR="6904" marT="6904" marB="6904" anchor="ctr">
                    <a:lnL w="9525" cap="flat" cmpd="sng" algn="ctr">
                      <a:solidFill>
                        <a:srgbClr val="50CF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CF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CF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44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093">
                <a:tc>
                  <a:txBody>
                    <a:bodyPr/>
                    <a:lstStyle/>
                    <a:p>
                      <a:r>
                        <a:rPr lang="en-IN" sz="1300" dirty="0">
                          <a:effectLst/>
                        </a:rPr>
                        <a:t>void </a:t>
                      </a:r>
                      <a:r>
                        <a:rPr lang="en-IN" sz="1300" dirty="0" err="1">
                          <a:effectLst/>
                        </a:rPr>
                        <a:t>writeChar</a:t>
                      </a:r>
                      <a:r>
                        <a:rPr lang="en-IN" sz="1300" dirty="0">
                          <a:effectLst/>
                        </a:rPr>
                        <a:t>(</a:t>
                      </a:r>
                      <a:r>
                        <a:rPr lang="en-IN" sz="1300" dirty="0" err="1">
                          <a:effectLst/>
                        </a:rPr>
                        <a:t>int</a:t>
                      </a:r>
                      <a:r>
                        <a:rPr lang="en-IN" sz="1300" dirty="0">
                          <a:effectLst/>
                        </a:rPr>
                        <a:t> v)</a:t>
                      </a:r>
                    </a:p>
                  </a:txBody>
                  <a:tcPr marL="6904" marR="6904" marT="6904" marB="6904" anchor="ctr">
                    <a:lnL w="9525" cap="flat" cmpd="sng" algn="ctr">
                      <a:solidFill>
                        <a:srgbClr val="2039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44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39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4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It is used to write char to the output stream as a 2-byte value.</a:t>
                      </a:r>
                    </a:p>
                  </a:txBody>
                  <a:tcPr marL="6904" marR="6904" marT="6904" marB="6904" anchor="ctr">
                    <a:lnL w="9525" cap="flat" cmpd="sng" algn="ctr">
                      <a:solidFill>
                        <a:srgbClr val="1044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44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44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DA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093">
                <a:tc>
                  <a:txBody>
                    <a:bodyPr/>
                    <a:lstStyle/>
                    <a:p>
                      <a:r>
                        <a:rPr lang="en-IN" sz="1300" dirty="0">
                          <a:effectLst/>
                        </a:rPr>
                        <a:t>void </a:t>
                      </a:r>
                      <a:r>
                        <a:rPr lang="en-IN" sz="1300" dirty="0" err="1">
                          <a:effectLst/>
                        </a:rPr>
                        <a:t>writeChars</a:t>
                      </a:r>
                      <a:r>
                        <a:rPr lang="en-IN" sz="1300" dirty="0">
                          <a:effectLst/>
                        </a:rPr>
                        <a:t>(String s)</a:t>
                      </a:r>
                    </a:p>
                  </a:txBody>
                  <a:tcPr marL="6904" marR="6904" marT="6904" marB="6904" anchor="ctr">
                    <a:lnL w="9525" cap="flat" cmpd="sng" algn="ctr">
                      <a:solidFill>
                        <a:srgbClr val="A04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DA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4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E9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It is used to write string to the output stream as a sequence of characters.</a:t>
                      </a:r>
                    </a:p>
                  </a:txBody>
                  <a:tcPr marL="6904" marR="6904" marT="6904" marB="6904" anchor="ctr">
                    <a:lnL w="9525" cap="flat" cmpd="sng" algn="ctr">
                      <a:solidFill>
                        <a:srgbClr val="80DA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DA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DA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7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093">
                <a:tc>
                  <a:txBody>
                    <a:bodyPr/>
                    <a:lstStyle/>
                    <a:p>
                      <a:r>
                        <a:rPr lang="en-IN" sz="1300">
                          <a:effectLst/>
                        </a:rPr>
                        <a:t>void writeByte(int v)</a:t>
                      </a:r>
                    </a:p>
                  </a:txBody>
                  <a:tcPr marL="6904" marR="6904" marT="6904" marB="6904" anchor="ctr">
                    <a:lnL w="9525" cap="flat" cmpd="sng" algn="ctr">
                      <a:solidFill>
                        <a:srgbClr val="50E9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7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9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DD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It is used to write a byte to the output stream as a 1-byte value.</a:t>
                      </a:r>
                    </a:p>
                  </a:txBody>
                  <a:tcPr marL="6904" marR="6904" marT="6904" marB="6904" anchor="ctr">
                    <a:lnL w="9525" cap="flat" cmpd="sng" algn="ctr">
                      <a:solidFill>
                        <a:srgbClr val="D0D7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7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7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DD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093">
                <a:tc>
                  <a:txBody>
                    <a:bodyPr/>
                    <a:lstStyle/>
                    <a:p>
                      <a:r>
                        <a:rPr lang="en-IN" sz="1300">
                          <a:effectLst/>
                        </a:rPr>
                        <a:t>void writeBytes(String s)</a:t>
                      </a:r>
                    </a:p>
                  </a:txBody>
                  <a:tcPr marL="6904" marR="6904" marT="6904" marB="6904" anchor="ctr">
                    <a:lnL w="9525" cap="flat" cmpd="sng" algn="ctr">
                      <a:solidFill>
                        <a:srgbClr val="F0DD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DD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DD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1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It is used to write string to the output stream as a sequence of bytes.</a:t>
                      </a:r>
                    </a:p>
                  </a:txBody>
                  <a:tcPr marL="6904" marR="6904" marT="6904" marB="6904" anchor="ctr">
                    <a:lnL w="9525" cap="flat" cmpd="sng" algn="ctr">
                      <a:solidFill>
                        <a:srgbClr val="20DD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DD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DD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490">
                <a:tc>
                  <a:txBody>
                    <a:bodyPr/>
                    <a:lstStyle/>
                    <a:p>
                      <a:r>
                        <a:rPr lang="en-IN" sz="1300">
                          <a:effectLst/>
                        </a:rPr>
                        <a:t>void writeInt(int v)</a:t>
                      </a:r>
                    </a:p>
                  </a:txBody>
                  <a:tcPr marL="6904" marR="6904" marT="6904" marB="6904" anchor="ctr">
                    <a:lnL w="9525" cap="flat" cmpd="sng" algn="ctr">
                      <a:solidFill>
                        <a:srgbClr val="D0D1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1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75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It is used to write an int to the output stream</a:t>
                      </a:r>
                    </a:p>
                  </a:txBody>
                  <a:tcPr marL="6904" marR="6904" marT="6904" marB="6904" anchor="ctr">
                    <a:lnL w="9525" cap="flat" cmpd="sng" algn="ctr">
                      <a:solidFill>
                        <a:srgbClr val="80B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E3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490">
                <a:tc>
                  <a:txBody>
                    <a:bodyPr/>
                    <a:lstStyle/>
                    <a:p>
                      <a:r>
                        <a:rPr lang="en-IN" sz="1300">
                          <a:effectLst/>
                        </a:rPr>
                        <a:t>void writeShort(int v)</a:t>
                      </a:r>
                    </a:p>
                  </a:txBody>
                  <a:tcPr marL="6904" marR="6904" marT="6904" marB="6904" anchor="ctr">
                    <a:lnL w="9525" cap="flat" cmpd="sng" algn="ctr">
                      <a:solidFill>
                        <a:srgbClr val="7075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E3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75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75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It is used to write a short to the output stream.</a:t>
                      </a:r>
                    </a:p>
                  </a:txBody>
                  <a:tcPr marL="6904" marR="6904" marT="6904" marB="6904" anchor="ctr">
                    <a:lnL w="9525" cap="flat" cmpd="sng" algn="ctr">
                      <a:solidFill>
                        <a:srgbClr val="00E3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E3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E3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E3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2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5783</Words>
  <Application>Microsoft Office PowerPoint</Application>
  <PresentationFormat>On-screen Show (4:3)</PresentationFormat>
  <Paragraphs>749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Arial</vt:lpstr>
      <vt:lpstr>Calibri</vt:lpstr>
      <vt:lpstr>Office Theme</vt:lpstr>
      <vt:lpstr>Programming in Java File I/O, Annotations, Generics, Regular Expressions &amp; JDBC.</vt:lpstr>
      <vt:lpstr>Java File I/O</vt:lpstr>
      <vt:lpstr>Java File I/O</vt:lpstr>
      <vt:lpstr>Java File I/O</vt:lpstr>
      <vt:lpstr>Java File I/O</vt:lpstr>
      <vt:lpstr>Java File I/O</vt:lpstr>
      <vt:lpstr>Java File I/O</vt:lpstr>
      <vt:lpstr>Java File I/O</vt:lpstr>
      <vt:lpstr>Java File I/O</vt:lpstr>
      <vt:lpstr>Java File I/O</vt:lpstr>
      <vt:lpstr>Java File I/O</vt:lpstr>
      <vt:lpstr>Java File I/O</vt:lpstr>
      <vt:lpstr>Java File I/O</vt:lpstr>
      <vt:lpstr>Java Annotations</vt:lpstr>
      <vt:lpstr>Java Annotations</vt:lpstr>
      <vt:lpstr>Java Annotations</vt:lpstr>
      <vt:lpstr>Java Annotations – Why to use?</vt:lpstr>
      <vt:lpstr>Java Annotations</vt:lpstr>
      <vt:lpstr>Java Annotations  - @Override</vt:lpstr>
      <vt:lpstr>Java Annotations  - @Override</vt:lpstr>
      <vt:lpstr>Java Annotations  - @Deprecated</vt:lpstr>
      <vt:lpstr>Java Annotations  - @Deprecated</vt:lpstr>
      <vt:lpstr>Java Annotations  - @SuppressWarnings</vt:lpstr>
      <vt:lpstr>Java Annotations  - Custom Annotations</vt:lpstr>
      <vt:lpstr>Java Annotations  - Custom Annotations</vt:lpstr>
      <vt:lpstr>Java Annotations  - Custom Annotations</vt:lpstr>
      <vt:lpstr>Java Generics</vt:lpstr>
      <vt:lpstr>Java Generics</vt:lpstr>
      <vt:lpstr>Java Generics</vt:lpstr>
      <vt:lpstr>Java Generics</vt:lpstr>
      <vt:lpstr>Java Generics</vt:lpstr>
      <vt:lpstr>Java Generics</vt:lpstr>
      <vt:lpstr>Java Generics</vt:lpstr>
      <vt:lpstr>Java Generics  - Class</vt:lpstr>
      <vt:lpstr>Java Generics</vt:lpstr>
      <vt:lpstr>Java Generics  - Method</vt:lpstr>
      <vt:lpstr>Java Generics  - Method</vt:lpstr>
      <vt:lpstr>Java Generics</vt:lpstr>
      <vt:lpstr>Java Regular Expressions</vt:lpstr>
      <vt:lpstr>Java Regular Expressions</vt:lpstr>
      <vt:lpstr>Java Regular Expressions</vt:lpstr>
      <vt:lpstr>Java Regular Expressions</vt:lpstr>
      <vt:lpstr>Java : JDBC</vt:lpstr>
      <vt:lpstr>Java : JDBC</vt:lpstr>
      <vt:lpstr>Java : JDBC</vt:lpstr>
      <vt:lpstr>Java : JDBC</vt:lpstr>
      <vt:lpstr>Java : JDBC</vt:lpstr>
      <vt:lpstr>Java : JDBC</vt:lpstr>
      <vt:lpstr>Java : JDBC</vt:lpstr>
      <vt:lpstr>Java : JDBC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Maharasan.K.S</dc:creator>
  <cp:lastModifiedBy>poornimha jayabal</cp:lastModifiedBy>
  <cp:revision>45</cp:revision>
  <dcterms:created xsi:type="dcterms:W3CDTF">2022-05-09T21:38:18Z</dcterms:created>
  <dcterms:modified xsi:type="dcterms:W3CDTF">2022-05-10T02:01:09Z</dcterms:modified>
</cp:coreProperties>
</file>