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0" r:id="rId5"/>
    <p:sldId id="261" r:id="rId6"/>
    <p:sldId id="259" r:id="rId7"/>
    <p:sldId id="267" r:id="rId8"/>
    <p:sldId id="258" r:id="rId9"/>
    <p:sldId id="269" r:id="rId10"/>
    <p:sldId id="270" r:id="rId11"/>
    <p:sldId id="264" r:id="rId12"/>
    <p:sldId id="268" r:id="rId13"/>
    <p:sldId id="257" r:id="rId14"/>
    <p:sldId id="263" r:id="rId15"/>
    <p:sldId id="262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0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7320-D199-4C6E-8B4A-2C7B7B50A59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3D3C1-A113-4096-B60B-6B9C8DA7A7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ianna.maren@northwestern.edu" TargetMode="External"/><Relationship Id="rId2" Type="http://schemas.openxmlformats.org/officeDocument/2006/relationships/hyperlink" Target="mailto:alianna@aliannajmaren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iannajmare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2-D CVM Code: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Block Structures and Documentation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A.J. Maren, Ph.D.</a:t>
            </a:r>
          </a:p>
          <a:p>
            <a:r>
              <a:rPr lang="en-US" sz="1900" dirty="0" smtClean="0"/>
              <a:t>Northwestern University, School of Professional Studies (SPS) Master of Science in Data Science Program</a:t>
            </a:r>
          </a:p>
          <a:p>
            <a:r>
              <a:rPr lang="en-US" sz="1900" dirty="0" smtClean="0">
                <a:hlinkClick r:id="rId2"/>
              </a:rPr>
              <a:t>alianna@aliannajmaren.com</a:t>
            </a:r>
            <a:endParaRPr lang="en-US" sz="1900" dirty="0" smtClean="0"/>
          </a:p>
          <a:p>
            <a:r>
              <a:rPr lang="en-US" sz="1900" dirty="0" smtClean="0">
                <a:hlinkClick r:id="rId3"/>
              </a:rPr>
              <a:t>Alianna.maren@northwestern.edu</a:t>
            </a:r>
            <a:endParaRPr lang="en-US" sz="1900" dirty="0" smtClean="0"/>
          </a:p>
          <a:p>
            <a:r>
              <a:rPr lang="en-US" sz="1900" dirty="0" smtClean="0"/>
              <a:t>For Blog Discussions, Publications, and More: </a:t>
            </a:r>
          </a:p>
          <a:p>
            <a:r>
              <a:rPr lang="en-US" sz="1900" dirty="0" smtClean="0">
                <a:hlinkClick r:id="rId4"/>
              </a:rPr>
              <a:t>www.aliannajmaren.com</a:t>
            </a:r>
            <a:endParaRPr lang="en-US" sz="1900" dirty="0" smtClean="0"/>
          </a:p>
          <a:p>
            <a:r>
              <a:rPr lang="en-US" sz="1900" dirty="0" smtClean="0"/>
              <a:t>  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24135"/>
            <a:ext cx="429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Crucial Variables: </a:t>
            </a:r>
            <a:r>
              <a:rPr lang="en-US" sz="2400" b="1" i="1" dirty="0" err="1" smtClean="0"/>
              <a:t>configVarsList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49868"/>
            <a:ext cx="623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configVarsList</a:t>
            </a:r>
            <a:r>
              <a:rPr lang="en-US" b="1" i="1" dirty="0" smtClean="0"/>
              <a:t>:</a:t>
            </a:r>
            <a:r>
              <a:rPr lang="en-US" dirty="0" smtClean="0"/>
              <a:t>  returned from function </a:t>
            </a:r>
            <a:r>
              <a:rPr lang="en-US" b="1" dirty="0" err="1" smtClean="0"/>
              <a:t>computeConfigVariables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445127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X</a:t>
            </a:r>
            <a:r>
              <a:rPr lang="pl-PL" sz="1600" dirty="0" smtClean="0"/>
              <a:t>1</a:t>
            </a:r>
            <a:r>
              <a:rPr lang="en-US" sz="1600" dirty="0" smtClean="0"/>
              <a:t>:  The actual number of units in the “on” (</a:t>
            </a:r>
            <a:r>
              <a:rPr lang="en-US" sz="1600" b="1" dirty="0" smtClean="0"/>
              <a:t>A</a:t>
            </a:r>
            <a:r>
              <a:rPr lang="en-US" sz="1600" dirty="0" smtClean="0"/>
              <a:t>) state;  these are shown as ‘1’s in the </a:t>
            </a:r>
            <a:r>
              <a:rPr lang="en-US" sz="1600" dirty="0" err="1" smtClean="0"/>
              <a:t>unitArray</a:t>
            </a:r>
            <a:r>
              <a:rPr lang="en-US" sz="1600" dirty="0" smtClean="0"/>
              <a:t> print, and are the “black” units when shown in a PPT diagram of the </a:t>
            </a:r>
            <a:r>
              <a:rPr lang="en-US" sz="1600" dirty="0" err="1" smtClean="0"/>
              <a:t>unitArray</a:t>
            </a:r>
            <a:r>
              <a:rPr lang="en-US" sz="16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X</a:t>
            </a:r>
            <a:r>
              <a:rPr lang="pl-PL" sz="1600" dirty="0" smtClean="0"/>
              <a:t>2</a:t>
            </a:r>
            <a:r>
              <a:rPr lang="en-US" sz="1600" dirty="0" smtClean="0"/>
              <a:t>: </a:t>
            </a:r>
            <a:r>
              <a:rPr lang="en-US" sz="1600" dirty="0" smtClean="0"/>
              <a:t>The actual number of units in the “off” (</a:t>
            </a:r>
            <a:r>
              <a:rPr lang="en-US" sz="1600" b="1" dirty="0" smtClean="0"/>
              <a:t>B</a:t>
            </a:r>
            <a:r>
              <a:rPr lang="en-US" sz="1600" dirty="0" smtClean="0"/>
              <a:t>) state.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Y</a:t>
            </a:r>
            <a:r>
              <a:rPr lang="pl-PL" sz="1600" dirty="0" smtClean="0"/>
              <a:t>1</a:t>
            </a:r>
            <a:r>
              <a:rPr lang="en-US" sz="1600" dirty="0" smtClean="0"/>
              <a:t>: The actual count of </a:t>
            </a:r>
            <a:r>
              <a:rPr lang="en-US" sz="1600" b="1" dirty="0" smtClean="0"/>
              <a:t>A-A</a:t>
            </a:r>
            <a:r>
              <a:rPr lang="en-US" sz="1600" dirty="0" smtClean="0"/>
              <a:t> pairs,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 (These are </a:t>
            </a:r>
            <a:r>
              <a:rPr lang="en-US" sz="1600" b="1" i="1" dirty="0" smtClean="0"/>
              <a:t>nearest-neighbors</a:t>
            </a:r>
            <a:r>
              <a:rPr lang="en-US" sz="1600" dirty="0" smtClean="0"/>
              <a:t>.)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Y </a:t>
            </a:r>
            <a:r>
              <a:rPr lang="pl-PL" sz="1600" dirty="0" smtClean="0"/>
              <a:t>2</a:t>
            </a:r>
            <a:r>
              <a:rPr lang="en-US" sz="1600" dirty="0" smtClean="0"/>
              <a:t>: The actual count of </a:t>
            </a:r>
            <a:r>
              <a:rPr lang="en-US" sz="1600" b="1" dirty="0" smtClean="0"/>
              <a:t>A-B</a:t>
            </a:r>
            <a:r>
              <a:rPr lang="en-US" sz="1600" dirty="0" smtClean="0"/>
              <a:t> </a:t>
            </a:r>
            <a:r>
              <a:rPr lang="en-US" sz="1600" i="1" u="sng" dirty="0" smtClean="0"/>
              <a:t>AND</a:t>
            </a:r>
            <a:r>
              <a:rPr lang="en-US" sz="1600" dirty="0" smtClean="0"/>
              <a:t> </a:t>
            </a:r>
            <a:r>
              <a:rPr lang="en-US" sz="1600" b="1" dirty="0" smtClean="0"/>
              <a:t>B-A</a:t>
            </a:r>
            <a:r>
              <a:rPr lang="en-US" sz="1600" dirty="0" smtClean="0"/>
              <a:t> pairs,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Y </a:t>
            </a:r>
            <a:r>
              <a:rPr lang="pl-PL" sz="1600" dirty="0" smtClean="0"/>
              <a:t>3</a:t>
            </a:r>
            <a:r>
              <a:rPr lang="en-US" sz="1600" dirty="0" smtClean="0"/>
              <a:t>: The actual count of </a:t>
            </a:r>
            <a:r>
              <a:rPr lang="en-US" sz="1600" b="1" dirty="0" smtClean="0"/>
              <a:t>B-B</a:t>
            </a:r>
            <a:r>
              <a:rPr lang="en-US" sz="1600" dirty="0" smtClean="0"/>
              <a:t> pairs,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pl-PL" sz="1600" dirty="0" smtClean="0"/>
              <a:t>W1</a:t>
            </a:r>
            <a:r>
              <a:rPr lang="en-US" sz="1600" dirty="0" smtClean="0"/>
              <a:t>: The actual count of </a:t>
            </a:r>
            <a:r>
              <a:rPr lang="en-US" sz="1600" b="1" dirty="0" smtClean="0"/>
              <a:t>A-A</a:t>
            </a:r>
            <a:r>
              <a:rPr lang="en-US" sz="1600" dirty="0" smtClean="0"/>
              <a:t> pairs,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(</a:t>
            </a:r>
            <a:r>
              <a:rPr lang="en-US" sz="1600" b="1" i="1" dirty="0" smtClean="0"/>
              <a:t>Next-nearest-neighbors</a:t>
            </a:r>
            <a:r>
              <a:rPr lang="en-US" sz="1600" dirty="0" smtClean="0"/>
              <a:t>.)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W</a:t>
            </a:r>
            <a:r>
              <a:rPr lang="pl-PL" sz="1600" dirty="0" smtClean="0"/>
              <a:t>2</a:t>
            </a:r>
            <a:r>
              <a:rPr lang="en-US" sz="1600" dirty="0" smtClean="0"/>
              <a:t>: The actual count of </a:t>
            </a:r>
            <a:r>
              <a:rPr lang="en-US" sz="1600" b="1" dirty="0" smtClean="0"/>
              <a:t>A-B </a:t>
            </a:r>
            <a:r>
              <a:rPr lang="en-US" sz="1600" i="1" u="sng" dirty="0" smtClean="0"/>
              <a:t>AND</a:t>
            </a:r>
            <a:r>
              <a:rPr lang="en-US" sz="1600" b="1" dirty="0" smtClean="0"/>
              <a:t> B-A </a:t>
            </a:r>
            <a:r>
              <a:rPr lang="en-US" sz="1600" dirty="0" smtClean="0"/>
              <a:t>pairs,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W</a:t>
            </a:r>
            <a:r>
              <a:rPr lang="pl-PL" sz="1600" dirty="0" smtClean="0"/>
              <a:t>3</a:t>
            </a:r>
            <a:r>
              <a:rPr lang="en-US" sz="1600" dirty="0" smtClean="0"/>
              <a:t>: The actual count of </a:t>
            </a:r>
            <a:r>
              <a:rPr lang="en-US" sz="1600" b="1" dirty="0" smtClean="0"/>
              <a:t>B-B</a:t>
            </a:r>
            <a:r>
              <a:rPr lang="en-US" sz="1600" dirty="0" smtClean="0"/>
              <a:t> pairs,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pl-PL" sz="1600" dirty="0" smtClean="0"/>
              <a:t>Z1</a:t>
            </a:r>
            <a:r>
              <a:rPr lang="en-US" sz="1600" dirty="0" smtClean="0"/>
              <a:t>: The actual count of </a:t>
            </a:r>
            <a:r>
              <a:rPr lang="en-US" sz="1600" b="1" dirty="0" smtClean="0"/>
              <a:t>A-A-A</a:t>
            </a:r>
            <a:r>
              <a:rPr lang="en-US" sz="1600" dirty="0" smtClean="0"/>
              <a:t> triplets,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Z2</a:t>
            </a:r>
            <a:r>
              <a:rPr lang="en-US" sz="1600" dirty="0" smtClean="0"/>
              <a:t>: The actual count of </a:t>
            </a:r>
            <a:r>
              <a:rPr lang="en-US" sz="1600" b="1" dirty="0" smtClean="0"/>
              <a:t>A-A-B</a:t>
            </a:r>
            <a:r>
              <a:rPr lang="en-US" sz="1600" dirty="0" smtClean="0"/>
              <a:t> </a:t>
            </a:r>
            <a:r>
              <a:rPr lang="en-US" sz="1600" i="1" u="sng" dirty="0" smtClean="0"/>
              <a:t>AND</a:t>
            </a:r>
            <a:r>
              <a:rPr lang="en-US" sz="1600" i="1" dirty="0" smtClean="0"/>
              <a:t> </a:t>
            </a:r>
            <a:r>
              <a:rPr lang="en-US" sz="1600" b="1" dirty="0" smtClean="0"/>
              <a:t>B-A-A t</a:t>
            </a:r>
            <a:r>
              <a:rPr lang="en-US" sz="1600" dirty="0" smtClean="0"/>
              <a:t>riplets,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Z3: The actual count of </a:t>
            </a:r>
            <a:r>
              <a:rPr lang="en-US" sz="1600" b="1" dirty="0" smtClean="0"/>
              <a:t>A-B-A</a:t>
            </a:r>
            <a:r>
              <a:rPr lang="en-US" sz="1600" dirty="0" smtClean="0"/>
              <a:t> triplets,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pl-PL" sz="1600" dirty="0" smtClean="0"/>
              <a:t>Z</a:t>
            </a:r>
            <a:r>
              <a:rPr lang="en-US" sz="1600" dirty="0" smtClean="0"/>
              <a:t>4: The actual count of </a:t>
            </a:r>
            <a:r>
              <a:rPr lang="en-US" sz="1600" b="1" dirty="0" smtClean="0"/>
              <a:t>B-A-B</a:t>
            </a:r>
            <a:r>
              <a:rPr lang="en-US" sz="1600" dirty="0" smtClean="0"/>
              <a:t> triplets,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pl-PL" sz="1600" dirty="0" smtClean="0"/>
              <a:t>Z</a:t>
            </a:r>
            <a:r>
              <a:rPr lang="en-US" sz="1600" dirty="0" smtClean="0"/>
              <a:t>5:</a:t>
            </a:r>
            <a:r>
              <a:rPr lang="en-US" sz="1600" dirty="0" smtClean="0"/>
              <a:t> The actual count of </a:t>
            </a:r>
            <a:r>
              <a:rPr lang="en-US" sz="1600" b="1" dirty="0" smtClean="0"/>
              <a:t>B-B-A</a:t>
            </a:r>
            <a:r>
              <a:rPr lang="en-US" sz="1600" dirty="0" smtClean="0"/>
              <a:t> </a:t>
            </a:r>
            <a:r>
              <a:rPr lang="en-US" sz="1600" i="1" u="sng" dirty="0" smtClean="0"/>
              <a:t>AND</a:t>
            </a:r>
            <a:r>
              <a:rPr lang="en-US" sz="1600" i="1" dirty="0" smtClean="0"/>
              <a:t> </a:t>
            </a:r>
            <a:r>
              <a:rPr lang="en-US" sz="1600" b="1" dirty="0" smtClean="0"/>
              <a:t>A-B-B t</a:t>
            </a:r>
            <a:r>
              <a:rPr lang="en-US" sz="1600" dirty="0" smtClean="0"/>
              <a:t>riplets,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pl-PL" sz="1600" dirty="0" smtClean="0"/>
              <a:t>Z6</a:t>
            </a:r>
            <a:r>
              <a:rPr lang="en-US" sz="1600" dirty="0" smtClean="0"/>
              <a:t>: The actual count of </a:t>
            </a:r>
            <a:r>
              <a:rPr lang="en-US" sz="1600" b="1" dirty="0" smtClean="0"/>
              <a:t>B-B-B</a:t>
            </a:r>
            <a:r>
              <a:rPr lang="en-US" sz="1600" dirty="0" smtClean="0"/>
              <a:t> triplets, </a:t>
            </a:r>
            <a:r>
              <a:rPr lang="en-US" sz="1600" b="1" i="1" dirty="0" smtClean="0"/>
              <a:t>including wrap-</a:t>
            </a:r>
            <a:r>
              <a:rPr lang="en-US" sz="1600" b="1" i="1" dirty="0" err="1" smtClean="0"/>
              <a:t>arounds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pl-PL" sz="1600" dirty="0" smtClean="0"/>
              <a:t>unitArray</a:t>
            </a:r>
            <a:r>
              <a:rPr lang="en-US" sz="1600" dirty="0" smtClean="0"/>
              <a:t>: The actual array of 0, 1 units – the code is currently set to work with a 16 x 16 array.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6267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configVarsList</a:t>
            </a:r>
            <a:r>
              <a:rPr lang="en-US" b="1" i="1" dirty="0" smtClean="0"/>
              <a:t> </a:t>
            </a:r>
            <a:r>
              <a:rPr lang="en-US" dirty="0" smtClean="0"/>
              <a:t>contains all the configuration variables computed by walking through the </a:t>
            </a:r>
            <a:r>
              <a:rPr lang="en-US" b="1" i="1" dirty="0" err="1" smtClean="0"/>
              <a:t>unitArray</a:t>
            </a:r>
            <a:r>
              <a:rPr lang="en-US" dirty="0" smtClean="0"/>
              <a:t>  and explicitly counting up all the different configuration occurrences. These are actual count-numbers, NOT fractional values.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5119" y="0"/>
            <a:ext cx="3489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Crucial Variables: </a:t>
            </a:r>
            <a:r>
              <a:rPr lang="en-US" sz="2400" b="1" i="1" dirty="0" err="1" smtClean="0"/>
              <a:t>newList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33400"/>
            <a:ext cx="612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newList</a:t>
            </a:r>
            <a:r>
              <a:rPr lang="en-US" b="1" i="1" dirty="0" smtClean="0"/>
              <a:t>:</a:t>
            </a:r>
            <a:r>
              <a:rPr lang="en-US" dirty="0" smtClean="0"/>
              <a:t>  returned from function </a:t>
            </a:r>
            <a:r>
              <a:rPr lang="en-US" b="1" dirty="0" err="1" smtClean="0"/>
              <a:t>computeConfigAndThermVars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avgx1: Average of the 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(fractional) configuration variable obtained over </a:t>
            </a:r>
            <a:r>
              <a:rPr lang="en-US" sz="1600" i="1" dirty="0" err="1" smtClean="0"/>
              <a:t>numTrials</a:t>
            </a:r>
            <a:r>
              <a:rPr lang="en-US" sz="1600" i="1" dirty="0" smtClean="0"/>
              <a:t> </a:t>
            </a:r>
            <a:r>
              <a:rPr lang="en-US" sz="1600" dirty="0" smtClean="0"/>
              <a:t>iterations.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avgy1</a:t>
            </a:r>
            <a:r>
              <a:rPr lang="en-US" sz="1600" dirty="0" smtClean="0"/>
              <a:t>: Average of the </a:t>
            </a:r>
            <a:r>
              <a:rPr lang="en-US" sz="1600" i="1" dirty="0" smtClean="0"/>
              <a:t>y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(fractional) configuration variable obtained over </a:t>
            </a:r>
            <a:r>
              <a:rPr lang="en-US" sz="1600" i="1" dirty="0" err="1" smtClean="0"/>
              <a:t>numTrials</a:t>
            </a:r>
            <a:r>
              <a:rPr lang="en-US" sz="1600" i="1" dirty="0" smtClean="0"/>
              <a:t> </a:t>
            </a:r>
            <a:r>
              <a:rPr lang="en-US" sz="1600" dirty="0" smtClean="0"/>
              <a:t>iterations.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avgy2</a:t>
            </a:r>
            <a:r>
              <a:rPr lang="en-US" sz="1600" dirty="0" smtClean="0"/>
              <a:t>: Average of the </a:t>
            </a:r>
            <a:r>
              <a:rPr lang="en-US" sz="1600" i="1" dirty="0" smtClean="0"/>
              <a:t>y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(fractional) configuration variable obtained over </a:t>
            </a:r>
            <a:r>
              <a:rPr lang="en-US" sz="1600" i="1" dirty="0" err="1" smtClean="0"/>
              <a:t>numTrials</a:t>
            </a:r>
            <a:r>
              <a:rPr lang="en-US" sz="1600" i="1" dirty="0" smtClean="0"/>
              <a:t> </a:t>
            </a:r>
            <a:r>
              <a:rPr lang="en-US" sz="1600" dirty="0" smtClean="0"/>
              <a:t>iterations.</a:t>
            </a:r>
            <a:r>
              <a:rPr lang="en-US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avgy3</a:t>
            </a:r>
            <a:r>
              <a:rPr lang="en-US" sz="1600" dirty="0" smtClean="0"/>
              <a:t>: Average of the </a:t>
            </a:r>
            <a:r>
              <a:rPr lang="en-US" sz="1600" i="1" dirty="0" smtClean="0"/>
              <a:t>y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(fractional) configuration variable obtained over </a:t>
            </a:r>
            <a:r>
              <a:rPr lang="en-US" sz="1600" i="1" dirty="0" err="1" smtClean="0"/>
              <a:t>numTrials</a:t>
            </a:r>
            <a:r>
              <a:rPr lang="en-US" sz="1600" i="1" dirty="0" smtClean="0"/>
              <a:t> </a:t>
            </a:r>
            <a:r>
              <a:rPr lang="en-US" sz="1600" dirty="0" smtClean="0"/>
              <a:t>iterations.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avgz1</a:t>
            </a:r>
            <a:r>
              <a:rPr lang="en-US" sz="1600" dirty="0" smtClean="0"/>
              <a:t>: Average of the </a:t>
            </a:r>
            <a:r>
              <a:rPr lang="en-US" sz="1600" i="1" dirty="0"/>
              <a:t>z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(fractional) configuration variable obtained over </a:t>
            </a:r>
            <a:r>
              <a:rPr lang="en-US" sz="1600" i="1" dirty="0" err="1" smtClean="0"/>
              <a:t>numTrials</a:t>
            </a:r>
            <a:r>
              <a:rPr lang="en-US" sz="1600" i="1" dirty="0" smtClean="0"/>
              <a:t> </a:t>
            </a:r>
            <a:r>
              <a:rPr lang="en-US" sz="1600" dirty="0" smtClean="0"/>
              <a:t>iterations.</a:t>
            </a:r>
            <a:r>
              <a:rPr lang="en-US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avgz3</a:t>
            </a:r>
            <a:r>
              <a:rPr lang="en-US" sz="1600" dirty="0" smtClean="0"/>
              <a:t>: Average of the </a:t>
            </a:r>
            <a:r>
              <a:rPr lang="en-US" sz="1600" i="1" dirty="0" smtClean="0"/>
              <a:t>z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(fractional) configuration variable obtained over </a:t>
            </a:r>
            <a:r>
              <a:rPr lang="en-US" sz="1600" i="1" dirty="0" err="1" smtClean="0"/>
              <a:t>numTrials</a:t>
            </a:r>
            <a:r>
              <a:rPr lang="en-US" sz="1600" i="1" dirty="0" smtClean="0"/>
              <a:t> </a:t>
            </a:r>
            <a:r>
              <a:rPr lang="en-US" sz="1600" dirty="0" smtClean="0"/>
              <a:t>iterations.</a:t>
            </a:r>
            <a:r>
              <a:rPr lang="en-US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 smtClean="0"/>
              <a:t>avgNegS</a:t>
            </a:r>
            <a:r>
              <a:rPr lang="en-US" sz="1600" dirty="0" smtClean="0"/>
              <a:t>: Average of the </a:t>
            </a:r>
            <a:r>
              <a:rPr lang="en-US" sz="1600" i="1" dirty="0" smtClean="0"/>
              <a:t>negative entropy </a:t>
            </a:r>
            <a:r>
              <a:rPr lang="en-US" sz="1600" dirty="0" smtClean="0"/>
              <a:t>obtained over </a:t>
            </a:r>
            <a:r>
              <a:rPr lang="en-US" sz="1600" i="1" dirty="0" err="1" smtClean="0"/>
              <a:t>numTrials</a:t>
            </a:r>
            <a:r>
              <a:rPr lang="en-US" sz="1600" i="1" dirty="0" smtClean="0"/>
              <a:t> </a:t>
            </a:r>
            <a:r>
              <a:rPr lang="en-US" sz="1600" dirty="0" smtClean="0"/>
              <a:t>iterations.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avgEnthEps0</a:t>
            </a:r>
            <a:r>
              <a:rPr lang="en-US" sz="1600" dirty="0" smtClean="0"/>
              <a:t>: Average of the total per-unit </a:t>
            </a:r>
            <a:r>
              <a:rPr lang="en-US" sz="1600" i="1" dirty="0" smtClean="0"/>
              <a:t>enthalpy </a:t>
            </a:r>
            <a:r>
              <a:rPr lang="en-US" sz="1600" dirty="0" smtClean="0"/>
              <a:t>obtained over </a:t>
            </a:r>
            <a:r>
              <a:rPr lang="en-US" sz="1600" i="1" dirty="0" err="1" smtClean="0"/>
              <a:t>numTrials</a:t>
            </a:r>
            <a:r>
              <a:rPr lang="en-US" sz="1600" i="1" dirty="0" smtClean="0"/>
              <a:t> </a:t>
            </a:r>
            <a:r>
              <a:rPr lang="en-US" sz="1600" dirty="0" smtClean="0"/>
              <a:t>iterations.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avgEnthEps1: </a:t>
            </a:r>
            <a:r>
              <a:rPr lang="en-US" sz="1600" dirty="0" smtClean="0"/>
              <a:t>Average of the total </a:t>
            </a:r>
            <a:r>
              <a:rPr lang="en-US" sz="1600" dirty="0" err="1" smtClean="0"/>
              <a:t>pairwise</a:t>
            </a:r>
            <a:r>
              <a:rPr lang="en-US" sz="1600" dirty="0" smtClean="0"/>
              <a:t> </a:t>
            </a:r>
            <a:r>
              <a:rPr lang="en-US" sz="1600" i="1" dirty="0" smtClean="0"/>
              <a:t>enthalpy </a:t>
            </a:r>
            <a:r>
              <a:rPr lang="en-US" sz="1600" dirty="0" smtClean="0"/>
              <a:t>obtained over </a:t>
            </a:r>
            <a:r>
              <a:rPr lang="en-US" sz="1600" i="1" dirty="0" err="1" smtClean="0"/>
              <a:t>numTrials</a:t>
            </a:r>
            <a:r>
              <a:rPr lang="en-US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 smtClean="0"/>
              <a:t>avgFreeEnergy</a:t>
            </a:r>
            <a:r>
              <a:rPr lang="en-US" sz="1600" dirty="0" smtClean="0"/>
              <a:t>: </a:t>
            </a:r>
            <a:r>
              <a:rPr lang="en-US" sz="1600" dirty="0" smtClean="0"/>
              <a:t>Average of the total </a:t>
            </a:r>
            <a:r>
              <a:rPr lang="en-US" sz="1600" i="1" dirty="0" smtClean="0"/>
              <a:t>free energy </a:t>
            </a:r>
            <a:r>
              <a:rPr lang="en-US" sz="1600" dirty="0" smtClean="0"/>
              <a:t>obtained over </a:t>
            </a:r>
            <a:r>
              <a:rPr lang="en-US" sz="1600" i="1" dirty="0" err="1" smtClean="0"/>
              <a:t>numTrials</a:t>
            </a:r>
            <a:r>
              <a:rPr lang="en-US" sz="1600" i="1" dirty="0" smtClean="0"/>
              <a:t>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newList</a:t>
            </a:r>
            <a:r>
              <a:rPr lang="en-US" b="1" i="1" dirty="0" smtClean="0"/>
              <a:t> </a:t>
            </a:r>
            <a:r>
              <a:rPr lang="en-US" dirty="0" smtClean="0"/>
              <a:t>contains </a:t>
            </a:r>
            <a:r>
              <a:rPr lang="en-US" b="1" i="1" dirty="0" smtClean="0"/>
              <a:t>averages </a:t>
            </a:r>
            <a:r>
              <a:rPr lang="en-US" dirty="0" smtClean="0"/>
              <a:t>of both a subset of the (fractional and degeneracy-reduced)  configuration variables together with a set of thermodynamic variables, for a given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smtClean="0"/>
              <a:t>x1TargetVal</a:t>
            </a:r>
            <a:r>
              <a:rPr lang="en-US" dirty="0" smtClean="0"/>
              <a:t>. Because the configuration and thermodynamic variables are produced for a probabilistically-generated (and adapted) </a:t>
            </a:r>
            <a:r>
              <a:rPr lang="en-US" dirty="0" err="1" smtClean="0"/>
              <a:t>unitArray</a:t>
            </a:r>
            <a:r>
              <a:rPr lang="en-US" dirty="0" smtClean="0"/>
              <a:t>,  we use </a:t>
            </a:r>
            <a:r>
              <a:rPr lang="en-US" i="1" dirty="0" err="1" smtClean="0"/>
              <a:t>numTrials</a:t>
            </a:r>
            <a:r>
              <a:rPr lang="en-US" i="1" dirty="0" smtClean="0"/>
              <a:t> </a:t>
            </a:r>
            <a:r>
              <a:rPr lang="en-US" dirty="0" smtClean="0"/>
              <a:t>iterations of generating and adapting the </a:t>
            </a:r>
            <a:r>
              <a:rPr lang="en-US" dirty="0" err="1" smtClean="0"/>
              <a:t>unitArray</a:t>
            </a:r>
            <a:r>
              <a:rPr lang="en-US" dirty="0" smtClean="0"/>
              <a:t> in order to obtain the averaged results.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2578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Note: </a:t>
            </a:r>
            <a:r>
              <a:rPr lang="en-US" dirty="0" smtClean="0"/>
              <a:t>The configuration variables </a:t>
            </a:r>
            <a:r>
              <a:rPr lang="en-US" b="1" i="1" dirty="0" smtClean="0"/>
              <a:t>y</a:t>
            </a:r>
            <a:r>
              <a:rPr lang="en-US" b="1" i="1" baseline="-25000" dirty="0" smtClean="0"/>
              <a:t>2</a:t>
            </a:r>
            <a:r>
              <a:rPr lang="en-US" b="1" dirty="0" smtClean="0"/>
              <a:t> and </a:t>
            </a:r>
            <a:r>
              <a:rPr lang="en-US" b="1" i="1" dirty="0" smtClean="0"/>
              <a:t>w</a:t>
            </a:r>
            <a:r>
              <a:rPr lang="en-US" b="1" i="1" baseline="-25000" dirty="0" smtClean="0"/>
              <a:t>2</a:t>
            </a:r>
            <a:r>
              <a:rPr lang="en-US" b="1" dirty="0" smtClean="0"/>
              <a:t> pairs </a:t>
            </a:r>
            <a:r>
              <a:rPr lang="en-US" dirty="0" smtClean="0"/>
              <a:t>and </a:t>
            </a:r>
            <a:r>
              <a:rPr lang="en-US" b="1" i="1" dirty="0" smtClean="0"/>
              <a:t>z</a:t>
            </a:r>
            <a:r>
              <a:rPr lang="en-US" b="1" i="1" baseline="-25000" dirty="0" smtClean="0"/>
              <a:t>2</a:t>
            </a:r>
            <a:r>
              <a:rPr lang="en-US" b="1" dirty="0" smtClean="0"/>
              <a:t> and </a:t>
            </a:r>
            <a:r>
              <a:rPr lang="en-US" b="1" i="1" dirty="0" smtClean="0"/>
              <a:t>z</a:t>
            </a:r>
            <a:r>
              <a:rPr lang="en-US" b="1" i="1" baseline="-25000" dirty="0" smtClean="0"/>
              <a:t>5</a:t>
            </a:r>
            <a:r>
              <a:rPr lang="en-US" b="1" dirty="0" smtClean="0"/>
              <a:t> triplets</a:t>
            </a:r>
            <a:r>
              <a:rPr lang="en-US" dirty="0" smtClean="0"/>
              <a:t>, obtained in </a:t>
            </a:r>
            <a:r>
              <a:rPr lang="en-US" b="1" dirty="0" err="1" smtClean="0"/>
              <a:t>computeConfigAndThermVars</a:t>
            </a:r>
            <a:r>
              <a:rPr lang="en-US" dirty="0" smtClean="0"/>
              <a:t>, are each divided by 2 to account for the degeneracy factor, so that:    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81200" y="6221412"/>
          <a:ext cx="1098550" cy="560388"/>
        </p:xfrm>
        <a:graphic>
          <a:graphicData uri="http://schemas.openxmlformats.org/presentationml/2006/ole">
            <p:oleObj spid="_x0000_s3074" name="Equation" r:id="rId3" imgW="672840" imgH="34272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105275" y="6221412"/>
          <a:ext cx="1119188" cy="560388"/>
        </p:xfrm>
        <a:graphic>
          <a:graphicData uri="http://schemas.openxmlformats.org/presentationml/2006/ole">
            <p:oleObj spid="_x0000_s3076" name="Equation" r:id="rId4" imgW="685800" imgH="34272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811838" y="6221412"/>
          <a:ext cx="1057275" cy="560388"/>
        </p:xfrm>
        <a:graphic>
          <a:graphicData uri="http://schemas.openxmlformats.org/presentationml/2006/ole">
            <p:oleObj spid="_x0000_s3077" name="Equation" r:id="rId5" imgW="64764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2895600"/>
            <a:ext cx="25146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228600"/>
            <a:ext cx="346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Documentation Overview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The Configuration Variables</a:t>
            </a:r>
            <a:r>
              <a:rPr lang="en-US" b="1" dirty="0" smtClean="0"/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Code Functionality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Crucial Variables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Program Structure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Verification and Validation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Illustrative Results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66800"/>
            <a:ext cx="73152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1430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__main__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19200" y="20574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newList</a:t>
            </a:r>
            <a:r>
              <a:rPr lang="en-US" i="1" dirty="0" smtClean="0"/>
              <a:t> </a:t>
            </a:r>
            <a:r>
              <a:rPr lang="en-US" b="1" i="1" dirty="0" smtClean="0"/>
              <a:t>= </a:t>
            </a:r>
            <a:r>
              <a:rPr lang="en-US" b="1" dirty="0" err="1" smtClean="0"/>
              <a:t>computeConfigAndThermVars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arraySizeList</a:t>
            </a:r>
            <a:r>
              <a:rPr lang="en-US" i="1" dirty="0" smtClean="0"/>
              <a:t>, h, x1TargetVal, </a:t>
            </a:r>
            <a:r>
              <a:rPr lang="en-US" i="1" dirty="0" err="1" smtClean="0"/>
              <a:t>maxXDif</a:t>
            </a:r>
            <a:r>
              <a:rPr lang="en-US" i="1" dirty="0" smtClean="0"/>
              <a:t>, </a:t>
            </a:r>
            <a:r>
              <a:rPr lang="en-US" i="1" dirty="0" err="1" smtClean="0"/>
              <a:t>numTrials</a:t>
            </a:r>
            <a:r>
              <a:rPr lang="en-US" i="1" dirty="0" smtClean="0"/>
              <a:t>, </a:t>
            </a:r>
            <a:r>
              <a:rPr lang="en-US" i="1" dirty="0" err="1" smtClean="0"/>
              <a:t>jrange</a:t>
            </a:r>
            <a:r>
              <a:rPr lang="en-US" i="1" dirty="0" smtClean="0"/>
              <a:t>, </a:t>
            </a:r>
            <a:r>
              <a:rPr lang="en-US" i="1" dirty="0" err="1" smtClean="0"/>
              <a:t>maxRange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475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Various initialization and parameter setting steps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4135"/>
            <a:ext cx="401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Program Structure: </a:t>
            </a:r>
            <a:r>
              <a:rPr lang="en-US" sz="2400" b="1" i="1" dirty="0" smtClean="0"/>
              <a:t>**main**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66800"/>
            <a:ext cx="73152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1430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 </a:t>
            </a:r>
            <a:r>
              <a:rPr lang="en-US" b="1" dirty="0" err="1" smtClean="0"/>
              <a:t>computeConfigAndThermVars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arraySizeList</a:t>
            </a:r>
            <a:r>
              <a:rPr lang="en-US" i="1" dirty="0" smtClean="0"/>
              <a:t>, h, x1TargetVal, </a:t>
            </a:r>
            <a:r>
              <a:rPr lang="en-US" i="1" dirty="0" err="1" smtClean="0"/>
              <a:t>maxXDif</a:t>
            </a:r>
            <a:r>
              <a:rPr lang="en-US" i="1" dirty="0" smtClean="0"/>
              <a:t>, </a:t>
            </a:r>
            <a:r>
              <a:rPr lang="en-US" i="1" dirty="0" err="1" smtClean="0"/>
              <a:t>numTrials</a:t>
            </a:r>
            <a:r>
              <a:rPr lang="en-US" i="1" dirty="0" smtClean="0"/>
              <a:t>, </a:t>
            </a:r>
            <a:r>
              <a:rPr lang="en-US" i="1" dirty="0" err="1" smtClean="0"/>
              <a:t>jrange</a:t>
            </a:r>
            <a:r>
              <a:rPr lang="en-US" i="1" dirty="0" smtClean="0"/>
              <a:t>, </a:t>
            </a:r>
            <a:r>
              <a:rPr lang="en-US" i="1" dirty="0" err="1" smtClean="0"/>
              <a:t>maxRange</a:t>
            </a:r>
            <a:r>
              <a:rPr lang="en-US" dirty="0" smtClean="0"/>
              <a:t>)</a:t>
            </a:r>
          </a:p>
          <a:p>
            <a:endParaRPr lang="en-US" sz="800" dirty="0" smtClean="0"/>
          </a:p>
          <a:p>
            <a:r>
              <a:rPr lang="en-US" b="1" dirty="0" smtClean="0"/>
              <a:t>Called by: **main**</a:t>
            </a:r>
          </a:p>
          <a:p>
            <a:r>
              <a:rPr lang="en-US" b="1" dirty="0" smtClean="0"/>
              <a:t>Returns:    </a:t>
            </a:r>
            <a:r>
              <a:rPr lang="en-US" i="1" dirty="0" err="1" smtClean="0"/>
              <a:t>newList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219200" y="2602468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/>
              <a:t>configVarsList</a:t>
            </a:r>
            <a:r>
              <a:rPr lang="en-US" b="1" i="1" dirty="0" smtClean="0"/>
              <a:t> = </a:t>
            </a:r>
            <a:r>
              <a:rPr lang="en-US" b="1" dirty="0" err="1" smtClean="0"/>
              <a:t>computeConfigVariables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arraySizeList</a:t>
            </a:r>
            <a:r>
              <a:rPr lang="en-US" i="1" dirty="0" smtClean="0"/>
              <a:t>, </a:t>
            </a:r>
            <a:r>
              <a:rPr lang="en-US" i="1" dirty="0" err="1" smtClean="0"/>
              <a:t>unitArray</a:t>
            </a:r>
            <a:r>
              <a:rPr lang="en-US" dirty="0" smtClean="0"/>
              <a:t>)</a:t>
            </a:r>
          </a:p>
          <a:p>
            <a:r>
              <a:rPr lang="en-US" b="1" i="1" dirty="0" err="1" smtClean="0"/>
              <a:t>sysValsList</a:t>
            </a:r>
            <a:r>
              <a:rPr lang="en-US" b="1" i="1" dirty="0" smtClean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computeThermodynamicVars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h, </a:t>
            </a:r>
            <a:r>
              <a:rPr lang="en-US" i="1" dirty="0" err="1" smtClean="0"/>
              <a:t>configVarsList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661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Program Structure: </a:t>
            </a:r>
            <a:r>
              <a:rPr lang="en-US" sz="2400" b="1" dirty="0" err="1" smtClean="0"/>
              <a:t>computeConfigAndThermVars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73152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923871"/>
            <a:ext cx="6887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configVarsXList</a:t>
            </a:r>
            <a:r>
              <a:rPr lang="en-US" b="1" i="1" dirty="0" smtClean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computeConfigXVariables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arraySizeList</a:t>
            </a:r>
            <a:r>
              <a:rPr lang="en-US" i="1" dirty="0" smtClean="0"/>
              <a:t>, </a:t>
            </a:r>
            <a:r>
              <a:rPr lang="en-US" i="1" dirty="0" err="1" smtClean="0"/>
              <a:t>unitArray</a:t>
            </a:r>
            <a:r>
              <a:rPr lang="en-US" dirty="0" smtClean="0"/>
              <a:t>)</a:t>
            </a:r>
          </a:p>
          <a:p>
            <a:r>
              <a:rPr lang="en-US" b="1" i="1" dirty="0" err="1" smtClean="0"/>
              <a:t>configVarsYList</a:t>
            </a:r>
            <a:r>
              <a:rPr lang="en-US" b="1" i="1" dirty="0" smtClean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computeConfigYVariables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arraySizeList</a:t>
            </a:r>
            <a:r>
              <a:rPr lang="en-US" i="1" dirty="0" smtClean="0"/>
              <a:t>, </a:t>
            </a:r>
            <a:r>
              <a:rPr lang="en-US" i="1" dirty="0" err="1" smtClean="0"/>
              <a:t>unitArray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i="1" dirty="0" err="1" smtClean="0"/>
              <a:t>configVarsWList</a:t>
            </a:r>
            <a:r>
              <a:rPr lang="en-US" b="1" i="1" dirty="0" smtClean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computeConfigWVariables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arraySizeList</a:t>
            </a:r>
            <a:r>
              <a:rPr lang="en-US" i="1" dirty="0" smtClean="0"/>
              <a:t>, </a:t>
            </a:r>
            <a:r>
              <a:rPr lang="en-US" i="1" dirty="0" err="1" smtClean="0"/>
              <a:t>unitArray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i="1" dirty="0" err="1" smtClean="0"/>
              <a:t>configVarsZList</a:t>
            </a:r>
            <a:r>
              <a:rPr lang="en-US" b="1" i="1" dirty="0" smtClean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computeConfigZVariables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arraySizeList</a:t>
            </a:r>
            <a:r>
              <a:rPr lang="en-US" i="1" dirty="0" smtClean="0"/>
              <a:t>, </a:t>
            </a:r>
            <a:r>
              <a:rPr lang="en-US" i="1" dirty="0" err="1" smtClean="0"/>
              <a:t>unitArray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6858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i="1" dirty="0" smtClean="0"/>
              <a:t>= </a:t>
            </a:r>
            <a:r>
              <a:rPr lang="en-US" b="1" dirty="0" err="1" smtClean="0"/>
              <a:t>computeConfigVariables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arraySizeList</a:t>
            </a:r>
            <a:r>
              <a:rPr lang="en-US" i="1" dirty="0" smtClean="0"/>
              <a:t>, </a:t>
            </a:r>
            <a:r>
              <a:rPr lang="en-US" i="1" dirty="0" err="1" smtClean="0"/>
              <a:t>unitArray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  Called by: </a:t>
            </a:r>
            <a:r>
              <a:rPr lang="en-US" b="1" dirty="0" err="1" smtClean="0"/>
              <a:t>computeConfigAndThermVars</a:t>
            </a:r>
            <a:endParaRPr lang="en-US" b="1" dirty="0" smtClean="0"/>
          </a:p>
          <a:p>
            <a:r>
              <a:rPr lang="en-US" b="1" dirty="0" smtClean="0"/>
              <a:t>  Returns: </a:t>
            </a:r>
            <a:r>
              <a:rPr lang="en-US" b="1" dirty="0" err="1" smtClean="0"/>
              <a:t>c</a:t>
            </a:r>
            <a:r>
              <a:rPr lang="en-US" i="1" dirty="0" err="1" smtClean="0"/>
              <a:t>onfigVarsList</a:t>
            </a:r>
            <a:r>
              <a:rPr lang="en-US" i="1" dirty="0" smtClean="0"/>
              <a:t> </a:t>
            </a:r>
          </a:p>
          <a:p>
            <a:endParaRPr lang="en-US" sz="800" i="1" dirty="0" smtClean="0"/>
          </a:p>
          <a:p>
            <a:r>
              <a:rPr lang="en-US" b="1" dirty="0" smtClean="0"/>
              <a:t>Essential Function Calls: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01412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functions to compute (count) the configuration variables comprise the above primary procedures and their associated sub-procedures. They occupy (approximately) lines 280 – 2420 in the code. </a:t>
            </a:r>
          </a:p>
          <a:p>
            <a:endParaRPr lang="en-US" sz="800" dirty="0"/>
          </a:p>
          <a:p>
            <a:r>
              <a:rPr lang="en-US" sz="1600" b="1" dirty="0" err="1" smtClean="0"/>
              <a:t>computeConfigVariables</a:t>
            </a:r>
            <a:r>
              <a:rPr lang="en-US" sz="1600" b="1" dirty="0" smtClean="0"/>
              <a:t> </a:t>
            </a:r>
            <a:r>
              <a:rPr lang="en-US" sz="1600" dirty="0" smtClean="0"/>
              <a:t>has been hand-verified via code walkthrough and comparison with hand-computed outputs, see the previous slide on “</a:t>
            </a:r>
            <a:r>
              <a:rPr lang="en-US" sz="1600" b="1" dirty="0" smtClean="0"/>
              <a:t>Illustrative Unit Array for the 256 (16 x 16) 2-D CVM System</a:t>
            </a:r>
            <a:r>
              <a:rPr lang="en-US" sz="1600" dirty="0" smtClean="0"/>
              <a:t>” as an example. </a:t>
            </a:r>
          </a:p>
          <a:p>
            <a:endParaRPr lang="en-US" sz="800" b="1" dirty="0"/>
          </a:p>
          <a:p>
            <a:r>
              <a:rPr lang="en-US" sz="1600" b="1" dirty="0" smtClean="0"/>
              <a:t>Note: </a:t>
            </a:r>
            <a:r>
              <a:rPr lang="en-US" sz="1600" dirty="0" smtClean="0"/>
              <a:t>The </a:t>
            </a:r>
            <a:r>
              <a:rPr lang="en-US" sz="1600" b="1" dirty="0" err="1" smtClean="0"/>
              <a:t>computeConfigVariables</a:t>
            </a:r>
            <a:r>
              <a:rPr lang="en-US" sz="1600" dirty="0" smtClean="0"/>
              <a:t> output is the ACTUAL counts of configurations (including horizontal and vertical wrap-</a:t>
            </a:r>
            <a:r>
              <a:rPr lang="en-US" sz="1600" dirty="0" err="1" smtClean="0"/>
              <a:t>arounds</a:t>
            </a:r>
            <a:r>
              <a:rPr lang="en-US" sz="1600" dirty="0" smtClean="0"/>
              <a:t>); thus:</a:t>
            </a:r>
          </a:p>
          <a:p>
            <a:r>
              <a:rPr lang="en-US" sz="1600" dirty="0" smtClean="0"/>
              <a:t>They need to be normalized by dividing by N or 2*N, as appropriate, and</a:t>
            </a:r>
          </a:p>
          <a:p>
            <a:r>
              <a:rPr lang="en-US" sz="1600" dirty="0" smtClean="0"/>
              <a:t>The </a:t>
            </a:r>
            <a:r>
              <a:rPr lang="en-US" sz="1600" b="1" i="1" dirty="0" smtClean="0"/>
              <a:t>Y</a:t>
            </a:r>
            <a:r>
              <a:rPr lang="en-US" sz="1600" b="1" i="1" baseline="-25000" dirty="0" smtClean="0"/>
              <a:t>2</a:t>
            </a:r>
            <a:r>
              <a:rPr lang="en-US" sz="1600" b="1" dirty="0" smtClean="0"/>
              <a:t> and </a:t>
            </a:r>
            <a:r>
              <a:rPr lang="en-US" sz="1600" b="1" i="1" dirty="0" smtClean="0"/>
              <a:t>W</a:t>
            </a:r>
            <a:r>
              <a:rPr lang="en-US" sz="1600" b="1" i="1" baseline="-25000" dirty="0" smtClean="0"/>
              <a:t>2</a:t>
            </a:r>
            <a:r>
              <a:rPr lang="en-US" sz="1600" b="1" dirty="0" smtClean="0"/>
              <a:t> pairs </a:t>
            </a:r>
            <a:r>
              <a:rPr lang="en-US" sz="1600" dirty="0" smtClean="0"/>
              <a:t>and </a:t>
            </a:r>
            <a:r>
              <a:rPr lang="en-US" sz="1600" b="1" i="1" dirty="0" smtClean="0"/>
              <a:t>Z</a:t>
            </a:r>
            <a:r>
              <a:rPr lang="en-US" sz="1600" b="1" i="1" baseline="-25000" dirty="0" smtClean="0"/>
              <a:t>2</a:t>
            </a:r>
            <a:r>
              <a:rPr lang="en-US" sz="1600" b="1" dirty="0" smtClean="0"/>
              <a:t> and </a:t>
            </a:r>
            <a:r>
              <a:rPr lang="en-US" sz="1600" b="1" i="1" dirty="0" smtClean="0"/>
              <a:t>Z</a:t>
            </a:r>
            <a:r>
              <a:rPr lang="en-US" sz="1600" b="1" i="1" baseline="-25000" dirty="0" smtClean="0"/>
              <a:t>5</a:t>
            </a:r>
            <a:r>
              <a:rPr lang="en-US" sz="1600" b="1" dirty="0" smtClean="0"/>
              <a:t> triplets </a:t>
            </a:r>
            <a:r>
              <a:rPr lang="en-US" sz="1600" dirty="0" smtClean="0"/>
              <a:t>each further need to be divided by two in order to remove the degeneracy;  then we have (where        is the degeneracy): 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81200" y="6221412"/>
          <a:ext cx="1098550" cy="559639"/>
        </p:xfrm>
        <a:graphic>
          <a:graphicData uri="http://schemas.openxmlformats.org/presentationml/2006/ole">
            <p:oleObj spid="_x0000_s2050" name="Equation" r:id="rId3" imgW="672840" imgH="34272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562600" y="5867400"/>
          <a:ext cx="247650" cy="373062"/>
        </p:xfrm>
        <a:graphic>
          <a:graphicData uri="http://schemas.openxmlformats.org/presentationml/2006/ole">
            <p:oleObj spid="_x0000_s2051" name="Equation" r:id="rId4" imgW="152280" imgH="2286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105275" y="6221412"/>
          <a:ext cx="1119188" cy="560388"/>
        </p:xfrm>
        <a:graphic>
          <a:graphicData uri="http://schemas.openxmlformats.org/presentationml/2006/ole">
            <p:oleObj spid="_x0000_s2052" name="Equation" r:id="rId5" imgW="685800" imgH="34272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811838" y="6221412"/>
          <a:ext cx="1057275" cy="560388"/>
        </p:xfrm>
        <a:graphic>
          <a:graphicData uri="http://schemas.openxmlformats.org/presentationml/2006/ole">
            <p:oleObj spid="_x0000_s2053" name="Equation" r:id="rId6" imgW="647640" imgH="34272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70244" y="76200"/>
            <a:ext cx="579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Program Structure: </a:t>
            </a:r>
            <a:r>
              <a:rPr lang="en-US" sz="2400" b="1" dirty="0" err="1" smtClean="0"/>
              <a:t>computeConfigVariables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4400" y="685800"/>
            <a:ext cx="7315200" cy="2209800"/>
            <a:chOff x="914400" y="685800"/>
            <a:chExt cx="7315200" cy="2209800"/>
          </a:xfrm>
        </p:grpSpPr>
        <p:sp>
          <p:nvSpPr>
            <p:cNvPr id="2" name="Rectangle 1"/>
            <p:cNvSpPr/>
            <p:nvPr/>
          </p:nvSpPr>
          <p:spPr>
            <a:xfrm>
              <a:off x="914400" y="685800"/>
              <a:ext cx="7315200" cy="2209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90600" y="685800"/>
              <a:ext cx="6858000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Function </a:t>
              </a:r>
              <a:r>
                <a:rPr lang="en-US" b="1" i="1" dirty="0" smtClean="0"/>
                <a:t>= </a:t>
              </a:r>
              <a:r>
                <a:rPr lang="en-US" b="1" dirty="0" err="1" smtClean="0"/>
                <a:t>computeThermodynamicVars</a:t>
              </a:r>
              <a:r>
                <a:rPr lang="en-US" dirty="0" smtClean="0"/>
                <a:t>( </a:t>
              </a:r>
              <a:r>
                <a:rPr lang="en-US" i="1" dirty="0" smtClean="0"/>
                <a:t>h, </a:t>
              </a:r>
              <a:r>
                <a:rPr lang="en-US" i="1" dirty="0" err="1" smtClean="0"/>
                <a:t>configVarsList</a:t>
              </a:r>
              <a:r>
                <a:rPr lang="en-US" dirty="0" smtClean="0"/>
                <a:t>):</a:t>
              </a:r>
            </a:p>
            <a:p>
              <a:r>
                <a:rPr lang="en-US" b="1" dirty="0" smtClean="0"/>
                <a:t>  Called by: </a:t>
              </a:r>
              <a:r>
                <a:rPr lang="en-US" b="1" dirty="0" err="1" smtClean="0"/>
                <a:t>computeConfigAndThermVars</a:t>
              </a:r>
              <a:endParaRPr lang="en-US" b="1" dirty="0" smtClean="0"/>
            </a:p>
            <a:p>
              <a:r>
                <a:rPr lang="en-US" b="1" dirty="0" smtClean="0"/>
                <a:t>  Returns: </a:t>
              </a:r>
              <a:r>
                <a:rPr lang="en-US" i="1" dirty="0" err="1" smtClean="0"/>
                <a:t>sysValsList</a:t>
              </a:r>
              <a:r>
                <a:rPr lang="en-US" i="1" dirty="0" smtClean="0"/>
                <a:t> </a:t>
              </a:r>
            </a:p>
            <a:p>
              <a:r>
                <a:rPr lang="en-US" i="1" dirty="0"/>
                <a:t>	</a:t>
              </a:r>
              <a:r>
                <a:rPr lang="en-US" dirty="0" smtClean="0"/>
                <a:t> </a:t>
              </a:r>
              <a:r>
                <a:rPr lang="en-US" dirty="0" err="1" smtClean="0"/>
                <a:t>sysValsList</a:t>
              </a:r>
              <a:r>
                <a:rPr lang="en-US" dirty="0" smtClean="0"/>
                <a:t> = (</a:t>
              </a:r>
              <a:r>
                <a:rPr lang="en-US" dirty="0" err="1" smtClean="0"/>
                <a:t>negS</a:t>
              </a:r>
              <a:r>
                <a:rPr lang="en-US" dirty="0" smtClean="0"/>
                <a:t>, enthalpy0, enthalpy1, </a:t>
              </a:r>
              <a:r>
                <a:rPr lang="en-US" dirty="0" err="1" smtClean="0"/>
                <a:t>freeEnergy</a:t>
              </a:r>
              <a:r>
                <a:rPr lang="en-US" dirty="0" smtClean="0"/>
                <a:t>)</a:t>
              </a:r>
              <a:endParaRPr lang="en-US" i="1" dirty="0" smtClean="0"/>
            </a:p>
            <a:p>
              <a:endParaRPr lang="en-US" sz="800" i="1" dirty="0" smtClean="0"/>
            </a:p>
            <a:p>
              <a:r>
                <a:rPr lang="en-US" b="1" dirty="0" smtClean="0"/>
                <a:t>Essential Function Calls: </a:t>
              </a:r>
            </a:p>
            <a:p>
              <a:r>
                <a:rPr lang="en-US" b="1" dirty="0"/>
                <a:t>	</a:t>
              </a:r>
              <a:r>
                <a:rPr lang="en-US" b="1" dirty="0" smtClean="0"/>
                <a:t>None</a:t>
              </a:r>
              <a:endParaRPr lang="en-US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38200" y="3201412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functions to compute the thermodynamic values comprises  (TBD) … </a:t>
            </a:r>
            <a:endParaRPr lang="en-US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670244" y="76200"/>
            <a:ext cx="643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Program Structure: </a:t>
            </a:r>
            <a:r>
              <a:rPr lang="en-US" sz="2400" b="1" dirty="0" err="1" smtClean="0"/>
              <a:t>computeThermodynamicVars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429000"/>
            <a:ext cx="29718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228600"/>
            <a:ext cx="346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Documentation Overview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The Configuration Variables</a:t>
            </a:r>
            <a:r>
              <a:rPr lang="en-US" b="1" dirty="0" smtClean="0"/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Code Functionality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Crucial Variables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Program Structure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Verification and Validation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Illustrative Results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962400"/>
            <a:ext cx="25146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228600"/>
            <a:ext cx="346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Documentation Overview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The Configuration Variables</a:t>
            </a:r>
            <a:r>
              <a:rPr lang="en-US" b="1" dirty="0" smtClean="0"/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Code Functionality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Crucial Variables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Program Structure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Verification and Validation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Illustrative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28600"/>
            <a:ext cx="346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Documentation Overview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i="1" dirty="0" smtClean="0"/>
              <a:t>The Configuration Variables:  </a:t>
            </a:r>
            <a:r>
              <a:rPr lang="en-US" dirty="0" smtClean="0"/>
              <a:t>Overview of how they are counted in a 2-D CVM, including degeneracy and configuration of the </a:t>
            </a:r>
            <a:r>
              <a:rPr lang="en-US" dirty="0" err="1" smtClean="0"/>
              <a:t>unitArray</a:t>
            </a:r>
            <a:r>
              <a:rPr lang="en-US" dirty="0" smtClean="0"/>
              <a:t> (with both horizontal and vertical wrap-</a:t>
            </a:r>
            <a:r>
              <a:rPr lang="en-US" dirty="0" err="1" smtClean="0"/>
              <a:t>arounds</a:t>
            </a:r>
            <a:r>
              <a:rPr lang="en-US" dirty="0" smtClean="0"/>
              <a:t>).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Functionality: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 smtClean="0"/>
              <a:t>Analytic computations  </a:t>
            </a:r>
            <a:r>
              <a:rPr lang="en-US" dirty="0" smtClean="0"/>
              <a:t>- for specified, known-equilibrium values of configuration variables and enthalpy parameters, 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 smtClean="0"/>
              <a:t>Probabilistic computations </a:t>
            </a:r>
            <a:r>
              <a:rPr lang="en-US" dirty="0" smtClean="0"/>
              <a:t>- generating a </a:t>
            </a:r>
            <a:r>
              <a:rPr lang="en-US" dirty="0" err="1" smtClean="0"/>
              <a:t>unitArray</a:t>
            </a:r>
            <a:r>
              <a:rPr lang="en-US" dirty="0" smtClean="0"/>
              <a:t> to meet certain probability specifications, then altering it to achieve free energy minimization for specific h-values.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i="1" dirty="0" smtClean="0"/>
              <a:t>Crucial Variables: </a:t>
            </a:r>
            <a:r>
              <a:rPr lang="en-US" dirty="0" smtClean="0"/>
              <a:t>Details of the essential list variables, containing the specific variables returned by various high-level core functions.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 smtClean="0"/>
              <a:t>Program Structure: </a:t>
            </a:r>
            <a:r>
              <a:rPr lang="en-US" dirty="0" smtClean="0"/>
              <a:t>Identifies high-level functions and procedures: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 </a:t>
            </a:r>
            <a:r>
              <a:rPr lang="en-US" i="1" dirty="0" smtClean="0"/>
              <a:t>What-calls-what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 </a:t>
            </a:r>
            <a:r>
              <a:rPr lang="en-US" i="1" dirty="0" smtClean="0"/>
              <a:t>Primary 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 </a:t>
            </a:r>
            <a:r>
              <a:rPr lang="en-US" i="1" dirty="0" smtClean="0"/>
              <a:t>Sub-procedures / functions called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 </a:t>
            </a:r>
            <a:r>
              <a:rPr lang="en-US" i="1" dirty="0" smtClean="0"/>
              <a:t>Variables passed in and returned</a:t>
            </a:r>
            <a:r>
              <a:rPr lang="en-US" i="1" dirty="0"/>
              <a:t> </a:t>
            </a:r>
            <a:r>
              <a:rPr lang="en-US" i="1" dirty="0" smtClean="0"/>
              <a:t>out</a:t>
            </a:r>
            <a:endParaRPr lang="en-US" i="1" dirty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b="1" i="1" dirty="0" smtClean="0"/>
              <a:t>Verification and Validation</a:t>
            </a:r>
          </a:p>
          <a:p>
            <a:pPr>
              <a:buFont typeface="Arial" pitchFamily="34" charset="0"/>
              <a:buChar char="•"/>
            </a:pPr>
            <a:r>
              <a:rPr lang="en-US" b="1" i="1" dirty="0"/>
              <a:t> </a:t>
            </a:r>
            <a:r>
              <a:rPr lang="en-US" b="1" i="1" dirty="0" smtClean="0"/>
              <a:t>Illustrative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1219200"/>
            <a:ext cx="34290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228600"/>
            <a:ext cx="346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Documentation Overview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The Configuration Variables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Code Functionality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Crucial Variables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Program Structure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Verification and Validation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Illustrative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VM-1-D_base-graph2_crppd_2016-09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428750"/>
            <a:ext cx="5762625" cy="520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0966" y="228600"/>
            <a:ext cx="428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Counting Configuration Variables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38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</a:t>
            </a:r>
            <a:r>
              <a:rPr lang="en-US" dirty="0" err="1" smtClean="0"/>
              <a:t>zig-zag</a:t>
            </a:r>
            <a:r>
              <a:rPr lang="en-US" dirty="0" smtClean="0"/>
              <a:t> chain (1-D CVM) consisting of eight units and one instance each of each of eight different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triplet configurations.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600200"/>
            <a:ext cx="289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Because this is only a single zigzag chain (1-D CVM array) and not a full 2-D CVM unit array, the total number of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triplets equals the total number of units. </a:t>
            </a:r>
          </a:p>
          <a:p>
            <a:endParaRPr lang="en-US" dirty="0"/>
          </a:p>
          <a:p>
            <a:r>
              <a:rPr lang="en-US" dirty="0" smtClean="0"/>
              <a:t>In a full 2-D CVM, the total count of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triplets equals </a:t>
            </a:r>
            <a:r>
              <a:rPr lang="en-US" i="1" dirty="0" smtClean="0"/>
              <a:t>2*N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is the total number of units. </a:t>
            </a:r>
          </a:p>
          <a:p>
            <a:endParaRPr lang="en-US" dirty="0"/>
          </a:p>
          <a:p>
            <a:r>
              <a:rPr lang="en-US" dirty="0" smtClean="0"/>
              <a:t>Likewise, in a 2-D CVM, the total count of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pairs each equals </a:t>
            </a:r>
            <a:r>
              <a:rPr lang="en-US" i="1" dirty="0" smtClean="0"/>
              <a:t>2*N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fig-var-weights_v3_crppd_2017-05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539" y="1371600"/>
            <a:ext cx="8429036" cy="531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152400"/>
            <a:ext cx="66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Identification of and Degeneracy in Counting Configuration Variables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09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total numbers of </a:t>
            </a:r>
            <a:r>
              <a:rPr lang="en-US" b="1" i="1" dirty="0" smtClean="0"/>
              <a:t>Y</a:t>
            </a:r>
            <a:r>
              <a:rPr lang="en-US" b="1" i="1" baseline="-25000" dirty="0" smtClean="0"/>
              <a:t>2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i="1" dirty="0" smtClean="0"/>
              <a:t>W</a:t>
            </a:r>
            <a:r>
              <a:rPr lang="en-US" b="1" i="1" baseline="-25000" dirty="0" smtClean="0"/>
              <a:t>2</a:t>
            </a:r>
            <a:r>
              <a:rPr lang="en-US" b="1" dirty="0" smtClean="0"/>
              <a:t> pairs </a:t>
            </a:r>
            <a:r>
              <a:rPr lang="en-US" dirty="0" smtClean="0"/>
              <a:t>and of</a:t>
            </a:r>
            <a:r>
              <a:rPr lang="en-US" dirty="0" smtClean="0"/>
              <a:t> </a:t>
            </a:r>
            <a:r>
              <a:rPr lang="en-US" b="1" i="1" dirty="0" smtClean="0"/>
              <a:t>Z</a:t>
            </a:r>
            <a:r>
              <a:rPr lang="en-US" b="1" i="1" baseline="-25000" dirty="0" smtClean="0"/>
              <a:t>2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i="1" dirty="0" smtClean="0"/>
              <a:t>Z</a:t>
            </a:r>
            <a:r>
              <a:rPr lang="en-US" b="1" i="1" baseline="-25000" dirty="0" smtClean="0"/>
              <a:t>5</a:t>
            </a:r>
            <a:r>
              <a:rPr lang="en-US" b="1" dirty="0" smtClean="0"/>
              <a:t> triplets </a:t>
            </a:r>
            <a:r>
              <a:rPr lang="en-US" dirty="0" smtClean="0"/>
              <a:t>can be each counted two ways, giving a </a:t>
            </a:r>
            <a:r>
              <a:rPr lang="en-US" b="1" i="1" dirty="0" smtClean="0"/>
              <a:t>degeneracy of 2 </a:t>
            </a:r>
            <a:r>
              <a:rPr lang="en-US" dirty="0" smtClean="0"/>
              <a:t>for each.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VM-2-D_base-graph_crppd_2016-09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9144000" cy="6200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6564868"/>
            <a:ext cx="692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Illustrative 32-unit system, with full wrap-</a:t>
            </a:r>
            <a:r>
              <a:rPr lang="en-US" dirty="0" err="1" smtClean="0"/>
              <a:t>arounds</a:t>
            </a:r>
            <a:r>
              <a:rPr lang="en-US" dirty="0" smtClean="0"/>
              <a:t> (vertical &amp; horizontal)</a:t>
            </a:r>
            <a:endParaRPr lang="en-US" dirty="0"/>
          </a:p>
        </p:txBody>
      </p:sp>
      <p:pic>
        <p:nvPicPr>
          <p:cNvPr id="1026" name="Picture 2" descr="C:\Users\A J Maren\Documents\AJM - Research Papers - LaTex\Rsch Papers - Current\Computing-Entropy-2D-CVM\PPTs and Original Figures\CVM-2D_rich-club_cleaned-up_2017-12-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584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Illustrative Unit Array </a:t>
            </a:r>
            <a:r>
              <a:rPr lang="en-US" b="1" dirty="0" smtClean="0"/>
              <a:t>for the 256 (16 x 16) 2-D CVM System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1828800"/>
            <a:ext cx="25146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228600"/>
            <a:ext cx="346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Documentation Overview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The Configuration Variables</a:t>
            </a:r>
            <a:r>
              <a:rPr lang="en-US" b="1" dirty="0" smtClean="0"/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Code Functionality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Crucial Variables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Program Structure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Verification and Validation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Illustrative Results</a:t>
            </a:r>
            <a:endParaRPr lang="en-US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152400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Code Functionality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676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i="1" dirty="0" smtClean="0"/>
              <a:t>Analytic computations  </a:t>
            </a:r>
            <a:r>
              <a:rPr lang="en-US" dirty="0" smtClean="0"/>
              <a:t>- for specified, known-equilibrium values of configuration variables and enthalpy parameters, 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i="1" dirty="0" smtClean="0"/>
              <a:t>Probabilistic computations </a:t>
            </a:r>
            <a:r>
              <a:rPr lang="en-US" dirty="0" smtClean="0"/>
              <a:t>- generating a </a:t>
            </a:r>
            <a:r>
              <a:rPr lang="en-US" dirty="0" err="1" smtClean="0"/>
              <a:t>unitArray</a:t>
            </a:r>
            <a:r>
              <a:rPr lang="en-US" dirty="0" smtClean="0"/>
              <a:t> to meet certain probability specifications, then altering it to achieve free energy minimization for specific </a:t>
            </a:r>
            <a:r>
              <a:rPr lang="en-US" i="1" dirty="0" smtClean="0"/>
              <a:t>h</a:t>
            </a:r>
            <a:r>
              <a:rPr lang="en-US" dirty="0" smtClean="0"/>
              <a:t>-values.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31518" y="685800"/>
            <a:ext cx="765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primary versions of this code, with very much the same functions and procedures. (Some functions, particular to the </a:t>
            </a:r>
            <a:r>
              <a:rPr lang="en-US" dirty="0" err="1" smtClean="0"/>
              <a:t>analtyic</a:t>
            </a:r>
            <a:r>
              <a:rPr lang="en-US" dirty="0" smtClean="0"/>
              <a:t> computation version, are still resident as vestigial code in the probabilistic version.)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762000" y="3200400"/>
            <a:ext cx="765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documentation focuses on the </a:t>
            </a:r>
            <a:r>
              <a:rPr lang="en-US" b="1" i="1" dirty="0" smtClean="0"/>
              <a:t>probabilistic version</a:t>
            </a:r>
            <a:r>
              <a:rPr lang="en-US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2D-CVM-random-vary-x-and-y-for-FE-min-2017-12-21.py (and later versions of the same)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838200" y="4191000"/>
            <a:ext cx="7650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Functions: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Generate a </a:t>
            </a:r>
            <a:r>
              <a:rPr lang="en-US" dirty="0" err="1" smtClean="0"/>
              <a:t>unitArray</a:t>
            </a:r>
            <a:r>
              <a:rPr lang="en-US" dirty="0" smtClean="0"/>
              <a:t> (16 x 16, or 256-element) of nodes (0, 1) according to a probabilistic distribution specified by choice of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a range of h-values, adjust the </a:t>
            </a:r>
            <a:r>
              <a:rPr lang="en-US" i="1" dirty="0" err="1" smtClean="0"/>
              <a:t>unitArray</a:t>
            </a:r>
            <a:r>
              <a:rPr lang="en-US" dirty="0" smtClean="0"/>
              <a:t> so that it achieves free energy minimization for each (specified range of) </a:t>
            </a:r>
            <a:r>
              <a:rPr lang="en-US" i="1" dirty="0" smtClean="0"/>
              <a:t>h</a:t>
            </a:r>
            <a:r>
              <a:rPr lang="en-US" dirty="0" smtClean="0"/>
              <a:t>-value. (This is done </a:t>
            </a:r>
            <a:r>
              <a:rPr lang="en-US" i="1" dirty="0" err="1" smtClean="0"/>
              <a:t>numTrials</a:t>
            </a:r>
            <a:r>
              <a:rPr lang="en-US" dirty="0" smtClean="0"/>
              <a:t> for each </a:t>
            </a:r>
            <a:r>
              <a:rPr lang="en-US" i="1" dirty="0" smtClean="0"/>
              <a:t>h</a:t>
            </a:r>
            <a:r>
              <a:rPr lang="en-US" dirty="0" smtClean="0"/>
              <a:t>, in order to account for probabilistic array generation and motion towards a free energy minimum.) The code returns configuration variables and thermodynamic results.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Prints and plots the results.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2362200"/>
            <a:ext cx="25146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228600"/>
            <a:ext cx="346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Documentation Overview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The Configuration Variables</a:t>
            </a:r>
            <a:r>
              <a:rPr lang="en-US" b="1" dirty="0" smtClean="0"/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Code Functionality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Crucial Variables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Program Structure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Verification and Validation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Illustrative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1560</Words>
  <Application>Microsoft Office PowerPoint</Application>
  <PresentationFormat>On-screen Show (4:3)</PresentationFormat>
  <Paragraphs>155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 3.0</vt:lpstr>
      <vt:lpstr>2-D CVM Code:  Block Structures and Documentation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2-D CVM Code:  Block Structures and Documentation</dc:title>
  <dc:creator>A J Maren</dc:creator>
  <cp:lastModifiedBy>A J Maren</cp:lastModifiedBy>
  <cp:revision>23</cp:revision>
  <dcterms:created xsi:type="dcterms:W3CDTF">2017-12-27T19:06:29Z</dcterms:created>
  <dcterms:modified xsi:type="dcterms:W3CDTF">2017-12-27T22:06:35Z</dcterms:modified>
</cp:coreProperties>
</file>