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0" r:id="rId3"/>
    <p:sldId id="263" r:id="rId4"/>
    <p:sldId id="265" r:id="rId5"/>
    <p:sldId id="266" r:id="rId6"/>
    <p:sldId id="267" r:id="rId7"/>
    <p:sldId id="285" r:id="rId8"/>
    <p:sldId id="286" r:id="rId9"/>
    <p:sldId id="287" r:id="rId10"/>
    <p:sldId id="288" r:id="rId11"/>
    <p:sldId id="289" r:id="rId12"/>
    <p:sldId id="290" r:id="rId13"/>
    <p:sldId id="259" r:id="rId14"/>
    <p:sldId id="261" r:id="rId15"/>
    <p:sldId id="283" r:id="rId16"/>
    <p:sldId id="291" r:id="rId17"/>
    <p:sldId id="284" r:id="rId18"/>
    <p:sldId id="295" r:id="rId19"/>
    <p:sldId id="294" r:id="rId20"/>
    <p:sldId id="256" r:id="rId21"/>
    <p:sldId id="293" r:id="rId22"/>
    <p:sldId id="268" r:id="rId23"/>
    <p:sldId id="269" r:id="rId24"/>
    <p:sldId id="271" r:id="rId25"/>
    <p:sldId id="299" r:id="rId26"/>
    <p:sldId id="296" r:id="rId27"/>
    <p:sldId id="298" r:id="rId28"/>
    <p:sldId id="257" r:id="rId29"/>
    <p:sldId id="301" r:id="rId30"/>
    <p:sldId id="302" r:id="rId31"/>
    <p:sldId id="303" r:id="rId32"/>
    <p:sldId id="304" r:id="rId33"/>
    <p:sldId id="305" r:id="rId34"/>
    <p:sldId id="306" r:id="rId35"/>
    <p:sldId id="292" r:id="rId36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  <a:srgbClr val="339933"/>
    <a:srgbClr val="CC00FF"/>
    <a:srgbClr val="FDF4E9"/>
    <a:srgbClr val="9FA069"/>
    <a:srgbClr val="DCAA46"/>
    <a:srgbClr val="F0DC8C"/>
    <a:srgbClr val="E6DC96"/>
    <a:srgbClr val="F5E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B7BF7-B5A1-4C98-9396-C4686CE1A3DF}" v="320" dt="2018-11-24T01:17:1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27" autoAdjust="0"/>
  </p:normalViewPr>
  <p:slideViewPr>
    <p:cSldViewPr>
      <p:cViewPr>
        <p:scale>
          <a:sx n="100" d="100"/>
          <a:sy n="100" d="100"/>
        </p:scale>
        <p:origin x="420" y="7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C029FDC5-3635-4E3B-93BE-6840DB9FDF6D}"/>
    <pc:docChg chg="custSel addSld delSld modSld">
      <pc:chgData name="Alianna Maren" userId="c6f7ae2fd313587f" providerId="LiveId" clId="{C029FDC5-3635-4E3B-93BE-6840DB9FDF6D}" dt="2018-11-24T01:17:12.589" v="1308" actId="164"/>
      <pc:docMkLst>
        <pc:docMk/>
      </pc:docMkLst>
      <pc:sldChg chg="addSp modSp">
        <pc:chgData name="Alianna Maren" userId="c6f7ae2fd313587f" providerId="LiveId" clId="{C029FDC5-3635-4E3B-93BE-6840DB9FDF6D}" dt="2018-11-24T01:14:15.524" v="1241" actId="1035"/>
        <pc:sldMkLst>
          <pc:docMk/>
          <pc:sldMk cId="0" sldId="257"/>
        </pc:sldMkLst>
        <pc:spChg chg="mod">
          <ac:chgData name="Alianna Maren" userId="c6f7ae2fd313587f" providerId="LiveId" clId="{C029FDC5-3635-4E3B-93BE-6840DB9FDF6D}" dt="2018-11-24T01:14:15.524" v="1241" actId="1035"/>
          <ac:spMkLst>
            <pc:docMk/>
            <pc:sldMk cId="0" sldId="257"/>
            <ac:spMk id="4" creationId="{00000000-0000-0000-0000-000000000000}"/>
          </ac:spMkLst>
        </pc:spChg>
        <pc:spChg chg="mod">
          <ac:chgData name="Alianna Maren" userId="c6f7ae2fd313587f" providerId="LiveId" clId="{C029FDC5-3635-4E3B-93BE-6840DB9FDF6D}" dt="2018-11-24T01:14:15.524" v="1241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ianna Maren" userId="c6f7ae2fd313587f" providerId="LiveId" clId="{C029FDC5-3635-4E3B-93BE-6840DB9FDF6D}" dt="2018-11-24T01:14:15.524" v="1241" actId="1035"/>
          <ac:spMkLst>
            <pc:docMk/>
            <pc:sldMk cId="0" sldId="257"/>
            <ac:spMk id="6" creationId="{B499DBB8-6BF4-4B7D-8BD9-CFD6BE04EBD1}"/>
          </ac:spMkLst>
        </pc:spChg>
        <pc:spChg chg="mod">
          <ac:chgData name="Alianna Maren" userId="c6f7ae2fd313587f" providerId="LiveId" clId="{C029FDC5-3635-4E3B-93BE-6840DB9FDF6D}" dt="2018-11-24T01:14:15.524" v="1241" actId="1035"/>
          <ac:spMkLst>
            <pc:docMk/>
            <pc:sldMk cId="0" sldId="257"/>
            <ac:spMk id="7" creationId="{4799DC45-89BA-4F3B-98F9-A041F8AE80A1}"/>
          </ac:spMkLst>
        </pc:spChg>
        <pc:spChg chg="add mod">
          <ac:chgData name="Alianna Maren" userId="c6f7ae2fd313587f" providerId="LiveId" clId="{C029FDC5-3635-4E3B-93BE-6840DB9FDF6D}" dt="2018-11-24T01:14:10.139" v="1237" actId="1076"/>
          <ac:spMkLst>
            <pc:docMk/>
            <pc:sldMk cId="0" sldId="257"/>
            <ac:spMk id="8" creationId="{9AAE17B9-2C17-4298-B331-60A212F8DE40}"/>
          </ac:spMkLst>
        </pc:spChg>
        <pc:picChg chg="mod">
          <ac:chgData name="Alianna Maren" userId="c6f7ae2fd313587f" providerId="LiveId" clId="{C029FDC5-3635-4E3B-93BE-6840DB9FDF6D}" dt="2018-11-24T01:14:15.524" v="1241" actId="1035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Alianna Maren" userId="c6f7ae2fd313587f" providerId="LiveId" clId="{C029FDC5-3635-4E3B-93BE-6840DB9FDF6D}" dt="2018-11-24T01:14:15.524" v="1241" actId="1035"/>
          <ac:picMkLst>
            <pc:docMk/>
            <pc:sldMk cId="0" sldId="257"/>
            <ac:picMk id="3" creationId="{00000000-0000-0000-0000-000000000000}"/>
          </ac:picMkLst>
        </pc:picChg>
      </pc:sldChg>
      <pc:sldChg chg="modSp">
        <pc:chgData name="Alianna Maren" userId="c6f7ae2fd313587f" providerId="LiveId" clId="{C029FDC5-3635-4E3B-93BE-6840DB9FDF6D}" dt="2018-11-24T01:08:24.410" v="964" actId="20577"/>
        <pc:sldMkLst>
          <pc:docMk/>
          <pc:sldMk cId="0" sldId="258"/>
        </pc:sldMkLst>
        <pc:spChg chg="mod">
          <ac:chgData name="Alianna Maren" userId="c6f7ae2fd313587f" providerId="LiveId" clId="{C029FDC5-3635-4E3B-93BE-6840DB9FDF6D}" dt="2018-11-24T01:08:18.903" v="963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Alianna Maren" userId="c6f7ae2fd313587f" providerId="LiveId" clId="{C029FDC5-3635-4E3B-93BE-6840DB9FDF6D}" dt="2018-11-24T01:08:24.410" v="964" actId="20577"/>
          <ac:spMkLst>
            <pc:docMk/>
            <pc:sldMk cId="0" sldId="258"/>
            <ac:spMk id="13" creationId="{00000000-0000-0000-0000-000000000000}"/>
          </ac:spMkLst>
        </pc:spChg>
      </pc:sldChg>
      <pc:sldChg chg="modSp modAnim">
        <pc:chgData name="Alianna Maren" userId="c6f7ae2fd313587f" providerId="LiveId" clId="{C029FDC5-3635-4E3B-93BE-6840DB9FDF6D}" dt="2018-11-24T01:07:41.827" v="915" actId="20577"/>
        <pc:sldMkLst>
          <pc:docMk/>
          <pc:sldMk cId="0" sldId="260"/>
        </pc:sldMkLst>
        <pc:spChg chg="mod">
          <ac:chgData name="Alianna Maren" userId="c6f7ae2fd313587f" providerId="LiveId" clId="{C029FDC5-3635-4E3B-93BE-6840DB9FDF6D}" dt="2018-11-24T01:07:34.771" v="913" actId="255"/>
          <ac:spMkLst>
            <pc:docMk/>
            <pc:sldMk cId="0" sldId="260"/>
            <ac:spMk id="8" creationId="{00000000-0000-0000-0000-000000000000}"/>
          </ac:spMkLst>
        </pc:spChg>
        <pc:spChg chg="mod">
          <ac:chgData name="Alianna Maren" userId="c6f7ae2fd313587f" providerId="LiveId" clId="{C029FDC5-3635-4E3B-93BE-6840DB9FDF6D}" dt="2018-11-24T01:07:41.827" v="915" actId="20577"/>
          <ac:spMkLst>
            <pc:docMk/>
            <pc:sldMk cId="0" sldId="260"/>
            <ac:spMk id="15" creationId="{00000000-0000-0000-0000-000000000000}"/>
          </ac:spMkLst>
        </pc:spChg>
      </pc:sldChg>
      <pc:sldChg chg="modSp">
        <pc:chgData name="Alianna Maren" userId="c6f7ae2fd313587f" providerId="LiveId" clId="{C029FDC5-3635-4E3B-93BE-6840DB9FDF6D}" dt="2018-11-24T01:08:37.931" v="966" actId="255"/>
        <pc:sldMkLst>
          <pc:docMk/>
          <pc:sldMk cId="0" sldId="263"/>
        </pc:sldMkLst>
        <pc:spChg chg="mod">
          <ac:chgData name="Alianna Maren" userId="c6f7ae2fd313587f" providerId="LiveId" clId="{C029FDC5-3635-4E3B-93BE-6840DB9FDF6D}" dt="2018-11-24T01:08:37.931" v="966" actId="255"/>
          <ac:spMkLst>
            <pc:docMk/>
            <pc:sldMk cId="0" sldId="263"/>
            <ac:spMk id="5" creationId="{3667E4A1-77F7-41F6-9055-3B4FBC9E3DCD}"/>
          </ac:spMkLst>
        </pc:spChg>
      </pc:sldChg>
      <pc:sldChg chg="del">
        <pc:chgData name="Alianna Maren" userId="c6f7ae2fd313587f" providerId="LiveId" clId="{C029FDC5-3635-4E3B-93BE-6840DB9FDF6D}" dt="2018-11-24T01:12:00.860" v="1094" actId="2696"/>
        <pc:sldMkLst>
          <pc:docMk/>
          <pc:sldMk cId="0" sldId="270"/>
        </pc:sldMkLst>
      </pc:sldChg>
      <pc:sldChg chg="del">
        <pc:chgData name="Alianna Maren" userId="c6f7ae2fd313587f" providerId="LiveId" clId="{C029FDC5-3635-4E3B-93BE-6840DB9FDF6D}" dt="2018-11-24T00:53:43.873" v="4" actId="2696"/>
        <pc:sldMkLst>
          <pc:docMk/>
          <pc:sldMk cId="0" sldId="272"/>
        </pc:sldMkLst>
      </pc:sldChg>
      <pc:sldChg chg="del">
        <pc:chgData name="Alianna Maren" userId="c6f7ae2fd313587f" providerId="LiveId" clId="{C029FDC5-3635-4E3B-93BE-6840DB9FDF6D}" dt="2018-11-24T00:53:43.876" v="5" actId="2696"/>
        <pc:sldMkLst>
          <pc:docMk/>
          <pc:sldMk cId="0" sldId="273"/>
        </pc:sldMkLst>
      </pc:sldChg>
      <pc:sldChg chg="del">
        <pc:chgData name="Alianna Maren" userId="c6f7ae2fd313587f" providerId="LiveId" clId="{C029FDC5-3635-4E3B-93BE-6840DB9FDF6D}" dt="2018-11-24T00:53:43.858" v="0" actId="2696"/>
        <pc:sldMkLst>
          <pc:docMk/>
          <pc:sldMk cId="0" sldId="274"/>
        </pc:sldMkLst>
      </pc:sldChg>
      <pc:sldChg chg="del">
        <pc:chgData name="Alianna Maren" userId="c6f7ae2fd313587f" providerId="LiveId" clId="{C029FDC5-3635-4E3B-93BE-6840DB9FDF6D}" dt="2018-11-24T00:53:43.862" v="1" actId="2696"/>
        <pc:sldMkLst>
          <pc:docMk/>
          <pc:sldMk cId="0" sldId="280"/>
        </pc:sldMkLst>
      </pc:sldChg>
      <pc:sldChg chg="del">
        <pc:chgData name="Alianna Maren" userId="c6f7ae2fd313587f" providerId="LiveId" clId="{C029FDC5-3635-4E3B-93BE-6840DB9FDF6D}" dt="2018-11-24T00:53:43.866" v="2" actId="2696"/>
        <pc:sldMkLst>
          <pc:docMk/>
          <pc:sldMk cId="0" sldId="281"/>
        </pc:sldMkLst>
      </pc:sldChg>
      <pc:sldChg chg="del">
        <pc:chgData name="Alianna Maren" userId="c6f7ae2fd313587f" providerId="LiveId" clId="{C029FDC5-3635-4E3B-93BE-6840DB9FDF6D}" dt="2018-11-24T00:53:43.869" v="3" actId="2696"/>
        <pc:sldMkLst>
          <pc:docMk/>
          <pc:sldMk cId="0" sldId="282"/>
        </pc:sldMkLst>
      </pc:sldChg>
      <pc:sldChg chg="modSp">
        <pc:chgData name="Alianna Maren" userId="c6f7ae2fd313587f" providerId="LiveId" clId="{C029FDC5-3635-4E3B-93BE-6840DB9FDF6D}" dt="2018-11-24T01:10:18.634" v="1093" actId="20577"/>
        <pc:sldMkLst>
          <pc:docMk/>
          <pc:sldMk cId="0" sldId="285"/>
        </pc:sldMkLst>
        <pc:spChg chg="mod">
          <ac:chgData name="Alianna Maren" userId="c6f7ae2fd313587f" providerId="LiveId" clId="{C029FDC5-3635-4E3B-93BE-6840DB9FDF6D}" dt="2018-11-24T01:10:18.634" v="1093" actId="20577"/>
          <ac:spMkLst>
            <pc:docMk/>
            <pc:sldMk cId="0" sldId="285"/>
            <ac:spMk id="17" creationId="{B1205403-3AA3-411C-84BA-5B94B787A72A}"/>
          </ac:spMkLst>
        </pc:spChg>
      </pc:sldChg>
      <pc:sldChg chg="modSp">
        <pc:chgData name="Alianna Maren" userId="c6f7ae2fd313587f" providerId="LiveId" clId="{C029FDC5-3635-4E3B-93BE-6840DB9FDF6D}" dt="2018-11-24T00:58:23.448" v="233" actId="114"/>
        <pc:sldMkLst>
          <pc:docMk/>
          <pc:sldMk cId="0" sldId="292"/>
        </pc:sldMkLst>
        <pc:spChg chg="mod">
          <ac:chgData name="Alianna Maren" userId="c6f7ae2fd313587f" providerId="LiveId" clId="{C029FDC5-3635-4E3B-93BE-6840DB9FDF6D}" dt="2018-11-24T00:58:16.987" v="231" actId="20577"/>
          <ac:spMkLst>
            <pc:docMk/>
            <pc:sldMk cId="0" sldId="292"/>
            <ac:spMk id="3" creationId="{00000000-0000-0000-0000-000000000000}"/>
          </ac:spMkLst>
        </pc:spChg>
        <pc:spChg chg="mod">
          <ac:chgData name="Alianna Maren" userId="c6f7ae2fd313587f" providerId="LiveId" clId="{C029FDC5-3635-4E3B-93BE-6840DB9FDF6D}" dt="2018-11-24T00:58:23.448" v="233" actId="114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Alianna Maren" userId="c6f7ae2fd313587f" providerId="LiveId" clId="{C029FDC5-3635-4E3B-93BE-6840DB9FDF6D}" dt="2018-11-24T01:12:54.931" v="1115" actId="1076"/>
        <pc:sldMkLst>
          <pc:docMk/>
          <pc:sldMk cId="216342988" sldId="296"/>
        </pc:sldMkLst>
        <pc:spChg chg="mod">
          <ac:chgData name="Alianna Maren" userId="c6f7ae2fd313587f" providerId="LiveId" clId="{C029FDC5-3635-4E3B-93BE-6840DB9FDF6D}" dt="2018-11-24T01:12:54.931" v="1115" actId="1076"/>
          <ac:spMkLst>
            <pc:docMk/>
            <pc:sldMk cId="216342988" sldId="296"/>
            <ac:spMk id="3" creationId="{0A491323-E465-4BF0-BA52-A73AFF72B4C5}"/>
          </ac:spMkLst>
        </pc:spChg>
      </pc:sldChg>
      <pc:sldChg chg="modSp">
        <pc:chgData name="Alianna Maren" userId="c6f7ae2fd313587f" providerId="LiveId" clId="{C029FDC5-3635-4E3B-93BE-6840DB9FDF6D}" dt="2018-11-24T01:13:15.220" v="1133" actId="1076"/>
        <pc:sldMkLst>
          <pc:docMk/>
          <pc:sldMk cId="482727655" sldId="298"/>
        </pc:sldMkLst>
        <pc:spChg chg="mod">
          <ac:chgData name="Alianna Maren" userId="c6f7ae2fd313587f" providerId="LiveId" clId="{C029FDC5-3635-4E3B-93BE-6840DB9FDF6D}" dt="2018-11-24T01:13:15.220" v="1133" actId="1076"/>
          <ac:spMkLst>
            <pc:docMk/>
            <pc:sldMk cId="482727655" sldId="298"/>
            <ac:spMk id="3" creationId="{0A491323-E465-4BF0-BA52-A73AFF72B4C5}"/>
          </ac:spMkLst>
        </pc:spChg>
      </pc:sldChg>
      <pc:sldChg chg="modSp">
        <pc:chgData name="Alianna Maren" userId="c6f7ae2fd313587f" providerId="LiveId" clId="{C029FDC5-3635-4E3B-93BE-6840DB9FDF6D}" dt="2018-11-24T01:12:24.659" v="1097" actId="1037"/>
        <pc:sldMkLst>
          <pc:docMk/>
          <pc:sldMk cId="2002252742" sldId="299"/>
        </pc:sldMkLst>
        <pc:spChg chg="mod">
          <ac:chgData name="Alianna Maren" userId="c6f7ae2fd313587f" providerId="LiveId" clId="{C029FDC5-3635-4E3B-93BE-6840DB9FDF6D}" dt="2018-11-24T01:12:24.659" v="1097" actId="1037"/>
          <ac:spMkLst>
            <pc:docMk/>
            <pc:sldMk cId="2002252742" sldId="299"/>
            <ac:spMk id="6" creationId="{56506103-706A-4F5A-9279-A836123ED282}"/>
          </ac:spMkLst>
        </pc:spChg>
        <pc:graphicFrameChg chg="mod">
          <ac:chgData name="Alianna Maren" userId="c6f7ae2fd313587f" providerId="LiveId" clId="{C029FDC5-3635-4E3B-93BE-6840DB9FDF6D}" dt="2018-11-24T01:12:24.659" v="1097" actId="1037"/>
          <ac:graphicFrameMkLst>
            <pc:docMk/>
            <pc:sldMk cId="2002252742" sldId="299"/>
            <ac:graphicFrameMk id="10" creationId="{5B842CDE-7947-4D32-8A87-38CFDFA340B2}"/>
          </ac:graphicFrameMkLst>
        </pc:graphicFrameChg>
      </pc:sldChg>
      <pc:sldChg chg="addSp modSp">
        <pc:chgData name="Alianna Maren" userId="c6f7ae2fd313587f" providerId="LiveId" clId="{C029FDC5-3635-4E3B-93BE-6840DB9FDF6D}" dt="2018-11-24T01:17:12.589" v="1308" actId="164"/>
        <pc:sldMkLst>
          <pc:docMk/>
          <pc:sldMk cId="800970627" sldId="301"/>
        </pc:sldMkLst>
        <pc:spChg chg="mod">
          <ac:chgData name="Alianna Maren" userId="c6f7ae2fd313587f" providerId="LiveId" clId="{C029FDC5-3635-4E3B-93BE-6840DB9FDF6D}" dt="2018-11-24T01:14:57.732" v="1243" actId="1076"/>
          <ac:spMkLst>
            <pc:docMk/>
            <pc:sldMk cId="800970627" sldId="301"/>
            <ac:spMk id="50" creationId="{D5923A0B-0B1D-4704-906A-DE6A207CD261}"/>
          </ac:spMkLst>
        </pc:spChg>
        <pc:spChg chg="mod">
          <ac:chgData name="Alianna Maren" userId="c6f7ae2fd313587f" providerId="LiveId" clId="{C029FDC5-3635-4E3B-93BE-6840DB9FDF6D}" dt="2018-11-24T01:16:10.112" v="1301" actId="113"/>
          <ac:spMkLst>
            <pc:docMk/>
            <pc:sldMk cId="800970627" sldId="301"/>
            <ac:spMk id="51" creationId="{49BD0106-F4E9-4466-8CC6-E5936B5643CF}"/>
          </ac:spMkLst>
        </pc:spChg>
        <pc:spChg chg="mod">
          <ac:chgData name="Alianna Maren" userId="c6f7ae2fd313587f" providerId="LiveId" clId="{C029FDC5-3635-4E3B-93BE-6840DB9FDF6D}" dt="2018-11-24T01:15:04.489" v="1244" actId="113"/>
          <ac:spMkLst>
            <pc:docMk/>
            <pc:sldMk cId="800970627" sldId="301"/>
            <ac:spMk id="52" creationId="{0D92F3D4-0EE1-405A-A6F6-45EE78FC8A38}"/>
          </ac:spMkLst>
        </pc:spChg>
        <pc:spChg chg="mod">
          <ac:chgData name="Alianna Maren" userId="c6f7ae2fd313587f" providerId="LiveId" clId="{C029FDC5-3635-4E3B-93BE-6840DB9FDF6D}" dt="2018-11-24T01:15:15.363" v="1246" actId="1076"/>
          <ac:spMkLst>
            <pc:docMk/>
            <pc:sldMk cId="800970627" sldId="301"/>
            <ac:spMk id="53" creationId="{1239BAB8-DD35-48E7-BC3D-8084D2D4EF1C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56" creationId="{0435C207-3714-4E47-A00D-1F42A5F2F4B5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1" creationId="{A1766C42-70B5-468E-B209-34B5EB740C33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3" creationId="{A7D5A569-05FB-438F-A242-36D40824D2CB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5" creationId="{05ABCB2C-25A4-45DC-976A-C74C0D942912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6" creationId="{04D78A79-E633-4C37-9C1D-6DA0CEEAA714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8" creationId="{DC14C0A9-6DC0-445E-BC83-99E24150E35A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69" creationId="{4B6E9240-D3DC-4E37-9A64-52DAA0E84AB5}"/>
          </ac:spMkLst>
        </pc:spChg>
        <pc:spChg chg="mod">
          <ac:chgData name="Alianna Maren" userId="c6f7ae2fd313587f" providerId="LiveId" clId="{C029FDC5-3635-4E3B-93BE-6840DB9FDF6D}" dt="2018-11-24T01:17:12.589" v="1308" actId="164"/>
          <ac:spMkLst>
            <pc:docMk/>
            <pc:sldMk cId="800970627" sldId="301"/>
            <ac:spMk id="70" creationId="{387FF84A-E211-4269-AC13-B9D3A0CD429E}"/>
          </ac:spMkLst>
        </pc:spChg>
        <pc:spChg chg="add mod">
          <ac:chgData name="Alianna Maren" userId="c6f7ae2fd313587f" providerId="LiveId" clId="{C029FDC5-3635-4E3B-93BE-6840DB9FDF6D}" dt="2018-11-24T01:15:57.292" v="1300" actId="1076"/>
          <ac:spMkLst>
            <pc:docMk/>
            <pc:sldMk cId="800970627" sldId="301"/>
            <ac:spMk id="76" creationId="{3E5A194D-0BBB-41BB-BA5C-0728C5863B66}"/>
          </ac:spMkLst>
        </pc:spChg>
        <pc:grpChg chg="add mod">
          <ac:chgData name="Alianna Maren" userId="c6f7ae2fd313587f" providerId="LiveId" clId="{C029FDC5-3635-4E3B-93BE-6840DB9FDF6D}" dt="2018-11-24T01:17:12.589" v="1308" actId="164"/>
          <ac:grpSpMkLst>
            <pc:docMk/>
            <pc:sldMk cId="800970627" sldId="301"/>
            <ac:grpSpMk id="77" creationId="{0CA4F938-2E9E-46AD-96A6-3319D07BA650}"/>
          </ac:grpSpMkLst>
        </pc:grpChg>
      </pc:sldChg>
      <pc:sldChg chg="addSp modSp">
        <pc:chgData name="Alianna Maren" userId="c6f7ae2fd313587f" providerId="LiveId" clId="{C029FDC5-3635-4E3B-93BE-6840DB9FDF6D}" dt="2018-11-24T00:57:15.996" v="162" actId="14100"/>
        <pc:sldMkLst>
          <pc:docMk/>
          <pc:sldMk cId="2034073591" sldId="303"/>
        </pc:sldMkLst>
        <pc:spChg chg="mod">
          <ac:chgData name="Alianna Maren" userId="c6f7ae2fd313587f" providerId="LiveId" clId="{C029FDC5-3635-4E3B-93BE-6840DB9FDF6D}" dt="2018-11-24T00:54:23.908" v="7" actId="1076"/>
          <ac:spMkLst>
            <pc:docMk/>
            <pc:sldMk cId="2034073591" sldId="303"/>
            <ac:spMk id="6" creationId="{D40B86F7-E03C-4BEA-A109-221D1DD29277}"/>
          </ac:spMkLst>
        </pc:spChg>
        <pc:spChg chg="mod">
          <ac:chgData name="Alianna Maren" userId="c6f7ae2fd313587f" providerId="LiveId" clId="{C029FDC5-3635-4E3B-93BE-6840DB9FDF6D}" dt="2018-11-24T00:57:15.996" v="162" actId="14100"/>
          <ac:spMkLst>
            <pc:docMk/>
            <pc:sldMk cId="2034073591" sldId="303"/>
            <ac:spMk id="49" creationId="{C1619F20-A865-4397-AD8C-6A22EC595FB3}"/>
          </ac:spMkLst>
        </pc:spChg>
        <pc:spChg chg="mod">
          <ac:chgData name="Alianna Maren" userId="c6f7ae2fd313587f" providerId="LiveId" clId="{C029FDC5-3635-4E3B-93BE-6840DB9FDF6D}" dt="2018-11-24T00:54:07.533" v="6" actId="14100"/>
          <ac:spMkLst>
            <pc:docMk/>
            <pc:sldMk cId="2034073591" sldId="303"/>
            <ac:spMk id="53" creationId="{3120BA05-9AD4-4B1A-BE31-A2642EC6BB59}"/>
          </ac:spMkLst>
        </pc:spChg>
        <pc:spChg chg="mod">
          <ac:chgData name="Alianna Maren" userId="c6f7ae2fd313587f" providerId="LiveId" clId="{C029FDC5-3635-4E3B-93BE-6840DB9FDF6D}" dt="2018-11-24T00:56:14.709" v="152" actId="1076"/>
          <ac:spMkLst>
            <pc:docMk/>
            <pc:sldMk cId="2034073591" sldId="303"/>
            <ac:spMk id="55" creationId="{FCA8F67A-B724-456E-A9CF-2746FE545113}"/>
          </ac:spMkLst>
        </pc:spChg>
        <pc:spChg chg="mod">
          <ac:chgData name="Alianna Maren" userId="c6f7ae2fd313587f" providerId="LiveId" clId="{C029FDC5-3635-4E3B-93BE-6840DB9FDF6D}" dt="2018-11-24T00:56:21.463" v="155" actId="1035"/>
          <ac:spMkLst>
            <pc:docMk/>
            <pc:sldMk cId="2034073591" sldId="303"/>
            <ac:spMk id="56" creationId="{97E03957-E857-4F0A-AB03-0EBB7B4108F2}"/>
          </ac:spMkLst>
        </pc:spChg>
        <pc:spChg chg="mod">
          <ac:chgData name="Alianna Maren" userId="c6f7ae2fd313587f" providerId="LiveId" clId="{C029FDC5-3635-4E3B-93BE-6840DB9FDF6D}" dt="2018-11-24T00:56:21.463" v="155" actId="1035"/>
          <ac:spMkLst>
            <pc:docMk/>
            <pc:sldMk cId="2034073591" sldId="303"/>
            <ac:spMk id="57" creationId="{93FFE076-C9E7-48FC-8E22-073590F81CCB}"/>
          </ac:spMkLst>
        </pc:spChg>
        <pc:spChg chg="add mod">
          <ac:chgData name="Alianna Maren" userId="c6f7ae2fd313587f" providerId="LiveId" clId="{C029FDC5-3635-4E3B-93BE-6840DB9FDF6D}" dt="2018-11-24T00:56:30.073" v="156" actId="947"/>
          <ac:spMkLst>
            <pc:docMk/>
            <pc:sldMk cId="2034073591" sldId="303"/>
            <ac:spMk id="58" creationId="{9179FF52-C3D6-45D7-BD89-CF191054CB16}"/>
          </ac:spMkLst>
        </pc:spChg>
      </pc:sldChg>
      <pc:sldChg chg="delSp modSp add">
        <pc:chgData name="Alianna Maren" userId="c6f7ae2fd313587f" providerId="LiveId" clId="{C029FDC5-3635-4E3B-93BE-6840DB9FDF6D}" dt="2018-11-24T01:02:31.477" v="649" actId="1076"/>
        <pc:sldMkLst>
          <pc:docMk/>
          <pc:sldMk cId="4120745734" sldId="306"/>
        </pc:sldMkLst>
        <pc:spChg chg="del mod">
          <ac:chgData name="Alianna Maren" userId="c6f7ae2fd313587f" providerId="LiveId" clId="{C029FDC5-3635-4E3B-93BE-6840DB9FDF6D}" dt="2018-11-24T00:59:56.309" v="285" actId="478"/>
          <ac:spMkLst>
            <pc:docMk/>
            <pc:sldMk cId="4120745734" sldId="306"/>
            <ac:spMk id="3" creationId="{D73BBA24-1C5E-4E89-8FA6-D48B378A4AD6}"/>
          </ac:spMkLst>
        </pc:spChg>
        <pc:spChg chg="mod">
          <ac:chgData name="Alianna Maren" userId="c6f7ae2fd313587f" providerId="LiveId" clId="{C029FDC5-3635-4E3B-93BE-6840DB9FDF6D}" dt="2018-11-24T01:01:17.261" v="452" actId="1076"/>
          <ac:spMkLst>
            <pc:docMk/>
            <pc:sldMk cId="4120745734" sldId="306"/>
            <ac:spMk id="7" creationId="{8FA9B5E3-386A-420D-85D5-784C0D2FC0FA}"/>
          </ac:spMkLst>
        </pc:spChg>
        <pc:spChg chg="del">
          <ac:chgData name="Alianna Maren" userId="c6f7ae2fd313587f" providerId="LiveId" clId="{C029FDC5-3635-4E3B-93BE-6840DB9FDF6D}" dt="2018-11-24T00:59:24.934" v="275" actId="478"/>
          <ac:spMkLst>
            <pc:docMk/>
            <pc:sldMk cId="4120745734" sldId="306"/>
            <ac:spMk id="12" creationId="{C66C586B-50FC-4813-84CA-E5F5476A900C}"/>
          </ac:spMkLst>
        </pc:spChg>
        <pc:spChg chg="del">
          <ac:chgData name="Alianna Maren" userId="c6f7ae2fd313587f" providerId="LiveId" clId="{C029FDC5-3635-4E3B-93BE-6840DB9FDF6D}" dt="2018-11-24T00:59:18.789" v="272" actId="478"/>
          <ac:spMkLst>
            <pc:docMk/>
            <pc:sldMk cId="4120745734" sldId="306"/>
            <ac:spMk id="28" creationId="{12D5F30B-EAE7-4C1B-91DD-7A9F68B2BCC9}"/>
          </ac:spMkLst>
        </pc:spChg>
        <pc:spChg chg="del">
          <ac:chgData name="Alianna Maren" userId="c6f7ae2fd313587f" providerId="LiveId" clId="{C029FDC5-3635-4E3B-93BE-6840DB9FDF6D}" dt="2018-11-24T00:59:13.332" v="270" actId="478"/>
          <ac:spMkLst>
            <pc:docMk/>
            <pc:sldMk cId="4120745734" sldId="306"/>
            <ac:spMk id="29" creationId="{BB864830-A066-4419-B920-C21B9823251F}"/>
          </ac:spMkLst>
        </pc:spChg>
        <pc:spChg chg="mod">
          <ac:chgData name="Alianna Maren" userId="c6f7ae2fd313587f" providerId="LiveId" clId="{C029FDC5-3635-4E3B-93BE-6840DB9FDF6D}" dt="2018-11-24T01:02:31.477" v="649" actId="1076"/>
          <ac:spMkLst>
            <pc:docMk/>
            <pc:sldMk cId="4120745734" sldId="306"/>
            <ac:spMk id="30" creationId="{9436285D-DD0B-4889-8730-CD6937A9B9DB}"/>
          </ac:spMkLst>
        </pc:spChg>
        <pc:spChg chg="del">
          <ac:chgData name="Alianna Maren" userId="c6f7ae2fd313587f" providerId="LiveId" clId="{C029FDC5-3635-4E3B-93BE-6840DB9FDF6D}" dt="2018-11-24T00:59:31.607" v="278" actId="478"/>
          <ac:spMkLst>
            <pc:docMk/>
            <pc:sldMk cId="4120745734" sldId="306"/>
            <ac:spMk id="32" creationId="{EC12AE99-48A5-46F7-B479-CC6BA354EAA0}"/>
          </ac:spMkLst>
        </pc:spChg>
        <pc:spChg chg="del topLvl">
          <ac:chgData name="Alianna Maren" userId="c6f7ae2fd313587f" providerId="LiveId" clId="{C029FDC5-3635-4E3B-93BE-6840DB9FDF6D}" dt="2018-11-24T01:00:02.553" v="287" actId="478"/>
          <ac:spMkLst>
            <pc:docMk/>
            <pc:sldMk cId="4120745734" sldId="306"/>
            <ac:spMk id="104" creationId="{4463097E-CA94-4D96-A304-2883BD50B3C4}"/>
          </ac:spMkLst>
        </pc:spChg>
        <pc:spChg chg="topLvl">
          <ac:chgData name="Alianna Maren" userId="c6f7ae2fd313587f" providerId="LiveId" clId="{C029FDC5-3635-4E3B-93BE-6840DB9FDF6D}" dt="2018-11-24T01:00:02.553" v="287" actId="478"/>
          <ac:spMkLst>
            <pc:docMk/>
            <pc:sldMk cId="4120745734" sldId="306"/>
            <ac:spMk id="105" creationId="{F3441562-7B05-422D-A151-2A11833C0DA4}"/>
          </ac:spMkLst>
        </pc:spChg>
        <pc:spChg chg="del">
          <ac:chgData name="Alianna Maren" userId="c6f7ae2fd313587f" providerId="LiveId" clId="{C029FDC5-3635-4E3B-93BE-6840DB9FDF6D}" dt="2018-11-24T00:59:59.003" v="286" actId="478"/>
          <ac:spMkLst>
            <pc:docMk/>
            <pc:sldMk cId="4120745734" sldId="306"/>
            <ac:spMk id="107" creationId="{C3789C16-C40E-46E6-B14A-658DA4A31823}"/>
          </ac:spMkLst>
        </pc:spChg>
        <pc:spChg chg="mod">
          <ac:chgData name="Alianna Maren" userId="c6f7ae2fd313587f" providerId="LiveId" clId="{C029FDC5-3635-4E3B-93BE-6840DB9FDF6D}" dt="2018-11-24T01:02:11.973" v="616" actId="20577"/>
          <ac:spMkLst>
            <pc:docMk/>
            <pc:sldMk cId="4120745734" sldId="306"/>
            <ac:spMk id="108" creationId="{3BBEB545-26F0-4487-ACB1-378044B181E7}"/>
          </ac:spMkLst>
        </pc:spChg>
        <pc:spChg chg="del">
          <ac:chgData name="Alianna Maren" userId="c6f7ae2fd313587f" providerId="LiveId" clId="{C029FDC5-3635-4E3B-93BE-6840DB9FDF6D}" dt="2018-11-24T00:59:13.332" v="270" actId="478"/>
          <ac:spMkLst>
            <pc:docMk/>
            <pc:sldMk cId="4120745734" sldId="306"/>
            <ac:spMk id="121" creationId="{632D67A6-2C13-425C-9AC8-16857930BE12}"/>
          </ac:spMkLst>
        </pc:spChg>
        <pc:spChg chg="del">
          <ac:chgData name="Alianna Maren" userId="c6f7ae2fd313587f" providerId="LiveId" clId="{C029FDC5-3635-4E3B-93BE-6840DB9FDF6D}" dt="2018-11-24T00:59:13.332" v="270" actId="478"/>
          <ac:spMkLst>
            <pc:docMk/>
            <pc:sldMk cId="4120745734" sldId="306"/>
            <ac:spMk id="131" creationId="{FF2BF97A-B5FF-43CD-AF33-B0EF03FB2DE6}"/>
          </ac:spMkLst>
        </pc:spChg>
        <pc:spChg chg="del">
          <ac:chgData name="Alianna Maren" userId="c6f7ae2fd313587f" providerId="LiveId" clId="{C029FDC5-3635-4E3B-93BE-6840DB9FDF6D}" dt="2018-11-24T00:59:13.332" v="270" actId="478"/>
          <ac:spMkLst>
            <pc:docMk/>
            <pc:sldMk cId="4120745734" sldId="306"/>
            <ac:spMk id="132" creationId="{F085AA49-CECC-4333-848C-266C0A12E0F9}"/>
          </ac:spMkLst>
        </pc:spChg>
        <pc:spChg chg="del">
          <ac:chgData name="Alianna Maren" userId="c6f7ae2fd313587f" providerId="LiveId" clId="{C029FDC5-3635-4E3B-93BE-6840DB9FDF6D}" dt="2018-11-24T00:59:39.445" v="282" actId="478"/>
          <ac:spMkLst>
            <pc:docMk/>
            <pc:sldMk cId="4120745734" sldId="306"/>
            <ac:spMk id="135" creationId="{BD402FA8-4DF6-4055-AF17-05F37FF43200}"/>
          </ac:spMkLst>
        </pc:spChg>
        <pc:spChg chg="del">
          <ac:chgData name="Alianna Maren" userId="c6f7ae2fd313587f" providerId="LiveId" clId="{C029FDC5-3635-4E3B-93BE-6840DB9FDF6D}" dt="2018-11-24T00:59:23.765" v="274" actId="478"/>
          <ac:spMkLst>
            <pc:docMk/>
            <pc:sldMk cId="4120745734" sldId="306"/>
            <ac:spMk id="136" creationId="{E7FDEDEE-6C63-4A06-9DD3-4320FE7845F0}"/>
          </ac:spMkLst>
        </pc:spChg>
        <pc:spChg chg="del">
          <ac:chgData name="Alianna Maren" userId="c6f7ae2fd313587f" providerId="LiveId" clId="{C029FDC5-3635-4E3B-93BE-6840DB9FDF6D}" dt="2018-11-24T00:59:26.981" v="276" actId="478"/>
          <ac:spMkLst>
            <pc:docMk/>
            <pc:sldMk cId="4120745734" sldId="306"/>
            <ac:spMk id="137" creationId="{2242E54F-2722-4C8F-8DF2-41CD3A2F6E75}"/>
          </ac:spMkLst>
        </pc:spChg>
        <pc:spChg chg="del">
          <ac:chgData name="Alianna Maren" userId="c6f7ae2fd313587f" providerId="LiveId" clId="{C029FDC5-3635-4E3B-93BE-6840DB9FDF6D}" dt="2018-11-24T00:59:35.589" v="280" actId="478"/>
          <ac:spMkLst>
            <pc:docMk/>
            <pc:sldMk cId="4120745734" sldId="306"/>
            <ac:spMk id="140" creationId="{38AD9FB9-3340-4B7A-91AE-646E2AE843EB}"/>
          </ac:spMkLst>
        </pc:spChg>
        <pc:spChg chg="del">
          <ac:chgData name="Alianna Maren" userId="c6f7ae2fd313587f" providerId="LiveId" clId="{C029FDC5-3635-4E3B-93BE-6840DB9FDF6D}" dt="2018-11-24T00:59:37.786" v="281" actId="478"/>
          <ac:spMkLst>
            <pc:docMk/>
            <pc:sldMk cId="4120745734" sldId="306"/>
            <ac:spMk id="141" creationId="{759470A8-D234-49EA-8797-C0E53782827C}"/>
          </ac:spMkLst>
        </pc:spChg>
        <pc:spChg chg="del">
          <ac:chgData name="Alianna Maren" userId="c6f7ae2fd313587f" providerId="LiveId" clId="{C029FDC5-3635-4E3B-93BE-6840DB9FDF6D}" dt="2018-11-24T00:59:33.685" v="279" actId="478"/>
          <ac:spMkLst>
            <pc:docMk/>
            <pc:sldMk cId="4120745734" sldId="306"/>
            <ac:spMk id="142" creationId="{4E41EE44-D1B2-4F9C-8A59-3DEC5BB73D0B}"/>
          </ac:spMkLst>
        </pc:spChg>
        <pc:grpChg chg="del">
          <ac:chgData name="Alianna Maren" userId="c6f7ae2fd313587f" providerId="LiveId" clId="{C029FDC5-3635-4E3B-93BE-6840DB9FDF6D}" dt="2018-11-24T01:00:02.553" v="287" actId="478"/>
          <ac:grpSpMkLst>
            <pc:docMk/>
            <pc:sldMk cId="4120745734" sldId="306"/>
            <ac:grpSpMk id="2" creationId="{E8E16A0D-F7B0-4DD1-B6A6-B84D32291CF8}"/>
          </ac:grpSpMkLst>
        </pc:grpChg>
        <pc:grpChg chg="del">
          <ac:chgData name="Alianna Maren" userId="c6f7ae2fd313587f" providerId="LiveId" clId="{C029FDC5-3635-4E3B-93BE-6840DB9FDF6D}" dt="2018-11-24T00:59:21.493" v="273" actId="478"/>
          <ac:grpSpMkLst>
            <pc:docMk/>
            <pc:sldMk cId="4120745734" sldId="306"/>
            <ac:grpSpMk id="17" creationId="{A5EB8A40-4FE6-4187-899F-EE3057399B73}"/>
          </ac:grpSpMkLst>
        </pc:grpChg>
        <pc:grpChg chg="del">
          <ac:chgData name="Alianna Maren" userId="c6f7ae2fd313587f" providerId="LiveId" clId="{C029FDC5-3635-4E3B-93BE-6840DB9FDF6D}" dt="2018-11-24T00:59:16.806" v="271" actId="478"/>
          <ac:grpSpMkLst>
            <pc:docMk/>
            <pc:sldMk cId="4120745734" sldId="306"/>
            <ac:grpSpMk id="27" creationId="{1DF2CB9B-DF7A-439A-B774-D48020BF3F8C}"/>
          </ac:grpSpMkLst>
        </pc:grpChg>
        <pc:grpChg chg="del">
          <ac:chgData name="Alianna Maren" userId="c6f7ae2fd313587f" providerId="LiveId" clId="{C029FDC5-3635-4E3B-93BE-6840DB9FDF6D}" dt="2018-11-24T00:59:29.510" v="277" actId="478"/>
          <ac:grpSpMkLst>
            <pc:docMk/>
            <pc:sldMk cId="4120745734" sldId="306"/>
            <ac:grpSpMk id="31" creationId="{3A922C35-4864-4B48-BC4C-6781E404D1A8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vs </a:t>
            </a:r>
            <a:r>
              <a:rPr lang="en-US" i="1"/>
              <a:t>Epsilon</a:t>
            </a:r>
            <a:r>
              <a:rPr lang="en-US" i="1" baseline="-25000"/>
              <a:t>0</a:t>
            </a:r>
            <a:r>
              <a:rPr lang="en-US"/>
              <a:t> (Activation</a:t>
            </a:r>
            <a:r>
              <a:rPr lang="en-US" baseline="0"/>
              <a:t> Enthalpy Parameter)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'[x1-vs-Epsilon0_2018-11-11.xlsx]Sheet1'!$A$1:$A$21</c:f>
              <c:numCache>
                <c:formatCode>General</c:formatCode>
                <c:ptCount val="2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</c:numCache>
            </c:numRef>
          </c:cat>
          <c:val>
            <c:numRef>
              <c:f>'[x1-vs-Epsilon0_2018-11-11.xlsx]Sheet1'!$B$1:$B$21</c:f>
              <c:numCache>
                <c:formatCode>General</c:formatCode>
                <c:ptCount val="21"/>
                <c:pt idx="0">
                  <c:v>0.5</c:v>
                </c:pt>
                <c:pt idx="1">
                  <c:v>0.438</c:v>
                </c:pt>
                <c:pt idx="2">
                  <c:v>0.377</c:v>
                </c:pt>
                <c:pt idx="3">
                  <c:v>0.32</c:v>
                </c:pt>
                <c:pt idx="4">
                  <c:v>0.26900000000000002</c:v>
                </c:pt>
                <c:pt idx="5">
                  <c:v>0.223</c:v>
                </c:pt>
                <c:pt idx="6">
                  <c:v>0.182</c:v>
                </c:pt>
                <c:pt idx="7">
                  <c:v>0.14799999999999999</c:v>
                </c:pt>
                <c:pt idx="8">
                  <c:v>0.11899999999999999</c:v>
                </c:pt>
                <c:pt idx="9">
                  <c:v>9.5000000000000001E-2</c:v>
                </c:pt>
                <c:pt idx="10">
                  <c:v>7.5999999999999998E-2</c:v>
                </c:pt>
                <c:pt idx="11">
                  <c:v>0.06</c:v>
                </c:pt>
                <c:pt idx="12">
                  <c:v>4.7E-2</c:v>
                </c:pt>
                <c:pt idx="13">
                  <c:v>3.6999999999999998E-2</c:v>
                </c:pt>
                <c:pt idx="14">
                  <c:v>2.9000000000000001E-2</c:v>
                </c:pt>
                <c:pt idx="15">
                  <c:v>2.3E-2</c:v>
                </c:pt>
                <c:pt idx="16">
                  <c:v>1.7999999999999999E-2</c:v>
                </c:pt>
                <c:pt idx="17">
                  <c:v>1.4E-2</c:v>
                </c:pt>
                <c:pt idx="18">
                  <c:v>1.0999999999999999E-2</c:v>
                </c:pt>
                <c:pt idx="19">
                  <c:v>8.0000000000000002E-3</c:v>
                </c:pt>
                <c:pt idx="20">
                  <c:v>7.0000000000000001E-3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5-41BF-A3D6-B6D1CD0DF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334688"/>
        <c:axId val="560335016"/>
      </c:lineChart>
      <c:catAx>
        <c:axId val="56033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1"/>
                  <a:t>Epsilon</a:t>
                </a:r>
                <a:r>
                  <a:rPr lang="en-US" sz="1100" b="1" i="1" baseline="-25000"/>
                  <a:t>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35016"/>
        <c:crosses val="autoZero"/>
        <c:auto val="1"/>
        <c:lblAlgn val="ctr"/>
        <c:lblOffset val="100"/>
        <c:noMultiLvlLbl val="0"/>
      </c:catAx>
      <c:valAx>
        <c:axId val="56033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1"/>
                  <a:t>x</a:t>
                </a:r>
                <a:r>
                  <a:rPr lang="en-US" sz="1100" b="1" i="1" baseline="-25000"/>
                  <a:t>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3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7A6BB-EAA5-459F-9257-741804D3D1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2-D-CVM-Random-Pattern-Configuration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2-D-CVM-Random-Pattern-Configuratio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lianna.maren@northwestern.edu" TargetMode="External"/><Relationship Id="rId4" Type="http://schemas.openxmlformats.org/officeDocument/2006/relationships/hyperlink" Target="mailto:alianna@aliannajmare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885509" y="2495260"/>
            <a:ext cx="6259881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2-D Cluster Variation Method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Analytic Results (Equilibrium)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626496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Verification and Validation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43627" y="5650854"/>
            <a:ext cx="2575091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Revised: November 23,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</a:t>
              </a:r>
              <a:r>
                <a:rPr lang="en-US" sz="1800" b="1" dirty="0"/>
                <a:t>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94682" y="284216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04637" y="2481697"/>
            <a:ext cx="2766059" cy="10261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1-D CVM: </a:t>
            </a:r>
          </a:p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2216975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95754" y="860244"/>
            <a:ext cx="9058779" cy="1026124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</a:t>
            </a:r>
            <a:r>
              <a:rPr lang="en-US" b="1" dirty="0"/>
              <a:t>A</a:t>
            </a:r>
            <a:r>
              <a:rPr lang="en-US" i="1" dirty="0"/>
              <a:t> (“on”) and four </a:t>
            </a:r>
            <a:r>
              <a:rPr lang="en-US" b="1" dirty="0"/>
              <a:t>B</a:t>
            </a:r>
            <a:r>
              <a:rPr lang="en-US" i="1" dirty="0"/>
              <a:t> (“off”)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873716" y="2885483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638800" y="3305852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682240" y="344583"/>
            <a:ext cx="4629874" cy="111845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2200" b="1" dirty="0"/>
              <a:t>Square-Grid-Node Representation vs. </a:t>
            </a:r>
          </a:p>
          <a:p>
            <a:pPr algn="ctr"/>
            <a:r>
              <a:rPr lang="en-US" sz="2200" b="1" dirty="0"/>
              <a:t>Dot-Grid-Node Representation</a:t>
            </a:r>
          </a:p>
          <a:p>
            <a:pPr algn="ctr"/>
            <a:r>
              <a:rPr lang="en-US" sz="2200" b="1" dirty="0"/>
              <a:t>for the Same Grid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73354" y="4290163"/>
            <a:ext cx="1844041" cy="10261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Same pattern in dot-grid representation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355" y="1986298"/>
            <a:ext cx="1844040" cy="10261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1-D grid with</a:t>
            </a:r>
          </a:p>
          <a:p>
            <a:pPr algn="ctr"/>
            <a:r>
              <a:rPr lang="en-US" dirty="0"/>
              <a:t>two repeats of base pattern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24C63-56B9-4D5A-82E3-9B07E80F87A4}"/>
              </a:ext>
            </a:extLst>
          </p:cNvPr>
          <p:cNvGrpSpPr/>
          <p:nvPr/>
        </p:nvGrpSpPr>
        <p:grpSpPr>
          <a:xfrm>
            <a:off x="2590800" y="1981200"/>
            <a:ext cx="4777740" cy="1036320"/>
            <a:chOff x="2179320" y="1981200"/>
            <a:chExt cx="4777740" cy="1036320"/>
          </a:xfrm>
        </p:grpSpPr>
        <p:sp>
          <p:nvSpPr>
            <p:cNvPr id="180" name="Rectangle 179"/>
            <p:cNvSpPr/>
            <p:nvPr/>
          </p:nvSpPr>
          <p:spPr>
            <a:xfrm>
              <a:off x="6454140" y="2499360"/>
              <a:ext cx="502920" cy="51816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93954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688080" y="198120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202680" y="1981200"/>
              <a:ext cx="502920" cy="51816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699760" y="198120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95122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17932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3370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43662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19100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44830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94538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18516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68224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30780" y="249936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19684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69392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42460" y="249936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7041D-C596-4419-A51E-337DA0A47D4F}"/>
              </a:ext>
            </a:extLst>
          </p:cNvPr>
          <p:cNvGrpSpPr/>
          <p:nvPr/>
        </p:nvGrpSpPr>
        <p:grpSpPr>
          <a:xfrm>
            <a:off x="2842260" y="4442696"/>
            <a:ext cx="4134802" cy="576581"/>
            <a:chOff x="2738438" y="4452619"/>
            <a:chExt cx="4134802" cy="576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F8C0BC-AEF6-4C7A-ADE0-B165E69E31AB}"/>
                </a:ext>
              </a:extLst>
            </p:cNvPr>
            <p:cNvSpPr/>
            <p:nvPr/>
          </p:nvSpPr>
          <p:spPr>
            <a:xfrm>
              <a:off x="2738438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29EE904-AB2C-4614-8557-73B495FD834C}"/>
                </a:ext>
              </a:extLst>
            </p:cNvPr>
            <p:cNvSpPr/>
            <p:nvPr/>
          </p:nvSpPr>
          <p:spPr>
            <a:xfrm>
              <a:off x="3204551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3EB3835-189D-470B-BE7E-9FE77C9B2713}"/>
                </a:ext>
              </a:extLst>
            </p:cNvPr>
            <p:cNvSpPr/>
            <p:nvPr/>
          </p:nvSpPr>
          <p:spPr>
            <a:xfrm>
              <a:off x="3670664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FC2E449-85C1-4D6E-8105-6E10008DAD5E}"/>
                </a:ext>
              </a:extLst>
            </p:cNvPr>
            <p:cNvSpPr/>
            <p:nvPr/>
          </p:nvSpPr>
          <p:spPr>
            <a:xfrm>
              <a:off x="2985612" y="4809382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BF403C6-E483-43ED-9597-EA93B71AC24D}"/>
                </a:ext>
              </a:extLst>
            </p:cNvPr>
            <p:cNvSpPr/>
            <p:nvPr/>
          </p:nvSpPr>
          <p:spPr>
            <a:xfrm>
              <a:off x="3438185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05C0C24-6FAB-42F5-85F6-EF08F4B470A8}"/>
                </a:ext>
              </a:extLst>
            </p:cNvPr>
            <p:cNvSpPr/>
            <p:nvPr/>
          </p:nvSpPr>
          <p:spPr>
            <a:xfrm>
              <a:off x="3890758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E34828-C7BD-4D2F-98A7-869C05C0B5A9}"/>
                </a:ext>
              </a:extLst>
            </p:cNvPr>
            <p:cNvSpPr/>
            <p:nvPr/>
          </p:nvSpPr>
          <p:spPr>
            <a:xfrm>
              <a:off x="4343331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4B92673-2AF5-4008-AF2B-CD2D4A7B5710}"/>
                </a:ext>
              </a:extLst>
            </p:cNvPr>
            <p:cNvSpPr/>
            <p:nvPr/>
          </p:nvSpPr>
          <p:spPr>
            <a:xfrm>
              <a:off x="4136777" y="4452619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C6A52AB-CBDB-4D58-8BA9-1F06F3E49052}"/>
                </a:ext>
              </a:extLst>
            </p:cNvPr>
            <p:cNvSpPr/>
            <p:nvPr/>
          </p:nvSpPr>
          <p:spPr>
            <a:xfrm>
              <a:off x="4602890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15E7790-DD85-4A46-B3E0-BA824C89460D}"/>
                </a:ext>
              </a:extLst>
            </p:cNvPr>
            <p:cNvSpPr/>
            <p:nvPr/>
          </p:nvSpPr>
          <p:spPr>
            <a:xfrm>
              <a:off x="5069003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86C8AB7-0815-44DA-B45D-F2142F16F360}"/>
                </a:ext>
              </a:extLst>
            </p:cNvPr>
            <p:cNvSpPr/>
            <p:nvPr/>
          </p:nvSpPr>
          <p:spPr>
            <a:xfrm>
              <a:off x="5535116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810FF2-2DD5-4C75-89C6-72A565E3337C}"/>
                </a:ext>
              </a:extLst>
            </p:cNvPr>
            <p:cNvSpPr/>
            <p:nvPr/>
          </p:nvSpPr>
          <p:spPr>
            <a:xfrm>
              <a:off x="4795904" y="4809382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3738F70-DE7A-4A47-8CAC-71B886909E0B}"/>
                </a:ext>
              </a:extLst>
            </p:cNvPr>
            <p:cNvSpPr/>
            <p:nvPr/>
          </p:nvSpPr>
          <p:spPr>
            <a:xfrm>
              <a:off x="5248477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BC61526-1F4B-40E2-BFAB-786E985D469E}"/>
                </a:ext>
              </a:extLst>
            </p:cNvPr>
            <p:cNvSpPr/>
            <p:nvPr/>
          </p:nvSpPr>
          <p:spPr>
            <a:xfrm>
              <a:off x="5701050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5A039FE-6572-4E1C-A460-EEBC3907353F}"/>
                </a:ext>
              </a:extLst>
            </p:cNvPr>
            <p:cNvSpPr/>
            <p:nvPr/>
          </p:nvSpPr>
          <p:spPr>
            <a:xfrm>
              <a:off x="6153626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AA30D31-B599-4D7C-BE79-83121E6769AD}"/>
                </a:ext>
              </a:extLst>
            </p:cNvPr>
            <p:cNvSpPr/>
            <p:nvPr/>
          </p:nvSpPr>
          <p:spPr>
            <a:xfrm>
              <a:off x="6001226" y="4452619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AF7B9C2-D48D-4BEC-B4FE-89CCB33B97F2}"/>
                </a:ext>
              </a:extLst>
            </p:cNvPr>
            <p:cNvSpPr/>
            <p:nvPr/>
          </p:nvSpPr>
          <p:spPr>
            <a:xfrm>
              <a:off x="6414373" y="4452619"/>
              <a:ext cx="247174" cy="21981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DEA366A-A5C0-44A7-B266-EB4BB5DDCA65}"/>
                </a:ext>
              </a:extLst>
            </p:cNvPr>
            <p:cNvSpPr/>
            <p:nvPr/>
          </p:nvSpPr>
          <p:spPr>
            <a:xfrm>
              <a:off x="6626066" y="4803225"/>
              <a:ext cx="247174" cy="21981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2E58AE5-7C2B-4748-B54D-0C320B7F50FD}"/>
              </a:ext>
            </a:extLst>
          </p:cNvPr>
          <p:cNvSpPr txBox="1"/>
          <p:nvPr/>
        </p:nvSpPr>
        <p:spPr>
          <a:xfrm>
            <a:off x="8010251" y="1859001"/>
            <a:ext cx="1760220" cy="13339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Typical grid representation – easy pattern visualization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91E53F-FE50-48E7-B4E3-869E2F0B8060}"/>
              </a:ext>
            </a:extLst>
          </p:cNvPr>
          <p:cNvSpPr txBox="1"/>
          <p:nvPr/>
        </p:nvSpPr>
        <p:spPr>
          <a:xfrm>
            <a:off x="5495651" y="5397500"/>
            <a:ext cx="2514600" cy="841458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Same horizontal wrap-around; identical with leftmost units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48E8D8CC-3326-40E6-A1B7-A93A604CD93A}"/>
              </a:ext>
            </a:extLst>
          </p:cNvPr>
          <p:cNvSpPr/>
          <p:nvPr/>
        </p:nvSpPr>
        <p:spPr>
          <a:xfrm rot="5400000">
            <a:off x="6620932" y="5099472"/>
            <a:ext cx="219818" cy="45243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FEBA36-A136-418E-BA79-5A68210D7CC2}"/>
              </a:ext>
            </a:extLst>
          </p:cNvPr>
          <p:cNvSpPr txBox="1"/>
          <p:nvPr/>
        </p:nvSpPr>
        <p:spPr>
          <a:xfrm>
            <a:off x="8010864" y="4101700"/>
            <a:ext cx="1760220" cy="19494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Dot grid representation – easy to view configuration variables (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66593-8542-4117-BDE2-6E599F9C6BBB}"/>
              </a:ext>
            </a:extLst>
          </p:cNvPr>
          <p:cNvSpPr txBox="1"/>
          <p:nvPr/>
        </p:nvSpPr>
        <p:spPr>
          <a:xfrm>
            <a:off x="3011633" y="6563554"/>
            <a:ext cx="4023360" cy="71834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The wrap-around on the left-hand-side was useful for structured code</a:t>
            </a:r>
          </a:p>
        </p:txBody>
      </p:sp>
    </p:spTree>
    <p:extLst>
      <p:ext uri="{BB962C8B-B14F-4D97-AF65-F5344CB8AC3E}">
        <p14:creationId xmlns:p14="http://schemas.microsoft.com/office/powerpoint/2010/main" val="27172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8" y="2754441"/>
            <a:ext cx="6858003" cy="1131759"/>
            <a:chOff x="1600197" y="4505793"/>
            <a:chExt cx="6858003" cy="1131759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25371"/>
              <a:ext cx="6858000" cy="86177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Configuration Variables in the 2-D CVM</a:t>
              </a:r>
              <a:endParaRPr lang="en-US" sz="2400" b="1" dirty="0"/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7" y="5487145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505793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2333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8D9531-1B3C-4810-B261-B8D0DBB79E36}"/>
              </a:ext>
            </a:extLst>
          </p:cNvPr>
          <p:cNvSpPr/>
          <p:nvPr/>
        </p:nvSpPr>
        <p:spPr>
          <a:xfrm>
            <a:off x="1676400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4E418-DF72-4672-AF52-D0162FF2EF92}"/>
              </a:ext>
            </a:extLst>
          </p:cNvPr>
          <p:cNvSpPr/>
          <p:nvPr/>
        </p:nvSpPr>
        <p:spPr>
          <a:xfrm>
            <a:off x="2183574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6C8C9-BB75-453A-B780-323C36AFDB89}"/>
              </a:ext>
            </a:extLst>
          </p:cNvPr>
          <p:cNvSpPr/>
          <p:nvPr/>
        </p:nvSpPr>
        <p:spPr>
          <a:xfrm>
            <a:off x="2690747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C8513-7BFF-4BB8-81B7-9DD28DF3B14F}"/>
              </a:ext>
            </a:extLst>
          </p:cNvPr>
          <p:cNvSpPr/>
          <p:nvPr/>
        </p:nvSpPr>
        <p:spPr>
          <a:xfrm>
            <a:off x="3197921" y="4792866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595085-E5C8-43CF-A975-797C54651F26}"/>
              </a:ext>
            </a:extLst>
          </p:cNvPr>
          <p:cNvSpPr/>
          <p:nvPr/>
        </p:nvSpPr>
        <p:spPr>
          <a:xfrm>
            <a:off x="4179902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FC64BB-570E-4B66-AE25-0D9DE3FAC81D}"/>
              </a:ext>
            </a:extLst>
          </p:cNvPr>
          <p:cNvSpPr/>
          <p:nvPr/>
        </p:nvSpPr>
        <p:spPr>
          <a:xfrm>
            <a:off x="4687076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F69D4-E0AE-4E3B-9EE9-ABECFA4358C5}"/>
              </a:ext>
            </a:extLst>
          </p:cNvPr>
          <p:cNvSpPr/>
          <p:nvPr/>
        </p:nvSpPr>
        <p:spPr>
          <a:xfrm>
            <a:off x="5194250" y="4792866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39627-745D-42DF-BC92-2DAC0201B257}"/>
              </a:ext>
            </a:extLst>
          </p:cNvPr>
          <p:cNvSpPr/>
          <p:nvPr/>
        </p:nvSpPr>
        <p:spPr>
          <a:xfrm>
            <a:off x="5701420" y="4786641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9FE6DE-8AAA-4F45-A649-A5FCBBE7BDD9}"/>
              </a:ext>
            </a:extLst>
          </p:cNvPr>
          <p:cNvSpPr/>
          <p:nvPr/>
        </p:nvSpPr>
        <p:spPr>
          <a:xfrm>
            <a:off x="1676400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1F2755-CD01-4810-8B34-7AA700EA83F9}"/>
              </a:ext>
            </a:extLst>
          </p:cNvPr>
          <p:cNvSpPr/>
          <p:nvPr/>
        </p:nvSpPr>
        <p:spPr>
          <a:xfrm>
            <a:off x="2183574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84FE3-9479-4B3A-9F8D-075B1ECA401A}"/>
              </a:ext>
            </a:extLst>
          </p:cNvPr>
          <p:cNvSpPr/>
          <p:nvPr/>
        </p:nvSpPr>
        <p:spPr>
          <a:xfrm>
            <a:off x="2690747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AECE9-A503-48BE-9A66-2EA65EBAE7CA}"/>
              </a:ext>
            </a:extLst>
          </p:cNvPr>
          <p:cNvSpPr/>
          <p:nvPr/>
        </p:nvSpPr>
        <p:spPr>
          <a:xfrm>
            <a:off x="3197921" y="5807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63B5DD-493D-4B7D-9B1C-BEEEF2108B5B}"/>
              </a:ext>
            </a:extLst>
          </p:cNvPr>
          <p:cNvSpPr/>
          <p:nvPr/>
        </p:nvSpPr>
        <p:spPr>
          <a:xfrm>
            <a:off x="4179902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59B163-D8BB-448A-AD4A-187B6EF871E5}"/>
              </a:ext>
            </a:extLst>
          </p:cNvPr>
          <p:cNvSpPr/>
          <p:nvPr/>
        </p:nvSpPr>
        <p:spPr>
          <a:xfrm>
            <a:off x="4687076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23C831-224B-4B45-B983-E97AE0F04013}"/>
              </a:ext>
            </a:extLst>
          </p:cNvPr>
          <p:cNvSpPr/>
          <p:nvPr/>
        </p:nvSpPr>
        <p:spPr>
          <a:xfrm>
            <a:off x="5194250" y="5807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4FCAC2-C056-45C3-B594-122943F37963}"/>
              </a:ext>
            </a:extLst>
          </p:cNvPr>
          <p:cNvSpPr/>
          <p:nvPr/>
        </p:nvSpPr>
        <p:spPr>
          <a:xfrm>
            <a:off x="5701420" y="580161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016945-6A18-4FFF-BDED-47FC78C14962}"/>
              </a:ext>
            </a:extLst>
          </p:cNvPr>
          <p:cNvSpPr/>
          <p:nvPr/>
        </p:nvSpPr>
        <p:spPr>
          <a:xfrm>
            <a:off x="1927860" y="530491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AE1E26-D676-4E41-966B-4633516DCC72}"/>
              </a:ext>
            </a:extLst>
          </p:cNvPr>
          <p:cNvSpPr/>
          <p:nvPr/>
        </p:nvSpPr>
        <p:spPr>
          <a:xfrm>
            <a:off x="2435034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E70F02-7253-44F3-893C-982B5431169D}"/>
              </a:ext>
            </a:extLst>
          </p:cNvPr>
          <p:cNvSpPr/>
          <p:nvPr/>
        </p:nvSpPr>
        <p:spPr>
          <a:xfrm>
            <a:off x="2942207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50721-FFB6-453E-BB04-EE37CC468B10}"/>
              </a:ext>
            </a:extLst>
          </p:cNvPr>
          <p:cNvSpPr/>
          <p:nvPr/>
        </p:nvSpPr>
        <p:spPr>
          <a:xfrm>
            <a:off x="3449381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1B40AC-7969-4E6F-A7EB-A00A48ABA4B0}"/>
              </a:ext>
            </a:extLst>
          </p:cNvPr>
          <p:cNvSpPr/>
          <p:nvPr/>
        </p:nvSpPr>
        <p:spPr>
          <a:xfrm>
            <a:off x="4431362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95A3C6-C026-44E6-9044-00AE6683D13E}"/>
              </a:ext>
            </a:extLst>
          </p:cNvPr>
          <p:cNvSpPr/>
          <p:nvPr/>
        </p:nvSpPr>
        <p:spPr>
          <a:xfrm>
            <a:off x="4938536" y="530491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A64F05-C0CF-4B7E-BB99-FF8AB8E91D34}"/>
              </a:ext>
            </a:extLst>
          </p:cNvPr>
          <p:cNvSpPr/>
          <p:nvPr/>
        </p:nvSpPr>
        <p:spPr>
          <a:xfrm>
            <a:off x="5445710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95DA70-3932-445C-B0C5-66D28661FEBF}"/>
              </a:ext>
            </a:extLst>
          </p:cNvPr>
          <p:cNvSpPr/>
          <p:nvPr/>
        </p:nvSpPr>
        <p:spPr>
          <a:xfrm>
            <a:off x="5952880" y="529869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BAE7BB-7F1A-4DB8-8CDF-59B92DDED922}"/>
              </a:ext>
            </a:extLst>
          </p:cNvPr>
          <p:cNvSpPr/>
          <p:nvPr/>
        </p:nvSpPr>
        <p:spPr>
          <a:xfrm>
            <a:off x="1926200" y="6310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598198-B3DF-464C-93E4-E4003F7E6F2E}"/>
              </a:ext>
            </a:extLst>
          </p:cNvPr>
          <p:cNvSpPr/>
          <p:nvPr/>
        </p:nvSpPr>
        <p:spPr>
          <a:xfrm>
            <a:off x="2433374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5D5D3B-046C-4D84-B2AB-D8694B2364CA}"/>
              </a:ext>
            </a:extLst>
          </p:cNvPr>
          <p:cNvSpPr/>
          <p:nvPr/>
        </p:nvSpPr>
        <p:spPr>
          <a:xfrm>
            <a:off x="2940548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CDAB22-C80A-49A5-BF3E-5440BB31C876}"/>
              </a:ext>
            </a:extLst>
          </p:cNvPr>
          <p:cNvSpPr/>
          <p:nvPr/>
        </p:nvSpPr>
        <p:spPr>
          <a:xfrm>
            <a:off x="3447721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07DFED-5108-4E59-B9B1-AE3DCE9B6BBF}"/>
              </a:ext>
            </a:extLst>
          </p:cNvPr>
          <p:cNvSpPr/>
          <p:nvPr/>
        </p:nvSpPr>
        <p:spPr>
          <a:xfrm>
            <a:off x="4429702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A197DB-068C-4EE7-81BC-E74A113267CB}"/>
              </a:ext>
            </a:extLst>
          </p:cNvPr>
          <p:cNvSpPr/>
          <p:nvPr/>
        </p:nvSpPr>
        <p:spPr>
          <a:xfrm>
            <a:off x="4936876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BBFEB1-979A-4311-A2A7-2F3E8755B459}"/>
              </a:ext>
            </a:extLst>
          </p:cNvPr>
          <p:cNvSpPr/>
          <p:nvPr/>
        </p:nvSpPr>
        <p:spPr>
          <a:xfrm>
            <a:off x="5444050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3AFA04-94B4-42CF-A360-BB07450FCEDF}"/>
              </a:ext>
            </a:extLst>
          </p:cNvPr>
          <p:cNvSpPr/>
          <p:nvPr/>
        </p:nvSpPr>
        <p:spPr>
          <a:xfrm>
            <a:off x="5951220" y="630453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62187C-1585-4442-8970-16E3F698ABAD}"/>
              </a:ext>
            </a:extLst>
          </p:cNvPr>
          <p:cNvSpPr/>
          <p:nvPr/>
        </p:nvSpPr>
        <p:spPr>
          <a:xfrm>
            <a:off x="1927860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9D0A1D-FE5C-49C7-A870-ED9D1438D267}"/>
              </a:ext>
            </a:extLst>
          </p:cNvPr>
          <p:cNvSpPr/>
          <p:nvPr/>
        </p:nvSpPr>
        <p:spPr>
          <a:xfrm>
            <a:off x="2435034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E07EE5-F540-467D-86C3-50BB5A615EC8}"/>
              </a:ext>
            </a:extLst>
          </p:cNvPr>
          <p:cNvSpPr/>
          <p:nvPr/>
        </p:nvSpPr>
        <p:spPr>
          <a:xfrm>
            <a:off x="2942207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A8D45E-1F74-43F4-B51E-6F0979A3E2D0}"/>
              </a:ext>
            </a:extLst>
          </p:cNvPr>
          <p:cNvSpPr/>
          <p:nvPr/>
        </p:nvSpPr>
        <p:spPr>
          <a:xfrm>
            <a:off x="3449381" y="4311525"/>
            <a:ext cx="167640" cy="16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14B1BD0-2334-4769-BD2A-62394FF14394}"/>
              </a:ext>
            </a:extLst>
          </p:cNvPr>
          <p:cNvSpPr/>
          <p:nvPr/>
        </p:nvSpPr>
        <p:spPr>
          <a:xfrm>
            <a:off x="4431362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50C986-A108-44DC-B0A7-A2530BCB36A6}"/>
              </a:ext>
            </a:extLst>
          </p:cNvPr>
          <p:cNvSpPr/>
          <p:nvPr/>
        </p:nvSpPr>
        <p:spPr>
          <a:xfrm>
            <a:off x="4938536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3B5BB1-AE1E-497A-AAED-1E6A73A5B108}"/>
              </a:ext>
            </a:extLst>
          </p:cNvPr>
          <p:cNvSpPr/>
          <p:nvPr/>
        </p:nvSpPr>
        <p:spPr>
          <a:xfrm>
            <a:off x="5445710" y="4311525"/>
            <a:ext cx="167640" cy="16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88A1D4-36A2-432F-A897-6FEAD58F34CA}"/>
              </a:ext>
            </a:extLst>
          </p:cNvPr>
          <p:cNvSpPr/>
          <p:nvPr/>
        </p:nvSpPr>
        <p:spPr>
          <a:xfrm>
            <a:off x="5952880" y="430530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A1E815-7D94-46DC-A783-7176796C6EF2}"/>
              </a:ext>
            </a:extLst>
          </p:cNvPr>
          <p:cNvSpPr/>
          <p:nvPr/>
        </p:nvSpPr>
        <p:spPr>
          <a:xfrm>
            <a:off x="3954895" y="4305300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4093E-97FE-45B5-A88F-751FF4D55860}"/>
              </a:ext>
            </a:extLst>
          </p:cNvPr>
          <p:cNvSpPr/>
          <p:nvPr/>
        </p:nvSpPr>
        <p:spPr>
          <a:xfrm>
            <a:off x="3939540" y="529869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4F6981-5DC1-4958-9EED-096D591A3351}"/>
              </a:ext>
            </a:extLst>
          </p:cNvPr>
          <p:cNvSpPr/>
          <p:nvPr/>
        </p:nvSpPr>
        <p:spPr>
          <a:xfrm>
            <a:off x="3939540" y="630453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B44A78-01C6-47B1-82DA-81CBC1E9DBA2}"/>
              </a:ext>
            </a:extLst>
          </p:cNvPr>
          <p:cNvSpPr/>
          <p:nvPr/>
        </p:nvSpPr>
        <p:spPr>
          <a:xfrm>
            <a:off x="3688080" y="479577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4C70A7-A40A-43FA-B56C-94D5B2115871}"/>
              </a:ext>
            </a:extLst>
          </p:cNvPr>
          <p:cNvSpPr/>
          <p:nvPr/>
        </p:nvSpPr>
        <p:spPr>
          <a:xfrm>
            <a:off x="3688080" y="580161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31F8DD-D3CB-441E-A7CC-1C1E438694AF}"/>
              </a:ext>
            </a:extLst>
          </p:cNvPr>
          <p:cNvGrpSpPr/>
          <p:nvPr/>
        </p:nvGrpSpPr>
        <p:grpSpPr>
          <a:xfrm>
            <a:off x="1550670" y="1120140"/>
            <a:ext cx="4777740" cy="2514600"/>
            <a:chOff x="2286000" y="1143000"/>
            <a:chExt cx="4343400" cy="228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F97E341-8E86-4CB1-914B-3D7839728C29}"/>
                </a:ext>
              </a:extLst>
            </p:cNvPr>
            <p:cNvSpPr/>
            <p:nvPr/>
          </p:nvSpPr>
          <p:spPr>
            <a:xfrm>
              <a:off x="6172200" y="29718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D7E08E-C212-4CD1-B412-BA009A82E75B}"/>
                </a:ext>
              </a:extLst>
            </p:cNvPr>
            <p:cNvSpPr/>
            <p:nvPr/>
          </p:nvSpPr>
          <p:spPr>
            <a:xfrm>
              <a:off x="38862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7EC831-7075-4C56-929F-397437125279}"/>
                </a:ext>
              </a:extLst>
            </p:cNvPr>
            <p:cNvSpPr/>
            <p:nvPr/>
          </p:nvSpPr>
          <p:spPr>
            <a:xfrm>
              <a:off x="36576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C7DF0A-FC82-4122-B782-083E52461D24}"/>
                </a:ext>
              </a:extLst>
            </p:cNvPr>
            <p:cNvSpPr/>
            <p:nvPr/>
          </p:nvSpPr>
          <p:spPr>
            <a:xfrm>
              <a:off x="5943600" y="25146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4BCCBA-C882-4211-B40F-6AEFA2A07D28}"/>
                </a:ext>
              </a:extLst>
            </p:cNvPr>
            <p:cNvSpPr/>
            <p:nvPr/>
          </p:nvSpPr>
          <p:spPr>
            <a:xfrm>
              <a:off x="54864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865D191-7DBD-46E6-A59F-B0800A449239}"/>
                </a:ext>
              </a:extLst>
            </p:cNvPr>
            <p:cNvSpPr/>
            <p:nvPr/>
          </p:nvSpPr>
          <p:spPr>
            <a:xfrm>
              <a:off x="5715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FFC274-1FAB-4BD8-8607-E27514764C6A}"/>
                </a:ext>
              </a:extLst>
            </p:cNvPr>
            <p:cNvSpPr/>
            <p:nvPr/>
          </p:nvSpPr>
          <p:spPr>
            <a:xfrm>
              <a:off x="2286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BCA693A-0543-4F04-8EAF-A7CFD12549B6}"/>
                </a:ext>
              </a:extLst>
            </p:cNvPr>
            <p:cNvSpPr/>
            <p:nvPr/>
          </p:nvSpPr>
          <p:spPr>
            <a:xfrm>
              <a:off x="2971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FB98FA-CE37-4F33-9BE4-E91AE0C34615}"/>
                </a:ext>
              </a:extLst>
            </p:cNvPr>
            <p:cNvSpPr/>
            <p:nvPr/>
          </p:nvSpPr>
          <p:spPr>
            <a:xfrm>
              <a:off x="3429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BA54FE-BDA4-4962-ADAD-56021F1D5459}"/>
                </a:ext>
              </a:extLst>
            </p:cNvPr>
            <p:cNvSpPr/>
            <p:nvPr/>
          </p:nvSpPr>
          <p:spPr>
            <a:xfrm>
              <a:off x="5257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00D9B0-4E7A-4248-B3AF-B1F808772649}"/>
                </a:ext>
              </a:extLst>
            </p:cNvPr>
            <p:cNvSpPr/>
            <p:nvPr/>
          </p:nvSpPr>
          <p:spPr>
            <a:xfrm>
              <a:off x="48006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ED3866-2FA9-4B49-B1F2-B00BB50EC0F7}"/>
                </a:ext>
              </a:extLst>
            </p:cNvPr>
            <p:cNvSpPr/>
            <p:nvPr/>
          </p:nvSpPr>
          <p:spPr>
            <a:xfrm>
              <a:off x="6172200" y="20574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8F4AD6-123C-4F85-9E1A-C7605C4B5A35}"/>
                </a:ext>
              </a:extLst>
            </p:cNvPr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44683D-F8FF-4CDB-AC57-C13DA09303E0}"/>
                </a:ext>
              </a:extLst>
            </p:cNvPr>
            <p:cNvSpPr/>
            <p:nvPr/>
          </p:nvSpPr>
          <p:spPr>
            <a:xfrm>
              <a:off x="36576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201188-5F83-4708-A055-4497D30FB5BE}"/>
                </a:ext>
              </a:extLst>
            </p:cNvPr>
            <p:cNvSpPr/>
            <p:nvPr/>
          </p:nvSpPr>
          <p:spPr>
            <a:xfrm>
              <a:off x="5943600" y="16002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E2482F4-B277-4CD8-9C11-70F1069953FE}"/>
                </a:ext>
              </a:extLst>
            </p:cNvPr>
            <p:cNvSpPr/>
            <p:nvPr/>
          </p:nvSpPr>
          <p:spPr>
            <a:xfrm>
              <a:off x="54864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8DB0FCC-6D1F-41E5-AA41-0B2FA8272884}"/>
                </a:ext>
              </a:extLst>
            </p:cNvPr>
            <p:cNvSpPr/>
            <p:nvPr/>
          </p:nvSpPr>
          <p:spPr>
            <a:xfrm>
              <a:off x="5715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7562AD-3B6C-40B7-B777-4D2612DE3CF7}"/>
                </a:ext>
              </a:extLst>
            </p:cNvPr>
            <p:cNvSpPr/>
            <p:nvPr/>
          </p:nvSpPr>
          <p:spPr>
            <a:xfrm>
              <a:off x="2971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BE6F42-82FB-4152-A02A-197ACFC6EFD0}"/>
                </a:ext>
              </a:extLst>
            </p:cNvPr>
            <p:cNvSpPr/>
            <p:nvPr/>
          </p:nvSpPr>
          <p:spPr>
            <a:xfrm>
              <a:off x="3429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6C079C7-7CA2-4BEB-A316-E6B5B6FE07F1}"/>
                </a:ext>
              </a:extLst>
            </p:cNvPr>
            <p:cNvSpPr/>
            <p:nvPr/>
          </p:nvSpPr>
          <p:spPr>
            <a:xfrm>
              <a:off x="5257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CFDFEA-F5C5-42A8-8EB6-553D18EFEE7A}"/>
                </a:ext>
              </a:extLst>
            </p:cNvPr>
            <p:cNvSpPr/>
            <p:nvPr/>
          </p:nvSpPr>
          <p:spPr>
            <a:xfrm>
              <a:off x="48006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CCEC49C-DE38-47C7-A98F-A54697386C2E}"/>
                </a:ext>
              </a:extLst>
            </p:cNvPr>
            <p:cNvSpPr/>
            <p:nvPr/>
          </p:nvSpPr>
          <p:spPr>
            <a:xfrm>
              <a:off x="61722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3D3C17-7F85-46D8-9C23-547DEDED3ED8}"/>
                </a:ext>
              </a:extLst>
            </p:cNvPr>
            <p:cNvSpPr/>
            <p:nvPr/>
          </p:nvSpPr>
          <p:spPr>
            <a:xfrm>
              <a:off x="25146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61520A-20E8-42DE-8951-80113A61E4BD}"/>
                </a:ext>
              </a:extLst>
            </p:cNvPr>
            <p:cNvSpPr/>
            <p:nvPr/>
          </p:nvSpPr>
          <p:spPr>
            <a:xfrm>
              <a:off x="38862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F140023-6E51-42D4-BE33-6BDD218E5CA3}"/>
                </a:ext>
              </a:extLst>
            </p:cNvPr>
            <p:cNvSpPr/>
            <p:nvPr/>
          </p:nvSpPr>
          <p:spPr>
            <a:xfrm>
              <a:off x="5715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8B698F-3E0F-4923-8B0A-E96B05493780}"/>
                </a:ext>
              </a:extLst>
            </p:cNvPr>
            <p:cNvSpPr/>
            <p:nvPr/>
          </p:nvSpPr>
          <p:spPr>
            <a:xfrm>
              <a:off x="2971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0833D08-4187-49F8-8A24-D4B60F7782EF}"/>
                </a:ext>
              </a:extLst>
            </p:cNvPr>
            <p:cNvSpPr/>
            <p:nvPr/>
          </p:nvSpPr>
          <p:spPr>
            <a:xfrm>
              <a:off x="3429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9406858-B0C7-4693-8095-4B0F4A5E9CD5}"/>
                </a:ext>
              </a:extLst>
            </p:cNvPr>
            <p:cNvSpPr/>
            <p:nvPr/>
          </p:nvSpPr>
          <p:spPr>
            <a:xfrm>
              <a:off x="43434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FCDC00-32FE-4CF8-8F21-29B20D91213C}"/>
                </a:ext>
              </a:extLst>
            </p:cNvPr>
            <p:cNvSpPr/>
            <p:nvPr/>
          </p:nvSpPr>
          <p:spPr>
            <a:xfrm>
              <a:off x="5257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AA46445-5033-4938-B6FE-05E860766224}"/>
                </a:ext>
              </a:extLst>
            </p:cNvPr>
            <p:cNvSpPr/>
            <p:nvPr/>
          </p:nvSpPr>
          <p:spPr>
            <a:xfrm>
              <a:off x="48006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E372D2-974C-438C-B4E4-FBC200B8A1C6}"/>
                </a:ext>
              </a:extLst>
            </p:cNvPr>
            <p:cNvSpPr/>
            <p:nvPr/>
          </p:nvSpPr>
          <p:spPr>
            <a:xfrm>
              <a:off x="2286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05537C-1AC9-4B3F-A80B-497E9005A84F}"/>
                </a:ext>
              </a:extLst>
            </p:cNvPr>
            <p:cNvSpPr/>
            <p:nvPr/>
          </p:nvSpPr>
          <p:spPr>
            <a:xfrm>
              <a:off x="2743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899FFB-1E59-49C0-8479-A536D093DC77}"/>
                </a:ext>
              </a:extLst>
            </p:cNvPr>
            <p:cNvSpPr/>
            <p:nvPr/>
          </p:nvSpPr>
          <p:spPr>
            <a:xfrm>
              <a:off x="32004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53CA748-93D8-431A-9B33-F4E6252FB49E}"/>
                </a:ext>
              </a:extLst>
            </p:cNvPr>
            <p:cNvSpPr/>
            <p:nvPr/>
          </p:nvSpPr>
          <p:spPr>
            <a:xfrm>
              <a:off x="41148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DB97E6-5355-4443-9F9C-F6F08B614B4B}"/>
                </a:ext>
              </a:extLst>
            </p:cNvPr>
            <p:cNvSpPr/>
            <p:nvPr/>
          </p:nvSpPr>
          <p:spPr>
            <a:xfrm>
              <a:off x="4572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D6E519-C92F-4ABF-8B98-7DEC892AB310}"/>
                </a:ext>
              </a:extLst>
            </p:cNvPr>
            <p:cNvSpPr/>
            <p:nvPr/>
          </p:nvSpPr>
          <p:spPr>
            <a:xfrm>
              <a:off x="5029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82017C-884F-4E4F-9982-2F8C0C2A01DC}"/>
                </a:ext>
              </a:extLst>
            </p:cNvPr>
            <p:cNvSpPr/>
            <p:nvPr/>
          </p:nvSpPr>
          <p:spPr>
            <a:xfrm>
              <a:off x="25146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643A1E-8CF0-4326-801A-E1A63DABA5F4}"/>
                </a:ext>
              </a:extLst>
            </p:cNvPr>
            <p:cNvSpPr/>
            <p:nvPr/>
          </p:nvSpPr>
          <p:spPr>
            <a:xfrm>
              <a:off x="43434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D3ECB5-4806-43A6-89D7-D8A46E6D1C02}"/>
                </a:ext>
              </a:extLst>
            </p:cNvPr>
            <p:cNvSpPr/>
            <p:nvPr/>
          </p:nvSpPr>
          <p:spPr>
            <a:xfrm>
              <a:off x="2743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0D1C7DD-CFD3-409A-BA7F-5A9858098C61}"/>
                </a:ext>
              </a:extLst>
            </p:cNvPr>
            <p:cNvSpPr/>
            <p:nvPr/>
          </p:nvSpPr>
          <p:spPr>
            <a:xfrm>
              <a:off x="32004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CEE22E-783F-4FB9-9130-B8E6D507D0E2}"/>
                </a:ext>
              </a:extLst>
            </p:cNvPr>
            <p:cNvSpPr/>
            <p:nvPr/>
          </p:nvSpPr>
          <p:spPr>
            <a:xfrm>
              <a:off x="41148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EF0723-C9A3-40F6-97D4-843F41365359}"/>
                </a:ext>
              </a:extLst>
            </p:cNvPr>
            <p:cNvSpPr/>
            <p:nvPr/>
          </p:nvSpPr>
          <p:spPr>
            <a:xfrm>
              <a:off x="4572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F7BED8-E9C8-416E-A70D-2F2B13B4B8E4}"/>
                </a:ext>
              </a:extLst>
            </p:cNvPr>
            <p:cNvSpPr/>
            <p:nvPr/>
          </p:nvSpPr>
          <p:spPr>
            <a:xfrm>
              <a:off x="5029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AC14A0-0A86-4825-B341-088A225E33A2}"/>
                </a:ext>
              </a:extLst>
            </p:cNvPr>
            <p:cNvSpPr/>
            <p:nvPr/>
          </p:nvSpPr>
          <p:spPr>
            <a:xfrm>
              <a:off x="43434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DB6027-2414-41E1-AF43-13E8F0FCFE74}"/>
                </a:ext>
              </a:extLst>
            </p:cNvPr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628650" y="143522"/>
            <a:ext cx="8801099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Two Different Visualizations of the Same 2-D CVM Grid</a:t>
            </a:r>
          </a:p>
          <a:p>
            <a:pPr algn="ctr"/>
            <a:r>
              <a:rPr lang="en-US" b="1" i="1" dirty="0"/>
              <a:t>(Showing only ONE of the wrap-arounds on top and right)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7BD0F-6BAF-45BC-911E-600CE56BA65A}"/>
              </a:ext>
            </a:extLst>
          </p:cNvPr>
          <p:cNvSpPr txBox="1"/>
          <p:nvPr/>
        </p:nvSpPr>
        <p:spPr>
          <a:xfrm>
            <a:off x="6454141" y="1455420"/>
            <a:ext cx="3481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Block grid: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Used in most papers &amp; </a:t>
            </a:r>
            <a:r>
              <a:rPr lang="en-US" sz="2200" dirty="0" err="1"/>
              <a:t>slidedecks</a:t>
            </a:r>
            <a:r>
              <a:rPr lang="en-US" sz="2200" dirty="0"/>
              <a:t>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Easiest for visualizing local shapes &amp; patterns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250B14-4437-42E6-A9D7-CF4D9418374A}"/>
              </a:ext>
            </a:extLst>
          </p:cNvPr>
          <p:cNvSpPr txBox="1"/>
          <p:nvPr/>
        </p:nvSpPr>
        <p:spPr>
          <a:xfrm>
            <a:off x="6441382" y="4569980"/>
            <a:ext cx="3481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Dot grid: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Used only to show how the different configuration variables are set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8274A-B5B5-461F-9442-1808D90454E3}"/>
              </a:ext>
            </a:extLst>
          </p:cNvPr>
          <p:cNvSpPr txBox="1"/>
          <p:nvPr/>
        </p:nvSpPr>
        <p:spPr>
          <a:xfrm>
            <a:off x="939835" y="6745559"/>
            <a:ext cx="8178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Note: </a:t>
            </a:r>
            <a:r>
              <a:rPr lang="en-US" sz="2200" dirty="0"/>
              <a:t>BOTH grid patterns show both horizontal and vertical wrap-arounds; at the top and right-side edges; dark and light mottled grey</a:t>
            </a:r>
          </a:p>
        </p:txBody>
      </p:sp>
    </p:spTree>
    <p:extLst>
      <p:ext uri="{BB962C8B-B14F-4D97-AF65-F5344CB8AC3E}">
        <p14:creationId xmlns:p14="http://schemas.microsoft.com/office/powerpoint/2010/main" val="407866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568276" y="255435"/>
            <a:ext cx="692184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</a:t>
            </a:r>
            <a:r>
              <a:rPr lang="en-US" sz="2640" b="1" i="1" dirty="0" err="1"/>
              <a:t>y</a:t>
            </a:r>
            <a:r>
              <a:rPr lang="en-US" sz="2640" b="1" baseline="-25000" dirty="0" err="1"/>
              <a:t>i</a:t>
            </a:r>
            <a:r>
              <a:rPr lang="en-US" sz="2640" b="1" dirty="0"/>
              <a:t> Configuration Variables in a 2-D CVM Grid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8D9531-1B3C-4810-B261-B8D0DBB79E36}"/>
              </a:ext>
            </a:extLst>
          </p:cNvPr>
          <p:cNvSpPr/>
          <p:nvPr/>
        </p:nvSpPr>
        <p:spPr>
          <a:xfrm>
            <a:off x="2184504" y="387838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4E418-DF72-4672-AF52-D0162FF2EF92}"/>
              </a:ext>
            </a:extLst>
          </p:cNvPr>
          <p:cNvSpPr/>
          <p:nvPr/>
        </p:nvSpPr>
        <p:spPr>
          <a:xfrm>
            <a:off x="3003187" y="387838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6C8C9-BB75-453A-B780-323C36AFDB89}"/>
              </a:ext>
            </a:extLst>
          </p:cNvPr>
          <p:cNvSpPr/>
          <p:nvPr/>
        </p:nvSpPr>
        <p:spPr>
          <a:xfrm>
            <a:off x="3835118" y="387838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C8513-7BFF-4BB8-81B7-9DD28DF3B14F}"/>
              </a:ext>
            </a:extLst>
          </p:cNvPr>
          <p:cNvSpPr/>
          <p:nvPr/>
        </p:nvSpPr>
        <p:spPr>
          <a:xfrm>
            <a:off x="4681322" y="3878381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9FE6DE-8AAA-4F45-A649-A5FCBBE7BDD9}"/>
              </a:ext>
            </a:extLst>
          </p:cNvPr>
          <p:cNvSpPr/>
          <p:nvPr/>
        </p:nvSpPr>
        <p:spPr>
          <a:xfrm>
            <a:off x="2184504" y="4893349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1F2755-CD01-4810-8B34-7AA700EA83F9}"/>
              </a:ext>
            </a:extLst>
          </p:cNvPr>
          <p:cNvSpPr/>
          <p:nvPr/>
        </p:nvSpPr>
        <p:spPr>
          <a:xfrm>
            <a:off x="3003187" y="4893349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84FE3-9479-4B3A-9F8D-075B1ECA401A}"/>
              </a:ext>
            </a:extLst>
          </p:cNvPr>
          <p:cNvSpPr/>
          <p:nvPr/>
        </p:nvSpPr>
        <p:spPr>
          <a:xfrm>
            <a:off x="3835118" y="4893349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AECE9-A503-48BE-9A66-2EA65EBAE7CA}"/>
              </a:ext>
            </a:extLst>
          </p:cNvPr>
          <p:cNvSpPr/>
          <p:nvPr/>
        </p:nvSpPr>
        <p:spPr>
          <a:xfrm>
            <a:off x="4681322" y="489334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016945-6A18-4FFF-BDED-47FC78C14962}"/>
              </a:ext>
            </a:extLst>
          </p:cNvPr>
          <p:cNvSpPr/>
          <p:nvPr/>
        </p:nvSpPr>
        <p:spPr>
          <a:xfrm>
            <a:off x="2600080" y="437716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AE1E26-D676-4E41-966B-4633516DCC72}"/>
              </a:ext>
            </a:extLst>
          </p:cNvPr>
          <p:cNvSpPr/>
          <p:nvPr/>
        </p:nvSpPr>
        <p:spPr>
          <a:xfrm>
            <a:off x="3436620" y="439042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E70F02-7253-44F3-893C-982B5431169D}"/>
              </a:ext>
            </a:extLst>
          </p:cNvPr>
          <p:cNvSpPr/>
          <p:nvPr/>
        </p:nvSpPr>
        <p:spPr>
          <a:xfrm>
            <a:off x="4254218" y="439042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50721-FFB6-453E-BB04-EE37CC468B10}"/>
              </a:ext>
            </a:extLst>
          </p:cNvPr>
          <p:cNvSpPr/>
          <p:nvPr/>
        </p:nvSpPr>
        <p:spPr>
          <a:xfrm>
            <a:off x="5016602" y="439042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BAE7BB-7F1A-4DB8-8CDF-59B92DDED922}"/>
              </a:ext>
            </a:extLst>
          </p:cNvPr>
          <p:cNvSpPr/>
          <p:nvPr/>
        </p:nvSpPr>
        <p:spPr>
          <a:xfrm>
            <a:off x="2598420" y="538300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598198-B3DF-464C-93E4-E4003F7E6F2E}"/>
              </a:ext>
            </a:extLst>
          </p:cNvPr>
          <p:cNvSpPr/>
          <p:nvPr/>
        </p:nvSpPr>
        <p:spPr>
          <a:xfrm>
            <a:off x="3436620" y="539626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5D5D3B-046C-4D84-B2AB-D8694B2364CA}"/>
              </a:ext>
            </a:extLst>
          </p:cNvPr>
          <p:cNvSpPr/>
          <p:nvPr/>
        </p:nvSpPr>
        <p:spPr>
          <a:xfrm>
            <a:off x="4252558" y="539626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CDAB22-C80A-49A5-BF3E-5440BB31C876}"/>
              </a:ext>
            </a:extLst>
          </p:cNvPr>
          <p:cNvSpPr/>
          <p:nvPr/>
        </p:nvSpPr>
        <p:spPr>
          <a:xfrm>
            <a:off x="5014942" y="5396269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4093E-97FE-45B5-A88F-751FF4D55860}"/>
              </a:ext>
            </a:extLst>
          </p:cNvPr>
          <p:cNvSpPr/>
          <p:nvPr/>
        </p:nvSpPr>
        <p:spPr>
          <a:xfrm>
            <a:off x="5783580" y="438420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4F6981-5DC1-4958-9EED-096D591A3351}"/>
              </a:ext>
            </a:extLst>
          </p:cNvPr>
          <p:cNvSpPr/>
          <p:nvPr/>
        </p:nvSpPr>
        <p:spPr>
          <a:xfrm>
            <a:off x="5783580" y="539004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B44A78-01C6-47B1-82DA-81CBC1E9DBA2}"/>
              </a:ext>
            </a:extLst>
          </p:cNvPr>
          <p:cNvSpPr/>
          <p:nvPr/>
        </p:nvSpPr>
        <p:spPr>
          <a:xfrm>
            <a:off x="5448300" y="388128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4C70A7-A40A-43FA-B56C-94D5B2115871}"/>
              </a:ext>
            </a:extLst>
          </p:cNvPr>
          <p:cNvSpPr/>
          <p:nvPr/>
        </p:nvSpPr>
        <p:spPr>
          <a:xfrm>
            <a:off x="5448300" y="488712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25CEA-68AA-409E-965F-7A4F74668B3F}"/>
              </a:ext>
            </a:extLst>
          </p:cNvPr>
          <p:cNvSpPr txBox="1"/>
          <p:nvPr/>
        </p:nvSpPr>
        <p:spPr>
          <a:xfrm>
            <a:off x="1011025" y="3759068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5B60C4-64B4-43AF-BA72-334407E360FB}"/>
              </a:ext>
            </a:extLst>
          </p:cNvPr>
          <p:cNvSpPr txBox="1"/>
          <p:nvPr/>
        </p:nvSpPr>
        <p:spPr>
          <a:xfrm>
            <a:off x="1011025" y="4264892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F128E66-75D3-4633-BD7E-7FD80CA3946B}"/>
              </a:ext>
            </a:extLst>
          </p:cNvPr>
          <p:cNvSpPr txBox="1"/>
          <p:nvPr/>
        </p:nvSpPr>
        <p:spPr>
          <a:xfrm>
            <a:off x="1011025" y="4726512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2D0F82-383F-4958-AC64-31C047645FAC}"/>
              </a:ext>
            </a:extLst>
          </p:cNvPr>
          <p:cNvSpPr txBox="1"/>
          <p:nvPr/>
        </p:nvSpPr>
        <p:spPr>
          <a:xfrm>
            <a:off x="1011025" y="5232336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AD9A2AA-869F-4A87-A5E4-8E67ABDBA677}"/>
              </a:ext>
            </a:extLst>
          </p:cNvPr>
          <p:cNvSpPr/>
          <p:nvPr/>
        </p:nvSpPr>
        <p:spPr>
          <a:xfrm>
            <a:off x="2179320" y="5832892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C72BBC-37C5-4C71-BBE3-C3A491F05377}"/>
              </a:ext>
            </a:extLst>
          </p:cNvPr>
          <p:cNvSpPr/>
          <p:nvPr/>
        </p:nvSpPr>
        <p:spPr>
          <a:xfrm>
            <a:off x="2998003" y="5832892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423CC5C-3621-482C-8685-F877B5549973}"/>
              </a:ext>
            </a:extLst>
          </p:cNvPr>
          <p:cNvSpPr/>
          <p:nvPr/>
        </p:nvSpPr>
        <p:spPr>
          <a:xfrm>
            <a:off x="3829934" y="5832892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CFD021-3089-4E3A-B028-4D288D7499F4}"/>
              </a:ext>
            </a:extLst>
          </p:cNvPr>
          <p:cNvSpPr/>
          <p:nvPr/>
        </p:nvSpPr>
        <p:spPr>
          <a:xfrm>
            <a:off x="4676137" y="5832892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7980102-E4FC-49A8-A834-2010E23AE608}"/>
              </a:ext>
            </a:extLst>
          </p:cNvPr>
          <p:cNvSpPr/>
          <p:nvPr/>
        </p:nvSpPr>
        <p:spPr>
          <a:xfrm>
            <a:off x="5443116" y="583579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E34B5-D0DF-480E-A0DB-EB026D3BB250}"/>
              </a:ext>
            </a:extLst>
          </p:cNvPr>
          <p:cNvSpPr txBox="1"/>
          <p:nvPr/>
        </p:nvSpPr>
        <p:spPr>
          <a:xfrm>
            <a:off x="1005840" y="5713580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1DF3E-4D7D-4B7B-86F2-973B00904751}"/>
              </a:ext>
            </a:extLst>
          </p:cNvPr>
          <p:cNvSpPr txBox="1"/>
          <p:nvPr/>
        </p:nvSpPr>
        <p:spPr>
          <a:xfrm rot="18834666">
            <a:off x="2029342" y="3263421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614CEF-12EB-4541-AA08-F8CF8C4929C1}"/>
              </a:ext>
            </a:extLst>
          </p:cNvPr>
          <p:cNvSpPr txBox="1"/>
          <p:nvPr/>
        </p:nvSpPr>
        <p:spPr>
          <a:xfrm rot="18799715">
            <a:off x="2782504" y="326239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35B885-62AC-445D-A37C-1636EE0EE790}"/>
              </a:ext>
            </a:extLst>
          </p:cNvPr>
          <p:cNvSpPr txBox="1"/>
          <p:nvPr/>
        </p:nvSpPr>
        <p:spPr>
          <a:xfrm rot="18698482">
            <a:off x="3582638" y="323775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CBB00B-64E7-4D4C-88D1-1FBFF7F986B7}"/>
              </a:ext>
            </a:extLst>
          </p:cNvPr>
          <p:cNvSpPr txBox="1"/>
          <p:nvPr/>
        </p:nvSpPr>
        <p:spPr>
          <a:xfrm rot="18909504">
            <a:off x="4421375" y="324383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6C669F-7133-4A9E-8518-6EDFD5FB7953}"/>
              </a:ext>
            </a:extLst>
          </p:cNvPr>
          <p:cNvSpPr txBox="1"/>
          <p:nvPr/>
        </p:nvSpPr>
        <p:spPr>
          <a:xfrm rot="18983452">
            <a:off x="5257320" y="3275324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652FD6-D3C6-4EE8-AD31-7D71A5DE7F04}"/>
              </a:ext>
            </a:extLst>
          </p:cNvPr>
          <p:cNvCxnSpPr>
            <a:cxnSpLocks/>
            <a:stCxn id="30" idx="5"/>
            <a:endCxn id="13" idx="1"/>
          </p:cNvCxnSpPr>
          <p:nvPr/>
        </p:nvCxnSpPr>
        <p:spPr>
          <a:xfrm>
            <a:off x="3579711" y="4533519"/>
            <a:ext cx="27995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9731203-E245-4D07-B498-981B83BBEACF}"/>
              </a:ext>
            </a:extLst>
          </p:cNvPr>
          <p:cNvCxnSpPr>
            <a:cxnSpLocks/>
            <a:stCxn id="39" idx="7"/>
            <a:endCxn id="13" idx="3"/>
          </p:cNvCxnSpPr>
          <p:nvPr/>
        </p:nvCxnSpPr>
        <p:spPr>
          <a:xfrm flipV="1">
            <a:off x="3579711" y="5036439"/>
            <a:ext cx="27995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E457826-06FA-407A-BCE5-23EA89F84D2E}"/>
              </a:ext>
            </a:extLst>
          </p:cNvPr>
          <p:cNvCxnSpPr>
            <a:cxnSpLocks/>
            <a:stCxn id="40" idx="1"/>
            <a:endCxn id="13" idx="5"/>
          </p:cNvCxnSpPr>
          <p:nvPr/>
        </p:nvCxnSpPr>
        <p:spPr>
          <a:xfrm flipH="1" flipV="1">
            <a:off x="3978209" y="5036439"/>
            <a:ext cx="298900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82A7322-99C8-481A-916C-367EAC5472E2}"/>
              </a:ext>
            </a:extLst>
          </p:cNvPr>
          <p:cNvCxnSpPr>
            <a:cxnSpLocks/>
            <a:stCxn id="31" idx="3"/>
            <a:endCxn id="13" idx="7"/>
          </p:cNvCxnSpPr>
          <p:nvPr/>
        </p:nvCxnSpPr>
        <p:spPr>
          <a:xfrm flipH="1">
            <a:off x="3978208" y="4533519"/>
            <a:ext cx="300560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0CD6475-6FA7-4CDA-8477-848D468D849B}"/>
              </a:ext>
            </a:extLst>
          </p:cNvPr>
          <p:cNvSpPr txBox="1"/>
          <p:nvPr/>
        </p:nvSpPr>
        <p:spPr>
          <a:xfrm>
            <a:off x="6597825" y="3152322"/>
            <a:ext cx="284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y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variables: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33D393E-3DD5-40F2-8A74-50EF2DEFCBC6}"/>
              </a:ext>
            </a:extLst>
          </p:cNvPr>
          <p:cNvSpPr txBox="1"/>
          <p:nvPr/>
        </p:nvSpPr>
        <p:spPr>
          <a:xfrm>
            <a:off x="6266983" y="4011209"/>
            <a:ext cx="37261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One on each diagonal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Separation distance = 1 unit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b="1" i="1" dirty="0"/>
              <a:t>Degeneracy factor of 2 </a:t>
            </a:r>
            <a:r>
              <a:rPr lang="en-US" sz="2200" dirty="0"/>
              <a:t>to account for counting A-B and B-A nearest neighbors differently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AA9DA4-270E-449E-96CA-B9B921FC4BA4}"/>
              </a:ext>
            </a:extLst>
          </p:cNvPr>
          <p:cNvSpPr txBox="1"/>
          <p:nvPr/>
        </p:nvSpPr>
        <p:spPr>
          <a:xfrm>
            <a:off x="278480" y="4594328"/>
            <a:ext cx="6873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i="1" dirty="0" err="1"/>
              <a:t>y</a:t>
            </a:r>
            <a:r>
              <a:rPr lang="en-US" sz="2640" b="1" baseline="-25000" dirty="0" err="1"/>
              <a:t>i</a:t>
            </a:r>
            <a:r>
              <a:rPr lang="en-US" sz="2640" dirty="0"/>
              <a:t>:</a:t>
            </a:r>
            <a:r>
              <a:rPr lang="en-US" sz="2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2137-4895-4CFE-931E-34FE45F1A21A}"/>
              </a:ext>
            </a:extLst>
          </p:cNvPr>
          <p:cNvSpPr txBox="1"/>
          <p:nvPr/>
        </p:nvSpPr>
        <p:spPr>
          <a:xfrm>
            <a:off x="1752600" y="849463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y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 per node are diagonally UP or DOWN with regard to the center node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077CFA-BCA2-435E-B5AB-8685136562FC}"/>
              </a:ext>
            </a:extLst>
          </p:cNvPr>
          <p:cNvSpPr txBox="1"/>
          <p:nvPr/>
        </p:nvSpPr>
        <p:spPr>
          <a:xfrm>
            <a:off x="1958303" y="1781774"/>
            <a:ext cx="6113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 compensate for double-counting, we divide by 2.  </a:t>
            </a:r>
            <a:r>
              <a:rPr lang="en-US" sz="2200" b="1" i="1" dirty="0"/>
              <a:t>Y</a:t>
            </a:r>
            <a:r>
              <a:rPr lang="en-US" sz="2200" dirty="0"/>
              <a:t> = Total number of </a:t>
            </a:r>
            <a:r>
              <a:rPr lang="en-US" sz="2200" b="1" i="1" dirty="0" err="1"/>
              <a:t>y</a:t>
            </a:r>
            <a:r>
              <a:rPr lang="en-US" sz="2200" b="1" i="1" baseline="-25000" dirty="0" err="1"/>
              <a:t>i</a:t>
            </a:r>
            <a:r>
              <a:rPr lang="en-US" sz="2200" b="1" baseline="-25000" dirty="0"/>
              <a:t> </a:t>
            </a:r>
            <a:r>
              <a:rPr lang="en-US" sz="2200" dirty="0"/>
              <a:t>config variables = </a:t>
            </a:r>
            <a:r>
              <a:rPr lang="en-US" sz="2200" b="1" i="1" dirty="0"/>
              <a:t>2N </a:t>
            </a:r>
          </a:p>
          <a:p>
            <a:pPr algn="ctr"/>
            <a:r>
              <a:rPr lang="en-US" sz="1800" i="1" dirty="0"/>
              <a:t>(where N = number of nodes in grid)</a:t>
            </a:r>
          </a:p>
        </p:txBody>
      </p:sp>
    </p:spTree>
    <p:extLst>
      <p:ext uri="{BB962C8B-B14F-4D97-AF65-F5344CB8AC3E}">
        <p14:creationId xmlns:p14="http://schemas.microsoft.com/office/powerpoint/2010/main" val="401843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480676" y="152400"/>
            <a:ext cx="70894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</a:t>
            </a:r>
            <a:r>
              <a:rPr lang="en-US" sz="2640" b="1" i="1" dirty="0" err="1"/>
              <a:t>w</a:t>
            </a:r>
            <a:r>
              <a:rPr lang="en-US" sz="2640" b="1" baseline="-25000" dirty="0" err="1"/>
              <a:t>i</a:t>
            </a:r>
            <a:r>
              <a:rPr lang="en-US" sz="2640" dirty="0"/>
              <a:t> </a:t>
            </a:r>
            <a:r>
              <a:rPr lang="en-US" sz="2640" b="1" dirty="0"/>
              <a:t>Configuration Variables in a 2-D CVM Grid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1DF3E-4D7D-4B7B-86F2-973B00904751}"/>
              </a:ext>
            </a:extLst>
          </p:cNvPr>
          <p:cNvSpPr txBox="1"/>
          <p:nvPr/>
        </p:nvSpPr>
        <p:spPr>
          <a:xfrm rot="18834666">
            <a:off x="1945522" y="3053593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614CEF-12EB-4541-AA08-F8CF8C4929C1}"/>
              </a:ext>
            </a:extLst>
          </p:cNvPr>
          <p:cNvSpPr txBox="1"/>
          <p:nvPr/>
        </p:nvSpPr>
        <p:spPr>
          <a:xfrm rot="18799715">
            <a:off x="2698684" y="3052570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35B885-62AC-445D-A37C-1636EE0EE790}"/>
              </a:ext>
            </a:extLst>
          </p:cNvPr>
          <p:cNvSpPr txBox="1"/>
          <p:nvPr/>
        </p:nvSpPr>
        <p:spPr>
          <a:xfrm rot="18698482">
            <a:off x="3498818" y="3027930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CBB00B-64E7-4D4C-88D1-1FBFF7F986B7}"/>
              </a:ext>
            </a:extLst>
          </p:cNvPr>
          <p:cNvSpPr txBox="1"/>
          <p:nvPr/>
        </p:nvSpPr>
        <p:spPr>
          <a:xfrm rot="18909504">
            <a:off x="4337555" y="3034010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6C669F-7133-4A9E-8518-6EDFD5FB7953}"/>
              </a:ext>
            </a:extLst>
          </p:cNvPr>
          <p:cNvSpPr txBox="1"/>
          <p:nvPr/>
        </p:nvSpPr>
        <p:spPr>
          <a:xfrm rot="18983452">
            <a:off x="5173500" y="3065497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4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61E16FA-BADA-4279-85F4-75A0DF2996CC}"/>
              </a:ext>
            </a:extLst>
          </p:cNvPr>
          <p:cNvSpPr/>
          <p:nvPr/>
        </p:nvSpPr>
        <p:spPr>
          <a:xfrm>
            <a:off x="2194982" y="375393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FF444D-0D5C-475A-939C-B6F7B05E8597}"/>
              </a:ext>
            </a:extLst>
          </p:cNvPr>
          <p:cNvSpPr/>
          <p:nvPr/>
        </p:nvSpPr>
        <p:spPr>
          <a:xfrm>
            <a:off x="3013665" y="375393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913426A-5EA0-43A9-8A40-534418120266}"/>
              </a:ext>
            </a:extLst>
          </p:cNvPr>
          <p:cNvSpPr/>
          <p:nvPr/>
        </p:nvSpPr>
        <p:spPr>
          <a:xfrm>
            <a:off x="3845596" y="375393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1C2C148-9394-4C72-8420-830A332764F1}"/>
              </a:ext>
            </a:extLst>
          </p:cNvPr>
          <p:cNvSpPr/>
          <p:nvPr/>
        </p:nvSpPr>
        <p:spPr>
          <a:xfrm>
            <a:off x="4691799" y="3753931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514AD2C-E670-4B63-8447-AE066E2AC6DA}"/>
              </a:ext>
            </a:extLst>
          </p:cNvPr>
          <p:cNvSpPr/>
          <p:nvPr/>
        </p:nvSpPr>
        <p:spPr>
          <a:xfrm>
            <a:off x="2194982" y="476890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9B8B9D2-0D49-4FCA-9DBB-1369134FE9E5}"/>
              </a:ext>
            </a:extLst>
          </p:cNvPr>
          <p:cNvSpPr/>
          <p:nvPr/>
        </p:nvSpPr>
        <p:spPr>
          <a:xfrm>
            <a:off x="3013665" y="476890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755662D-611B-4525-8040-349DCAB3A3BC}"/>
              </a:ext>
            </a:extLst>
          </p:cNvPr>
          <p:cNvSpPr/>
          <p:nvPr/>
        </p:nvSpPr>
        <p:spPr>
          <a:xfrm>
            <a:off x="3845596" y="476890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FE91006-F99D-41BC-9737-272A75588FB5}"/>
              </a:ext>
            </a:extLst>
          </p:cNvPr>
          <p:cNvSpPr/>
          <p:nvPr/>
        </p:nvSpPr>
        <p:spPr>
          <a:xfrm>
            <a:off x="4691799" y="476890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5D6EEA-A9A3-423B-B076-13917F5A3EAA}"/>
              </a:ext>
            </a:extLst>
          </p:cNvPr>
          <p:cNvSpPr/>
          <p:nvPr/>
        </p:nvSpPr>
        <p:spPr>
          <a:xfrm>
            <a:off x="2610557" y="425271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5DF71FB-98E5-4493-8EB3-4828FB1ABC34}"/>
              </a:ext>
            </a:extLst>
          </p:cNvPr>
          <p:cNvSpPr/>
          <p:nvPr/>
        </p:nvSpPr>
        <p:spPr>
          <a:xfrm>
            <a:off x="3447098" y="426598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71358E3-664D-427E-B942-F857EFB7FD42}"/>
              </a:ext>
            </a:extLst>
          </p:cNvPr>
          <p:cNvSpPr/>
          <p:nvPr/>
        </p:nvSpPr>
        <p:spPr>
          <a:xfrm>
            <a:off x="4264696" y="426598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D5398F-3135-4591-B42A-2EA7DB3B3565}"/>
              </a:ext>
            </a:extLst>
          </p:cNvPr>
          <p:cNvSpPr/>
          <p:nvPr/>
        </p:nvSpPr>
        <p:spPr>
          <a:xfrm>
            <a:off x="5027079" y="426598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0B4B6A6-1424-4D90-9985-38B56102D56F}"/>
              </a:ext>
            </a:extLst>
          </p:cNvPr>
          <p:cNvSpPr/>
          <p:nvPr/>
        </p:nvSpPr>
        <p:spPr>
          <a:xfrm>
            <a:off x="2608898" y="525855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B7495EE-DF6B-4AD0-A601-21147234ABA9}"/>
              </a:ext>
            </a:extLst>
          </p:cNvPr>
          <p:cNvSpPr/>
          <p:nvPr/>
        </p:nvSpPr>
        <p:spPr>
          <a:xfrm>
            <a:off x="3447098" y="527182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2F6B788-53D0-4203-A632-D257B525719E}"/>
              </a:ext>
            </a:extLst>
          </p:cNvPr>
          <p:cNvSpPr/>
          <p:nvPr/>
        </p:nvSpPr>
        <p:spPr>
          <a:xfrm>
            <a:off x="4263036" y="527182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75C882B-8698-4A63-AA68-0C2B8ADD9B5A}"/>
              </a:ext>
            </a:extLst>
          </p:cNvPr>
          <p:cNvSpPr/>
          <p:nvPr/>
        </p:nvSpPr>
        <p:spPr>
          <a:xfrm>
            <a:off x="5025419" y="5271820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BB36A6C-5886-42A5-8C5E-F089099B3C6E}"/>
              </a:ext>
            </a:extLst>
          </p:cNvPr>
          <p:cNvSpPr/>
          <p:nvPr/>
        </p:nvSpPr>
        <p:spPr>
          <a:xfrm>
            <a:off x="5794058" y="4259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7E120F1-FB6C-411C-BDC7-4E5A2D9A8BF6}"/>
              </a:ext>
            </a:extLst>
          </p:cNvPr>
          <p:cNvSpPr/>
          <p:nvPr/>
        </p:nvSpPr>
        <p:spPr>
          <a:xfrm>
            <a:off x="5794058" y="526559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F42A30C-B339-4C4B-87AD-82DF1FDC2397}"/>
              </a:ext>
            </a:extLst>
          </p:cNvPr>
          <p:cNvSpPr/>
          <p:nvPr/>
        </p:nvSpPr>
        <p:spPr>
          <a:xfrm>
            <a:off x="5458778" y="3756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96ED178-22BC-4EDE-AA9D-B55A3DFE6066}"/>
              </a:ext>
            </a:extLst>
          </p:cNvPr>
          <p:cNvSpPr/>
          <p:nvPr/>
        </p:nvSpPr>
        <p:spPr>
          <a:xfrm>
            <a:off x="5458778" y="476267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F527A6-B49C-4BA3-B2BF-57957B0588D9}"/>
              </a:ext>
            </a:extLst>
          </p:cNvPr>
          <p:cNvSpPr txBox="1"/>
          <p:nvPr/>
        </p:nvSpPr>
        <p:spPr>
          <a:xfrm>
            <a:off x="1021502" y="3634618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52127CA-384E-44E9-99AA-769BEE8B2D25}"/>
              </a:ext>
            </a:extLst>
          </p:cNvPr>
          <p:cNvSpPr txBox="1"/>
          <p:nvPr/>
        </p:nvSpPr>
        <p:spPr>
          <a:xfrm>
            <a:off x="1021502" y="4140442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AEF065-6C26-46A5-8148-7FFE4FFFDAB7}"/>
              </a:ext>
            </a:extLst>
          </p:cNvPr>
          <p:cNvSpPr txBox="1"/>
          <p:nvPr/>
        </p:nvSpPr>
        <p:spPr>
          <a:xfrm>
            <a:off x="1021502" y="4602062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D4E346-03C0-49A5-AD09-952BDF826EC0}"/>
              </a:ext>
            </a:extLst>
          </p:cNvPr>
          <p:cNvSpPr txBox="1"/>
          <p:nvPr/>
        </p:nvSpPr>
        <p:spPr>
          <a:xfrm>
            <a:off x="1021502" y="5107886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BBB296A-1273-40E5-9B48-01263E55EEB5}"/>
              </a:ext>
            </a:extLst>
          </p:cNvPr>
          <p:cNvSpPr/>
          <p:nvPr/>
        </p:nvSpPr>
        <p:spPr>
          <a:xfrm>
            <a:off x="2189798" y="5708443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749FF57-34BD-4D2B-B064-4293F9A23AA6}"/>
              </a:ext>
            </a:extLst>
          </p:cNvPr>
          <p:cNvSpPr/>
          <p:nvPr/>
        </p:nvSpPr>
        <p:spPr>
          <a:xfrm>
            <a:off x="3008480" y="5708443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8FA369F-6784-4F4E-8F9D-6AC7C6454F12}"/>
              </a:ext>
            </a:extLst>
          </p:cNvPr>
          <p:cNvSpPr/>
          <p:nvPr/>
        </p:nvSpPr>
        <p:spPr>
          <a:xfrm>
            <a:off x="3840411" y="5708443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51669D-596A-4376-A6E5-4A12F0AD0148}"/>
              </a:ext>
            </a:extLst>
          </p:cNvPr>
          <p:cNvSpPr/>
          <p:nvPr/>
        </p:nvSpPr>
        <p:spPr>
          <a:xfrm>
            <a:off x="4686615" y="5708443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0FF9C5E-864C-40CD-B357-7AC0761953FB}"/>
              </a:ext>
            </a:extLst>
          </p:cNvPr>
          <p:cNvSpPr/>
          <p:nvPr/>
        </p:nvSpPr>
        <p:spPr>
          <a:xfrm>
            <a:off x="5453593" y="5711347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9259085-0C94-42CE-90C6-CF72EDE36A1C}"/>
              </a:ext>
            </a:extLst>
          </p:cNvPr>
          <p:cNvSpPr txBox="1"/>
          <p:nvPr/>
        </p:nvSpPr>
        <p:spPr>
          <a:xfrm>
            <a:off x="1016318" y="5589130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4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3E875AD-F200-43D1-AFB3-654A2CE2CF6B}"/>
              </a:ext>
            </a:extLst>
          </p:cNvPr>
          <p:cNvCxnSpPr>
            <a:cxnSpLocks/>
            <a:stCxn id="174" idx="4"/>
            <a:endCxn id="178" idx="0"/>
          </p:cNvCxnSpPr>
          <p:nvPr/>
        </p:nvCxnSpPr>
        <p:spPr>
          <a:xfrm>
            <a:off x="3929416" y="3921571"/>
            <a:ext cx="0" cy="8473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0F73A35-21EB-48FA-A0CD-6282F05FD50F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3181305" y="4852720"/>
            <a:ext cx="66429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EBF510-B79D-4763-BC27-62CA0AE3A1AF}"/>
              </a:ext>
            </a:extLst>
          </p:cNvPr>
          <p:cNvCxnSpPr>
            <a:cxnSpLocks/>
            <a:stCxn id="198" idx="0"/>
            <a:endCxn id="178" idx="4"/>
          </p:cNvCxnSpPr>
          <p:nvPr/>
        </p:nvCxnSpPr>
        <p:spPr>
          <a:xfrm flipV="1">
            <a:off x="3924232" y="4936540"/>
            <a:ext cx="5184" cy="7719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9DFD5B-F770-4FE1-9CF5-C4502520F10D}"/>
              </a:ext>
            </a:extLst>
          </p:cNvPr>
          <p:cNvCxnSpPr>
            <a:cxnSpLocks/>
            <a:stCxn id="179" idx="2"/>
            <a:endCxn id="178" idx="6"/>
          </p:cNvCxnSpPr>
          <p:nvPr/>
        </p:nvCxnSpPr>
        <p:spPr>
          <a:xfrm flipH="1">
            <a:off x="4013235" y="4852720"/>
            <a:ext cx="67856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E9594E8-050F-47D9-BA15-2AEAF1BCD2E7}"/>
              </a:ext>
            </a:extLst>
          </p:cNvPr>
          <p:cNvSpPr txBox="1"/>
          <p:nvPr/>
        </p:nvSpPr>
        <p:spPr>
          <a:xfrm>
            <a:off x="6181956" y="3541754"/>
            <a:ext cx="3362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w</a:t>
            </a:r>
            <a:r>
              <a:rPr lang="en-US" sz="2200" b="1" baseline="-25000" dirty="0" err="1"/>
              <a:t>i</a:t>
            </a:r>
            <a:r>
              <a:rPr lang="en-US" sz="2200" dirty="0"/>
              <a:t> next-nearest-neighbor variables: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4F5929D-51A0-4005-984F-978371B9964A}"/>
                  </a:ext>
                </a:extLst>
              </p:cNvPr>
              <p:cNvSpPr txBox="1"/>
              <p:nvPr/>
            </p:nvSpPr>
            <p:spPr>
              <a:xfrm>
                <a:off x="6255102" y="4210302"/>
                <a:ext cx="3491591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One left, one right, 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One top, one bottom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Separation distance = 1.414 units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4F5929D-51A0-4005-984F-978371B9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2" y="4210302"/>
                <a:ext cx="3491591" cy="1479636"/>
              </a:xfrm>
              <a:prstGeom prst="rect">
                <a:avLst/>
              </a:prstGeom>
              <a:blipFill>
                <a:blip r:embed="rId2"/>
                <a:stretch>
                  <a:fillRect l="-1920" t="-2893" b="-7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D845D60-5E6D-4673-95B2-F5D704B5D0FF}"/>
              </a:ext>
            </a:extLst>
          </p:cNvPr>
          <p:cNvSpPr txBox="1"/>
          <p:nvPr/>
        </p:nvSpPr>
        <p:spPr>
          <a:xfrm>
            <a:off x="259119" y="4492496"/>
            <a:ext cx="6873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i="1" dirty="0" err="1"/>
              <a:t>w</a:t>
            </a:r>
            <a:r>
              <a:rPr lang="en-US" sz="2640" b="1" baseline="-25000" dirty="0" err="1"/>
              <a:t>i</a:t>
            </a:r>
            <a:r>
              <a:rPr lang="en-US" sz="2640" dirty="0"/>
              <a:t>:</a:t>
            </a:r>
            <a:r>
              <a:rPr lang="en-US" sz="2200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1C0B54-D658-4ED6-879A-86E418A0DF4F}"/>
              </a:ext>
            </a:extLst>
          </p:cNvPr>
          <p:cNvSpPr txBox="1"/>
          <p:nvPr/>
        </p:nvSpPr>
        <p:spPr>
          <a:xfrm>
            <a:off x="2065895" y="754559"/>
            <a:ext cx="591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w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 per node are the two </a:t>
            </a:r>
            <a:r>
              <a:rPr lang="en-US" sz="2200" b="1" i="1" dirty="0"/>
              <a:t>horizontal</a:t>
            </a:r>
            <a:r>
              <a:rPr lang="en-US" sz="2200" dirty="0"/>
              <a:t> and two </a:t>
            </a:r>
            <a:r>
              <a:rPr lang="en-US" sz="2200" b="1" i="1" dirty="0"/>
              <a:t>vertical</a:t>
            </a:r>
            <a:r>
              <a:rPr lang="en-US" sz="2200" dirty="0"/>
              <a:t> neighbors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34DBBB-3071-4B10-9EE7-787A4891F9F6}"/>
              </a:ext>
            </a:extLst>
          </p:cNvPr>
          <p:cNvSpPr txBox="1"/>
          <p:nvPr/>
        </p:nvSpPr>
        <p:spPr>
          <a:xfrm>
            <a:off x="1968780" y="1553997"/>
            <a:ext cx="6113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 compensate for double-counting, we divide by 2.  </a:t>
            </a:r>
            <a:r>
              <a:rPr lang="en-US" sz="2200" b="1" i="1" dirty="0"/>
              <a:t>W</a:t>
            </a:r>
            <a:r>
              <a:rPr lang="en-US" sz="2200" dirty="0"/>
              <a:t> = Total number of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i</a:t>
            </a:r>
            <a:r>
              <a:rPr lang="en-US" sz="2200" b="1" baseline="-25000" dirty="0"/>
              <a:t> </a:t>
            </a:r>
            <a:r>
              <a:rPr lang="en-US" sz="2200" dirty="0"/>
              <a:t>config variables = </a:t>
            </a:r>
            <a:r>
              <a:rPr lang="en-US" sz="2200" b="1" i="1" dirty="0"/>
              <a:t>2N </a:t>
            </a:r>
          </a:p>
          <a:p>
            <a:pPr algn="ctr"/>
            <a:r>
              <a:rPr lang="en-US" sz="1800" i="1" dirty="0"/>
              <a:t>(where N = number of nodes in grid)</a:t>
            </a:r>
          </a:p>
        </p:txBody>
      </p:sp>
    </p:spTree>
    <p:extLst>
      <p:ext uri="{BB962C8B-B14F-4D97-AF65-F5344CB8AC3E}">
        <p14:creationId xmlns:p14="http://schemas.microsoft.com/office/powerpoint/2010/main" val="334195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393103" y="124869"/>
            <a:ext cx="930402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Eight </a:t>
            </a:r>
            <a:r>
              <a:rPr lang="en-US" sz="2640" b="1" i="1" dirty="0" err="1"/>
              <a:t>z</a:t>
            </a:r>
            <a:r>
              <a:rPr lang="en-US" sz="2640" b="1" i="1" baseline="-25000" dirty="0" err="1"/>
              <a:t>i</a:t>
            </a:r>
            <a:r>
              <a:rPr lang="en-US" sz="2640" b="1" baseline="-25000" dirty="0"/>
              <a:t> </a:t>
            </a:r>
            <a:r>
              <a:rPr lang="en-US" sz="2640" b="1" dirty="0"/>
              <a:t>Configuration Variables per Node in a 2-D CVM Grid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CD6475-6FA7-4CDA-8477-848D468D849B}"/>
              </a:ext>
            </a:extLst>
          </p:cNvPr>
          <p:cNvSpPr txBox="1"/>
          <p:nvPr/>
        </p:nvSpPr>
        <p:spPr>
          <a:xfrm>
            <a:off x="5972448" y="2483584"/>
            <a:ext cx="3331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Within two rows and three columns each: </a:t>
            </a:r>
          </a:p>
          <a:p>
            <a:pPr algn="ctr"/>
            <a:r>
              <a:rPr lang="en-US" dirty="0"/>
              <a:t>Four </a:t>
            </a:r>
            <a:r>
              <a:rPr lang="en-US" b="1" i="1" dirty="0" err="1"/>
              <a:t>z</a:t>
            </a:r>
            <a:r>
              <a:rPr lang="en-US" b="1" baseline="-25000" dirty="0" err="1"/>
              <a:t>i</a:t>
            </a:r>
            <a:r>
              <a:rPr lang="en-US" dirty="0"/>
              <a:t> triplet variables within the rows immediately above and below the central node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E9594E8-050F-47D9-BA15-2AEAF1BCD2E7}"/>
              </a:ext>
            </a:extLst>
          </p:cNvPr>
          <p:cNvSpPr txBox="1"/>
          <p:nvPr/>
        </p:nvSpPr>
        <p:spPr>
          <a:xfrm>
            <a:off x="5891028" y="5310187"/>
            <a:ext cx="3504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Within two columns and three rows each: </a:t>
            </a:r>
            <a:endParaRPr lang="en-US" dirty="0"/>
          </a:p>
          <a:p>
            <a:pPr algn="ctr"/>
            <a:r>
              <a:rPr lang="en-US" dirty="0"/>
              <a:t>Four </a:t>
            </a:r>
            <a:r>
              <a:rPr lang="en-US" b="1" i="1" dirty="0" err="1"/>
              <a:t>z</a:t>
            </a:r>
            <a:r>
              <a:rPr lang="en-US" b="1" baseline="-25000" dirty="0" err="1"/>
              <a:t>i</a:t>
            </a:r>
            <a:r>
              <a:rPr lang="en-US" dirty="0"/>
              <a:t> triplet variables extend to two rows above and two rows below the central node (two for each direction) 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E5544D9-30B2-414F-8079-1546D53D9040}"/>
              </a:ext>
            </a:extLst>
          </p:cNvPr>
          <p:cNvGrpSpPr/>
          <p:nvPr/>
        </p:nvGrpSpPr>
        <p:grpSpPr>
          <a:xfrm>
            <a:off x="1250071" y="2563172"/>
            <a:ext cx="4417826" cy="1551628"/>
            <a:chOff x="1136428" y="846965"/>
            <a:chExt cx="4016205" cy="1410571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A3B144F-B1D4-4EFF-9799-7C270611F3E0}"/>
                </a:ext>
              </a:extLst>
            </p:cNvPr>
            <p:cNvGrpSpPr/>
            <p:nvPr/>
          </p:nvGrpSpPr>
          <p:grpSpPr>
            <a:xfrm>
              <a:off x="1303423" y="998078"/>
              <a:ext cx="3496559" cy="1154719"/>
              <a:chOff x="1432589" y="1172682"/>
              <a:chExt cx="3496559" cy="11547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E9FE6DE-8AAA-4F45-A649-A5FCBBE7BDD9}"/>
                  </a:ext>
                </a:extLst>
              </p:cNvPr>
              <p:cNvSpPr/>
              <p:nvPr/>
            </p:nvSpPr>
            <p:spPr>
              <a:xfrm>
                <a:off x="1432589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1F2755-CD01-4810-8B34-7AA700EA83F9}"/>
                  </a:ext>
                </a:extLst>
              </p:cNvPr>
              <p:cNvSpPr/>
              <p:nvPr/>
            </p:nvSpPr>
            <p:spPr>
              <a:xfrm>
                <a:off x="2192554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D184FE3-9479-4B3A-9F8D-075B1ECA401A}"/>
                  </a:ext>
                </a:extLst>
              </p:cNvPr>
              <p:cNvSpPr/>
              <p:nvPr/>
            </p:nvSpPr>
            <p:spPr>
              <a:xfrm>
                <a:off x="2964818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3AAECE9-A503-48BE-9A66-2EA65EBAE7CA}"/>
                  </a:ext>
                </a:extLst>
              </p:cNvPr>
              <p:cNvSpPr/>
              <p:nvPr/>
            </p:nvSpPr>
            <p:spPr>
              <a:xfrm>
                <a:off x="3750330" y="1662368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016945-6A18-4FFF-BDED-47FC78C14962}"/>
                  </a:ext>
                </a:extLst>
              </p:cNvPr>
              <p:cNvSpPr/>
              <p:nvPr/>
            </p:nvSpPr>
            <p:spPr>
              <a:xfrm>
                <a:off x="1818359" y="1172683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AE1E26-D676-4E41-966B-4633516DCC72}"/>
                  </a:ext>
                </a:extLst>
              </p:cNvPr>
              <p:cNvSpPr/>
              <p:nvPr/>
            </p:nvSpPr>
            <p:spPr>
              <a:xfrm>
                <a:off x="2594901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E70F02-7253-44F3-893C-982B5431169D}"/>
                  </a:ext>
                </a:extLst>
              </p:cNvPr>
              <p:cNvSpPr/>
              <p:nvPr/>
            </p:nvSpPr>
            <p:spPr>
              <a:xfrm>
                <a:off x="3353859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E50721-FFB6-453E-BB04-EE37CC468B10}"/>
                  </a:ext>
                </a:extLst>
              </p:cNvPr>
              <p:cNvSpPr/>
              <p:nvPr/>
            </p:nvSpPr>
            <p:spPr>
              <a:xfrm>
                <a:off x="4061563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1BAE7BB-7F1A-4DB8-8CDF-59B92DDED922}"/>
                  </a:ext>
                </a:extLst>
              </p:cNvPr>
              <p:cNvSpPr/>
              <p:nvPr/>
            </p:nvSpPr>
            <p:spPr>
              <a:xfrm>
                <a:off x="1816818" y="2126892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0598198-B3DF-464C-93E4-E4003F7E6F2E}"/>
                  </a:ext>
                </a:extLst>
              </p:cNvPr>
              <p:cNvSpPr/>
              <p:nvPr/>
            </p:nvSpPr>
            <p:spPr>
              <a:xfrm>
                <a:off x="2594901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5D5D3B-046C-4D84-B2AB-D8694B2364CA}"/>
                  </a:ext>
                </a:extLst>
              </p:cNvPr>
              <p:cNvSpPr/>
              <p:nvPr/>
            </p:nvSpPr>
            <p:spPr>
              <a:xfrm>
                <a:off x="3352318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ECDAB22-C80A-49A5-BF3E-5440BB31C876}"/>
                  </a:ext>
                </a:extLst>
              </p:cNvPr>
              <p:cNvSpPr/>
              <p:nvPr/>
            </p:nvSpPr>
            <p:spPr>
              <a:xfrm>
                <a:off x="4060022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054093E-97FE-45B5-A88F-751FF4D55860}"/>
                  </a:ext>
                </a:extLst>
              </p:cNvPr>
              <p:cNvSpPr/>
              <p:nvPr/>
            </p:nvSpPr>
            <p:spPr>
              <a:xfrm>
                <a:off x="4773532" y="117935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F6981-5DC1-4958-9EED-096D591A3351}"/>
                  </a:ext>
                </a:extLst>
              </p:cNvPr>
              <p:cNvSpPr/>
              <p:nvPr/>
            </p:nvSpPr>
            <p:spPr>
              <a:xfrm>
                <a:off x="4773532" y="2133567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C4C70A7-A40A-43FA-B56C-94D5B2115871}"/>
                  </a:ext>
                </a:extLst>
              </p:cNvPr>
              <p:cNvSpPr/>
              <p:nvPr/>
            </p:nvSpPr>
            <p:spPr>
              <a:xfrm>
                <a:off x="4462299" y="1656463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4652FD6-D3C6-4EE8-AD31-7D71A5DE7F04}"/>
                  </a:ext>
                </a:extLst>
              </p:cNvPr>
              <p:cNvCxnSpPr>
                <a:cxnSpLocks/>
                <a:stCxn id="30" idx="5"/>
                <a:endCxn id="13" idx="1"/>
              </p:cNvCxnSpPr>
              <p:nvPr/>
            </p:nvCxnSpPr>
            <p:spPr>
              <a:xfrm>
                <a:off x="2727728" y="1321009"/>
                <a:ext cx="259879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9731203-E245-4D07-B498-981B83BBEACF}"/>
                  </a:ext>
                </a:extLst>
              </p:cNvPr>
              <p:cNvCxnSpPr>
                <a:cxnSpLocks/>
                <a:stCxn id="39" idx="7"/>
                <a:endCxn id="13" idx="3"/>
              </p:cNvCxnSpPr>
              <p:nvPr/>
            </p:nvCxnSpPr>
            <p:spPr>
              <a:xfrm flipV="1">
                <a:off x="2727728" y="1798113"/>
                <a:ext cx="259879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E457826-06FA-407A-BCE5-23EA89F84D2E}"/>
                  </a:ext>
                </a:extLst>
              </p:cNvPr>
              <p:cNvCxnSpPr>
                <a:cxnSpLocks/>
                <a:stCxn id="40" idx="1"/>
                <a:endCxn id="13" idx="5"/>
              </p:cNvCxnSpPr>
              <p:nvPr/>
            </p:nvCxnSpPr>
            <p:spPr>
              <a:xfrm flipH="1" flipV="1">
                <a:off x="3097645" y="1798113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82A7322-99C8-481A-916C-367EAC5472E2}"/>
                  </a:ext>
                </a:extLst>
              </p:cNvPr>
              <p:cNvCxnSpPr>
                <a:cxnSpLocks/>
                <a:stCxn id="31" idx="3"/>
                <a:endCxn id="13" idx="7"/>
              </p:cNvCxnSpPr>
              <p:nvPr/>
            </p:nvCxnSpPr>
            <p:spPr>
              <a:xfrm flipH="1">
                <a:off x="3097645" y="1321009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E247303-7CBD-4BB6-932A-19EF32277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8708" y="1332151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9272441-131C-4804-A972-F539678B8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996" y="1341460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67561BB-D842-4218-818C-9B916DF5C8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19478" y="1787118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0A62D41-AB27-46B4-B563-F0B15B2E2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5657" y="1787118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280ACEC-F3DA-4E45-83CC-1A885852971E}"/>
                  </a:ext>
                </a:extLst>
              </p:cNvPr>
              <p:cNvSpPr/>
              <p:nvPr/>
            </p:nvSpPr>
            <p:spPr>
              <a:xfrm>
                <a:off x="2284126" y="1172683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64FC526-A879-4C95-958E-F3A0AD57C9C5}"/>
                  </a:ext>
                </a:extLst>
              </p:cNvPr>
              <p:cNvSpPr/>
              <p:nvPr/>
            </p:nvSpPr>
            <p:spPr>
              <a:xfrm>
                <a:off x="2275276" y="1795487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1FE8F21-E63F-4527-A4A2-FA3977A55169}"/>
                  </a:ext>
                </a:extLst>
              </p:cNvPr>
              <p:cNvSpPr/>
              <p:nvPr/>
            </p:nvSpPr>
            <p:spPr>
              <a:xfrm>
                <a:off x="3102886" y="1172682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D58F891-AE35-419A-9E40-3AD9E53392EF}"/>
                  </a:ext>
                </a:extLst>
              </p:cNvPr>
              <p:cNvSpPr/>
              <p:nvPr/>
            </p:nvSpPr>
            <p:spPr>
              <a:xfrm>
                <a:off x="3121072" y="1779174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12F68911-9A7C-4A0E-AF67-615E239D380D}"/>
                </a:ext>
              </a:extLst>
            </p:cNvPr>
            <p:cNvSpPr/>
            <p:nvPr/>
          </p:nvSpPr>
          <p:spPr>
            <a:xfrm>
              <a:off x="1136428" y="846965"/>
              <a:ext cx="4016205" cy="141057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1BC2073-E7A0-403E-BFB0-F794585F4E74}"/>
              </a:ext>
            </a:extLst>
          </p:cNvPr>
          <p:cNvGrpSpPr/>
          <p:nvPr/>
        </p:nvGrpSpPr>
        <p:grpSpPr>
          <a:xfrm>
            <a:off x="1153456" y="5112408"/>
            <a:ext cx="4514441" cy="2431392"/>
            <a:chOff x="1048596" y="2003738"/>
            <a:chExt cx="4104037" cy="2210356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61E16FA-BADA-4279-85F4-75A0DF2996CC}"/>
                </a:ext>
              </a:extLst>
            </p:cNvPr>
            <p:cNvSpPr/>
            <p:nvPr/>
          </p:nvSpPr>
          <p:spPr>
            <a:xfrm>
              <a:off x="1336398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FF444D-0D5C-475A-939C-B6F7B05E8597}"/>
                </a:ext>
              </a:extLst>
            </p:cNvPr>
            <p:cNvSpPr/>
            <p:nvPr/>
          </p:nvSpPr>
          <p:spPr>
            <a:xfrm>
              <a:off x="2112983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913426A-5EA0-43A9-8A40-534418120266}"/>
                </a:ext>
              </a:extLst>
            </p:cNvPr>
            <p:cNvSpPr/>
            <p:nvPr/>
          </p:nvSpPr>
          <p:spPr>
            <a:xfrm>
              <a:off x="2902135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1C2C148-9394-4C72-8420-830A332764F1}"/>
                </a:ext>
              </a:extLst>
            </p:cNvPr>
            <p:cNvSpPr/>
            <p:nvPr/>
          </p:nvSpPr>
          <p:spPr>
            <a:xfrm>
              <a:off x="3704826" y="2166994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514AD2C-E670-4B63-8447-AE066E2AC6DA}"/>
                </a:ext>
              </a:extLst>
            </p:cNvPr>
            <p:cNvSpPr/>
            <p:nvPr/>
          </p:nvSpPr>
          <p:spPr>
            <a:xfrm>
              <a:off x="1336398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9B8B9D2-0D49-4FCA-9DBB-1369134FE9E5}"/>
                </a:ext>
              </a:extLst>
            </p:cNvPr>
            <p:cNvSpPr/>
            <p:nvPr/>
          </p:nvSpPr>
          <p:spPr>
            <a:xfrm>
              <a:off x="2112983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5662D-611B-4525-8040-349DCAB3A3BC}"/>
                </a:ext>
              </a:extLst>
            </p:cNvPr>
            <p:cNvSpPr/>
            <p:nvPr/>
          </p:nvSpPr>
          <p:spPr>
            <a:xfrm>
              <a:off x="2902135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FE91006-F99D-41BC-9737-272A75588FB5}"/>
                </a:ext>
              </a:extLst>
            </p:cNvPr>
            <p:cNvSpPr/>
            <p:nvPr/>
          </p:nvSpPr>
          <p:spPr>
            <a:xfrm>
              <a:off x="3704826" y="30896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15D6EEA-A9A3-423B-B076-13917F5A3EAA}"/>
                </a:ext>
              </a:extLst>
            </p:cNvPr>
            <p:cNvSpPr/>
            <p:nvPr/>
          </p:nvSpPr>
          <p:spPr>
            <a:xfrm>
              <a:off x="1730604" y="2620437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5DF71FB-98E5-4493-8EB3-4828FB1ABC34}"/>
                </a:ext>
              </a:extLst>
            </p:cNvPr>
            <p:cNvSpPr/>
            <p:nvPr/>
          </p:nvSpPr>
          <p:spPr>
            <a:xfrm>
              <a:off x="2524128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71358E3-664D-427E-B942-F857EFB7FD42}"/>
                </a:ext>
              </a:extLst>
            </p:cNvPr>
            <p:cNvSpPr/>
            <p:nvPr/>
          </p:nvSpPr>
          <p:spPr>
            <a:xfrm>
              <a:off x="3299684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3D5398F-3135-4591-B42A-2EA7DB3B3565}"/>
                </a:ext>
              </a:extLst>
            </p:cNvPr>
            <p:cNvSpPr/>
            <p:nvPr/>
          </p:nvSpPr>
          <p:spPr>
            <a:xfrm>
              <a:off x="4022865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0B4B6A6-1424-4D90-9985-38B56102D56F}"/>
                </a:ext>
              </a:extLst>
            </p:cNvPr>
            <p:cNvSpPr/>
            <p:nvPr/>
          </p:nvSpPr>
          <p:spPr>
            <a:xfrm>
              <a:off x="1729029" y="3534837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B7495EE-DF6B-4AD0-A601-21147234ABA9}"/>
                </a:ext>
              </a:extLst>
            </p:cNvPr>
            <p:cNvSpPr/>
            <p:nvPr/>
          </p:nvSpPr>
          <p:spPr>
            <a:xfrm>
              <a:off x="2524128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2F6B788-53D0-4203-A632-D257B525719E}"/>
                </a:ext>
              </a:extLst>
            </p:cNvPr>
            <p:cNvSpPr/>
            <p:nvPr/>
          </p:nvSpPr>
          <p:spPr>
            <a:xfrm>
              <a:off x="3298110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75C882B-8698-4A63-AA68-0C2B8ADD9B5A}"/>
                </a:ext>
              </a:extLst>
            </p:cNvPr>
            <p:cNvSpPr/>
            <p:nvPr/>
          </p:nvSpPr>
          <p:spPr>
            <a:xfrm>
              <a:off x="4021290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BB36A6C-5886-42A5-8C5E-F089099B3C6E}"/>
                </a:ext>
              </a:extLst>
            </p:cNvPr>
            <p:cNvSpPr/>
            <p:nvPr/>
          </p:nvSpPr>
          <p:spPr>
            <a:xfrm>
              <a:off x="4750404" y="26268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7E120F1-FB6C-411C-BDC7-4E5A2D9A8BF6}"/>
                </a:ext>
              </a:extLst>
            </p:cNvPr>
            <p:cNvSpPr/>
            <p:nvPr/>
          </p:nvSpPr>
          <p:spPr>
            <a:xfrm>
              <a:off x="4750404" y="35412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F42A30C-B339-4C4B-87AD-82DF1FDC2397}"/>
                </a:ext>
              </a:extLst>
            </p:cNvPr>
            <p:cNvSpPr/>
            <p:nvPr/>
          </p:nvSpPr>
          <p:spPr>
            <a:xfrm>
              <a:off x="4432365" y="21696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96ED178-22BC-4EDE-AA9D-B55A3DFE6066}"/>
                </a:ext>
              </a:extLst>
            </p:cNvPr>
            <p:cNvSpPr/>
            <p:nvPr/>
          </p:nvSpPr>
          <p:spPr>
            <a:xfrm>
              <a:off x="4432365" y="30840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BBB296A-1273-40E5-9B48-01263E55EEB5}"/>
                </a:ext>
              </a:extLst>
            </p:cNvPr>
            <p:cNvSpPr/>
            <p:nvPr/>
          </p:nvSpPr>
          <p:spPr>
            <a:xfrm>
              <a:off x="1331480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7749FF57-34BD-4D2B-B064-4293F9A23AA6}"/>
                </a:ext>
              </a:extLst>
            </p:cNvPr>
            <p:cNvSpPr/>
            <p:nvPr/>
          </p:nvSpPr>
          <p:spPr>
            <a:xfrm>
              <a:off x="2108065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FA369F-6784-4F4E-8F9D-6AC7C6454F12}"/>
                </a:ext>
              </a:extLst>
            </p:cNvPr>
            <p:cNvSpPr/>
            <p:nvPr/>
          </p:nvSpPr>
          <p:spPr>
            <a:xfrm>
              <a:off x="2897217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A51669D-596A-4376-A6E5-4A12F0AD0148}"/>
                </a:ext>
              </a:extLst>
            </p:cNvPr>
            <p:cNvSpPr/>
            <p:nvPr/>
          </p:nvSpPr>
          <p:spPr>
            <a:xfrm>
              <a:off x="3699908" y="394382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0FF9C5E-864C-40CD-B357-7AC0761953FB}"/>
                </a:ext>
              </a:extLst>
            </p:cNvPr>
            <p:cNvSpPr/>
            <p:nvPr/>
          </p:nvSpPr>
          <p:spPr>
            <a:xfrm>
              <a:off x="4427447" y="394646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3E875AD-F200-43D1-AFB3-654A2CE2CF6B}"/>
                </a:ext>
              </a:extLst>
            </p:cNvPr>
            <p:cNvCxnSpPr>
              <a:cxnSpLocks/>
              <a:stCxn id="181" idx="5"/>
              <a:endCxn id="178" idx="1"/>
            </p:cNvCxnSpPr>
            <p:nvPr/>
          </p:nvCxnSpPr>
          <p:spPr>
            <a:xfrm>
              <a:off x="2659860" y="2762575"/>
              <a:ext cx="265562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0F73A35-21EB-48FA-A0CD-6282F05FD50F}"/>
                </a:ext>
              </a:extLst>
            </p:cNvPr>
            <p:cNvCxnSpPr>
              <a:cxnSpLocks/>
              <a:stCxn id="185" idx="7"/>
              <a:endCxn id="178" idx="3"/>
            </p:cNvCxnSpPr>
            <p:nvPr/>
          </p:nvCxnSpPr>
          <p:spPr>
            <a:xfrm flipV="1">
              <a:off x="2659860" y="3219775"/>
              <a:ext cx="265562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CEBF510-B79D-4763-BC27-62CA0AE3A1AF}"/>
                </a:ext>
              </a:extLst>
            </p:cNvPr>
            <p:cNvCxnSpPr>
              <a:cxnSpLocks/>
              <a:stCxn id="198" idx="1"/>
              <a:endCxn id="185" idx="5"/>
            </p:cNvCxnSpPr>
            <p:nvPr/>
          </p:nvCxnSpPr>
          <p:spPr>
            <a:xfrm flipH="1" flipV="1">
              <a:off x="2659860" y="3676975"/>
              <a:ext cx="260644" cy="2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09DFD5B-F770-4FE1-9CF5-C4502520F10D}"/>
                </a:ext>
              </a:extLst>
            </p:cNvPr>
            <p:cNvCxnSpPr>
              <a:cxnSpLocks/>
              <a:stCxn id="182" idx="3"/>
              <a:endCxn id="178" idx="7"/>
            </p:cNvCxnSpPr>
            <p:nvPr/>
          </p:nvCxnSpPr>
          <p:spPr>
            <a:xfrm flipH="1">
              <a:off x="3037867" y="2762575"/>
              <a:ext cx="285104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7449F01-C496-4B13-A5AB-CD727386912F}"/>
                </a:ext>
              </a:extLst>
            </p:cNvPr>
            <p:cNvCxnSpPr>
              <a:cxnSpLocks/>
              <a:stCxn id="186" idx="1"/>
              <a:endCxn id="178" idx="5"/>
            </p:cNvCxnSpPr>
            <p:nvPr/>
          </p:nvCxnSpPr>
          <p:spPr>
            <a:xfrm flipH="1" flipV="1">
              <a:off x="3037867" y="3219775"/>
              <a:ext cx="283530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7A3F9DB-048E-4CC5-BAC0-CBB5BBA62027}"/>
                </a:ext>
              </a:extLst>
            </p:cNvPr>
            <p:cNvCxnSpPr>
              <a:cxnSpLocks/>
              <a:stCxn id="174" idx="3"/>
              <a:endCxn id="181" idx="7"/>
            </p:cNvCxnSpPr>
            <p:nvPr/>
          </p:nvCxnSpPr>
          <p:spPr>
            <a:xfrm flipH="1">
              <a:off x="2659860" y="2297076"/>
              <a:ext cx="265562" cy="35773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747756A-453F-4755-8CDC-22FB6FC4E327}"/>
                </a:ext>
              </a:extLst>
            </p:cNvPr>
            <p:cNvCxnSpPr>
              <a:cxnSpLocks/>
              <a:stCxn id="174" idx="5"/>
              <a:endCxn id="182" idx="1"/>
            </p:cNvCxnSpPr>
            <p:nvPr/>
          </p:nvCxnSpPr>
          <p:spPr>
            <a:xfrm>
              <a:off x="3037867" y="2297076"/>
              <a:ext cx="285104" cy="35773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EAE867C-A0AD-4ED3-8330-D964ABA18B43}"/>
                </a:ext>
              </a:extLst>
            </p:cNvPr>
            <p:cNvCxnSpPr>
              <a:cxnSpLocks/>
              <a:stCxn id="198" idx="7"/>
              <a:endCxn id="186" idx="3"/>
            </p:cNvCxnSpPr>
            <p:nvPr/>
          </p:nvCxnSpPr>
          <p:spPr>
            <a:xfrm flipV="1">
              <a:off x="3032949" y="3676975"/>
              <a:ext cx="288448" cy="2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96A26E16-8BB4-4684-AF7A-B165BE1CD322}"/>
                </a:ext>
              </a:extLst>
            </p:cNvPr>
            <p:cNvSpPr/>
            <p:nvPr/>
          </p:nvSpPr>
          <p:spPr>
            <a:xfrm>
              <a:off x="1048596" y="2003738"/>
              <a:ext cx="4104037" cy="221035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6311340-9238-4326-99E3-8E0ADBBA81F8}"/>
                </a:ext>
              </a:extLst>
            </p:cNvPr>
            <p:cNvSpPr/>
            <p:nvPr/>
          </p:nvSpPr>
          <p:spPr>
            <a:xfrm>
              <a:off x="2475563" y="2237766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09F9A76-99C1-4D4E-AE99-BC32CC5CDC98}"/>
                </a:ext>
              </a:extLst>
            </p:cNvPr>
            <p:cNvSpPr/>
            <p:nvPr/>
          </p:nvSpPr>
          <p:spPr>
            <a:xfrm>
              <a:off x="3029628" y="2245163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0697B3F-FD33-4821-AF5C-F37D6BB800E8}"/>
                </a:ext>
              </a:extLst>
            </p:cNvPr>
            <p:cNvSpPr/>
            <p:nvPr/>
          </p:nvSpPr>
          <p:spPr>
            <a:xfrm>
              <a:off x="3037877" y="3166924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6591937-A471-4C58-ACCB-253B9A85FDC9}"/>
                </a:ext>
              </a:extLst>
            </p:cNvPr>
            <p:cNvSpPr/>
            <p:nvPr/>
          </p:nvSpPr>
          <p:spPr>
            <a:xfrm>
              <a:off x="2457935" y="3166924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05969-7012-4245-9933-4299C175422F}"/>
              </a:ext>
            </a:extLst>
          </p:cNvPr>
          <p:cNvSpPr txBox="1"/>
          <p:nvPr/>
        </p:nvSpPr>
        <p:spPr>
          <a:xfrm>
            <a:off x="3078357" y="1926248"/>
            <a:ext cx="3933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/>
              <a:t>Four horizontal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0344C3-54DD-4F76-8E20-0779077F05B7}"/>
              </a:ext>
            </a:extLst>
          </p:cNvPr>
          <p:cNvSpPr txBox="1"/>
          <p:nvPr/>
        </p:nvSpPr>
        <p:spPr>
          <a:xfrm>
            <a:off x="3219794" y="4541439"/>
            <a:ext cx="36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/>
              <a:t>Four vertical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725C30-6E86-40E2-9B72-FDF436A3C9F0}"/>
              </a:ext>
            </a:extLst>
          </p:cNvPr>
          <p:cNvSpPr txBox="1"/>
          <p:nvPr/>
        </p:nvSpPr>
        <p:spPr>
          <a:xfrm>
            <a:off x="1972560" y="705047"/>
            <a:ext cx="6113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 compensate for double-counting, we divide by 2.  </a:t>
            </a:r>
            <a:r>
              <a:rPr lang="en-US" sz="2200" b="1" i="1" dirty="0"/>
              <a:t>Z</a:t>
            </a:r>
            <a:r>
              <a:rPr lang="en-US" sz="2200" dirty="0"/>
              <a:t> = Total number of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baseline="-25000" dirty="0"/>
              <a:t> </a:t>
            </a:r>
            <a:r>
              <a:rPr lang="en-US" sz="2200" dirty="0"/>
              <a:t>config variables = </a:t>
            </a:r>
            <a:r>
              <a:rPr lang="en-US" sz="2200" b="1" i="1" dirty="0"/>
              <a:t>4N </a:t>
            </a:r>
          </a:p>
          <a:p>
            <a:pPr algn="ctr"/>
            <a:r>
              <a:rPr lang="en-US" sz="1800" i="1" dirty="0"/>
              <a:t>(where N = number of nodes in grid)</a:t>
            </a:r>
          </a:p>
        </p:txBody>
      </p:sp>
    </p:spTree>
    <p:extLst>
      <p:ext uri="{BB962C8B-B14F-4D97-AF65-F5344CB8AC3E}">
        <p14:creationId xmlns:p14="http://schemas.microsoft.com/office/powerpoint/2010/main" val="353865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163488" y="820493"/>
            <a:ext cx="788630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These are </a:t>
            </a:r>
            <a:r>
              <a:rPr lang="en-US" sz="2640" b="1" i="1" u="sng" dirty="0"/>
              <a:t>NOT</a:t>
            </a:r>
            <a:r>
              <a:rPr lang="en-US" sz="2640" b="1" dirty="0"/>
              <a:t> </a:t>
            </a:r>
            <a:r>
              <a:rPr lang="en-US" sz="2640" b="1" i="1" dirty="0" err="1"/>
              <a:t>z</a:t>
            </a:r>
            <a:r>
              <a:rPr lang="en-US" sz="2640" b="1" baseline="-25000" dirty="0" err="1"/>
              <a:t>i</a:t>
            </a:r>
            <a:r>
              <a:rPr lang="en-US" sz="2640" b="1" baseline="-25000" dirty="0"/>
              <a:t> </a:t>
            </a:r>
            <a:r>
              <a:rPr lang="en-US" sz="2640" b="1" dirty="0"/>
              <a:t>Configurations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9BC0BB7-302D-4552-A5ED-6BC5E1B25A81}"/>
              </a:ext>
            </a:extLst>
          </p:cNvPr>
          <p:cNvSpPr txBox="1"/>
          <p:nvPr/>
        </p:nvSpPr>
        <p:spPr>
          <a:xfrm>
            <a:off x="5555088" y="2493633"/>
            <a:ext cx="42046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NOT allowable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configurations: </a:t>
            </a:r>
          </a:p>
          <a:p>
            <a:pPr algn="ctr"/>
            <a:endParaRPr lang="en-US" sz="2200" b="1" i="1" dirty="0"/>
          </a:p>
          <a:p>
            <a:pPr algn="ctr"/>
            <a:r>
              <a:rPr lang="en-US" sz="2200" dirty="0"/>
              <a:t>The </a:t>
            </a:r>
            <a:r>
              <a:rPr lang="en-US" sz="2200" b="1" i="1" dirty="0" err="1"/>
              <a:t>z</a:t>
            </a:r>
            <a:r>
              <a:rPr lang="en-US" sz="2200" b="1" baseline="-25000" dirty="0" err="1"/>
              <a:t>i</a:t>
            </a:r>
            <a:r>
              <a:rPr lang="en-US" sz="2200" dirty="0"/>
              <a:t> triplet variables must be in a “bent-angle” configuration, not a straight line. 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A998E72-F2C1-4462-8129-8A870E2FA7E9}"/>
              </a:ext>
            </a:extLst>
          </p:cNvPr>
          <p:cNvSpPr/>
          <p:nvPr/>
        </p:nvSpPr>
        <p:spPr>
          <a:xfrm>
            <a:off x="1081436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D52EF63-51BB-4811-B163-35BF36922882}"/>
              </a:ext>
            </a:extLst>
          </p:cNvPr>
          <p:cNvSpPr/>
          <p:nvPr/>
        </p:nvSpPr>
        <p:spPr>
          <a:xfrm>
            <a:off x="1935680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81C5928-E6EF-46F6-8332-553D6F4D9B97}"/>
              </a:ext>
            </a:extLst>
          </p:cNvPr>
          <p:cNvSpPr/>
          <p:nvPr/>
        </p:nvSpPr>
        <p:spPr>
          <a:xfrm>
            <a:off x="2803747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9858625-E7DF-40F1-946A-BA1E5D6871E6}"/>
              </a:ext>
            </a:extLst>
          </p:cNvPr>
          <p:cNvSpPr/>
          <p:nvPr/>
        </p:nvSpPr>
        <p:spPr>
          <a:xfrm>
            <a:off x="3686707" y="2241559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8ACB0D9-6882-46F1-92B1-1B6947C482FB}"/>
              </a:ext>
            </a:extLst>
          </p:cNvPr>
          <p:cNvSpPr/>
          <p:nvPr/>
        </p:nvSpPr>
        <p:spPr>
          <a:xfrm>
            <a:off x="1081436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25479B2-F4E9-4013-B35B-6E09C0467B52}"/>
              </a:ext>
            </a:extLst>
          </p:cNvPr>
          <p:cNvSpPr/>
          <p:nvPr/>
        </p:nvSpPr>
        <p:spPr>
          <a:xfrm>
            <a:off x="1935680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C882537F-9E7A-49CB-891D-A8A3DC46DB94}"/>
              </a:ext>
            </a:extLst>
          </p:cNvPr>
          <p:cNvSpPr/>
          <p:nvPr/>
        </p:nvSpPr>
        <p:spPr>
          <a:xfrm>
            <a:off x="2803747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7CB5336-5844-41DD-908E-9860FFC1D543}"/>
              </a:ext>
            </a:extLst>
          </p:cNvPr>
          <p:cNvSpPr/>
          <p:nvPr/>
        </p:nvSpPr>
        <p:spPr>
          <a:xfrm>
            <a:off x="3686707" y="325652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5FFDB67B-3CE0-494B-B1E2-899932413F0D}"/>
              </a:ext>
            </a:extLst>
          </p:cNvPr>
          <p:cNvSpPr/>
          <p:nvPr/>
        </p:nvSpPr>
        <p:spPr>
          <a:xfrm>
            <a:off x="1515063" y="2740347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096C4AF-4492-4E02-8AED-985C225854F0}"/>
              </a:ext>
            </a:extLst>
          </p:cNvPr>
          <p:cNvSpPr/>
          <p:nvPr/>
        </p:nvSpPr>
        <p:spPr>
          <a:xfrm>
            <a:off x="2387939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F2F1DC7-B1A3-481A-8942-2116EC87452B}"/>
              </a:ext>
            </a:extLst>
          </p:cNvPr>
          <p:cNvSpPr/>
          <p:nvPr/>
        </p:nvSpPr>
        <p:spPr>
          <a:xfrm>
            <a:off x="3241051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A65A90B0-90BC-4293-8E09-44511BFC960C}"/>
              </a:ext>
            </a:extLst>
          </p:cNvPr>
          <p:cNvSpPr/>
          <p:nvPr/>
        </p:nvSpPr>
        <p:spPr>
          <a:xfrm>
            <a:off x="4036550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D4544029-B126-44EC-A0BD-183F7C41464A}"/>
              </a:ext>
            </a:extLst>
          </p:cNvPr>
          <p:cNvSpPr/>
          <p:nvPr/>
        </p:nvSpPr>
        <p:spPr>
          <a:xfrm>
            <a:off x="1513332" y="3746187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1102843-3988-446B-8467-5E89855D4606}"/>
              </a:ext>
            </a:extLst>
          </p:cNvPr>
          <p:cNvSpPr/>
          <p:nvPr/>
        </p:nvSpPr>
        <p:spPr>
          <a:xfrm>
            <a:off x="2387939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4091B71-F3B7-4B6E-88ED-2CB8414B2C76}"/>
              </a:ext>
            </a:extLst>
          </p:cNvPr>
          <p:cNvSpPr/>
          <p:nvPr/>
        </p:nvSpPr>
        <p:spPr>
          <a:xfrm>
            <a:off x="3239320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25B5A4E-C1BF-4C6F-81D2-1A24DAD44860}"/>
              </a:ext>
            </a:extLst>
          </p:cNvPr>
          <p:cNvSpPr/>
          <p:nvPr/>
        </p:nvSpPr>
        <p:spPr>
          <a:xfrm>
            <a:off x="4034819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EFFEE7BE-EDAB-4B68-ACB1-EA8B7FFE2D6B}"/>
              </a:ext>
            </a:extLst>
          </p:cNvPr>
          <p:cNvSpPr/>
          <p:nvPr/>
        </p:nvSpPr>
        <p:spPr>
          <a:xfrm>
            <a:off x="4836843" y="274738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B24EFEC-F8B4-4A7C-8E3C-820BB4B9B1F1}"/>
              </a:ext>
            </a:extLst>
          </p:cNvPr>
          <p:cNvSpPr/>
          <p:nvPr/>
        </p:nvSpPr>
        <p:spPr>
          <a:xfrm>
            <a:off x="4836843" y="375322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E0AA4B4-D673-4183-BF08-47888AE45F03}"/>
              </a:ext>
            </a:extLst>
          </p:cNvPr>
          <p:cNvSpPr/>
          <p:nvPr/>
        </p:nvSpPr>
        <p:spPr>
          <a:xfrm>
            <a:off x="4487000" y="224446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F97A6A3-841C-426C-9E7D-3C575E51F94C}"/>
              </a:ext>
            </a:extLst>
          </p:cNvPr>
          <p:cNvSpPr/>
          <p:nvPr/>
        </p:nvSpPr>
        <p:spPr>
          <a:xfrm>
            <a:off x="4487000" y="325030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48632B4-41B7-4160-BF67-55EF8F450B45}"/>
              </a:ext>
            </a:extLst>
          </p:cNvPr>
          <p:cNvSpPr/>
          <p:nvPr/>
        </p:nvSpPr>
        <p:spPr>
          <a:xfrm>
            <a:off x="1076027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D8FB0C22-605E-4F8A-9068-49C598013553}"/>
              </a:ext>
            </a:extLst>
          </p:cNvPr>
          <p:cNvSpPr/>
          <p:nvPr/>
        </p:nvSpPr>
        <p:spPr>
          <a:xfrm>
            <a:off x="1930270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8FBEF64-4F7F-4231-9309-1F5CED5D3F2E}"/>
              </a:ext>
            </a:extLst>
          </p:cNvPr>
          <p:cNvSpPr/>
          <p:nvPr/>
        </p:nvSpPr>
        <p:spPr>
          <a:xfrm>
            <a:off x="2798337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900E47E-2423-4D30-9C1D-C502D745FCE2}"/>
              </a:ext>
            </a:extLst>
          </p:cNvPr>
          <p:cNvSpPr/>
          <p:nvPr/>
        </p:nvSpPr>
        <p:spPr>
          <a:xfrm>
            <a:off x="3681297" y="4231985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E58E769-9B23-4A05-8ABA-4C63DD397352}"/>
              </a:ext>
            </a:extLst>
          </p:cNvPr>
          <p:cNvSpPr/>
          <p:nvPr/>
        </p:nvSpPr>
        <p:spPr>
          <a:xfrm>
            <a:off x="4481590" y="423488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55328E2-7BD7-4E42-9732-4FAAF0725B09}"/>
              </a:ext>
            </a:extLst>
          </p:cNvPr>
          <p:cNvCxnSpPr>
            <a:cxnSpLocks/>
            <a:stCxn id="264" idx="5"/>
            <a:endCxn id="261" idx="1"/>
          </p:cNvCxnSpPr>
          <p:nvPr/>
        </p:nvCxnSpPr>
        <p:spPr>
          <a:xfrm>
            <a:off x="2537246" y="2896698"/>
            <a:ext cx="29211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04780A3-5489-47FB-8750-334CD88A1652}"/>
              </a:ext>
            </a:extLst>
          </p:cNvPr>
          <p:cNvCxnSpPr>
            <a:cxnSpLocks/>
            <a:stCxn id="268" idx="7"/>
            <a:endCxn id="261" idx="3"/>
          </p:cNvCxnSpPr>
          <p:nvPr/>
        </p:nvCxnSpPr>
        <p:spPr>
          <a:xfrm flipV="1">
            <a:off x="2537246" y="3399618"/>
            <a:ext cx="29211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D741AD7-C7F9-496E-AD86-8E44B8A9B0D3}"/>
              </a:ext>
            </a:extLst>
          </p:cNvPr>
          <p:cNvCxnSpPr>
            <a:cxnSpLocks/>
            <a:stCxn id="276" idx="7"/>
            <a:endCxn id="268" idx="3"/>
          </p:cNvCxnSpPr>
          <p:nvPr/>
        </p:nvCxnSpPr>
        <p:spPr>
          <a:xfrm flipV="1">
            <a:off x="2079576" y="3902539"/>
            <a:ext cx="333981" cy="3539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6878B03-7F2B-44EA-A3E2-88831ED50AE6}"/>
              </a:ext>
            </a:extLst>
          </p:cNvPr>
          <p:cNvCxnSpPr>
            <a:cxnSpLocks/>
            <a:stCxn id="265" idx="3"/>
            <a:endCxn id="261" idx="7"/>
          </p:cNvCxnSpPr>
          <p:nvPr/>
        </p:nvCxnSpPr>
        <p:spPr>
          <a:xfrm flipH="1">
            <a:off x="2953053" y="2896698"/>
            <a:ext cx="313614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D7E15D9-2CCE-45FD-A42A-C5E6C650DAC0}"/>
              </a:ext>
            </a:extLst>
          </p:cNvPr>
          <p:cNvCxnSpPr>
            <a:cxnSpLocks/>
            <a:stCxn id="269" idx="1"/>
            <a:endCxn id="261" idx="5"/>
          </p:cNvCxnSpPr>
          <p:nvPr/>
        </p:nvCxnSpPr>
        <p:spPr>
          <a:xfrm flipH="1" flipV="1">
            <a:off x="2953052" y="3399618"/>
            <a:ext cx="311883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792E00F-219E-42C8-870E-42CD1879C655}"/>
              </a:ext>
            </a:extLst>
          </p:cNvPr>
          <p:cNvCxnSpPr>
            <a:cxnSpLocks/>
            <a:stCxn id="256" idx="5"/>
            <a:endCxn id="264" idx="1"/>
          </p:cNvCxnSpPr>
          <p:nvPr/>
        </p:nvCxnSpPr>
        <p:spPr>
          <a:xfrm>
            <a:off x="2084985" y="2384650"/>
            <a:ext cx="328570" cy="39350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B7C4D1B-1386-432B-BA5F-19C9A3A2CDCC}"/>
              </a:ext>
            </a:extLst>
          </p:cNvPr>
          <p:cNvCxnSpPr>
            <a:cxnSpLocks/>
            <a:stCxn id="258" idx="3"/>
            <a:endCxn id="265" idx="7"/>
          </p:cNvCxnSpPr>
          <p:nvPr/>
        </p:nvCxnSpPr>
        <p:spPr>
          <a:xfrm flipH="1">
            <a:off x="3390357" y="2384650"/>
            <a:ext cx="321966" cy="39350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04B4140-9817-48FF-BD96-A531F8318522}"/>
              </a:ext>
            </a:extLst>
          </p:cNvPr>
          <p:cNvCxnSpPr>
            <a:cxnSpLocks/>
            <a:stCxn id="278" idx="1"/>
            <a:endCxn id="269" idx="5"/>
          </p:cNvCxnSpPr>
          <p:nvPr/>
        </p:nvCxnSpPr>
        <p:spPr>
          <a:xfrm flipH="1" flipV="1">
            <a:off x="3388625" y="3902539"/>
            <a:ext cx="318289" cy="3539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E4004488-1EAE-4921-8E28-E629DBF47F5D}"/>
              </a:ext>
            </a:extLst>
          </p:cNvPr>
          <p:cNvSpPr/>
          <p:nvPr/>
        </p:nvSpPr>
        <p:spPr>
          <a:xfrm>
            <a:off x="754380" y="2042161"/>
            <a:ext cx="4514441" cy="25280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7E638C3-B023-4340-8F8C-356253FEF6DE}"/>
              </a:ext>
            </a:extLst>
          </p:cNvPr>
          <p:cNvSpPr/>
          <p:nvPr/>
        </p:nvSpPr>
        <p:spPr>
          <a:xfrm>
            <a:off x="2009420" y="2316504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3A0268B-AC5D-4E3A-9AC1-9B23147C51DF}"/>
              </a:ext>
            </a:extLst>
          </p:cNvPr>
          <p:cNvSpPr/>
          <p:nvPr/>
        </p:nvSpPr>
        <p:spPr>
          <a:xfrm>
            <a:off x="2941573" y="2326623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E39432E-D584-4F59-B896-D5D5708DE3CF}"/>
              </a:ext>
            </a:extLst>
          </p:cNvPr>
          <p:cNvSpPr/>
          <p:nvPr/>
        </p:nvSpPr>
        <p:spPr>
          <a:xfrm>
            <a:off x="2941573" y="3353741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014762D-7A4A-40C3-867A-3091A623DC6E}"/>
              </a:ext>
            </a:extLst>
          </p:cNvPr>
          <p:cNvSpPr/>
          <p:nvPr/>
        </p:nvSpPr>
        <p:spPr>
          <a:xfrm>
            <a:off x="1978535" y="3334123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9226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B318A0-EFA5-40F1-8631-346479794F64}"/>
              </a:ext>
            </a:extLst>
          </p:cNvPr>
          <p:cNvGrpSpPr/>
          <p:nvPr/>
        </p:nvGrpSpPr>
        <p:grpSpPr>
          <a:xfrm>
            <a:off x="830580" y="1292870"/>
            <a:ext cx="4274820" cy="2011680"/>
            <a:chOff x="609600" y="1623060"/>
            <a:chExt cx="4274820" cy="20116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D7E08E-C212-4CD1-B412-BA009A82E75B}"/>
                </a:ext>
              </a:extLst>
            </p:cNvPr>
            <p:cNvSpPr/>
            <p:nvPr/>
          </p:nvSpPr>
          <p:spPr>
            <a:xfrm>
              <a:off x="236982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7EC831-7075-4C56-929F-397437125279}"/>
                </a:ext>
              </a:extLst>
            </p:cNvPr>
            <p:cNvSpPr/>
            <p:nvPr/>
          </p:nvSpPr>
          <p:spPr>
            <a:xfrm>
              <a:off x="2118360" y="26289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4BCCBA-C882-4211-B40F-6AEFA2A07D28}"/>
                </a:ext>
              </a:extLst>
            </p:cNvPr>
            <p:cNvSpPr/>
            <p:nvPr/>
          </p:nvSpPr>
          <p:spPr>
            <a:xfrm>
              <a:off x="4130040" y="26289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865D191-7DBD-46E6-A59F-B0800A449239}"/>
                </a:ext>
              </a:extLst>
            </p:cNvPr>
            <p:cNvSpPr/>
            <p:nvPr/>
          </p:nvSpPr>
          <p:spPr>
            <a:xfrm>
              <a:off x="438150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FFC274-1FAB-4BD8-8607-E27514764C6A}"/>
                </a:ext>
              </a:extLst>
            </p:cNvPr>
            <p:cNvSpPr/>
            <p:nvPr/>
          </p:nvSpPr>
          <p:spPr>
            <a:xfrm>
              <a:off x="60960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BCA693A-0543-4F04-8EAF-A7CFD12549B6}"/>
                </a:ext>
              </a:extLst>
            </p:cNvPr>
            <p:cNvSpPr/>
            <p:nvPr/>
          </p:nvSpPr>
          <p:spPr>
            <a:xfrm>
              <a:off x="136398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FB98FA-CE37-4F33-9BE4-E91AE0C34615}"/>
                </a:ext>
              </a:extLst>
            </p:cNvPr>
            <p:cNvSpPr/>
            <p:nvPr/>
          </p:nvSpPr>
          <p:spPr>
            <a:xfrm>
              <a:off x="186690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BA54FE-BDA4-4962-ADAD-56021F1D5459}"/>
                </a:ext>
              </a:extLst>
            </p:cNvPr>
            <p:cNvSpPr/>
            <p:nvPr/>
          </p:nvSpPr>
          <p:spPr>
            <a:xfrm>
              <a:off x="387858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00D9B0-4E7A-4248-B3AF-B1F808772649}"/>
                </a:ext>
              </a:extLst>
            </p:cNvPr>
            <p:cNvSpPr/>
            <p:nvPr/>
          </p:nvSpPr>
          <p:spPr>
            <a:xfrm>
              <a:off x="3375660" y="31318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8F4AD6-123C-4F85-9E1A-C7605C4B5A35}"/>
                </a:ext>
              </a:extLst>
            </p:cNvPr>
            <p:cNvSpPr/>
            <p:nvPr/>
          </p:nvSpPr>
          <p:spPr>
            <a:xfrm>
              <a:off x="236982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44683D-F8FF-4CDB-AC57-C13DA09303E0}"/>
                </a:ext>
              </a:extLst>
            </p:cNvPr>
            <p:cNvSpPr/>
            <p:nvPr/>
          </p:nvSpPr>
          <p:spPr>
            <a:xfrm>
              <a:off x="2118360" y="16230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E2482F4-B277-4CD8-9C11-70F1069953FE}"/>
                </a:ext>
              </a:extLst>
            </p:cNvPr>
            <p:cNvSpPr/>
            <p:nvPr/>
          </p:nvSpPr>
          <p:spPr>
            <a:xfrm>
              <a:off x="4130040" y="16230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8DB0FCC-6D1F-41E5-AA41-0B2FA8272884}"/>
                </a:ext>
              </a:extLst>
            </p:cNvPr>
            <p:cNvSpPr/>
            <p:nvPr/>
          </p:nvSpPr>
          <p:spPr>
            <a:xfrm>
              <a:off x="438150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7562AD-3B6C-40B7-B777-4D2612DE3CF7}"/>
                </a:ext>
              </a:extLst>
            </p:cNvPr>
            <p:cNvSpPr/>
            <p:nvPr/>
          </p:nvSpPr>
          <p:spPr>
            <a:xfrm>
              <a:off x="136398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BE6F42-82FB-4152-A02A-197ACFC6EFD0}"/>
                </a:ext>
              </a:extLst>
            </p:cNvPr>
            <p:cNvSpPr/>
            <p:nvPr/>
          </p:nvSpPr>
          <p:spPr>
            <a:xfrm>
              <a:off x="186690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6C079C7-7CA2-4BEB-A316-E6B5B6FE07F1}"/>
                </a:ext>
              </a:extLst>
            </p:cNvPr>
            <p:cNvSpPr/>
            <p:nvPr/>
          </p:nvSpPr>
          <p:spPr>
            <a:xfrm>
              <a:off x="387858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CFDFEA-F5C5-42A8-8EB6-553D18EFEE7A}"/>
                </a:ext>
              </a:extLst>
            </p:cNvPr>
            <p:cNvSpPr/>
            <p:nvPr/>
          </p:nvSpPr>
          <p:spPr>
            <a:xfrm>
              <a:off x="3375660" y="212598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E372D2-974C-438C-B4E4-FBC200B8A1C6}"/>
                </a:ext>
              </a:extLst>
            </p:cNvPr>
            <p:cNvSpPr/>
            <p:nvPr/>
          </p:nvSpPr>
          <p:spPr>
            <a:xfrm>
              <a:off x="60960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05537C-1AC9-4B3F-A80B-497E9005A84F}"/>
                </a:ext>
              </a:extLst>
            </p:cNvPr>
            <p:cNvSpPr/>
            <p:nvPr/>
          </p:nvSpPr>
          <p:spPr>
            <a:xfrm>
              <a:off x="111252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899FFB-1E59-49C0-8479-A536D093DC77}"/>
                </a:ext>
              </a:extLst>
            </p:cNvPr>
            <p:cNvSpPr/>
            <p:nvPr/>
          </p:nvSpPr>
          <p:spPr>
            <a:xfrm>
              <a:off x="161544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53CA748-93D8-431A-9B33-F4E6252FB49E}"/>
                </a:ext>
              </a:extLst>
            </p:cNvPr>
            <p:cNvSpPr/>
            <p:nvPr/>
          </p:nvSpPr>
          <p:spPr>
            <a:xfrm>
              <a:off x="262128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DB97E6-5355-4443-9F9C-F6F08B614B4B}"/>
                </a:ext>
              </a:extLst>
            </p:cNvPr>
            <p:cNvSpPr/>
            <p:nvPr/>
          </p:nvSpPr>
          <p:spPr>
            <a:xfrm>
              <a:off x="312420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D6E519-C92F-4ABF-8B98-7DEC892AB310}"/>
                </a:ext>
              </a:extLst>
            </p:cNvPr>
            <p:cNvSpPr/>
            <p:nvPr/>
          </p:nvSpPr>
          <p:spPr>
            <a:xfrm>
              <a:off x="3627120" y="16230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82017C-884F-4E4F-9982-2F8C0C2A01DC}"/>
                </a:ext>
              </a:extLst>
            </p:cNvPr>
            <p:cNvSpPr/>
            <p:nvPr/>
          </p:nvSpPr>
          <p:spPr>
            <a:xfrm>
              <a:off x="861060" y="21259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643A1E-8CF0-4326-801A-E1A63DABA5F4}"/>
                </a:ext>
              </a:extLst>
            </p:cNvPr>
            <p:cNvSpPr/>
            <p:nvPr/>
          </p:nvSpPr>
          <p:spPr>
            <a:xfrm>
              <a:off x="2872740" y="21259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D3ECB5-4806-43A6-89D7-D8A46E6D1C02}"/>
                </a:ext>
              </a:extLst>
            </p:cNvPr>
            <p:cNvSpPr/>
            <p:nvPr/>
          </p:nvSpPr>
          <p:spPr>
            <a:xfrm>
              <a:off x="111252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0D1C7DD-CFD3-409A-BA7F-5A9858098C61}"/>
                </a:ext>
              </a:extLst>
            </p:cNvPr>
            <p:cNvSpPr/>
            <p:nvPr/>
          </p:nvSpPr>
          <p:spPr>
            <a:xfrm>
              <a:off x="161544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CEE22E-783F-4FB9-9130-B8E6D507D0E2}"/>
                </a:ext>
              </a:extLst>
            </p:cNvPr>
            <p:cNvSpPr/>
            <p:nvPr/>
          </p:nvSpPr>
          <p:spPr>
            <a:xfrm>
              <a:off x="262128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EF0723-C9A3-40F6-97D4-843F41365359}"/>
                </a:ext>
              </a:extLst>
            </p:cNvPr>
            <p:cNvSpPr/>
            <p:nvPr/>
          </p:nvSpPr>
          <p:spPr>
            <a:xfrm>
              <a:off x="312420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F7BED8-E9C8-416E-A70D-2F2B13B4B8E4}"/>
                </a:ext>
              </a:extLst>
            </p:cNvPr>
            <p:cNvSpPr/>
            <p:nvPr/>
          </p:nvSpPr>
          <p:spPr>
            <a:xfrm>
              <a:off x="3627120" y="26289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AC14A0-0A86-4825-B341-088A225E33A2}"/>
                </a:ext>
              </a:extLst>
            </p:cNvPr>
            <p:cNvSpPr/>
            <p:nvPr/>
          </p:nvSpPr>
          <p:spPr>
            <a:xfrm>
              <a:off x="2872740" y="31318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DB6027-2414-41E1-AF43-13E8F0FCFE74}"/>
                </a:ext>
              </a:extLst>
            </p:cNvPr>
            <p:cNvSpPr/>
            <p:nvPr/>
          </p:nvSpPr>
          <p:spPr>
            <a:xfrm>
              <a:off x="861060" y="31318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228600" y="325089"/>
            <a:ext cx="96012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Illustration of Computing Configuration Variables for a Base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7BD0F-6BAF-45BC-911E-600CE56BA65A}"/>
              </a:ext>
            </a:extLst>
          </p:cNvPr>
          <p:cNvSpPr txBox="1"/>
          <p:nvPr/>
        </p:nvSpPr>
        <p:spPr>
          <a:xfrm>
            <a:off x="5671183" y="1575435"/>
            <a:ext cx="4256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Base Pattern: 4*8 = 32 nodes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2*32 = 64 total Y configurations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2*32 = 64 total W configurations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4*32 = 128 total Z configurations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B8ADA9-51C6-498C-B988-BEBBA997040C}"/>
              </a:ext>
            </a:extLst>
          </p:cNvPr>
          <p:cNvSpPr/>
          <p:nvPr/>
        </p:nvSpPr>
        <p:spPr>
          <a:xfrm>
            <a:off x="4655820" y="666178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C9B9D71-A391-4258-956E-EA4A18422A1D}"/>
              </a:ext>
            </a:extLst>
          </p:cNvPr>
          <p:cNvSpPr/>
          <p:nvPr/>
        </p:nvSpPr>
        <p:spPr>
          <a:xfrm>
            <a:off x="214122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F9B233-6DBA-4CEC-A115-87DC8B8C8B4A}"/>
              </a:ext>
            </a:extLst>
          </p:cNvPr>
          <p:cNvSpPr/>
          <p:nvPr/>
        </p:nvSpPr>
        <p:spPr>
          <a:xfrm>
            <a:off x="1889760" y="615886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42B8BF7-5BA6-4CB2-A777-6779AAEF7D89}"/>
              </a:ext>
            </a:extLst>
          </p:cNvPr>
          <p:cNvSpPr/>
          <p:nvPr/>
        </p:nvSpPr>
        <p:spPr>
          <a:xfrm>
            <a:off x="4404360" y="615886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05417C-4DB4-4EFF-9E68-22AB4499E1FF}"/>
              </a:ext>
            </a:extLst>
          </p:cNvPr>
          <p:cNvSpPr/>
          <p:nvPr/>
        </p:nvSpPr>
        <p:spPr>
          <a:xfrm>
            <a:off x="3901440" y="615886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7C38E7A-FA24-46AF-AE56-1D6FF3939D19}"/>
              </a:ext>
            </a:extLst>
          </p:cNvPr>
          <p:cNvSpPr/>
          <p:nvPr/>
        </p:nvSpPr>
        <p:spPr>
          <a:xfrm>
            <a:off x="415290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8B0BD3-326E-46B4-A689-FD538E38664B}"/>
              </a:ext>
            </a:extLst>
          </p:cNvPr>
          <p:cNvSpPr/>
          <p:nvPr/>
        </p:nvSpPr>
        <p:spPr>
          <a:xfrm>
            <a:off x="38100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698123-8642-453A-AB77-F15CDA4DB88F}"/>
              </a:ext>
            </a:extLst>
          </p:cNvPr>
          <p:cNvSpPr/>
          <p:nvPr/>
        </p:nvSpPr>
        <p:spPr>
          <a:xfrm>
            <a:off x="113538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B13FD1-F58F-498C-8DBF-75FF272E6393}"/>
              </a:ext>
            </a:extLst>
          </p:cNvPr>
          <p:cNvSpPr/>
          <p:nvPr/>
        </p:nvSpPr>
        <p:spPr>
          <a:xfrm>
            <a:off x="163830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2EF2E8-E2BA-434E-8CBA-A20564CE88C8}"/>
              </a:ext>
            </a:extLst>
          </p:cNvPr>
          <p:cNvSpPr/>
          <p:nvPr/>
        </p:nvSpPr>
        <p:spPr>
          <a:xfrm>
            <a:off x="364998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92250A-DCFD-4F20-AB4F-3E169515EA55}"/>
              </a:ext>
            </a:extLst>
          </p:cNvPr>
          <p:cNvSpPr/>
          <p:nvPr/>
        </p:nvSpPr>
        <p:spPr>
          <a:xfrm>
            <a:off x="3147060" y="666178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1C5924-0BE3-4B43-B9D5-AF7BBD6C9676}"/>
              </a:ext>
            </a:extLst>
          </p:cNvPr>
          <p:cNvSpPr/>
          <p:nvPr/>
        </p:nvSpPr>
        <p:spPr>
          <a:xfrm>
            <a:off x="4655820" y="565594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F4CF6-A699-40AC-ABF1-291811C9A424}"/>
              </a:ext>
            </a:extLst>
          </p:cNvPr>
          <p:cNvSpPr/>
          <p:nvPr/>
        </p:nvSpPr>
        <p:spPr>
          <a:xfrm>
            <a:off x="214122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36906E-4B77-49D6-A1DB-3DFCEAC416C8}"/>
              </a:ext>
            </a:extLst>
          </p:cNvPr>
          <p:cNvSpPr/>
          <p:nvPr/>
        </p:nvSpPr>
        <p:spPr>
          <a:xfrm>
            <a:off x="1889760" y="515302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033A2E-E691-4E4A-AAF5-90267D461EAD}"/>
              </a:ext>
            </a:extLst>
          </p:cNvPr>
          <p:cNvSpPr/>
          <p:nvPr/>
        </p:nvSpPr>
        <p:spPr>
          <a:xfrm>
            <a:off x="4404360" y="515302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D68AC3-E9CB-4DE4-AB73-09C3A3AF67DF}"/>
              </a:ext>
            </a:extLst>
          </p:cNvPr>
          <p:cNvSpPr/>
          <p:nvPr/>
        </p:nvSpPr>
        <p:spPr>
          <a:xfrm>
            <a:off x="3901440" y="515302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899EFE9-801B-460A-B06D-642C0DC84CBE}"/>
              </a:ext>
            </a:extLst>
          </p:cNvPr>
          <p:cNvSpPr/>
          <p:nvPr/>
        </p:nvSpPr>
        <p:spPr>
          <a:xfrm>
            <a:off x="415290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8ED03DA-8685-4700-BB36-69284F6F87EB}"/>
              </a:ext>
            </a:extLst>
          </p:cNvPr>
          <p:cNvSpPr/>
          <p:nvPr/>
        </p:nvSpPr>
        <p:spPr>
          <a:xfrm>
            <a:off x="113538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09432C1-3C77-41EC-B98D-5821FE22868B}"/>
              </a:ext>
            </a:extLst>
          </p:cNvPr>
          <p:cNvSpPr/>
          <p:nvPr/>
        </p:nvSpPr>
        <p:spPr>
          <a:xfrm>
            <a:off x="163830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150725-9B05-4264-9425-F032A8C6C325}"/>
              </a:ext>
            </a:extLst>
          </p:cNvPr>
          <p:cNvSpPr/>
          <p:nvPr/>
        </p:nvSpPr>
        <p:spPr>
          <a:xfrm>
            <a:off x="364998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D18382-137F-4CE1-B64A-27FD8F5D9484}"/>
              </a:ext>
            </a:extLst>
          </p:cNvPr>
          <p:cNvSpPr/>
          <p:nvPr/>
        </p:nvSpPr>
        <p:spPr>
          <a:xfrm>
            <a:off x="3147060" y="5655946"/>
            <a:ext cx="502920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7D58E9-BE9B-4C44-BE60-07266EC1798F}"/>
              </a:ext>
            </a:extLst>
          </p:cNvPr>
          <p:cNvSpPr/>
          <p:nvPr/>
        </p:nvSpPr>
        <p:spPr>
          <a:xfrm>
            <a:off x="4655820" y="465010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1F5FC9-D5E4-431E-96AE-4EEAE3C88AF6}"/>
              </a:ext>
            </a:extLst>
          </p:cNvPr>
          <p:cNvSpPr/>
          <p:nvPr/>
        </p:nvSpPr>
        <p:spPr>
          <a:xfrm>
            <a:off x="632460" y="465010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135B730-E1DD-4DF8-B8A9-9E87285C25E5}"/>
              </a:ext>
            </a:extLst>
          </p:cNvPr>
          <p:cNvSpPr/>
          <p:nvPr/>
        </p:nvSpPr>
        <p:spPr>
          <a:xfrm>
            <a:off x="214122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080D36-3BBE-4B41-85A6-165186F3F4BD}"/>
              </a:ext>
            </a:extLst>
          </p:cNvPr>
          <p:cNvSpPr/>
          <p:nvPr/>
        </p:nvSpPr>
        <p:spPr>
          <a:xfrm>
            <a:off x="415290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D4E553A-E123-4EBD-99F5-F23727C4B180}"/>
              </a:ext>
            </a:extLst>
          </p:cNvPr>
          <p:cNvSpPr/>
          <p:nvPr/>
        </p:nvSpPr>
        <p:spPr>
          <a:xfrm>
            <a:off x="113538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3AC45C5-21F6-4518-97E5-DF08DE0690BB}"/>
              </a:ext>
            </a:extLst>
          </p:cNvPr>
          <p:cNvSpPr/>
          <p:nvPr/>
        </p:nvSpPr>
        <p:spPr>
          <a:xfrm>
            <a:off x="163830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BC19D80-E81F-4253-8CA6-BE3C077E50B8}"/>
              </a:ext>
            </a:extLst>
          </p:cNvPr>
          <p:cNvSpPr/>
          <p:nvPr/>
        </p:nvSpPr>
        <p:spPr>
          <a:xfrm>
            <a:off x="2644140" y="4650106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2CFAC47-F776-42A9-BC2A-6533A0A18DD0}"/>
              </a:ext>
            </a:extLst>
          </p:cNvPr>
          <p:cNvSpPr/>
          <p:nvPr/>
        </p:nvSpPr>
        <p:spPr>
          <a:xfrm>
            <a:off x="364998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182C7E-30EA-4ABF-81F1-EAB266DF21D0}"/>
              </a:ext>
            </a:extLst>
          </p:cNvPr>
          <p:cNvSpPr/>
          <p:nvPr/>
        </p:nvSpPr>
        <p:spPr>
          <a:xfrm>
            <a:off x="3147060" y="4650106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03D9FA-16C8-4AE8-AB36-2D06558D04A1}"/>
              </a:ext>
            </a:extLst>
          </p:cNvPr>
          <p:cNvSpPr/>
          <p:nvPr/>
        </p:nvSpPr>
        <p:spPr>
          <a:xfrm>
            <a:off x="38100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DEE37D2-E60C-4A3D-920D-4EDF1DFACC49}"/>
              </a:ext>
            </a:extLst>
          </p:cNvPr>
          <p:cNvSpPr/>
          <p:nvPr/>
        </p:nvSpPr>
        <p:spPr>
          <a:xfrm>
            <a:off x="88392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E27BC9E-4C10-4D84-A561-B487097F1C17}"/>
              </a:ext>
            </a:extLst>
          </p:cNvPr>
          <p:cNvSpPr/>
          <p:nvPr/>
        </p:nvSpPr>
        <p:spPr>
          <a:xfrm>
            <a:off x="138684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A5EA03-505D-416D-84B0-4B906702CF98}"/>
              </a:ext>
            </a:extLst>
          </p:cNvPr>
          <p:cNvSpPr/>
          <p:nvPr/>
        </p:nvSpPr>
        <p:spPr>
          <a:xfrm>
            <a:off x="239268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0CFD5A-BA3F-4C3F-B7C3-869DE15299BB}"/>
              </a:ext>
            </a:extLst>
          </p:cNvPr>
          <p:cNvSpPr/>
          <p:nvPr/>
        </p:nvSpPr>
        <p:spPr>
          <a:xfrm>
            <a:off x="289560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8C539B6-7622-45FD-8781-41568BAC0677}"/>
              </a:ext>
            </a:extLst>
          </p:cNvPr>
          <p:cNvSpPr/>
          <p:nvPr/>
        </p:nvSpPr>
        <p:spPr>
          <a:xfrm>
            <a:off x="3398520" y="515302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ED41C77-D7CB-4FD5-9AD5-F9F6A9F6C53E}"/>
              </a:ext>
            </a:extLst>
          </p:cNvPr>
          <p:cNvSpPr/>
          <p:nvPr/>
        </p:nvSpPr>
        <p:spPr>
          <a:xfrm>
            <a:off x="632460" y="565594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3B9087D-0C11-46F2-8C28-9B4CE27A6042}"/>
              </a:ext>
            </a:extLst>
          </p:cNvPr>
          <p:cNvSpPr/>
          <p:nvPr/>
        </p:nvSpPr>
        <p:spPr>
          <a:xfrm>
            <a:off x="2644140" y="565594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2A03D29-E2FA-4870-9913-A107D48B0CF9}"/>
              </a:ext>
            </a:extLst>
          </p:cNvPr>
          <p:cNvSpPr/>
          <p:nvPr/>
        </p:nvSpPr>
        <p:spPr>
          <a:xfrm>
            <a:off x="88392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245CB8A-C087-42E0-B205-D5F5D2616F49}"/>
              </a:ext>
            </a:extLst>
          </p:cNvPr>
          <p:cNvSpPr/>
          <p:nvPr/>
        </p:nvSpPr>
        <p:spPr>
          <a:xfrm>
            <a:off x="138684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7503389-EC8E-4901-85A1-4EA475BED38E}"/>
              </a:ext>
            </a:extLst>
          </p:cNvPr>
          <p:cNvSpPr/>
          <p:nvPr/>
        </p:nvSpPr>
        <p:spPr>
          <a:xfrm>
            <a:off x="239268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F60AA8-22DB-4EF6-ACF1-06033D6FFD5A}"/>
              </a:ext>
            </a:extLst>
          </p:cNvPr>
          <p:cNvSpPr/>
          <p:nvPr/>
        </p:nvSpPr>
        <p:spPr>
          <a:xfrm>
            <a:off x="289560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3D9BD6-376B-4FDE-8964-4EE4BEB9C904}"/>
              </a:ext>
            </a:extLst>
          </p:cNvPr>
          <p:cNvSpPr/>
          <p:nvPr/>
        </p:nvSpPr>
        <p:spPr>
          <a:xfrm>
            <a:off x="3398520" y="615886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E6365F-094B-403D-89A7-EC706F103125}"/>
              </a:ext>
            </a:extLst>
          </p:cNvPr>
          <p:cNvSpPr/>
          <p:nvPr/>
        </p:nvSpPr>
        <p:spPr>
          <a:xfrm>
            <a:off x="2644140" y="666178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6279DF-B840-403D-9DC8-FA49FE6F75F4}"/>
              </a:ext>
            </a:extLst>
          </p:cNvPr>
          <p:cNvSpPr/>
          <p:nvPr/>
        </p:nvSpPr>
        <p:spPr>
          <a:xfrm>
            <a:off x="632460" y="6661786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A34687-5B5F-49BF-AA79-320AE13133BD}"/>
              </a:ext>
            </a:extLst>
          </p:cNvPr>
          <p:cNvSpPr/>
          <p:nvPr/>
        </p:nvSpPr>
        <p:spPr>
          <a:xfrm>
            <a:off x="1901192" y="4137660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095CB94-D481-459F-8E1A-431FC423C776}"/>
              </a:ext>
            </a:extLst>
          </p:cNvPr>
          <p:cNvSpPr/>
          <p:nvPr/>
        </p:nvSpPr>
        <p:spPr>
          <a:xfrm>
            <a:off x="441579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616F2C-70F5-43A4-AF74-B2F8AF13B3AE}"/>
              </a:ext>
            </a:extLst>
          </p:cNvPr>
          <p:cNvSpPr/>
          <p:nvPr/>
        </p:nvSpPr>
        <p:spPr>
          <a:xfrm>
            <a:off x="3912872" y="4137660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CC544CE-65AE-479E-BE79-AB17304A2EBD}"/>
              </a:ext>
            </a:extLst>
          </p:cNvPr>
          <p:cNvSpPr/>
          <p:nvPr/>
        </p:nvSpPr>
        <p:spPr>
          <a:xfrm>
            <a:off x="39243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C88FA39-5657-445D-90F4-5356FAB1410D}"/>
              </a:ext>
            </a:extLst>
          </p:cNvPr>
          <p:cNvSpPr/>
          <p:nvPr/>
        </p:nvSpPr>
        <p:spPr>
          <a:xfrm>
            <a:off x="89535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1B8C8BF-55BA-434A-8B61-3B6AE987CE45}"/>
              </a:ext>
            </a:extLst>
          </p:cNvPr>
          <p:cNvSpPr/>
          <p:nvPr/>
        </p:nvSpPr>
        <p:spPr>
          <a:xfrm>
            <a:off x="139827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EC587AA-0FBE-46CD-AF3F-95102A1B047F}"/>
              </a:ext>
            </a:extLst>
          </p:cNvPr>
          <p:cNvSpPr/>
          <p:nvPr/>
        </p:nvSpPr>
        <p:spPr>
          <a:xfrm>
            <a:off x="240411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527FE17-0815-4444-9AAE-DCF44EBEB59C}"/>
              </a:ext>
            </a:extLst>
          </p:cNvPr>
          <p:cNvSpPr/>
          <p:nvPr/>
        </p:nvSpPr>
        <p:spPr>
          <a:xfrm>
            <a:off x="290703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3176B9-2688-4415-BBD1-C855C65023FC}"/>
              </a:ext>
            </a:extLst>
          </p:cNvPr>
          <p:cNvSpPr/>
          <p:nvPr/>
        </p:nvSpPr>
        <p:spPr>
          <a:xfrm>
            <a:off x="3409952" y="41376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734357-5462-4973-BB95-A6A5E952CACB}"/>
              </a:ext>
            </a:extLst>
          </p:cNvPr>
          <p:cNvSpPr/>
          <p:nvPr/>
        </p:nvSpPr>
        <p:spPr>
          <a:xfrm>
            <a:off x="5128260" y="6659880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444C21B-5FB4-4458-8D26-462E6DEC90FA}"/>
              </a:ext>
            </a:extLst>
          </p:cNvPr>
          <p:cNvSpPr/>
          <p:nvPr/>
        </p:nvSpPr>
        <p:spPr>
          <a:xfrm>
            <a:off x="4876800" y="615696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24B6E36-C117-4AB3-9A5E-6EB8ED933F2F}"/>
              </a:ext>
            </a:extLst>
          </p:cNvPr>
          <p:cNvSpPr/>
          <p:nvPr/>
        </p:nvSpPr>
        <p:spPr>
          <a:xfrm>
            <a:off x="5128260" y="5654040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C4EBFAE-91DD-464D-882F-8BBCE1AF2ADA}"/>
              </a:ext>
            </a:extLst>
          </p:cNvPr>
          <p:cNvSpPr/>
          <p:nvPr/>
        </p:nvSpPr>
        <p:spPr>
          <a:xfrm>
            <a:off x="4876800" y="5151120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A22EDF2-7B84-4D03-8836-923AB3A2FE66}"/>
              </a:ext>
            </a:extLst>
          </p:cNvPr>
          <p:cNvSpPr/>
          <p:nvPr/>
        </p:nvSpPr>
        <p:spPr>
          <a:xfrm>
            <a:off x="5128260" y="4648200"/>
            <a:ext cx="502920" cy="5029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3D46AAD-F68A-455B-8779-6E2CE8FFFB8D}"/>
              </a:ext>
            </a:extLst>
          </p:cNvPr>
          <p:cNvSpPr/>
          <p:nvPr/>
        </p:nvSpPr>
        <p:spPr>
          <a:xfrm>
            <a:off x="4888232" y="4135754"/>
            <a:ext cx="502920" cy="5029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892115C-D276-4116-9DF7-24D33F77995F}"/>
              </a:ext>
            </a:extLst>
          </p:cNvPr>
          <p:cNvSpPr txBox="1"/>
          <p:nvPr/>
        </p:nvSpPr>
        <p:spPr>
          <a:xfrm>
            <a:off x="5690235" y="4458950"/>
            <a:ext cx="42565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Same Base Pattern with horizontal and vertical wrap-arounds: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Two wrap-around rows on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Two wrap-around columns on right-hand side</a:t>
            </a:r>
          </a:p>
        </p:txBody>
      </p:sp>
    </p:spTree>
    <p:extLst>
      <p:ext uri="{BB962C8B-B14F-4D97-AF65-F5344CB8AC3E}">
        <p14:creationId xmlns:p14="http://schemas.microsoft.com/office/powerpoint/2010/main" val="276218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230" name="Right Brace 229"/>
          <p:cNvSpPr/>
          <p:nvPr/>
        </p:nvSpPr>
        <p:spPr>
          <a:xfrm>
            <a:off x="7368539" y="732210"/>
            <a:ext cx="251461" cy="10584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1" name="TextBox 230"/>
          <p:cNvSpPr txBox="1"/>
          <p:nvPr/>
        </p:nvSpPr>
        <p:spPr>
          <a:xfrm>
            <a:off x="7503795" y="903450"/>
            <a:ext cx="207294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Vertical wrap-around; identical with bottom two rows</a:t>
            </a:r>
          </a:p>
        </p:txBody>
      </p:sp>
      <p:sp>
        <p:nvSpPr>
          <p:cNvPr id="237" name="Right Brace 236"/>
          <p:cNvSpPr/>
          <p:nvPr/>
        </p:nvSpPr>
        <p:spPr>
          <a:xfrm rot="5400000">
            <a:off x="6529577" y="3338322"/>
            <a:ext cx="184495" cy="12802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8" name="TextBox 237"/>
          <p:cNvSpPr txBox="1"/>
          <p:nvPr/>
        </p:nvSpPr>
        <p:spPr>
          <a:xfrm>
            <a:off x="4832285" y="4099644"/>
            <a:ext cx="282581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Horizontal wrap-around; identical with two leftmost units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6200" y="4808220"/>
            <a:ext cx="2545990" cy="2430780"/>
            <a:chOff x="304800" y="4267200"/>
            <a:chExt cx="2244399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13924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13924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7841" y="4724400"/>
              <a:ext cx="704850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75015" y="5334000"/>
              <a:ext cx="783771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849792" y="4724400"/>
              <a:ext cx="699407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849792" y="5334000"/>
              <a:ext cx="699407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244399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94227" y="4380664"/>
              <a:ext cx="755565" cy="284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60" b="1" dirty="0"/>
                <a:t>Legend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795068" y="4808220"/>
            <a:ext cx="7027112" cy="2430780"/>
            <a:chOff x="-886598" y="4267200"/>
            <a:chExt cx="5153798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161351" y="4734580"/>
              <a:ext cx="730326" cy="51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</a:t>
              </a:r>
              <a:r>
                <a:rPr lang="en-US" sz="1540" dirty="0"/>
                <a:t> = 0.125</a:t>
              </a:r>
              <a:endParaRPr lang="en-US" sz="1540" b="1" i="1" dirty="0"/>
            </a:p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1, </a:t>
              </a:r>
              <a:r>
                <a:rPr lang="en-US" sz="1540" b="1" i="1" baseline="-25000" dirty="0" err="1"/>
                <a:t>Hor</a:t>
              </a:r>
              <a:r>
                <a:rPr lang="en-US" sz="1540" b="1" i="1" dirty="0"/>
                <a:t> </a:t>
              </a:r>
              <a:r>
                <a:rPr lang="en-US" sz="1540" dirty="0"/>
                <a:t>= 8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86598" y="4343400"/>
              <a:ext cx="5103499" cy="3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0" b="1" i="1" u="sng" dirty="0"/>
                <a:t>Horizontal</a:t>
              </a:r>
              <a:r>
                <a:rPr lang="en-US" sz="1760" b="1" dirty="0"/>
                <a:t> Triplet Configuration Variable Values Equiprobable when </a:t>
              </a:r>
              <a:r>
                <a:rPr lang="en-US" sz="1760" b="1" i="1" dirty="0"/>
                <a:t>h = 1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124200" y="5385136"/>
            <a:ext cx="807812" cy="664601"/>
            <a:chOff x="1447800" y="3200400"/>
            <a:chExt cx="734375" cy="604183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266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Group 277"/>
          <p:cNvGrpSpPr/>
          <p:nvPr/>
        </p:nvGrpSpPr>
        <p:grpSpPr>
          <a:xfrm>
            <a:off x="4945381" y="5388410"/>
            <a:ext cx="798194" cy="664601"/>
            <a:chOff x="1447800" y="3200400"/>
            <a:chExt cx="725631" cy="604183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280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Group 285"/>
          <p:cNvGrpSpPr/>
          <p:nvPr/>
        </p:nvGrpSpPr>
        <p:grpSpPr>
          <a:xfrm>
            <a:off x="3124200" y="6146065"/>
            <a:ext cx="798194" cy="664601"/>
            <a:chOff x="1447800" y="3200400"/>
            <a:chExt cx="725631" cy="604183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288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Group 292"/>
          <p:cNvGrpSpPr/>
          <p:nvPr/>
        </p:nvGrpSpPr>
        <p:grpSpPr>
          <a:xfrm>
            <a:off x="4945379" y="6146065"/>
            <a:ext cx="807812" cy="664601"/>
            <a:chOff x="1447800" y="3200400"/>
            <a:chExt cx="734375" cy="604183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295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/>
          <p:cNvGrpSpPr/>
          <p:nvPr/>
        </p:nvGrpSpPr>
        <p:grpSpPr>
          <a:xfrm>
            <a:off x="6705599" y="5388410"/>
            <a:ext cx="807812" cy="664601"/>
            <a:chOff x="1447800" y="3200400"/>
            <a:chExt cx="734375" cy="604183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04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/>
          <p:cNvGrpSpPr/>
          <p:nvPr/>
        </p:nvGrpSpPr>
        <p:grpSpPr>
          <a:xfrm>
            <a:off x="8231326" y="5391685"/>
            <a:ext cx="807812" cy="664601"/>
            <a:chOff x="1447800" y="3200400"/>
            <a:chExt cx="734375" cy="604183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311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Group 316"/>
          <p:cNvGrpSpPr/>
          <p:nvPr/>
        </p:nvGrpSpPr>
        <p:grpSpPr>
          <a:xfrm>
            <a:off x="6705601" y="6146065"/>
            <a:ext cx="798194" cy="664601"/>
            <a:chOff x="1447800" y="3200400"/>
            <a:chExt cx="725631" cy="604183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19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oup 323"/>
          <p:cNvGrpSpPr/>
          <p:nvPr/>
        </p:nvGrpSpPr>
        <p:grpSpPr>
          <a:xfrm>
            <a:off x="8231328" y="6146065"/>
            <a:ext cx="798194" cy="664601"/>
            <a:chOff x="1447800" y="3200400"/>
            <a:chExt cx="725631" cy="604183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26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88349" y="6065521"/>
            <a:ext cx="995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5, </a:t>
            </a:r>
            <a:r>
              <a:rPr lang="en-US" sz="1540" b="1" i="1" baseline="-25000" dirty="0" err="1"/>
              <a:t>Hor</a:t>
            </a:r>
            <a:r>
              <a:rPr lang="en-US" sz="1540" dirty="0"/>
              <a:t> = 8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35136" y="5220771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2var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2, </a:t>
            </a:r>
            <a:r>
              <a:rPr lang="en-US" sz="1540" b="1" i="1" baseline="-25000" dirty="0" err="1"/>
              <a:t>Hor</a:t>
            </a:r>
            <a:r>
              <a:rPr lang="en-US" sz="1540" b="1" i="1" baseline="-25000" dirty="0"/>
              <a:t> var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611949" y="5304591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2, </a:t>
            </a:r>
            <a:r>
              <a:rPr lang="en-US" sz="1540" b="1" i="1" baseline="-25000" dirty="0" err="1"/>
              <a:t>Hor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66958" y="6160539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6, </a:t>
            </a:r>
            <a:r>
              <a:rPr lang="en-US" sz="1540" b="1" i="1" baseline="-25000" dirty="0" err="1"/>
              <a:t>Hor</a:t>
            </a:r>
            <a:r>
              <a:rPr lang="en-US" sz="1540" dirty="0"/>
              <a:t>= 8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611949" y="6160539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5, </a:t>
            </a:r>
            <a:r>
              <a:rPr lang="en-US" sz="1540" b="1" i="1" baseline="-25000" dirty="0" err="1"/>
              <a:t>Hor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15146" y="6160539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4, </a:t>
            </a:r>
            <a:r>
              <a:rPr lang="en-US" sz="1540" b="1" i="1" baseline="-25000" dirty="0" err="1"/>
              <a:t>Hor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17409" y="52955"/>
            <a:ext cx="8411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2-D Grid: HORIZONTAL Triplet Configuration Variable Values when </a:t>
            </a:r>
            <a:r>
              <a:rPr lang="en-US" sz="2200" b="1" i="1" dirty="0"/>
              <a:t>h = 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812338" y="5304591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3, </a:t>
            </a:r>
            <a:r>
              <a:rPr lang="en-US" sz="1540" b="1" i="1" baseline="-25000" dirty="0" err="1"/>
              <a:t>Hor</a:t>
            </a:r>
            <a:r>
              <a:rPr lang="en-US" sz="1540" dirty="0"/>
              <a:t>= 8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816626"/>
            <a:ext cx="586740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dirty="0"/>
              <a:t> = fraction of triplets of type </a:t>
            </a:r>
            <a:r>
              <a:rPr lang="en-US" sz="1540" i="1" dirty="0" err="1"/>
              <a:t>i</a:t>
            </a:r>
            <a:r>
              <a:rPr lang="en-US" sz="1540" dirty="0"/>
              <a:t>; </a:t>
            </a:r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b="1" i="1" dirty="0"/>
              <a:t> </a:t>
            </a:r>
            <a:r>
              <a:rPr lang="en-US" sz="1540" dirty="0"/>
              <a:t>= total number of triplets of type </a:t>
            </a:r>
            <a:r>
              <a:rPr lang="en-US" sz="1540" i="1" dirty="0" err="1"/>
              <a:t>i</a:t>
            </a:r>
            <a:r>
              <a:rPr lang="en-US" sz="154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568215" y="1786560"/>
            <a:ext cx="20955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number of triplets = 4*number of units = 4*32 = 128; equal numbers of each kind of triplet for the base pattern means 128/8 = 16 of each kind of triplet; 8 vertical and 8 horizontal triplet configurations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83865" y="3019961"/>
            <a:ext cx="176022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Envelope configuration: wraparounds vertically and horizontally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9C9CDA-9A1A-49A9-BD3F-F65239E19879}"/>
              </a:ext>
            </a:extLst>
          </p:cNvPr>
          <p:cNvGrpSpPr/>
          <p:nvPr/>
        </p:nvGrpSpPr>
        <p:grpSpPr>
          <a:xfrm>
            <a:off x="2042160" y="792480"/>
            <a:ext cx="5265420" cy="3017520"/>
            <a:chOff x="2042160" y="792480"/>
            <a:chExt cx="5265420" cy="3017520"/>
          </a:xfrm>
        </p:grpSpPr>
        <p:sp>
          <p:nvSpPr>
            <p:cNvPr id="180" name="Rectangle 179"/>
            <p:cNvSpPr/>
            <p:nvPr/>
          </p:nvSpPr>
          <p:spPr>
            <a:xfrm>
              <a:off x="6316980" y="329946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80238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550920" y="279654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65520" y="279654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62600" y="279654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81406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04216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9654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29946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05384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31114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80822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316980" y="229362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0238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50920" y="17907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65520" y="179070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562600" y="17907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81406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654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29946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31114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80822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1698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29362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0238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81406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79654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29946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30530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1114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0822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4508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4800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05384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93620" y="22936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4216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54508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293620" y="32994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55676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5968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305300" y="22936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676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5968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05300" y="32994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B39256C-0BA3-4574-95BC-D95B037209FF}"/>
                </a:ext>
              </a:extLst>
            </p:cNvPr>
            <p:cNvSpPr/>
            <p:nvPr/>
          </p:nvSpPr>
          <p:spPr>
            <a:xfrm>
              <a:off x="3550920" y="7924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76B4890-4973-4A95-850F-CF244428B7A5}"/>
                </a:ext>
              </a:extLst>
            </p:cNvPr>
            <p:cNvSpPr/>
            <p:nvPr/>
          </p:nvSpPr>
          <p:spPr>
            <a:xfrm>
              <a:off x="606552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4B81D6C-1158-436E-8547-9F0703DA1A36}"/>
                </a:ext>
              </a:extLst>
            </p:cNvPr>
            <p:cNvSpPr/>
            <p:nvPr/>
          </p:nvSpPr>
          <p:spPr>
            <a:xfrm>
              <a:off x="5562600" y="7924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61927EE-E177-45F8-B0E5-F386E2DEB264}"/>
                </a:ext>
              </a:extLst>
            </p:cNvPr>
            <p:cNvSpPr/>
            <p:nvPr/>
          </p:nvSpPr>
          <p:spPr>
            <a:xfrm>
              <a:off x="204216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6A88A47-021E-4ED5-841A-7D31B4BEE349}"/>
                </a:ext>
              </a:extLst>
            </p:cNvPr>
            <p:cNvSpPr/>
            <p:nvPr/>
          </p:nvSpPr>
          <p:spPr>
            <a:xfrm>
              <a:off x="405384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FCC1524-9C56-428D-81EB-757C7C3AD6AF}"/>
                </a:ext>
              </a:extLst>
            </p:cNvPr>
            <p:cNvSpPr/>
            <p:nvPr/>
          </p:nvSpPr>
          <p:spPr>
            <a:xfrm>
              <a:off x="254508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6F4A5DE-FB3C-419A-9F7B-226931DCD6DA}"/>
                </a:ext>
              </a:extLst>
            </p:cNvPr>
            <p:cNvSpPr/>
            <p:nvPr/>
          </p:nvSpPr>
          <p:spPr>
            <a:xfrm>
              <a:off x="304800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9809BA-3AFA-4617-9B8F-5095B3254991}"/>
                </a:ext>
              </a:extLst>
            </p:cNvPr>
            <p:cNvSpPr/>
            <p:nvPr/>
          </p:nvSpPr>
          <p:spPr>
            <a:xfrm>
              <a:off x="455676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3A198A-3795-4F83-BF2C-217103B32C57}"/>
                </a:ext>
              </a:extLst>
            </p:cNvPr>
            <p:cNvSpPr/>
            <p:nvPr/>
          </p:nvSpPr>
          <p:spPr>
            <a:xfrm>
              <a:off x="505968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6D9E7B-A0CD-40E7-80F9-DEBC92489B8D}"/>
                </a:ext>
              </a:extLst>
            </p:cNvPr>
            <p:cNvSpPr/>
            <p:nvPr/>
          </p:nvSpPr>
          <p:spPr>
            <a:xfrm>
              <a:off x="6804660" y="33070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58887CA-AF71-4181-82EF-7444FCAFA7B1}"/>
                </a:ext>
              </a:extLst>
            </p:cNvPr>
            <p:cNvSpPr/>
            <p:nvPr/>
          </p:nvSpPr>
          <p:spPr>
            <a:xfrm>
              <a:off x="6553200" y="280416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9ED9AC-AE83-4CDE-A842-EAD569C6124F}"/>
                </a:ext>
              </a:extLst>
            </p:cNvPr>
            <p:cNvSpPr/>
            <p:nvPr/>
          </p:nvSpPr>
          <p:spPr>
            <a:xfrm>
              <a:off x="6804660" y="230124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6FE3D1-27F2-4309-9D6B-DF35294465FC}"/>
                </a:ext>
              </a:extLst>
            </p:cNvPr>
            <p:cNvSpPr/>
            <p:nvPr/>
          </p:nvSpPr>
          <p:spPr>
            <a:xfrm>
              <a:off x="6553200" y="179832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2D59599-BB03-49DA-8703-066F847E809D}"/>
                </a:ext>
              </a:extLst>
            </p:cNvPr>
            <p:cNvSpPr/>
            <p:nvPr/>
          </p:nvSpPr>
          <p:spPr>
            <a:xfrm>
              <a:off x="6804660" y="129540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5CB2038-4642-4717-B8A6-6FD182390959}"/>
                </a:ext>
              </a:extLst>
            </p:cNvPr>
            <p:cNvSpPr/>
            <p:nvPr/>
          </p:nvSpPr>
          <p:spPr>
            <a:xfrm>
              <a:off x="6553200" y="80010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EB67B3-DC85-42FE-8C1C-38D4FC633A1D}"/>
              </a:ext>
            </a:extLst>
          </p:cNvPr>
          <p:cNvGrpSpPr/>
          <p:nvPr/>
        </p:nvGrpSpPr>
        <p:grpSpPr>
          <a:xfrm rot="5400000" flipH="1">
            <a:off x="276751" y="844932"/>
            <a:ext cx="436757" cy="837859"/>
            <a:chOff x="1000111" y="610668"/>
            <a:chExt cx="436757" cy="83785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14010AF-D576-4708-ACBB-6774B99A1444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8F9D26E-B92A-4A7E-8C91-EED3C9FF8E09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7C3A8FF-09C4-4E65-9EF1-070D87D99E84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42DAF98-127B-444F-99FA-C424D4F30AC2}"/>
                </a:ext>
              </a:extLst>
            </p:cNvPr>
            <p:cNvCxnSpPr>
              <a:cxnSpLocks/>
              <a:stCxn id="155" idx="5"/>
              <a:endCxn id="156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2F263D-192C-4C6C-9D94-B325CF69E4B6}"/>
                </a:ext>
              </a:extLst>
            </p:cNvPr>
            <p:cNvCxnSpPr>
              <a:cxnSpLocks/>
              <a:stCxn id="157" idx="7"/>
              <a:endCxn id="156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FB1B63A7-0AAB-49B5-B2D6-4BFB7356ACD4}"/>
              </a:ext>
            </a:extLst>
          </p:cNvPr>
          <p:cNvSpPr txBox="1"/>
          <p:nvPr/>
        </p:nvSpPr>
        <p:spPr>
          <a:xfrm>
            <a:off x="824409" y="742299"/>
            <a:ext cx="119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Upwards-facing vertical Z1 triplet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4FB9BF3-B91A-4CAB-9F90-A3C0052603BF}"/>
              </a:ext>
            </a:extLst>
          </p:cNvPr>
          <p:cNvGrpSpPr/>
          <p:nvPr/>
        </p:nvGrpSpPr>
        <p:grpSpPr>
          <a:xfrm rot="5400000">
            <a:off x="276751" y="2039753"/>
            <a:ext cx="436757" cy="837859"/>
            <a:chOff x="1000111" y="610668"/>
            <a:chExt cx="436757" cy="837859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DC5E894-C93D-46D3-B9B5-AF1C04DC4A00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6EC4527-C40D-4C87-A753-3A8B5288ED3F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4359D31-502B-43EB-B358-B35849F114D7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E000B3-A675-41F1-A297-B3F0196B255A}"/>
                </a:ext>
              </a:extLst>
            </p:cNvPr>
            <p:cNvCxnSpPr>
              <a:cxnSpLocks/>
              <a:stCxn id="162" idx="5"/>
              <a:endCxn id="163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006D0AC-5CC8-467C-A72A-64E17B6A49C3}"/>
                </a:ext>
              </a:extLst>
            </p:cNvPr>
            <p:cNvCxnSpPr>
              <a:cxnSpLocks/>
              <a:stCxn id="164" idx="7"/>
              <a:endCxn id="163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F3FEA1A-E048-4576-A45C-8D434442C9DE}"/>
              </a:ext>
            </a:extLst>
          </p:cNvPr>
          <p:cNvSpPr txBox="1"/>
          <p:nvPr/>
        </p:nvSpPr>
        <p:spPr>
          <a:xfrm>
            <a:off x="760879" y="1970812"/>
            <a:ext cx="1307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Downwards-facing vertical Z1 triplet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F6E4A1-F0E8-42CF-BDC9-61FC80F2A06C}"/>
              </a:ext>
            </a:extLst>
          </p:cNvPr>
          <p:cNvGrpSpPr/>
          <p:nvPr/>
        </p:nvGrpSpPr>
        <p:grpSpPr>
          <a:xfrm rot="5400000" flipH="1">
            <a:off x="2309351" y="1796888"/>
            <a:ext cx="436757" cy="837859"/>
            <a:chOff x="1000111" y="610668"/>
            <a:chExt cx="436757" cy="837859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8B99566-8CA6-4E05-8374-94D4380E73A4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F700907-F2FB-43EA-BAFA-D96519BF463E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02EEE81-8534-4886-8EF5-71F2E83C64E5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ADCFDA-24A8-4DDA-ABD3-BE10A35A6F6F}"/>
                </a:ext>
              </a:extLst>
            </p:cNvPr>
            <p:cNvCxnSpPr>
              <a:cxnSpLocks/>
              <a:stCxn id="169" idx="5"/>
              <a:endCxn id="170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26E0DE-B66A-424A-8ED3-D9FCC5B6482A}"/>
                </a:ext>
              </a:extLst>
            </p:cNvPr>
            <p:cNvCxnSpPr>
              <a:cxnSpLocks/>
              <a:stCxn id="171" idx="7"/>
              <a:endCxn id="170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458C220-783E-419A-9BFC-CC6334E1F824}"/>
              </a:ext>
            </a:extLst>
          </p:cNvPr>
          <p:cNvGrpSpPr/>
          <p:nvPr/>
        </p:nvGrpSpPr>
        <p:grpSpPr>
          <a:xfrm rot="5400000" flipH="1">
            <a:off x="2328304" y="2939582"/>
            <a:ext cx="436757" cy="837859"/>
            <a:chOff x="1000111" y="610668"/>
            <a:chExt cx="436757" cy="837859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09C746D-395E-4CD6-90E3-6EC4DE1630C6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EBA1C6D-5E08-4578-B623-87498E49ECC1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215B5D1-3C83-45BD-8F6D-66BE104BCB13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5DA7371-99C9-4B3F-9698-2714843F64D1}"/>
                </a:ext>
              </a:extLst>
            </p:cNvPr>
            <p:cNvCxnSpPr>
              <a:cxnSpLocks/>
              <a:stCxn id="185" idx="5"/>
              <a:endCxn id="188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4936C3D-35D7-47AF-9B61-DD998DBE72D5}"/>
                </a:ext>
              </a:extLst>
            </p:cNvPr>
            <p:cNvCxnSpPr>
              <a:cxnSpLocks/>
              <a:stCxn id="190" idx="7"/>
              <a:endCxn id="188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4FBF201-A5F3-48EA-8062-1B660DCC8D64}"/>
              </a:ext>
            </a:extLst>
          </p:cNvPr>
          <p:cNvGrpSpPr/>
          <p:nvPr/>
        </p:nvGrpSpPr>
        <p:grpSpPr>
          <a:xfrm rot="5400000" flipH="1">
            <a:off x="4347171" y="1861968"/>
            <a:ext cx="436757" cy="837859"/>
            <a:chOff x="1000111" y="610668"/>
            <a:chExt cx="436757" cy="837859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5D025B5-1B43-42E4-B4DF-4F3858C19B09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2460DD8-5DE9-4683-A4FF-B9722B3F265B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12D1BD1-F4B7-4996-B7A6-587C3656D970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A7173E0-38BD-422B-A896-B1DF46A4C659}"/>
                </a:ext>
              </a:extLst>
            </p:cNvPr>
            <p:cNvCxnSpPr>
              <a:cxnSpLocks/>
              <a:stCxn id="195" idx="5"/>
              <a:endCxn id="198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4C9A6BB-8819-4227-B719-638B283C63F2}"/>
                </a:ext>
              </a:extLst>
            </p:cNvPr>
            <p:cNvCxnSpPr>
              <a:cxnSpLocks/>
              <a:stCxn id="199" idx="7"/>
              <a:endCxn id="198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8EF0B86-D370-419E-9715-5E449CF3A37D}"/>
              </a:ext>
            </a:extLst>
          </p:cNvPr>
          <p:cNvGrpSpPr/>
          <p:nvPr/>
        </p:nvGrpSpPr>
        <p:grpSpPr>
          <a:xfrm rot="5400000" flipH="1">
            <a:off x="4353621" y="2928935"/>
            <a:ext cx="436757" cy="837859"/>
            <a:chOff x="1000111" y="610668"/>
            <a:chExt cx="436757" cy="837859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2797212-FB7C-4999-969D-27C5ACFAAED1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9149745-343E-45C7-A135-5B02A286C9E5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6390D748-42DD-42DE-B640-42AFC6450356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248F989-6156-4CFC-8C9C-0D2EB0CBC9E9}"/>
                </a:ext>
              </a:extLst>
            </p:cNvPr>
            <p:cNvCxnSpPr>
              <a:cxnSpLocks/>
              <a:stCxn id="208" idx="5"/>
              <a:endCxn id="224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8079D12-F0EF-4F9F-B141-5310AE2BDC6B}"/>
                </a:ext>
              </a:extLst>
            </p:cNvPr>
            <p:cNvCxnSpPr>
              <a:cxnSpLocks/>
              <a:stCxn id="229" idx="7"/>
              <a:endCxn id="224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2467809-A6C1-42A6-A23A-58A199B341DD}"/>
              </a:ext>
            </a:extLst>
          </p:cNvPr>
          <p:cNvGrpSpPr/>
          <p:nvPr/>
        </p:nvGrpSpPr>
        <p:grpSpPr>
          <a:xfrm rot="5400000">
            <a:off x="2292582" y="2354645"/>
            <a:ext cx="436757" cy="837859"/>
            <a:chOff x="1000111" y="610668"/>
            <a:chExt cx="436757" cy="837859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EEE50BC-9258-42BB-8861-156DE76C152B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04F472B-F945-4D3A-9BE4-877888612254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DAE6B66-2CAD-4443-8B0D-AA609B905FA3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5895B55-C219-46FC-B4E9-CF1AB4A6410F}"/>
                </a:ext>
              </a:extLst>
            </p:cNvPr>
            <p:cNvCxnSpPr>
              <a:cxnSpLocks/>
              <a:stCxn id="254" idx="5"/>
              <a:endCxn id="255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9489B52-8199-4519-9CCA-F16D5540FB5D}"/>
                </a:ext>
              </a:extLst>
            </p:cNvPr>
            <p:cNvCxnSpPr>
              <a:cxnSpLocks/>
              <a:stCxn id="256" idx="7"/>
              <a:endCxn id="255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02979C6-AC66-4909-94F3-E01C5FEC1659}"/>
              </a:ext>
            </a:extLst>
          </p:cNvPr>
          <p:cNvGrpSpPr/>
          <p:nvPr/>
        </p:nvGrpSpPr>
        <p:grpSpPr>
          <a:xfrm rot="5400000">
            <a:off x="4353451" y="2372640"/>
            <a:ext cx="436757" cy="837859"/>
            <a:chOff x="1000111" y="610668"/>
            <a:chExt cx="436757" cy="837859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4B6B332-DD09-472E-913D-05E99812F506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CC2FE73-A961-416B-9929-04678DA3628F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E550BEA-2D47-480D-8748-AAC0F0A95C0E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F4E96C5-CF10-4792-AC92-B3F136B2AD98}"/>
                </a:ext>
              </a:extLst>
            </p:cNvPr>
            <p:cNvCxnSpPr>
              <a:cxnSpLocks/>
              <a:stCxn id="261" idx="5"/>
              <a:endCxn id="271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1B2989D-A712-43C3-880F-5F8D27E98D18}"/>
                </a:ext>
              </a:extLst>
            </p:cNvPr>
            <p:cNvCxnSpPr>
              <a:cxnSpLocks/>
              <a:stCxn id="272" idx="7"/>
              <a:endCxn id="271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32844FC-C0F4-4622-892D-F3291C0E0573}"/>
              </a:ext>
            </a:extLst>
          </p:cNvPr>
          <p:cNvGrpSpPr/>
          <p:nvPr/>
        </p:nvGrpSpPr>
        <p:grpSpPr>
          <a:xfrm rot="5400000">
            <a:off x="2317135" y="1286797"/>
            <a:ext cx="436757" cy="837859"/>
            <a:chOff x="1000111" y="610668"/>
            <a:chExt cx="436757" cy="837859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15BB590-2E3A-4578-98AB-43A74C9A8326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66D2752-0145-4ED2-9C82-227EC64193DA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DE99DE43-DB2A-42B9-92D0-842B460662C6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481FC2D-855B-46DE-A02D-660851111751}"/>
                </a:ext>
              </a:extLst>
            </p:cNvPr>
            <p:cNvCxnSpPr>
              <a:cxnSpLocks/>
              <a:stCxn id="276" idx="5"/>
              <a:endCxn id="277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5B7D368-07D9-450D-A068-6C584282E200}"/>
                </a:ext>
              </a:extLst>
            </p:cNvPr>
            <p:cNvCxnSpPr>
              <a:cxnSpLocks/>
              <a:stCxn id="285" idx="7"/>
              <a:endCxn id="277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445CC1E-E6F1-40B2-8BEE-E60D8F8BD9BA}"/>
              </a:ext>
            </a:extLst>
          </p:cNvPr>
          <p:cNvGrpSpPr/>
          <p:nvPr/>
        </p:nvGrpSpPr>
        <p:grpSpPr>
          <a:xfrm rot="5400000">
            <a:off x="4326319" y="1353776"/>
            <a:ext cx="436757" cy="837859"/>
            <a:chOff x="1000111" y="610668"/>
            <a:chExt cx="436757" cy="837859"/>
          </a:xfrm>
        </p:grpSpPr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2F4813D-2D72-418D-8BEB-6A0160A572F5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BCA3CD-6AF6-4AF6-9C70-07BE8BC906BF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A05C7B38-A331-434E-A67E-D65A2884A02F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62518B4-2899-4EF0-BFEB-502BEB12BD75}"/>
                </a:ext>
              </a:extLst>
            </p:cNvPr>
            <p:cNvCxnSpPr>
              <a:cxnSpLocks/>
              <a:stCxn id="331" idx="5"/>
              <a:endCxn id="340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63AB5AD-0C48-4CB9-9B8F-4492C5584D6F}"/>
                </a:ext>
              </a:extLst>
            </p:cNvPr>
            <p:cNvCxnSpPr>
              <a:cxnSpLocks/>
              <a:stCxn id="344" idx="7"/>
              <a:endCxn id="340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8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1" y="990600"/>
            <a:ext cx="3401490" cy="1015576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pPr algn="ctr"/>
            <a:r>
              <a:rPr lang="en-US" sz="3600" b="1" dirty="0">
                <a:latin typeface="Monotype Corsiva" pitchFamily="66" charset="0"/>
              </a:rPr>
              <a:t>Alianna J. Maren, </a:t>
            </a:r>
            <a:r>
              <a:rPr lang="en-US" sz="2400" b="1" dirty="0">
                <a:latin typeface="Monotype Corsiva" pitchFamily="66" charset="0"/>
              </a:rPr>
              <a:t>Ph.D.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1524000" y="5716993"/>
            <a:ext cx="6858001" cy="988607"/>
            <a:chOff x="1600200" y="4572000"/>
            <a:chExt cx="6858001" cy="9886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702314"/>
              <a:ext cx="6858000" cy="732509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ritannic Bold" pitchFamily="34" charset="0"/>
                </a:rPr>
                <a:t>Links to all at: </a:t>
              </a:r>
            </a:p>
            <a:p>
              <a:pPr algn="ctr"/>
              <a:r>
                <a:rPr lang="en-US" dirty="0">
                  <a:latin typeface="Britannic Bold" pitchFamily="34" charset="0"/>
                  <a:hlinkClick r:id="rId3"/>
                </a:rPr>
                <a:t>www.aliannajmaren.com</a:t>
              </a:r>
              <a:r>
                <a:rPr lang="en-US" dirty="0">
                  <a:latin typeface="Britannic Bold" pitchFamily="34" charset="0"/>
                </a:rPr>
                <a:t> 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4102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6" name="Group 15"/>
          <p:cNvGrpSpPr/>
          <p:nvPr/>
        </p:nvGrpSpPr>
        <p:grpSpPr>
          <a:xfrm>
            <a:off x="1143000" y="1066800"/>
            <a:ext cx="3505200" cy="4343400"/>
            <a:chOff x="1143000" y="1066800"/>
            <a:chExt cx="3505200" cy="4343400"/>
          </a:xfrm>
        </p:grpSpPr>
        <p:sp>
          <p:nvSpPr>
            <p:cNvPr id="14" name="Rectangle 13"/>
            <p:cNvSpPr/>
            <p:nvPr/>
          </p:nvSpPr>
          <p:spPr>
            <a:xfrm>
              <a:off x="1143000" y="1066800"/>
              <a:ext cx="3505200" cy="4343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3200400" cy="403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JM-01_2016-04-05_crop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700" y="1371600"/>
              <a:ext cx="2877700" cy="369074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991100" y="1936465"/>
            <a:ext cx="4191000" cy="3724010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1800" b="1" dirty="0"/>
              <a:t>Developed </a:t>
            </a:r>
            <a:r>
              <a:rPr lang="en-US" sz="1800" b="1" u="sng" dirty="0"/>
              <a:t>foundational AI courses</a:t>
            </a:r>
            <a:r>
              <a:rPr lang="en-US" sz="1800" b="1" i="1" dirty="0"/>
              <a:t> </a:t>
            </a:r>
            <a:r>
              <a:rPr lang="en-US" sz="1800" dirty="0"/>
              <a:t>for Northwestern University’s SPS program – Master of Science in Data Science: 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sz="1600" dirty="0"/>
              <a:t>MSDS 458: AI &amp; Deep Learning,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sz="1600" dirty="0"/>
              <a:t>MSDS 453: Natural Language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1800" b="1" dirty="0"/>
              <a:t>Four patents</a:t>
            </a:r>
            <a:r>
              <a:rPr lang="en-US" b="1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Biologically-based sensor fusion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Knowledge discovery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Predictive analytics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Evidence-based reasoning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1800" b="1" dirty="0"/>
              <a:t>Recent publications: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/>
              <a:t> Brain Sciences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/>
              <a:t> </a:t>
            </a:r>
            <a:r>
              <a:rPr lang="en-US" sz="1600" i="1" dirty="0" err="1"/>
              <a:t>arXiv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230" name="Right Brace 229"/>
          <p:cNvSpPr/>
          <p:nvPr/>
        </p:nvSpPr>
        <p:spPr>
          <a:xfrm>
            <a:off x="7368539" y="732210"/>
            <a:ext cx="251461" cy="10584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1" name="TextBox 230"/>
          <p:cNvSpPr txBox="1"/>
          <p:nvPr/>
        </p:nvSpPr>
        <p:spPr>
          <a:xfrm>
            <a:off x="7503795" y="903450"/>
            <a:ext cx="207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Vertical wrap-around; identical with bottom two rows</a:t>
            </a:r>
          </a:p>
        </p:txBody>
      </p:sp>
      <p:sp>
        <p:nvSpPr>
          <p:cNvPr id="237" name="Right Brace 236"/>
          <p:cNvSpPr/>
          <p:nvPr/>
        </p:nvSpPr>
        <p:spPr>
          <a:xfrm rot="5400000">
            <a:off x="6529577" y="3338322"/>
            <a:ext cx="184495" cy="12802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8" name="TextBox 237"/>
          <p:cNvSpPr txBox="1"/>
          <p:nvPr/>
        </p:nvSpPr>
        <p:spPr>
          <a:xfrm>
            <a:off x="4832285" y="4099644"/>
            <a:ext cx="282581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Horizontal wrap-around; identical with two leftmost units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6200" y="4808220"/>
            <a:ext cx="2545990" cy="2430780"/>
            <a:chOff x="304800" y="4267200"/>
            <a:chExt cx="2244399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13924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13924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7841" y="4724400"/>
              <a:ext cx="704850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75015" y="5334000"/>
              <a:ext cx="783771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849792" y="4724400"/>
              <a:ext cx="699407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849792" y="5334000"/>
              <a:ext cx="699407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244399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94227" y="4380664"/>
              <a:ext cx="755565" cy="284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60" b="1" dirty="0"/>
                <a:t>Legend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795068" y="4758690"/>
            <a:ext cx="7027112" cy="2430780"/>
            <a:chOff x="-886598" y="4267200"/>
            <a:chExt cx="5153798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301391" y="4786185"/>
              <a:ext cx="730326" cy="51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</a:t>
              </a:r>
              <a:r>
                <a:rPr lang="en-US" sz="1540" dirty="0"/>
                <a:t> = 0.125</a:t>
              </a:r>
              <a:endParaRPr lang="en-US" sz="1540" b="1" i="1" dirty="0"/>
            </a:p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1, Vert</a:t>
              </a:r>
              <a:r>
                <a:rPr lang="en-US" sz="1540" b="1" i="1" dirty="0"/>
                <a:t> </a:t>
              </a:r>
              <a:r>
                <a:rPr lang="en-US" sz="1540" dirty="0"/>
                <a:t>= 8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86598" y="4343400"/>
              <a:ext cx="5103499" cy="3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0" b="1" i="1" u="sng" dirty="0"/>
                <a:t>Vertical</a:t>
              </a:r>
              <a:r>
                <a:rPr lang="en-US" sz="1760" b="1" dirty="0"/>
                <a:t> Triplet Configuration Variable Values Equiprobable when </a:t>
              </a:r>
              <a:r>
                <a:rPr lang="en-US" sz="1760" b="1" i="1" dirty="0"/>
                <a:t>h = 1</a:t>
              </a: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4945381" y="5388410"/>
            <a:ext cx="798194" cy="664601"/>
            <a:chOff x="1447800" y="3200400"/>
            <a:chExt cx="725631" cy="604183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280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7" name="TextBox 286"/>
          <p:cNvSpPr txBox="1"/>
          <p:nvPr/>
        </p:nvSpPr>
        <p:spPr>
          <a:xfrm>
            <a:off x="3223260" y="6300079"/>
            <a:ext cx="29527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B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2980527" y="6081154"/>
            <a:ext cx="29527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B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971801" y="6558319"/>
            <a:ext cx="29527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B</a:t>
            </a:r>
          </a:p>
        </p:txBody>
      </p:sp>
      <p:cxnSp>
        <p:nvCxnSpPr>
          <p:cNvPr id="291" name="Straight Connector 290"/>
          <p:cNvCxnSpPr>
            <a:cxnSpLocks/>
          </p:cNvCxnSpPr>
          <p:nvPr/>
        </p:nvCxnSpPr>
        <p:spPr>
          <a:xfrm flipH="1" flipV="1">
            <a:off x="3196251" y="6313877"/>
            <a:ext cx="80349" cy="86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3223261" y="6558319"/>
            <a:ext cx="105081" cy="83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945379" y="6146065"/>
            <a:ext cx="807812" cy="664601"/>
            <a:chOff x="1447800" y="3200400"/>
            <a:chExt cx="734375" cy="604183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295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/>
          <p:cNvGrpSpPr/>
          <p:nvPr/>
        </p:nvGrpSpPr>
        <p:grpSpPr>
          <a:xfrm>
            <a:off x="6705599" y="5388410"/>
            <a:ext cx="807812" cy="664601"/>
            <a:chOff x="1447800" y="3200400"/>
            <a:chExt cx="734375" cy="604183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04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/>
          <p:cNvGrpSpPr/>
          <p:nvPr/>
        </p:nvGrpSpPr>
        <p:grpSpPr>
          <a:xfrm>
            <a:off x="8231326" y="5391685"/>
            <a:ext cx="807812" cy="664601"/>
            <a:chOff x="1447800" y="3200400"/>
            <a:chExt cx="734375" cy="604183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311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Group 316"/>
          <p:cNvGrpSpPr/>
          <p:nvPr/>
        </p:nvGrpSpPr>
        <p:grpSpPr>
          <a:xfrm>
            <a:off x="6705601" y="6146065"/>
            <a:ext cx="798194" cy="664601"/>
            <a:chOff x="1447800" y="3200400"/>
            <a:chExt cx="725631" cy="604183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19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oup 323"/>
          <p:cNvGrpSpPr/>
          <p:nvPr/>
        </p:nvGrpSpPr>
        <p:grpSpPr>
          <a:xfrm>
            <a:off x="8231328" y="6146065"/>
            <a:ext cx="798194" cy="664601"/>
            <a:chOff x="1447800" y="3200400"/>
            <a:chExt cx="725631" cy="604183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26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88349" y="6065521"/>
            <a:ext cx="995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5, Vert</a:t>
            </a:r>
            <a:r>
              <a:rPr lang="en-US" sz="1540" dirty="0"/>
              <a:t> = 8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35136" y="5220771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2var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2, Vert var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611949" y="5304591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2, Vert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621681" y="6144394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6, Vert</a:t>
            </a:r>
            <a:r>
              <a:rPr lang="en-US" sz="1540" dirty="0"/>
              <a:t>= 8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611949" y="6160539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5, Vert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15146" y="6160539"/>
            <a:ext cx="9957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4, Vert</a:t>
            </a:r>
            <a:r>
              <a:rPr lang="en-US" sz="1540" b="1" i="1" dirty="0"/>
              <a:t> </a:t>
            </a:r>
            <a:r>
              <a:rPr lang="en-US" sz="1540" dirty="0"/>
              <a:t>= 8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882983" y="86205"/>
            <a:ext cx="6627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2-D VERTICAL Configuration Variable Values when </a:t>
            </a:r>
            <a:r>
              <a:rPr lang="en-US" sz="2200" b="1" i="1" dirty="0"/>
              <a:t>h = 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812338" y="5304591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3, Vert</a:t>
            </a:r>
            <a:r>
              <a:rPr lang="en-US" sz="1540" dirty="0"/>
              <a:t>= 8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816626"/>
            <a:ext cx="586740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dirty="0"/>
              <a:t> = fraction of triplets of type </a:t>
            </a:r>
            <a:r>
              <a:rPr lang="en-US" sz="1540" i="1" dirty="0" err="1"/>
              <a:t>i</a:t>
            </a:r>
            <a:r>
              <a:rPr lang="en-US" sz="1540" dirty="0"/>
              <a:t>; </a:t>
            </a:r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b="1" i="1" dirty="0"/>
              <a:t> </a:t>
            </a:r>
            <a:r>
              <a:rPr lang="en-US" sz="1540" dirty="0"/>
              <a:t>= total number of triplets of type </a:t>
            </a:r>
            <a:r>
              <a:rPr lang="en-US" sz="1540" i="1" dirty="0" err="1"/>
              <a:t>i</a:t>
            </a:r>
            <a:r>
              <a:rPr lang="en-US" sz="154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556642" y="1990969"/>
            <a:ext cx="2209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number of vertical Z1 triplets = 8 for this 32-node base pattern (8 horizontal Z1 triplets shown in previous slide)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23041" y="2514214"/>
            <a:ext cx="176022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Envelope configuration: wraparounds vertically and horizontally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BD9190-1055-465F-8A4B-4DF46CB557F8}"/>
              </a:ext>
            </a:extLst>
          </p:cNvPr>
          <p:cNvGrpSpPr/>
          <p:nvPr/>
        </p:nvGrpSpPr>
        <p:grpSpPr>
          <a:xfrm>
            <a:off x="2042160" y="792480"/>
            <a:ext cx="5265420" cy="3017520"/>
            <a:chOff x="2042160" y="792480"/>
            <a:chExt cx="5265420" cy="3017520"/>
          </a:xfrm>
        </p:grpSpPr>
        <p:sp>
          <p:nvSpPr>
            <p:cNvPr id="180" name="Rectangle 179"/>
            <p:cNvSpPr/>
            <p:nvPr/>
          </p:nvSpPr>
          <p:spPr>
            <a:xfrm>
              <a:off x="6316980" y="329946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80238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550920" y="279654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65520" y="279654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62600" y="279654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81406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04216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9654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29946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05384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31114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808220" y="329946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316980" y="229362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0238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50920" y="17907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65520" y="179070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562600" y="179070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81406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654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29946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31114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808220" y="2293620"/>
              <a:ext cx="502920" cy="502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1698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29362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0238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81406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79654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29946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305300" y="12877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1114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08220" y="12877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4508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4800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05384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93620" y="22936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4216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54508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293620" y="32994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55676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59680" y="179070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305300" y="229362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676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59680" y="279654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05300" y="329946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B39256C-0BA3-4574-95BC-D95B037209FF}"/>
                </a:ext>
              </a:extLst>
            </p:cNvPr>
            <p:cNvSpPr/>
            <p:nvPr/>
          </p:nvSpPr>
          <p:spPr>
            <a:xfrm>
              <a:off x="3550920" y="7924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76B4890-4973-4A95-850F-CF244428B7A5}"/>
                </a:ext>
              </a:extLst>
            </p:cNvPr>
            <p:cNvSpPr/>
            <p:nvPr/>
          </p:nvSpPr>
          <p:spPr>
            <a:xfrm>
              <a:off x="606552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4B81D6C-1158-436E-8547-9F0703DA1A36}"/>
                </a:ext>
              </a:extLst>
            </p:cNvPr>
            <p:cNvSpPr/>
            <p:nvPr/>
          </p:nvSpPr>
          <p:spPr>
            <a:xfrm>
              <a:off x="5562600" y="7924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61927EE-E177-45F8-B0E5-F386E2DEB264}"/>
                </a:ext>
              </a:extLst>
            </p:cNvPr>
            <p:cNvSpPr/>
            <p:nvPr/>
          </p:nvSpPr>
          <p:spPr>
            <a:xfrm>
              <a:off x="204216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6A88A47-021E-4ED5-841A-7D31B4BEE349}"/>
                </a:ext>
              </a:extLst>
            </p:cNvPr>
            <p:cNvSpPr/>
            <p:nvPr/>
          </p:nvSpPr>
          <p:spPr>
            <a:xfrm>
              <a:off x="405384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FCC1524-9C56-428D-81EB-757C7C3AD6AF}"/>
                </a:ext>
              </a:extLst>
            </p:cNvPr>
            <p:cNvSpPr/>
            <p:nvPr/>
          </p:nvSpPr>
          <p:spPr>
            <a:xfrm>
              <a:off x="254508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6F4A5DE-FB3C-419A-9F7B-226931DCD6DA}"/>
                </a:ext>
              </a:extLst>
            </p:cNvPr>
            <p:cNvSpPr/>
            <p:nvPr/>
          </p:nvSpPr>
          <p:spPr>
            <a:xfrm>
              <a:off x="304800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9809BA-3AFA-4617-9B8F-5095B3254991}"/>
                </a:ext>
              </a:extLst>
            </p:cNvPr>
            <p:cNvSpPr/>
            <p:nvPr/>
          </p:nvSpPr>
          <p:spPr>
            <a:xfrm>
              <a:off x="455676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3A198A-3795-4F83-BF2C-217103B32C57}"/>
                </a:ext>
              </a:extLst>
            </p:cNvPr>
            <p:cNvSpPr/>
            <p:nvPr/>
          </p:nvSpPr>
          <p:spPr>
            <a:xfrm>
              <a:off x="5059680" y="79248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6D9E7B-A0CD-40E7-80F9-DEBC92489B8D}"/>
                </a:ext>
              </a:extLst>
            </p:cNvPr>
            <p:cNvSpPr/>
            <p:nvPr/>
          </p:nvSpPr>
          <p:spPr>
            <a:xfrm>
              <a:off x="6804660" y="330708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58887CA-AF71-4181-82EF-7444FCAFA7B1}"/>
                </a:ext>
              </a:extLst>
            </p:cNvPr>
            <p:cNvSpPr/>
            <p:nvPr/>
          </p:nvSpPr>
          <p:spPr>
            <a:xfrm>
              <a:off x="6553200" y="280416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9ED9AC-AE83-4CDE-A842-EAD569C6124F}"/>
                </a:ext>
              </a:extLst>
            </p:cNvPr>
            <p:cNvSpPr/>
            <p:nvPr/>
          </p:nvSpPr>
          <p:spPr>
            <a:xfrm>
              <a:off x="6804660" y="230124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6FE3D1-27F2-4309-9D6B-DF35294465FC}"/>
                </a:ext>
              </a:extLst>
            </p:cNvPr>
            <p:cNvSpPr/>
            <p:nvPr/>
          </p:nvSpPr>
          <p:spPr>
            <a:xfrm>
              <a:off x="6553200" y="179832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2D59599-BB03-49DA-8703-066F847E809D}"/>
                </a:ext>
              </a:extLst>
            </p:cNvPr>
            <p:cNvSpPr/>
            <p:nvPr/>
          </p:nvSpPr>
          <p:spPr>
            <a:xfrm>
              <a:off x="6804660" y="1295400"/>
              <a:ext cx="502920" cy="50292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5CB2038-4642-4717-B8A6-6FD182390959}"/>
                </a:ext>
              </a:extLst>
            </p:cNvPr>
            <p:cNvSpPr/>
            <p:nvPr/>
          </p:nvSpPr>
          <p:spPr>
            <a:xfrm>
              <a:off x="6553200" y="800100"/>
              <a:ext cx="502920" cy="50292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FA9C4D2F-06C9-4B13-AC60-DD6A40900833}"/>
              </a:ext>
            </a:extLst>
          </p:cNvPr>
          <p:cNvSpPr txBox="1"/>
          <p:nvPr/>
        </p:nvSpPr>
        <p:spPr>
          <a:xfrm>
            <a:off x="3232316" y="5423973"/>
            <a:ext cx="30489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007D20-1D33-415E-BA30-704D3FCF8080}"/>
              </a:ext>
            </a:extLst>
          </p:cNvPr>
          <p:cNvSpPr txBox="1"/>
          <p:nvPr/>
        </p:nvSpPr>
        <p:spPr>
          <a:xfrm>
            <a:off x="2989583" y="5205048"/>
            <a:ext cx="30489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70B8C0-A476-43F7-9589-03BF185F5EA6}"/>
              </a:ext>
            </a:extLst>
          </p:cNvPr>
          <p:cNvSpPr txBox="1"/>
          <p:nvPr/>
        </p:nvSpPr>
        <p:spPr>
          <a:xfrm>
            <a:off x="2980857" y="5682213"/>
            <a:ext cx="30489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b="1" dirty="0"/>
              <a:t>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3A6089D-4588-406A-AD4A-9F771D3DF5A3}"/>
              </a:ext>
            </a:extLst>
          </p:cNvPr>
          <p:cNvCxnSpPr>
            <a:cxnSpLocks/>
          </p:cNvCxnSpPr>
          <p:nvPr/>
        </p:nvCxnSpPr>
        <p:spPr>
          <a:xfrm flipH="1" flipV="1">
            <a:off x="3205307" y="5437771"/>
            <a:ext cx="80349" cy="86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7A0E75C-7690-4A79-93AB-1D4A908C53EB}"/>
              </a:ext>
            </a:extLst>
          </p:cNvPr>
          <p:cNvCxnSpPr/>
          <p:nvPr/>
        </p:nvCxnSpPr>
        <p:spPr>
          <a:xfrm flipV="1">
            <a:off x="3232317" y="5682213"/>
            <a:ext cx="105081" cy="83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80605D-09E1-4D2A-BF20-2BC9CE6F3BC8}"/>
              </a:ext>
            </a:extLst>
          </p:cNvPr>
          <p:cNvGrpSpPr/>
          <p:nvPr/>
        </p:nvGrpSpPr>
        <p:grpSpPr>
          <a:xfrm flipH="1">
            <a:off x="179731" y="167595"/>
            <a:ext cx="436757" cy="837859"/>
            <a:chOff x="1000111" y="610668"/>
            <a:chExt cx="436757" cy="837859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E6088C1-86B3-4551-BC85-B07BF415F01B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1A081A3A-3EB6-4A4E-8494-8E327909AE08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402AB3E-B724-4A86-8FD3-412AF9BD1372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80D1AC6-EA5A-45AD-B8A4-B58582320E1D}"/>
                </a:ext>
              </a:extLst>
            </p:cNvPr>
            <p:cNvCxnSpPr>
              <a:cxnSpLocks/>
              <a:stCxn id="347" idx="5"/>
              <a:endCxn id="348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0437BB6-EF43-4AD4-8D7F-794AB971F90A}"/>
                </a:ext>
              </a:extLst>
            </p:cNvPr>
            <p:cNvCxnSpPr>
              <a:cxnSpLocks/>
              <a:stCxn id="349" idx="7"/>
              <a:endCxn id="348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1DB8D44-F755-48F6-A614-9A93D68EFFCA}"/>
              </a:ext>
            </a:extLst>
          </p:cNvPr>
          <p:cNvGrpSpPr/>
          <p:nvPr/>
        </p:nvGrpSpPr>
        <p:grpSpPr>
          <a:xfrm>
            <a:off x="4516243" y="1115726"/>
            <a:ext cx="436757" cy="837859"/>
            <a:chOff x="1000111" y="610668"/>
            <a:chExt cx="436757" cy="837859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82E3625-0966-42F3-B027-7C3AFA926F7D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2D4AD57D-4221-415E-A35E-865200AAB336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3459A660-893C-4790-B391-45091F201053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9C616EE-38A0-4CE7-9AA8-16F7AE42D54E}"/>
                </a:ext>
              </a:extLst>
            </p:cNvPr>
            <p:cNvCxnSpPr>
              <a:cxnSpLocks/>
              <a:stCxn id="383" idx="5"/>
              <a:endCxn id="384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17EB910-9EEC-40DD-AAE0-8E3672A6CB41}"/>
                </a:ext>
              </a:extLst>
            </p:cNvPr>
            <p:cNvCxnSpPr>
              <a:cxnSpLocks/>
              <a:stCxn id="385" idx="7"/>
              <a:endCxn id="384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C2ED445E-F7B2-496F-B81D-52A95AD387D7}"/>
              </a:ext>
            </a:extLst>
          </p:cNvPr>
          <p:cNvGrpSpPr/>
          <p:nvPr/>
        </p:nvGrpSpPr>
        <p:grpSpPr>
          <a:xfrm>
            <a:off x="4516243" y="2133941"/>
            <a:ext cx="436757" cy="837859"/>
            <a:chOff x="1000111" y="610668"/>
            <a:chExt cx="436757" cy="837859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3194EF2F-EA59-4A73-903E-7586DCAEDAA3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F3B7EEE-2341-454A-8770-ABCE9192565F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448706C5-CD48-4AFB-9D87-6CDCA8EF3527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BB6F216-A902-4E15-8B16-3CC9F79800F2}"/>
                </a:ext>
              </a:extLst>
            </p:cNvPr>
            <p:cNvCxnSpPr>
              <a:cxnSpLocks/>
              <a:stCxn id="389" idx="5"/>
              <a:endCxn id="390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80CE8DD-AA8D-4EC1-9B14-20E175AD8E2A}"/>
                </a:ext>
              </a:extLst>
            </p:cNvPr>
            <p:cNvCxnSpPr>
              <a:cxnSpLocks/>
              <a:stCxn id="391" idx="7"/>
              <a:endCxn id="390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603FCB63-C85A-46CC-8A2C-C2E1BCA69560}"/>
              </a:ext>
            </a:extLst>
          </p:cNvPr>
          <p:cNvGrpSpPr/>
          <p:nvPr/>
        </p:nvGrpSpPr>
        <p:grpSpPr>
          <a:xfrm>
            <a:off x="4124429" y="2696432"/>
            <a:ext cx="436757" cy="837859"/>
            <a:chOff x="1000111" y="610668"/>
            <a:chExt cx="436757" cy="837859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C3EBA6AF-C537-41E8-BF23-CB7702BCD0FD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686B5AD-DAA5-4597-B9F9-2AEFF9D3B42F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354FBBD0-4F25-48F0-AD28-84D32EB898B3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2DAE8E0-DECB-4699-81D3-7FF7FAB15A29}"/>
                </a:ext>
              </a:extLst>
            </p:cNvPr>
            <p:cNvCxnSpPr>
              <a:cxnSpLocks/>
              <a:stCxn id="395" idx="5"/>
              <a:endCxn id="396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663E5AC-794C-4E93-B4A4-F7513353C8F5}"/>
                </a:ext>
              </a:extLst>
            </p:cNvPr>
            <p:cNvCxnSpPr>
              <a:cxnSpLocks/>
              <a:stCxn id="397" idx="7"/>
              <a:endCxn id="396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E00A0C3-FAD6-4D15-B1D9-31C04125D0AB}"/>
              </a:ext>
            </a:extLst>
          </p:cNvPr>
          <p:cNvGrpSpPr/>
          <p:nvPr/>
        </p:nvGrpSpPr>
        <p:grpSpPr>
          <a:xfrm flipH="1">
            <a:off x="2133600" y="1124121"/>
            <a:ext cx="436757" cy="837859"/>
            <a:chOff x="1000111" y="610668"/>
            <a:chExt cx="436757" cy="83785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3E7B9614-6A72-4F40-866D-8BEA61A50D81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CFF2A51-E3AB-4FB3-A0F0-FF6193423FEB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AD145F72-2C66-4D47-B468-17D927D33A2B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B5E3CB5-B3CD-489B-93B3-E02D4BD601A5}"/>
                </a:ext>
              </a:extLst>
            </p:cNvPr>
            <p:cNvCxnSpPr>
              <a:cxnSpLocks/>
              <a:stCxn id="401" idx="5"/>
              <a:endCxn id="402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9AC37028-C415-4458-864B-DCCA116206A0}"/>
                </a:ext>
              </a:extLst>
            </p:cNvPr>
            <p:cNvCxnSpPr>
              <a:cxnSpLocks/>
              <a:stCxn id="403" idx="7"/>
              <a:endCxn id="402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D28A8D1-0C3A-4F0E-951A-ACCB9672D821}"/>
              </a:ext>
            </a:extLst>
          </p:cNvPr>
          <p:cNvGrpSpPr/>
          <p:nvPr/>
        </p:nvGrpSpPr>
        <p:grpSpPr>
          <a:xfrm flipH="1">
            <a:off x="2133600" y="2152249"/>
            <a:ext cx="436757" cy="837859"/>
            <a:chOff x="1000111" y="610668"/>
            <a:chExt cx="436757" cy="837859"/>
          </a:xfrm>
        </p:grpSpPr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0D3104A2-7C03-4C5E-A525-C961964494BD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D1C4363-F07F-4E4F-9878-16EE2EA3FB0B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3A37FFD2-6A1C-43E9-8A1E-8C181B9D8858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3420964-0BFF-40BA-8F75-20BB22285A5D}"/>
                </a:ext>
              </a:extLst>
            </p:cNvPr>
            <p:cNvCxnSpPr>
              <a:cxnSpLocks/>
              <a:stCxn id="407" idx="5"/>
              <a:endCxn id="408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2230ED9D-43E9-4132-ABC6-FDB23FD87500}"/>
                </a:ext>
              </a:extLst>
            </p:cNvPr>
            <p:cNvCxnSpPr>
              <a:cxnSpLocks/>
              <a:stCxn id="409" idx="7"/>
              <a:endCxn id="408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3A793EC-32D7-453F-8BBE-BD305A5DF0E4}"/>
              </a:ext>
            </a:extLst>
          </p:cNvPr>
          <p:cNvGrpSpPr/>
          <p:nvPr/>
        </p:nvGrpSpPr>
        <p:grpSpPr>
          <a:xfrm flipH="1">
            <a:off x="2608551" y="1629998"/>
            <a:ext cx="436757" cy="837859"/>
            <a:chOff x="1000111" y="610668"/>
            <a:chExt cx="436757" cy="837859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D69845C1-6EAB-47E4-A0F0-800067E757C2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B8AD0688-C560-43E5-9A51-CE2ED03F0ACB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62D11A24-728C-4F5A-ABB1-0FBAA6430B8B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F9DBD5F-3D40-4A0E-A943-8C7ABC5C4668}"/>
                </a:ext>
              </a:extLst>
            </p:cNvPr>
            <p:cNvCxnSpPr>
              <a:cxnSpLocks/>
              <a:stCxn id="413" idx="5"/>
              <a:endCxn id="414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2D338B-1BDD-46B7-997B-FAFD24832B35}"/>
                </a:ext>
              </a:extLst>
            </p:cNvPr>
            <p:cNvCxnSpPr>
              <a:cxnSpLocks/>
              <a:stCxn id="415" idx="7"/>
              <a:endCxn id="414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7D06542-9F73-4280-BBC0-B6F25C62BD6B}"/>
              </a:ext>
            </a:extLst>
          </p:cNvPr>
          <p:cNvGrpSpPr/>
          <p:nvPr/>
        </p:nvGrpSpPr>
        <p:grpSpPr>
          <a:xfrm flipH="1">
            <a:off x="2513622" y="2686173"/>
            <a:ext cx="436757" cy="837859"/>
            <a:chOff x="1000111" y="610668"/>
            <a:chExt cx="436757" cy="837859"/>
          </a:xfrm>
        </p:grpSpPr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51EB517-3D4E-44AA-BFA8-7B065B1E0B7F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A39358DD-2CD3-464A-82E3-03E640763D02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3C46F42-79D5-45C1-9A06-E7B756C5B7A0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DF43957-6145-4397-87C6-B2F066B82F4E}"/>
                </a:ext>
              </a:extLst>
            </p:cNvPr>
            <p:cNvCxnSpPr>
              <a:cxnSpLocks/>
              <a:stCxn id="419" idx="5"/>
              <a:endCxn id="420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B124B00-8E48-4502-9DA8-0F29DBF2E947}"/>
                </a:ext>
              </a:extLst>
            </p:cNvPr>
            <p:cNvCxnSpPr>
              <a:cxnSpLocks/>
              <a:stCxn id="421" idx="7"/>
              <a:endCxn id="420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5FCDA34B-07CE-4E4E-9470-F25AEF3FFED4}"/>
              </a:ext>
            </a:extLst>
          </p:cNvPr>
          <p:cNvGrpSpPr/>
          <p:nvPr/>
        </p:nvGrpSpPr>
        <p:grpSpPr>
          <a:xfrm>
            <a:off x="4045825" y="1591153"/>
            <a:ext cx="436757" cy="837859"/>
            <a:chOff x="1000111" y="610668"/>
            <a:chExt cx="436757" cy="837859"/>
          </a:xfrm>
        </p:grpSpPr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455FAC1-C91B-467E-8C60-06C539079050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A2CC2CD8-A6F9-4C88-9D08-1BBCE6AD84F4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64EAFE0A-B79E-4044-B331-BF7442FCF961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E4AFECC-499A-4E0D-967D-37B391ABDC06}"/>
                </a:ext>
              </a:extLst>
            </p:cNvPr>
            <p:cNvCxnSpPr>
              <a:cxnSpLocks/>
              <a:stCxn id="425" idx="5"/>
              <a:endCxn id="426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4044492-B377-4835-8BA1-96136C8125F2}"/>
                </a:ext>
              </a:extLst>
            </p:cNvPr>
            <p:cNvCxnSpPr>
              <a:cxnSpLocks/>
              <a:stCxn id="427" idx="7"/>
              <a:endCxn id="426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A156F5E3-E3C4-46B7-B2E7-445E480C3AB2}"/>
              </a:ext>
            </a:extLst>
          </p:cNvPr>
          <p:cNvSpPr txBox="1"/>
          <p:nvPr/>
        </p:nvSpPr>
        <p:spPr>
          <a:xfrm>
            <a:off x="494802" y="209153"/>
            <a:ext cx="150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Left-facing vertical Z1 triplet</a:t>
            </a: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C993A8BD-3E45-4400-B301-AFB5B3593FC3}"/>
              </a:ext>
            </a:extLst>
          </p:cNvPr>
          <p:cNvGrpSpPr/>
          <p:nvPr/>
        </p:nvGrpSpPr>
        <p:grpSpPr>
          <a:xfrm>
            <a:off x="152400" y="1419966"/>
            <a:ext cx="436757" cy="837859"/>
            <a:chOff x="1000111" y="610668"/>
            <a:chExt cx="436757" cy="837859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03735FDC-64B7-4BAB-AA5F-ABA1F816504E}"/>
                </a:ext>
              </a:extLst>
            </p:cNvPr>
            <p:cNvSpPr/>
            <p:nvPr/>
          </p:nvSpPr>
          <p:spPr>
            <a:xfrm flipH="1">
              <a:off x="1333499" y="610668"/>
              <a:ext cx="103364" cy="1132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8C84D03-9EFB-4CF4-9BBD-ED7B50B6388B}"/>
                </a:ext>
              </a:extLst>
            </p:cNvPr>
            <p:cNvSpPr/>
            <p:nvPr/>
          </p:nvSpPr>
          <p:spPr>
            <a:xfrm flipH="1">
              <a:off x="1000111" y="925065"/>
              <a:ext cx="160555" cy="1610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BDC5311B-31E6-407F-B18E-7A0D0E14A367}"/>
                </a:ext>
              </a:extLst>
            </p:cNvPr>
            <p:cNvSpPr/>
            <p:nvPr/>
          </p:nvSpPr>
          <p:spPr>
            <a:xfrm flipH="1">
              <a:off x="1313066" y="1333838"/>
              <a:ext cx="123802" cy="1146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FA44F99-CA75-4CBB-8070-C50E9662CC33}"/>
                </a:ext>
              </a:extLst>
            </p:cNvPr>
            <p:cNvCxnSpPr>
              <a:cxnSpLocks/>
              <a:stCxn id="432" idx="5"/>
              <a:endCxn id="433" idx="1"/>
            </p:cNvCxnSpPr>
            <p:nvPr/>
          </p:nvCxnSpPr>
          <p:spPr>
            <a:xfrm flipH="1">
              <a:off x="1137153" y="707318"/>
              <a:ext cx="211483" cy="24132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C3DE0D0-9147-478B-A789-BF9B68C935F9}"/>
                </a:ext>
              </a:extLst>
            </p:cNvPr>
            <p:cNvCxnSpPr>
              <a:cxnSpLocks/>
              <a:stCxn id="434" idx="7"/>
              <a:endCxn id="433" idx="3"/>
            </p:cNvCxnSpPr>
            <p:nvPr/>
          </p:nvCxnSpPr>
          <p:spPr>
            <a:xfrm flipH="1" flipV="1">
              <a:off x="1137153" y="1062513"/>
              <a:ext cx="194043" cy="28812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F0FE1A84-1680-4915-925B-4B5C3BCDBCFF}"/>
              </a:ext>
            </a:extLst>
          </p:cNvPr>
          <p:cNvSpPr txBox="1"/>
          <p:nvPr/>
        </p:nvSpPr>
        <p:spPr>
          <a:xfrm>
            <a:off x="456441" y="1466696"/>
            <a:ext cx="150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Right-facing vertical Z1 triplet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371600" y="2632633"/>
            <a:ext cx="7315200" cy="1354217"/>
            <a:chOff x="1409699" y="4383985"/>
            <a:chExt cx="7315200" cy="1354217"/>
          </a:xfrm>
        </p:grpSpPr>
        <p:sp>
          <p:nvSpPr>
            <p:cNvPr id="9" name="TextBox 8"/>
            <p:cNvSpPr txBox="1"/>
            <p:nvPr/>
          </p:nvSpPr>
          <p:spPr>
            <a:xfrm>
              <a:off x="1409699" y="4383985"/>
              <a:ext cx="7315200" cy="1354217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Illustration of Grid Patterns in the 2-D CVM</a:t>
              </a:r>
            </a:p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i="1" dirty="0">
                  <a:latin typeface="Britannic Bold" pitchFamily="34" charset="0"/>
                </a:rPr>
                <a:t>Note: Approximate; Counts only Horizontal Triplets</a:t>
              </a:r>
              <a:endParaRPr lang="en-US" sz="2400" i="1" dirty="0"/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704" y="5553318"/>
              <a:ext cx="7315195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699" y="4418352"/>
              <a:ext cx="7315199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6888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VM-2D_rich-club_cleaned-up_2017-12-12.jpg"/>
          <p:cNvPicPr>
            <a:picLocks noChangeAspect="1"/>
          </p:cNvPicPr>
          <p:nvPr/>
        </p:nvPicPr>
        <p:blipFill>
          <a:blip r:embed="rId2" cstate="print"/>
          <a:srcRect r="33333" b="18889"/>
          <a:stretch>
            <a:fillRect/>
          </a:stretch>
        </p:blipFill>
        <p:spPr>
          <a:xfrm>
            <a:off x="3" y="1752600"/>
            <a:ext cx="5052165" cy="4749800"/>
          </a:xfrm>
          <a:prstGeom prst="rect">
            <a:avLst/>
          </a:prstGeom>
        </p:spPr>
      </p:pic>
      <p:pic>
        <p:nvPicPr>
          <p:cNvPr id="3" name="Picture 2" descr="CVM-2D_rich-club_claened-up_v2_2017-12-12.jpg"/>
          <p:cNvPicPr>
            <a:picLocks noChangeAspect="1"/>
          </p:cNvPicPr>
          <p:nvPr/>
        </p:nvPicPr>
        <p:blipFill>
          <a:blip r:embed="rId3" cstate="print"/>
          <a:srcRect r="34167" b="17778"/>
          <a:stretch>
            <a:fillRect/>
          </a:stretch>
        </p:blipFill>
        <p:spPr>
          <a:xfrm>
            <a:off x="5029201" y="1752602"/>
            <a:ext cx="4956707" cy="4783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8786" y="6502403"/>
            <a:ext cx="2916127" cy="718406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pPr algn="ctr"/>
            <a:r>
              <a:rPr lang="en-US" i="1" dirty="0"/>
              <a:t>(a)</a:t>
            </a:r>
          </a:p>
          <a:p>
            <a:pPr algn="ctr"/>
            <a:r>
              <a:rPr lang="en-US" i="1" dirty="0"/>
              <a:t>Scale-free-like topography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3564" y="6502401"/>
            <a:ext cx="3781369" cy="732508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pPr algn="ctr"/>
            <a:r>
              <a:rPr lang="en-US" i="1" dirty="0"/>
              <a:t>(b)</a:t>
            </a:r>
          </a:p>
          <a:p>
            <a:pPr algn="ctr"/>
            <a:r>
              <a:rPr lang="en-US" i="1" dirty="0"/>
              <a:t>Extreme rich club-like topography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52401"/>
            <a:ext cx="6589474" cy="477044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sz="2500" b="1" dirty="0"/>
              <a:t>Two Different Configurations for a 2-D CVM Grid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8205" y="685800"/>
            <a:ext cx="4692751" cy="407839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err="1"/>
              <a:t>Equiprobable</a:t>
            </a:r>
            <a:r>
              <a:rPr lang="en-US" dirty="0"/>
              <a:t> unit distribution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= x</a:t>
            </a:r>
            <a:r>
              <a:rPr lang="en-US" i="1" baseline="-25000" dirty="0"/>
              <a:t>2</a:t>
            </a:r>
            <a:r>
              <a:rPr lang="en-US" i="1" dirty="0"/>
              <a:t> = 0.5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6856" y="1143002"/>
            <a:ext cx="4048821" cy="400089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/>
              <a:t>Each grid contains 256 units (</a:t>
            </a:r>
            <a:r>
              <a:rPr lang="en-US" i="1" dirty="0"/>
              <a:t>16 x 16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7"/>
          <p:cNvSpPr txBox="1"/>
          <p:nvPr/>
        </p:nvSpPr>
        <p:spPr>
          <a:xfrm>
            <a:off x="6600741" y="48556"/>
            <a:ext cx="3394872" cy="841529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b="1" i="1" dirty="0"/>
              <a:t>A Rich Club-Like Composition: </a:t>
            </a:r>
          </a:p>
          <a:p>
            <a:pPr algn="ctr"/>
            <a:r>
              <a:rPr lang="en-US" sz="1400" dirty="0"/>
              <a:t>= 128 “A” (all connected)</a:t>
            </a:r>
          </a:p>
          <a:p>
            <a:pPr algn="ctr"/>
            <a:r>
              <a:rPr lang="en-US" sz="1400" dirty="0"/>
              <a:t>and 128 “B” (connected)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7040881" y="762000"/>
            <a:ext cx="2689423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dirty="0"/>
              <a:t>Configuration Variables </a:t>
            </a:r>
          </a:p>
        </p:txBody>
      </p:sp>
      <p:grpSp>
        <p:nvGrpSpPr>
          <p:cNvPr id="6" name="Group 421"/>
          <p:cNvGrpSpPr/>
          <p:nvPr/>
        </p:nvGrpSpPr>
        <p:grpSpPr>
          <a:xfrm>
            <a:off x="586742" y="345440"/>
            <a:ext cx="5867401" cy="5872480"/>
            <a:chOff x="685799" y="533400"/>
            <a:chExt cx="5334001" cy="5181600"/>
          </a:xfrm>
        </p:grpSpPr>
        <p:sp>
          <p:nvSpPr>
            <p:cNvPr id="35" name="Rectangle 34"/>
            <p:cNvSpPr/>
            <p:nvPr/>
          </p:nvSpPr>
          <p:spPr>
            <a:xfrm>
              <a:off x="8382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30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478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526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622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574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18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766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814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862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91000" y="533400"/>
              <a:ext cx="304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006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102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4958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146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1242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4290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7338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6482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58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62600" y="8382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0800000">
              <a:off x="43433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0800000">
              <a:off x="40385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0800000">
              <a:off x="37337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31241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10800000">
              <a:off x="28193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0800000">
              <a:off x="16001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0800000">
              <a:off x="12953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10800000">
              <a:off x="6857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0800000">
              <a:off x="5562599" y="5105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7526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4478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906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6002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574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3622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9718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670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050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2098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5146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1910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386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7338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8006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3434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58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562600" y="14478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15000" y="17526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7526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4478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6002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2954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0574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3622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718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670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9050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2098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8194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146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2766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5814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886200" y="2362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242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4290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33800" y="2057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4958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1054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3434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6482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9530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8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562600" y="2057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715000" y="23622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382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 rot="10800000">
              <a:off x="51053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38861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10800000">
              <a:off x="32765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0800000">
              <a:off x="35813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29717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26669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 rot="10800000">
              <a:off x="23621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 rot="10800000">
              <a:off x="8381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 rot="10800000">
              <a:off x="11429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 rot="10800000">
              <a:off x="5714999" y="54102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7526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4478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0574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3622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9718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6670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76600" y="1143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5814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8862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958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8006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1054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715000" y="11430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8382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rot="10800000">
              <a:off x="41909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0800000">
              <a:off x="35813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 rot="10800000">
              <a:off x="29717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rot="10800000">
              <a:off x="20573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 rot="10800000">
              <a:off x="17525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 rot="10800000">
              <a:off x="14477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 rot="10800000">
              <a:off x="11429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 rot="10800000">
              <a:off x="5714999" y="48006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 rot="10800000">
              <a:off x="43434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 rot="10800000">
              <a:off x="31242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 rot="10800000">
              <a:off x="34290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 rot="10800000">
              <a:off x="19050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 rot="10800000">
              <a:off x="16002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 rot="10800000">
              <a:off x="12954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 rot="10800000">
              <a:off x="6858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 rot="10800000">
              <a:off x="5562599" y="44958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 rot="10800000">
              <a:off x="52578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 rot="10800000">
              <a:off x="44957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 rot="10800000">
              <a:off x="48005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 rot="10800000">
              <a:off x="41909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 rot="10800000">
              <a:off x="32765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 rot="10800000">
              <a:off x="35813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 rot="10800000">
              <a:off x="29717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 rot="10800000">
              <a:off x="26669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rot="10800000">
              <a:off x="23621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 rot="10800000">
              <a:off x="17525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rot="10800000">
              <a:off x="14477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 rot="10800000">
              <a:off x="8381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 rot="10800000">
              <a:off x="5714999" y="41910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 rot="10800000">
              <a:off x="43433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 rot="10800000">
              <a:off x="46481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40385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7337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 rot="10800000">
              <a:off x="31241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 rot="10800000">
              <a:off x="34289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 rot="10800000">
              <a:off x="28193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 rot="10800000">
              <a:off x="25145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 rot="10800000">
              <a:off x="2209799" y="3886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 rot="10800000">
              <a:off x="16001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 rot="10800000">
              <a:off x="6857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9905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5562599" y="38862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2577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7526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0574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3622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9718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6670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9050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8194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2766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35814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1910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8862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1242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4290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0386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7338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495800" y="2971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8006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1054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3434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9530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58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562600" y="26670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715000" y="29718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 rot="10800000">
              <a:off x="41909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 rot="10800000">
              <a:off x="38861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 rot="10800000">
              <a:off x="32765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 rot="10800000">
              <a:off x="35813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 rot="10800000">
              <a:off x="29717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 rot="10800000">
              <a:off x="26669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 rot="10800000">
              <a:off x="20573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 rot="10800000">
              <a:off x="23621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10800000">
              <a:off x="8381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10800000">
              <a:off x="5714999" y="3581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 rot="10800000">
              <a:off x="49530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10800000">
              <a:off x="43434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 rot="10800000">
              <a:off x="40386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 rot="10800000">
              <a:off x="37338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 rot="10800000">
              <a:off x="31242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 rot="10800000">
              <a:off x="34290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 rot="10800000">
              <a:off x="28194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 rot="10800000">
              <a:off x="25146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 rot="10800000">
              <a:off x="19050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 rot="10800000">
              <a:off x="22098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rot="10800000">
              <a:off x="1600200" y="3276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 rot="10800000">
              <a:off x="12954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rot="10800000">
              <a:off x="9906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 rot="10800000">
              <a:off x="5562599" y="32766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 rot="10800000">
              <a:off x="14477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 rot="10800000">
              <a:off x="17525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 rot="10800000">
              <a:off x="12953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 rot="10800000">
              <a:off x="11429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 rot="10800000">
              <a:off x="19049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 rot="10800000">
              <a:off x="20573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 rot="10800000">
              <a:off x="9906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 rot="10800000">
              <a:off x="8381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0800000">
              <a:off x="9905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6482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578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9530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4958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1054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386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1910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098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050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0800000">
              <a:off x="19049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 rot="10800000">
              <a:off x="23621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 rot="10800000">
              <a:off x="17525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0800000">
              <a:off x="22097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25145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20573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3434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1910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8006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6482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4190999" y="5410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 rot="10800000">
              <a:off x="51053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 rot="10800000">
              <a:off x="4952999" y="3886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906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430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906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8382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 rot="10800000">
              <a:off x="52578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10800000">
              <a:off x="54101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 rot="10800000">
              <a:off x="5105399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 rot="10800000">
              <a:off x="5410201" y="4191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10800000">
              <a:off x="52577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4101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 rot="10800000">
              <a:off x="46482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 rot="10800000">
              <a:off x="44957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0800000">
              <a:off x="46481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 rot="10800000">
              <a:off x="3886199" y="4191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 rot="10800000">
              <a:off x="40386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 rot="10800000">
              <a:off x="37338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 rot="10800000">
              <a:off x="38861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10800000">
              <a:off x="3428999" y="5105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5105400" y="533400"/>
              <a:ext cx="304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14477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102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57800" y="2057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2578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9530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4102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410200" y="2362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2578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10800000">
              <a:off x="4952999" y="5105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 rot="10800000">
              <a:off x="51053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rot="10800000">
              <a:off x="48005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 rot="10800000">
              <a:off x="49530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143000" y="1143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2954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430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819400" y="8382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8194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 rot="10800000">
              <a:off x="3276599" y="4800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 rot="10800000">
              <a:off x="2819400" y="4495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76600" y="1752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8862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10800000">
              <a:off x="11429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4102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 rot="10800000">
              <a:off x="54101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 rot="10800000">
              <a:off x="4495799" y="35814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 rot="10800000">
              <a:off x="6858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600200" y="26670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1430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002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124200" y="14478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29000" y="1447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1752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 rot="10800000">
              <a:off x="44957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 rot="10800000">
              <a:off x="4800599" y="5410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954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906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038600" y="8382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 rot="10800000">
              <a:off x="25146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rot="10800000">
              <a:off x="2209800" y="4495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rot="10800000">
              <a:off x="2666999" y="4800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295400" y="26670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 rot="10800000">
              <a:off x="4800599" y="35814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 rot="10800000">
              <a:off x="4648200" y="32766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447800" y="2971800"/>
              <a:ext cx="3048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1005840" y="6845824"/>
            <a:ext cx="3772058" cy="418576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en-US" i="1" dirty="0"/>
              <a:t>/(2xN) </a:t>
            </a:r>
            <a:r>
              <a:rPr lang="en-US" dirty="0"/>
              <a:t>= 214/(512) = 0.4180 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005840" y="7277624"/>
            <a:ext cx="3643338" cy="418576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i="1" dirty="0"/>
              <a:t>z</a:t>
            </a:r>
            <a:r>
              <a:rPr lang="en-US" i="1" baseline="-25000" dirty="0"/>
              <a:t>3</a:t>
            </a:r>
            <a:r>
              <a:rPr lang="en-US" dirty="0"/>
              <a:t> = </a:t>
            </a:r>
            <a:r>
              <a:rPr lang="en-US" i="1" dirty="0"/>
              <a:t>Z</a:t>
            </a:r>
            <a:r>
              <a:rPr lang="en-US" i="1" baseline="-25000" dirty="0"/>
              <a:t>3</a:t>
            </a:r>
            <a:r>
              <a:rPr lang="en-US" i="1" dirty="0"/>
              <a:t>/(2xN) </a:t>
            </a:r>
            <a:r>
              <a:rPr lang="en-US" dirty="0"/>
              <a:t>= 10/(512) = 0.0195 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" y="587248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15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" y="552704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14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1" y="518160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13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" y="483616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12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1" y="449072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11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" y="414528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10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0" y="379984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9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0" y="345440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8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0" y="310896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7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0" y="276352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6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0" y="241808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5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0" y="207264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4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0" y="172720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3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0" y="138176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2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0" y="103632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0" y="69088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0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-83820" y="2"/>
            <a:ext cx="922020" cy="703029"/>
          </a:xfrm>
          <a:prstGeom prst="rect">
            <a:avLst/>
          </a:prstGeom>
          <a:noFill/>
        </p:spPr>
        <p:txBody>
          <a:bodyPr wrap="square" lIns="101870" tIns="50935" rIns="101870" bIns="50935" rtlCol="0">
            <a:spAutoFit/>
          </a:bodyPr>
          <a:lstStyle/>
          <a:p>
            <a:pPr algn="ctr"/>
            <a:r>
              <a:rPr lang="en-US" sz="1300" b="1" dirty="0"/>
              <a:t>Row 15*</a:t>
            </a:r>
          </a:p>
          <a:p>
            <a:pPr algn="ctr"/>
            <a:r>
              <a:rPr lang="en-US" sz="1300" b="1" i="1" dirty="0"/>
              <a:t>*wrap-around</a:t>
            </a:r>
          </a:p>
        </p:txBody>
      </p:sp>
      <p:graphicFrame>
        <p:nvGraphicFramePr>
          <p:cNvPr id="423" name="Table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11092"/>
              </p:ext>
            </p:extLst>
          </p:nvPr>
        </p:nvGraphicFramePr>
        <p:xfrm>
          <a:off x="6621780" y="1143000"/>
          <a:ext cx="3268980" cy="658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Horizontal Triplets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3</a:t>
                      </a:r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sz="1200" b="1" dirty="0"/>
                        <a:t>A = black;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 = white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Counts for EACH row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  <a:p>
                      <a:pPr algn="ctr"/>
                      <a:r>
                        <a:rPr lang="en-US" sz="1400" b="1" dirty="0"/>
                        <a:t> /   \</a:t>
                      </a:r>
                    </a:p>
                    <a:p>
                      <a:pPr algn="ctr"/>
                      <a:r>
                        <a:rPr lang="en-US" sz="1400" b="1" dirty="0"/>
                        <a:t>A      </a:t>
                      </a:r>
                      <a:r>
                        <a:rPr lang="en-US" sz="1400" b="1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ctr"/>
                      <a:r>
                        <a:rPr lang="en-US" sz="1400" b="1" baseline="0" dirty="0"/>
                        <a:t> /   \</a:t>
                      </a:r>
                    </a:p>
                    <a:p>
                      <a:pPr algn="ctr"/>
                      <a:r>
                        <a:rPr lang="en-US" sz="1400" b="1" baseline="0" dirty="0"/>
                        <a:t>A      </a:t>
                      </a:r>
                      <a:r>
                        <a:rPr lang="en-US" sz="1400" b="1" baseline="0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0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1 </a:t>
                      </a:r>
                    </a:p>
                    <a:p>
                      <a:r>
                        <a:rPr lang="en-US" sz="1200" b="1" dirty="0"/>
                        <a:t>Row 14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15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(7+7=</a:t>
                      </a:r>
                      <a:r>
                        <a:rPr lang="en-US" sz="1400" b="1" dirty="0"/>
                        <a:t>14) *2 = 28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(1+1=</a:t>
                      </a:r>
                      <a:r>
                        <a:rPr lang="en-US" sz="1200" b="1" dirty="0"/>
                        <a:t>2)*2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 </a:t>
                      </a:r>
                      <a:r>
                        <a:rPr lang="en-US" sz="1200" b="1" dirty="0"/>
                        <a:t>Row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13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14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(8+9=</a:t>
                      </a:r>
                      <a:r>
                        <a:rPr lang="en-US" sz="1400" b="1" dirty="0"/>
                        <a:t>17) *2 = 34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2 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12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13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(9+8=</a:t>
                      </a:r>
                      <a:r>
                        <a:rPr lang="en-US" sz="1400" b="1" dirty="0"/>
                        <a:t>17) *2 = 34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0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3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11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(7+6=</a:t>
                      </a:r>
                      <a:r>
                        <a:rPr lang="en-US" sz="1400" b="1" dirty="0"/>
                        <a:t>13) *2 = 26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4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10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(6+6=</a:t>
                      </a:r>
                      <a:r>
                        <a:rPr lang="en-US" sz="1400" b="1" dirty="0"/>
                        <a:t>12) *2 = 24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9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 Row 10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(6+6=</a:t>
                      </a:r>
                      <a:r>
                        <a:rPr lang="en-US" sz="1400" b="1" dirty="0"/>
                        <a:t>12) *2 = 24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6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8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9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(5+5=</a:t>
                      </a:r>
                      <a:r>
                        <a:rPr lang="en-US" sz="1400" b="1" dirty="0"/>
                        <a:t>10) *2 = 20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7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5+5=</a:t>
                      </a:r>
                      <a:r>
                        <a:rPr lang="en-US" sz="1200" b="1" dirty="0"/>
                        <a:t>10</a:t>
                      </a:r>
                    </a:p>
                    <a:p>
                      <a:pPr algn="ctr"/>
                      <a:r>
                        <a:rPr lang="en-US" sz="1200" b="1" dirty="0"/>
                        <a:t>7+7 = 14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0+0=</a:t>
                      </a:r>
                      <a:r>
                        <a:rPr lang="en-US" sz="1400" b="1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1+1 = </a:t>
                      </a:r>
                      <a:r>
                        <a:rPr lang="en-US" sz="1400" b="1" dirty="0"/>
                        <a:t>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Sum x 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214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62794-F5D9-4845-BC76-2BDA7A3AAA5E}"/>
              </a:ext>
            </a:extLst>
          </p:cNvPr>
          <p:cNvSpPr txBox="1"/>
          <p:nvPr/>
        </p:nvSpPr>
        <p:spPr>
          <a:xfrm>
            <a:off x="167640" y="6390639"/>
            <a:ext cx="628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Illustration based on counting the </a:t>
            </a:r>
            <a:r>
              <a:rPr lang="en-US" b="1" i="1" u="sng" dirty="0"/>
              <a:t>horizontal </a:t>
            </a:r>
            <a:r>
              <a:rPr lang="en-US" b="1" dirty="0"/>
              <a:t>triplets only: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00584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7640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34112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20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7348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0876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4404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1460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4988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7932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8516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52044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5572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19100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52628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19684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867401" y="3454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86156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8224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35280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8808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5864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02336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9976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36448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035041" y="69087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0800000">
            <a:off x="536448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0800000">
            <a:off x="469392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0800000">
            <a:off x="435864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10800000">
            <a:off x="402336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0800000">
            <a:off x="301752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167640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10800000">
            <a:off x="134112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10800000">
            <a:off x="670560" y="55270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0800000">
            <a:off x="6035040" y="55270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7348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84404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00584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18516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84988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01168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68224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85572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52628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19100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68808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35864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02336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19684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867401" y="17271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69392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0561" y="13817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035041" y="138175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202681" y="172719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3820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0876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67640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34112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17932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51460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201168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68224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85572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19100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35280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68808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02336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86156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86740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532121" y="24180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469392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02920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699761" y="20726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36448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7056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035041" y="207263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202681" y="241807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3820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10800000">
            <a:off x="553212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10800000">
            <a:off x="486156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 rot="10800000">
            <a:off x="519684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0800000">
            <a:off x="419100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10800000">
            <a:off x="385572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0800000">
            <a:off x="318516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10800000">
            <a:off x="284988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10800000">
            <a:off x="251460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rot="10800000">
            <a:off x="83820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10800000">
            <a:off x="1173480" y="58724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0800000">
            <a:off x="6202680" y="587247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17348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84404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50876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217932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51460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284988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52044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85572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419100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486156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519684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867401" y="10363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53212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6202681" y="103631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83820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10800000">
            <a:off x="553212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10800000">
            <a:off x="452628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 rot="10800000">
            <a:off x="385572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0800000">
            <a:off x="284988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0800000">
            <a:off x="217932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 rot="10800000">
            <a:off x="184404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0800000">
            <a:off x="150876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10800000">
            <a:off x="117348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0800000">
            <a:off x="5867400" y="51815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rot="10800000">
            <a:off x="6202680" y="518159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 rot="10800000">
            <a:off x="536448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10800000">
            <a:off x="469392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 rot="10800000">
            <a:off x="335280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10800000">
            <a:off x="368808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 rot="10800000">
            <a:off x="268224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 rot="10800000">
            <a:off x="201168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10800000">
            <a:off x="234696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10800000">
            <a:off x="167640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10800000">
            <a:off x="134112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10800000">
            <a:off x="670561" y="48361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 rot="10800000">
            <a:off x="6035040" y="483615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rot="10800000">
            <a:off x="569976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 rot="10800000">
            <a:off x="486156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10800000">
            <a:off x="519684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rot="10800000">
            <a:off x="452628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10800000">
            <a:off x="385572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10800000">
            <a:off x="318516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rot="10800000">
            <a:off x="284988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0800000">
            <a:off x="251460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0800000">
            <a:off x="184404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0800000">
            <a:off x="150876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10800000">
            <a:off x="838200" y="44907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0800000">
            <a:off x="6202680" y="449071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10800000">
            <a:off x="502920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rot="10800000">
            <a:off x="435864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 rot="10800000">
            <a:off x="402336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rot="10800000">
            <a:off x="335280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 rot="10800000">
            <a:off x="368808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 rot="10800000">
            <a:off x="301752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10800000">
            <a:off x="268224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10800000">
            <a:off x="234696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 rot="10800000">
            <a:off x="167640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 rot="10800000">
            <a:off x="67056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 rot="10800000">
            <a:off x="1005840" y="41452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 rot="10800000">
            <a:off x="6035040" y="414527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rot="10800000">
            <a:off x="569976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117348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134112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217932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18516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84988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01168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234696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268224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352044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52628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35280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68808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35864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02336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86156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19684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586740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532121" y="310895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69392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699761" y="276351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36448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7056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035041" y="276351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202681" y="3108959"/>
            <a:ext cx="335280" cy="3454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 rot="10800000">
            <a:off x="519684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 rot="10800000">
            <a:off x="452628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 rot="10800000">
            <a:off x="419100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 rot="10800000">
            <a:off x="385572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 rot="10800000">
            <a:off x="284988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0800000">
            <a:off x="217932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 rot="10800000">
            <a:off x="251460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rot="10800000">
            <a:off x="838200" y="379983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10800000">
            <a:off x="6202680" y="37998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 rot="10800000">
            <a:off x="536448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 rot="10800000">
            <a:off x="435864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 rot="10800000">
            <a:off x="335280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 rot="10800000">
            <a:off x="368808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 rot="10800000">
            <a:off x="301752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 rot="10800000">
            <a:off x="201168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 rot="10800000">
            <a:off x="167640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 rot="10800000">
            <a:off x="134112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 rot="10800000">
            <a:off x="67056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 rot="10800000">
            <a:off x="1005841" y="345439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 rot="10800000">
            <a:off x="6035040" y="345439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 rot="10800000">
            <a:off x="134112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10800000">
            <a:off x="201168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10800000">
            <a:off x="217932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10800000">
            <a:off x="100584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0800000">
            <a:off x="83820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0800000">
            <a:off x="100584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02920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69976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36448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86156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53212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5864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52628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346961" y="690879"/>
            <a:ext cx="335280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01168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0800000">
            <a:off x="201168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0800000">
            <a:off x="251460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0800000">
            <a:off x="184404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0800000">
            <a:off x="234696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0800000">
            <a:off x="268224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0800000">
            <a:off x="217932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9392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452628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19684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02920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10800000">
            <a:off x="452628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 rot="10800000">
            <a:off x="553212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rot="10800000">
            <a:off x="536448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0584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17348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00584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83820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10800000">
            <a:off x="586740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 rot="10800000">
            <a:off x="553212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rot="10800000">
            <a:off x="5867402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0800000">
            <a:off x="569976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 rot="10800000">
            <a:off x="586740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10800000">
            <a:off x="502920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10800000">
            <a:off x="486156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0800000">
            <a:off x="519684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502920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rot="10800000">
            <a:off x="419100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10800000">
            <a:off x="435864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10800000">
            <a:off x="402336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10800000">
            <a:off x="419100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0800000">
            <a:off x="368808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5532121" y="345439"/>
            <a:ext cx="335280" cy="34544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10800000">
            <a:off x="150876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graphicFrame>
        <p:nvGraphicFramePr>
          <p:cNvPr id="450" name="Table 4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65132"/>
              </p:ext>
            </p:extLst>
          </p:nvPr>
        </p:nvGraphicFramePr>
        <p:xfrm>
          <a:off x="6705600" y="381000"/>
          <a:ext cx="3268980" cy="585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marL="0" marR="0" lvl="0" indent="0" algn="ctr" defTabSz="10178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Horizontal Triplets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3</a:t>
                      </a:r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sz="1200" b="1" dirty="0"/>
                        <a:t>A = black;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 = white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Counts for EACH row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  <a:p>
                      <a:pPr algn="ctr"/>
                      <a:r>
                        <a:rPr lang="en-US" sz="1400" b="1" dirty="0"/>
                        <a:t> /   \</a:t>
                      </a:r>
                    </a:p>
                    <a:p>
                      <a:pPr algn="ctr"/>
                      <a:r>
                        <a:rPr lang="en-US" sz="1400" b="1" dirty="0"/>
                        <a:t>A      </a:t>
                      </a:r>
                      <a:r>
                        <a:rPr lang="en-US" sz="1400" b="1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ctr"/>
                      <a:r>
                        <a:rPr lang="en-US" sz="1400" b="1" baseline="0" dirty="0"/>
                        <a:t> /   \</a:t>
                      </a:r>
                    </a:p>
                    <a:p>
                      <a:pPr algn="ctr"/>
                      <a:r>
                        <a:rPr lang="en-US" sz="1400" b="1" baseline="0" dirty="0"/>
                        <a:t>A      </a:t>
                      </a:r>
                      <a:r>
                        <a:rPr lang="en-US" sz="1400" b="1" baseline="0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0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1 </a:t>
                      </a:r>
                    </a:p>
                    <a:p>
                      <a:r>
                        <a:rPr lang="en-US" sz="1200" b="1" dirty="0"/>
                        <a:t>Row 14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15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2+3=</a:t>
                      </a:r>
                      <a:r>
                        <a:rPr lang="en-US" sz="1600" b="1" dirty="0"/>
                        <a:t>5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(1+0=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 </a:t>
                      </a:r>
                      <a:r>
                        <a:rPr lang="en-US" sz="1200" b="1" dirty="0"/>
                        <a:t>Row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13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14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2+3=</a:t>
                      </a:r>
                      <a:r>
                        <a:rPr lang="en-US" sz="1600" b="1" dirty="0"/>
                        <a:t>5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(1+1=</a:t>
                      </a:r>
                      <a:r>
                        <a:rPr lang="en-US" sz="1200" b="1" dirty="0"/>
                        <a:t>2)*2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2 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12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13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3+3=</a:t>
                      </a:r>
                      <a:r>
                        <a:rPr lang="en-US" sz="1600" b="1" dirty="0"/>
                        <a:t>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(1+0=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3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11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3+3=</a:t>
                      </a:r>
                      <a:r>
                        <a:rPr lang="en-US" sz="1600" b="1" dirty="0"/>
                        <a:t>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4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10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4+4=</a:t>
                      </a:r>
                      <a:r>
                        <a:rPr lang="en-US" sz="1600" b="1" dirty="0"/>
                        <a:t>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9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 Row 10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5+4=</a:t>
                      </a:r>
                      <a:r>
                        <a:rPr lang="en-US" sz="1600" b="1" dirty="0"/>
                        <a:t>9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6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8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9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1+2=</a:t>
                      </a:r>
                      <a:r>
                        <a:rPr lang="en-US" sz="1600" b="1" dirty="0"/>
                        <a:t>3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(3+0=</a:t>
                      </a:r>
                      <a:r>
                        <a:rPr lang="en-US" sz="1200" b="1" dirty="0"/>
                        <a:t>3)*2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= 6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7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1+1=</a:t>
                      </a:r>
                      <a:r>
                        <a:rPr lang="en-US" sz="1200" b="1" dirty="0"/>
                        <a:t>2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1+1=</a:t>
                      </a:r>
                      <a:r>
                        <a:rPr lang="en-US" sz="1400" b="1" dirty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2+2 = </a:t>
                      </a:r>
                      <a:r>
                        <a:rPr lang="en-US" sz="1400" b="1" dirty="0"/>
                        <a:t>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Sum x 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51" name="TextBox 450"/>
          <p:cNvSpPr txBox="1"/>
          <p:nvPr/>
        </p:nvSpPr>
        <p:spPr>
          <a:xfrm>
            <a:off x="6873241" y="0"/>
            <a:ext cx="2689423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dirty="0"/>
              <a:t>Configuration Variables 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1" y="587248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15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1" y="552704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" y="518160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13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1" y="483616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1" y="449072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11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1" y="4145281"/>
            <a:ext cx="725283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10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0" y="379984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9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0" y="345440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8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0" y="310896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7</a:t>
            </a:r>
          </a:p>
        </p:txBody>
      </p:sp>
      <p:sp>
        <p:nvSpPr>
          <p:cNvPr id="462" name="TextBox 461"/>
          <p:cNvSpPr txBox="1"/>
          <p:nvPr/>
        </p:nvSpPr>
        <p:spPr>
          <a:xfrm>
            <a:off x="6454140" y="6649722"/>
            <a:ext cx="1718003" cy="302920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i="1" dirty="0"/>
              <a:t>Z</a:t>
            </a:r>
            <a:r>
              <a:rPr lang="en-US" sz="1300" b="1" i="1" baseline="-25000" dirty="0"/>
              <a:t>1</a:t>
            </a:r>
            <a:r>
              <a:rPr lang="en-US" sz="1300" b="1" dirty="0"/>
              <a:t> for Row </a:t>
            </a:r>
            <a:r>
              <a:rPr lang="en-US" sz="1300" b="1" i="1" dirty="0"/>
              <a:t>N</a:t>
            </a:r>
            <a:r>
              <a:rPr lang="en-US" sz="1300" b="1" dirty="0"/>
              <a:t> to </a:t>
            </a:r>
            <a:r>
              <a:rPr lang="en-US" sz="1300" b="1" i="1" dirty="0"/>
              <a:t>N+1</a:t>
            </a:r>
            <a:r>
              <a:rPr lang="en-US" sz="1300" b="1" dirty="0"/>
              <a:t> = </a:t>
            </a:r>
          </a:p>
        </p:txBody>
      </p:sp>
      <p:grpSp>
        <p:nvGrpSpPr>
          <p:cNvPr id="6" name="Group 494"/>
          <p:cNvGrpSpPr/>
          <p:nvPr/>
        </p:nvGrpSpPr>
        <p:grpSpPr>
          <a:xfrm>
            <a:off x="8046722" y="6390635"/>
            <a:ext cx="1740472" cy="669335"/>
            <a:chOff x="7162800" y="5715000"/>
            <a:chExt cx="1582247" cy="590590"/>
          </a:xfrm>
        </p:grpSpPr>
        <p:grpSp>
          <p:nvGrpSpPr>
            <p:cNvPr id="7" name="Group 472"/>
            <p:cNvGrpSpPr/>
            <p:nvPr/>
          </p:nvGrpSpPr>
          <p:grpSpPr>
            <a:xfrm>
              <a:off x="7162800" y="5715000"/>
              <a:ext cx="716887" cy="562789"/>
              <a:chOff x="7494760" y="6019800"/>
              <a:chExt cx="716887" cy="562789"/>
            </a:xfrm>
          </p:grpSpPr>
          <p:sp>
            <p:nvSpPr>
              <p:cNvPr id="463" name="TextBox 462"/>
              <p:cNvSpPr txBox="1"/>
              <p:nvPr/>
            </p:nvSpPr>
            <p:spPr>
              <a:xfrm>
                <a:off x="7696200" y="6019800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>
                <a:off x="7951960" y="6324600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7494760" y="6324600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 flipH="1">
                <a:off x="7696200" y="6248400"/>
                <a:ext cx="89780" cy="166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7924800" y="6248400"/>
                <a:ext cx="13882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473"/>
            <p:cNvGrpSpPr/>
            <p:nvPr/>
          </p:nvGrpSpPr>
          <p:grpSpPr>
            <a:xfrm>
              <a:off x="8000998" y="5742807"/>
              <a:ext cx="744049" cy="562783"/>
              <a:chOff x="7418558" y="5715006"/>
              <a:chExt cx="744049" cy="562783"/>
            </a:xfrm>
          </p:grpSpPr>
          <p:sp>
            <p:nvSpPr>
              <p:cNvPr id="475" name="TextBox 474"/>
              <p:cNvSpPr txBox="1"/>
              <p:nvPr/>
            </p:nvSpPr>
            <p:spPr>
              <a:xfrm>
                <a:off x="7696200" y="6019800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7902920" y="5715006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7418558" y="5715006"/>
                <a:ext cx="259687" cy="25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A</a:t>
                </a:r>
              </a:p>
            </p:txBody>
          </p:sp>
          <p:cxnSp>
            <p:nvCxnSpPr>
              <p:cNvPr id="478" name="Straight Connector 477"/>
              <p:cNvCxnSpPr/>
              <p:nvPr/>
            </p:nvCxnSpPr>
            <p:spPr>
              <a:xfrm flipH="1">
                <a:off x="7875760" y="5943600"/>
                <a:ext cx="89780" cy="166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7647160" y="5943600"/>
                <a:ext cx="13882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479"/>
            <p:cNvSpPr txBox="1"/>
            <p:nvPr/>
          </p:nvSpPr>
          <p:spPr>
            <a:xfrm>
              <a:off x="7772398" y="5791205"/>
              <a:ext cx="284460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481" name="TextBox 480"/>
          <p:cNvSpPr txBox="1"/>
          <p:nvPr/>
        </p:nvSpPr>
        <p:spPr>
          <a:xfrm>
            <a:off x="6537960" y="7167882"/>
            <a:ext cx="1718003" cy="302920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i="1" dirty="0"/>
              <a:t>Z</a:t>
            </a:r>
            <a:r>
              <a:rPr lang="en-US" sz="1300" b="1" i="1" baseline="-25000" dirty="0"/>
              <a:t>3</a:t>
            </a:r>
            <a:r>
              <a:rPr lang="en-US" sz="1300" b="1" dirty="0"/>
              <a:t> for Row </a:t>
            </a:r>
            <a:r>
              <a:rPr lang="en-US" sz="1300" b="1" i="1" dirty="0"/>
              <a:t>N</a:t>
            </a:r>
            <a:r>
              <a:rPr lang="en-US" sz="1300" b="1" dirty="0"/>
              <a:t> to </a:t>
            </a:r>
            <a:r>
              <a:rPr lang="en-US" sz="1300" b="1" i="1" dirty="0"/>
              <a:t>N+1</a:t>
            </a:r>
            <a:r>
              <a:rPr lang="en-US" sz="1300" b="1" dirty="0"/>
              <a:t> = </a:t>
            </a:r>
          </a:p>
        </p:txBody>
      </p:sp>
      <p:grpSp>
        <p:nvGrpSpPr>
          <p:cNvPr id="9" name="Group 481"/>
          <p:cNvGrpSpPr/>
          <p:nvPr/>
        </p:nvGrpSpPr>
        <p:grpSpPr>
          <a:xfrm>
            <a:off x="8046716" y="6995154"/>
            <a:ext cx="788582" cy="637827"/>
            <a:chOff x="7494754" y="6019800"/>
            <a:chExt cx="716893" cy="562789"/>
          </a:xfrm>
        </p:grpSpPr>
        <p:sp>
          <p:nvSpPr>
            <p:cNvPr id="483" name="TextBox 482"/>
            <p:cNvSpPr txBox="1"/>
            <p:nvPr/>
          </p:nvSpPr>
          <p:spPr>
            <a:xfrm>
              <a:off x="7696200" y="6019800"/>
              <a:ext cx="252400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B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7951960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7494754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86" name="Straight Connector 485"/>
            <p:cNvCxnSpPr/>
            <p:nvPr/>
          </p:nvCxnSpPr>
          <p:spPr>
            <a:xfrm flipH="1">
              <a:off x="7696200" y="62484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7924800" y="62484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87"/>
          <p:cNvGrpSpPr/>
          <p:nvPr/>
        </p:nvGrpSpPr>
        <p:grpSpPr>
          <a:xfrm>
            <a:off x="8968736" y="7026676"/>
            <a:ext cx="818458" cy="637821"/>
            <a:chOff x="7418554" y="5715006"/>
            <a:chExt cx="744053" cy="562783"/>
          </a:xfrm>
        </p:grpSpPr>
        <p:sp>
          <p:nvSpPr>
            <p:cNvPr id="489" name="TextBox 488"/>
            <p:cNvSpPr txBox="1"/>
            <p:nvPr/>
          </p:nvSpPr>
          <p:spPr>
            <a:xfrm>
              <a:off x="7696200" y="6019800"/>
              <a:ext cx="252400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B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7902920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7418554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92" name="Straight Connector 491"/>
            <p:cNvCxnSpPr/>
            <p:nvPr/>
          </p:nvCxnSpPr>
          <p:spPr>
            <a:xfrm flipH="1">
              <a:off x="7875760" y="59436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7647160" y="59436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Box 493"/>
          <p:cNvSpPr txBox="1"/>
          <p:nvPr/>
        </p:nvSpPr>
        <p:spPr>
          <a:xfrm>
            <a:off x="8717280" y="7081520"/>
            <a:ext cx="333970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83820" y="6649720"/>
            <a:ext cx="3216169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i="1" dirty="0"/>
              <a:t>/(2xN) </a:t>
            </a:r>
            <a:r>
              <a:rPr lang="en-US" sz="1800" dirty="0"/>
              <a:t>= 88/(512) = 0.172 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83820" y="7081520"/>
            <a:ext cx="3333189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i="1" dirty="0"/>
              <a:t>/(2xN) </a:t>
            </a:r>
            <a:r>
              <a:rPr lang="en-US" sz="1800" dirty="0"/>
              <a:t>= 22/(512) = 0.0430 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276352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6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0" y="241808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5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0" y="207264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0" y="172720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3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0" y="138176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0" y="103632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1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0" y="690881"/>
            <a:ext cx="638880" cy="313932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dirty="0"/>
              <a:t>Row 0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-83820" y="2"/>
            <a:ext cx="922020" cy="703029"/>
          </a:xfrm>
          <a:prstGeom prst="rect">
            <a:avLst/>
          </a:prstGeom>
          <a:noFill/>
        </p:spPr>
        <p:txBody>
          <a:bodyPr wrap="square" lIns="101870" tIns="50935" rIns="101870" bIns="50935" rtlCol="0">
            <a:spAutoFit/>
          </a:bodyPr>
          <a:lstStyle/>
          <a:p>
            <a:pPr algn="ctr"/>
            <a:r>
              <a:rPr lang="en-US" sz="1300" b="1" dirty="0"/>
              <a:t>Row 15*</a:t>
            </a:r>
          </a:p>
          <a:p>
            <a:pPr algn="ctr"/>
            <a:r>
              <a:rPr lang="en-US" sz="1300" b="1" i="1" dirty="0"/>
              <a:t>*wrap-around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3185160" y="6649722"/>
            <a:ext cx="1718003" cy="302920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i="1" dirty="0"/>
              <a:t>Z</a:t>
            </a:r>
            <a:r>
              <a:rPr lang="en-US" sz="1300" b="1" i="1" baseline="-25000" dirty="0"/>
              <a:t>1</a:t>
            </a:r>
            <a:r>
              <a:rPr lang="en-US" sz="1300" b="1" dirty="0"/>
              <a:t> for Row </a:t>
            </a:r>
            <a:r>
              <a:rPr lang="en-US" sz="1300" b="1" i="1" dirty="0"/>
              <a:t>N</a:t>
            </a:r>
            <a:r>
              <a:rPr lang="en-US" sz="1300" b="1" dirty="0"/>
              <a:t> to </a:t>
            </a:r>
            <a:r>
              <a:rPr lang="en-US" sz="1300" b="1" i="1" dirty="0"/>
              <a:t>N+1</a:t>
            </a:r>
            <a:r>
              <a:rPr lang="en-US" sz="1300" b="1" dirty="0"/>
              <a:t> = </a:t>
            </a:r>
          </a:p>
        </p:txBody>
      </p:sp>
      <p:grpSp>
        <p:nvGrpSpPr>
          <p:cNvPr id="11" name="Group 472"/>
          <p:cNvGrpSpPr/>
          <p:nvPr/>
        </p:nvGrpSpPr>
        <p:grpSpPr>
          <a:xfrm>
            <a:off x="5699756" y="6304274"/>
            <a:ext cx="788582" cy="637827"/>
            <a:chOff x="7494754" y="6019800"/>
            <a:chExt cx="716893" cy="562789"/>
          </a:xfrm>
        </p:grpSpPr>
        <p:sp>
          <p:nvSpPr>
            <p:cNvPr id="413" name="TextBox 412"/>
            <p:cNvSpPr txBox="1"/>
            <p:nvPr/>
          </p:nvSpPr>
          <p:spPr>
            <a:xfrm>
              <a:off x="7696200" y="60198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7951960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494754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16" name="Straight Connector 415"/>
            <p:cNvCxnSpPr/>
            <p:nvPr/>
          </p:nvCxnSpPr>
          <p:spPr>
            <a:xfrm flipH="1">
              <a:off x="7696200" y="62484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924800" y="62484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73"/>
          <p:cNvGrpSpPr/>
          <p:nvPr/>
        </p:nvGrpSpPr>
        <p:grpSpPr>
          <a:xfrm>
            <a:off x="4777736" y="6304288"/>
            <a:ext cx="818458" cy="637821"/>
            <a:chOff x="7418554" y="5715006"/>
            <a:chExt cx="744053" cy="562783"/>
          </a:xfrm>
        </p:grpSpPr>
        <p:sp>
          <p:nvSpPr>
            <p:cNvPr id="408" name="TextBox 407"/>
            <p:cNvSpPr txBox="1"/>
            <p:nvPr/>
          </p:nvSpPr>
          <p:spPr>
            <a:xfrm>
              <a:off x="7696200" y="60198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902920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7418554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H="1">
              <a:off x="7875760" y="59436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47160" y="59436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TextBox 406"/>
          <p:cNvSpPr txBox="1"/>
          <p:nvPr/>
        </p:nvSpPr>
        <p:spPr>
          <a:xfrm>
            <a:off x="5448300" y="6477000"/>
            <a:ext cx="333970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3268980" y="7167882"/>
            <a:ext cx="1718003" cy="302920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300" b="1" i="1" dirty="0"/>
              <a:t>Z</a:t>
            </a:r>
            <a:r>
              <a:rPr lang="en-US" sz="1300" b="1" i="1" baseline="-25000" dirty="0"/>
              <a:t>3</a:t>
            </a:r>
            <a:r>
              <a:rPr lang="en-US" sz="1300" b="1" dirty="0"/>
              <a:t> for Row </a:t>
            </a:r>
            <a:r>
              <a:rPr lang="en-US" sz="1300" b="1" i="1" dirty="0"/>
              <a:t>N</a:t>
            </a:r>
            <a:r>
              <a:rPr lang="en-US" sz="1300" b="1" dirty="0"/>
              <a:t> to </a:t>
            </a:r>
            <a:r>
              <a:rPr lang="en-US" sz="1300" b="1" i="1" dirty="0"/>
              <a:t>N+1</a:t>
            </a:r>
            <a:r>
              <a:rPr lang="en-US" sz="1300" b="1" dirty="0"/>
              <a:t> = </a:t>
            </a:r>
          </a:p>
        </p:txBody>
      </p:sp>
      <p:grpSp>
        <p:nvGrpSpPr>
          <p:cNvPr id="13" name="Group 418"/>
          <p:cNvGrpSpPr/>
          <p:nvPr/>
        </p:nvGrpSpPr>
        <p:grpSpPr>
          <a:xfrm>
            <a:off x="5699756" y="6995154"/>
            <a:ext cx="788582" cy="637827"/>
            <a:chOff x="7494754" y="6019800"/>
            <a:chExt cx="716893" cy="562789"/>
          </a:xfrm>
        </p:grpSpPr>
        <p:sp>
          <p:nvSpPr>
            <p:cNvPr id="420" name="TextBox 419"/>
            <p:cNvSpPr txBox="1"/>
            <p:nvPr/>
          </p:nvSpPr>
          <p:spPr>
            <a:xfrm>
              <a:off x="7696200" y="6019800"/>
              <a:ext cx="252400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B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951960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7494754" y="6324600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23" name="Straight Connector 422"/>
            <p:cNvCxnSpPr/>
            <p:nvPr/>
          </p:nvCxnSpPr>
          <p:spPr>
            <a:xfrm flipH="1">
              <a:off x="7696200" y="62484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7924800" y="62484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24"/>
          <p:cNvGrpSpPr/>
          <p:nvPr/>
        </p:nvGrpSpPr>
        <p:grpSpPr>
          <a:xfrm>
            <a:off x="4861556" y="6995168"/>
            <a:ext cx="818458" cy="637821"/>
            <a:chOff x="7418554" y="5715006"/>
            <a:chExt cx="744053" cy="562783"/>
          </a:xfrm>
        </p:grpSpPr>
        <p:sp>
          <p:nvSpPr>
            <p:cNvPr id="426" name="TextBox 425"/>
            <p:cNvSpPr txBox="1"/>
            <p:nvPr/>
          </p:nvSpPr>
          <p:spPr>
            <a:xfrm>
              <a:off x="7696200" y="6019800"/>
              <a:ext cx="252400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B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7902920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7418554" y="5715006"/>
              <a:ext cx="259687" cy="257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</a:t>
              </a:r>
            </a:p>
          </p:txBody>
        </p:sp>
        <p:cxnSp>
          <p:nvCxnSpPr>
            <p:cNvPr id="429" name="Straight Connector 428"/>
            <p:cNvCxnSpPr/>
            <p:nvPr/>
          </p:nvCxnSpPr>
          <p:spPr>
            <a:xfrm flipH="1">
              <a:off x="7875760" y="5943600"/>
              <a:ext cx="89780" cy="166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7647160" y="5943600"/>
              <a:ext cx="13882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/>
          <p:cNvSpPr txBox="1"/>
          <p:nvPr/>
        </p:nvSpPr>
        <p:spPr>
          <a:xfrm>
            <a:off x="5448300" y="7081520"/>
            <a:ext cx="333970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61" name="TextBox 460"/>
          <p:cNvSpPr txBox="1"/>
          <p:nvPr/>
        </p:nvSpPr>
        <p:spPr>
          <a:xfrm>
            <a:off x="3306273" y="6304281"/>
            <a:ext cx="1440298" cy="349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600" b="1" dirty="0"/>
              <a:t>For Rows </a:t>
            </a:r>
            <a:r>
              <a:rPr lang="en-US" sz="1600" b="1" i="1" dirty="0"/>
              <a:t>0 .. 7</a:t>
            </a:r>
            <a:endParaRPr lang="en-US" sz="1600" b="1" dirty="0"/>
          </a:p>
        </p:txBody>
      </p:sp>
      <p:sp>
        <p:nvSpPr>
          <p:cNvPr id="466" name="TextBox 465"/>
          <p:cNvSpPr txBox="1"/>
          <p:nvPr/>
        </p:nvSpPr>
        <p:spPr>
          <a:xfrm>
            <a:off x="6349961" y="6284897"/>
            <a:ext cx="1990129" cy="349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600" b="1" dirty="0"/>
              <a:t>For Rows </a:t>
            </a:r>
            <a:r>
              <a:rPr lang="en-US" sz="1600" b="1" i="1" dirty="0"/>
              <a:t>14 .. 8 &amp; 15</a:t>
            </a:r>
            <a:endParaRPr lang="en-US" sz="1600" b="1" dirty="0"/>
          </a:p>
        </p:txBody>
      </p:sp>
      <p:sp>
        <p:nvSpPr>
          <p:cNvPr id="277" name="Rectangle 276"/>
          <p:cNvSpPr/>
          <p:nvPr/>
        </p:nvSpPr>
        <p:spPr>
          <a:xfrm rot="10800000">
            <a:off x="3520440" y="51815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0800000">
            <a:off x="3520440" y="58724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 rot="10800000">
            <a:off x="3017521" y="48361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10800000">
            <a:off x="3352800" y="55270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0800000">
            <a:off x="3200400" y="5181600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10800000">
            <a:off x="4693920" y="41452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0800000">
            <a:off x="352044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84404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01752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02920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185161" y="10363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34112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67640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50876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234696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01752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352801" y="13817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52044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460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79321" y="17271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234696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17521" y="20726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84988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18516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520441" y="24180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167640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017521" y="27635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184404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51460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385572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19100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 rot="10800000">
            <a:off x="318516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 rot="10800000">
            <a:off x="352044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 rot="10800000">
            <a:off x="486156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1508761" y="310895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 rot="10800000">
            <a:off x="234696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 rot="10800000">
            <a:off x="268224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 rot="10800000">
            <a:off x="402336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 rot="10800000">
            <a:off x="469392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 rot="10800000">
            <a:off x="502920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 rot="10800000">
            <a:off x="5699761" y="345439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 rot="10800000">
            <a:off x="184404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rot="10800000">
            <a:off x="117348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70561" y="69087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10800000">
            <a:off x="1173480" y="449071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 rot="10800000">
            <a:off x="1508760" y="3799839"/>
            <a:ext cx="335280" cy="345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70" tIns="50935" rIns="101870" bIns="50935" rtlCol="0" anchor="ctr"/>
          <a:lstStyle/>
          <a:p>
            <a:pPr algn="ctr"/>
            <a:endParaRPr 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2EF8E23-73E8-4BDA-A74C-2C2937C511CA}"/>
              </a:ext>
            </a:extLst>
          </p:cNvPr>
          <p:cNvSpPr txBox="1"/>
          <p:nvPr/>
        </p:nvSpPr>
        <p:spPr>
          <a:xfrm>
            <a:off x="1950879" y="-39124"/>
            <a:ext cx="3379162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b="1" i="1" dirty="0"/>
              <a:t>A Scale-Free-Like Composition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864606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b="1" dirty="0"/>
              <a:t>Details of Counting </a:t>
            </a:r>
            <a:r>
              <a:rPr lang="en-US" b="1" i="1" u="sng" dirty="0"/>
              <a:t>Horizontal</a:t>
            </a:r>
            <a:r>
              <a:rPr lang="en-US" b="1" dirty="0"/>
              <a:t> Triplets for the Two Different Grid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0C0F1-824A-4B48-947A-741C01716AAE}"/>
              </a:ext>
            </a:extLst>
          </p:cNvPr>
          <p:cNvSpPr txBox="1"/>
          <p:nvPr/>
        </p:nvSpPr>
        <p:spPr>
          <a:xfrm>
            <a:off x="1255910" y="677026"/>
            <a:ext cx="2988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Rich Club-Like Topography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6103-706A-4F5A-9279-A836123ED282}"/>
              </a:ext>
            </a:extLst>
          </p:cNvPr>
          <p:cNvSpPr txBox="1"/>
          <p:nvPr/>
        </p:nvSpPr>
        <p:spPr>
          <a:xfrm>
            <a:off x="5805301" y="677026"/>
            <a:ext cx="30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Scale-Free-Like Topography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548CF2-67E0-417D-AA25-2CB2FC3B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92603"/>
              </p:ext>
            </p:extLst>
          </p:nvPr>
        </p:nvGraphicFramePr>
        <p:xfrm>
          <a:off x="952501" y="1077136"/>
          <a:ext cx="3559771" cy="658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Horizontal Triplets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3</a:t>
                      </a:r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sz="1200" b="1" dirty="0"/>
                        <a:t>A = black;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 = white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Counts for EACH row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  <a:p>
                      <a:pPr algn="ctr"/>
                      <a:r>
                        <a:rPr lang="en-US" sz="1400" b="1" dirty="0"/>
                        <a:t> /   \</a:t>
                      </a:r>
                    </a:p>
                    <a:p>
                      <a:pPr algn="ctr"/>
                      <a:r>
                        <a:rPr lang="en-US" sz="1400" b="1" dirty="0"/>
                        <a:t>A      </a:t>
                      </a:r>
                      <a:r>
                        <a:rPr lang="en-US" sz="1400" b="1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ctr"/>
                      <a:r>
                        <a:rPr lang="en-US" sz="1400" b="1" baseline="0" dirty="0"/>
                        <a:t> /   \</a:t>
                      </a:r>
                    </a:p>
                    <a:p>
                      <a:pPr algn="ctr"/>
                      <a:r>
                        <a:rPr lang="en-US" sz="1400" b="1" baseline="0" dirty="0"/>
                        <a:t>A      </a:t>
                      </a:r>
                      <a:r>
                        <a:rPr lang="en-US" sz="1400" b="1" baseline="0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0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1 </a:t>
                      </a:r>
                    </a:p>
                    <a:p>
                      <a:r>
                        <a:rPr lang="en-US" sz="1200" b="1" dirty="0"/>
                        <a:t>Row 14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15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(7+7=</a:t>
                      </a:r>
                      <a:r>
                        <a:rPr lang="en-US" sz="1400" b="1" dirty="0"/>
                        <a:t>14) *2 = 28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(1+1=</a:t>
                      </a:r>
                      <a:r>
                        <a:rPr lang="en-US" sz="1200" b="1" dirty="0"/>
                        <a:t>2)*2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 </a:t>
                      </a:r>
                      <a:r>
                        <a:rPr lang="en-US" sz="1200" b="1" dirty="0"/>
                        <a:t>Row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13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14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(8+9=</a:t>
                      </a:r>
                      <a:r>
                        <a:rPr lang="en-US" sz="1400" b="1" dirty="0"/>
                        <a:t>17) *2 = 34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2 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12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13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(9+8=</a:t>
                      </a:r>
                      <a:r>
                        <a:rPr lang="en-US" sz="1400" b="1" dirty="0"/>
                        <a:t>17) *2 = 34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0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3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11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(7+6=</a:t>
                      </a:r>
                      <a:r>
                        <a:rPr lang="en-US" sz="1400" b="1" dirty="0"/>
                        <a:t>13) *2 = 26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4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10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(6+6=</a:t>
                      </a:r>
                      <a:r>
                        <a:rPr lang="en-US" sz="1400" b="1" dirty="0"/>
                        <a:t>12) *2 = 24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9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 Row 10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(6+6=</a:t>
                      </a:r>
                      <a:r>
                        <a:rPr lang="en-US" sz="1400" b="1" dirty="0"/>
                        <a:t>12) *2 = 24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(0+0=</a:t>
                      </a:r>
                      <a:r>
                        <a:rPr lang="en-US" sz="12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6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8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9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(5+5=</a:t>
                      </a:r>
                      <a:r>
                        <a:rPr lang="en-US" sz="1400" b="1" dirty="0"/>
                        <a:t>10) *2 = 20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(0+1=</a:t>
                      </a:r>
                      <a:r>
                        <a:rPr lang="en-US" sz="12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7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5+5=</a:t>
                      </a:r>
                      <a:r>
                        <a:rPr lang="en-US" sz="1200" b="1" dirty="0"/>
                        <a:t>10</a:t>
                      </a:r>
                    </a:p>
                    <a:p>
                      <a:pPr algn="ctr"/>
                      <a:r>
                        <a:rPr lang="en-US" sz="1200" b="1" dirty="0"/>
                        <a:t>7+7 = 14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0+0=</a:t>
                      </a:r>
                      <a:r>
                        <a:rPr lang="en-US" sz="1400" b="1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1+1 = </a:t>
                      </a:r>
                      <a:r>
                        <a:rPr lang="en-US" sz="1400" b="1" dirty="0"/>
                        <a:t>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Sum x 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214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842CDE-7947-4D32-8A87-38CFDFA3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85754"/>
              </p:ext>
            </p:extLst>
          </p:nvPr>
        </p:nvGraphicFramePr>
        <p:xfrm>
          <a:off x="5562600" y="1077136"/>
          <a:ext cx="3559771" cy="654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720">
                <a:tc>
                  <a:txBody>
                    <a:bodyPr/>
                    <a:lstStyle/>
                    <a:p>
                      <a:pPr marL="0" marR="0" lvl="0" indent="0" algn="ctr" defTabSz="10178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Horizontal Triplets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i="1" dirty="0"/>
                        <a:t>Z</a:t>
                      </a:r>
                      <a:r>
                        <a:rPr lang="en-US" sz="2300" i="1" baseline="-25000" dirty="0"/>
                        <a:t>3</a:t>
                      </a:r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57">
                <a:tc>
                  <a:txBody>
                    <a:bodyPr/>
                    <a:lstStyle/>
                    <a:p>
                      <a:r>
                        <a:rPr lang="en-US" sz="1200" b="1" dirty="0"/>
                        <a:t>A = black;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 = white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Counts for EACH row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  <a:p>
                      <a:pPr algn="ctr"/>
                      <a:r>
                        <a:rPr lang="en-US" sz="1400" b="1" dirty="0"/>
                        <a:t> /   \</a:t>
                      </a:r>
                    </a:p>
                    <a:p>
                      <a:pPr algn="ctr"/>
                      <a:r>
                        <a:rPr lang="en-US" sz="1400" b="1" dirty="0"/>
                        <a:t>A      </a:t>
                      </a:r>
                      <a:r>
                        <a:rPr lang="en-US" sz="1400" b="1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ctr"/>
                      <a:r>
                        <a:rPr lang="en-US" sz="1400" b="1" baseline="0" dirty="0"/>
                        <a:t> /   \</a:t>
                      </a:r>
                    </a:p>
                    <a:p>
                      <a:pPr algn="ctr"/>
                      <a:r>
                        <a:rPr lang="en-US" sz="1400" b="1" baseline="0" dirty="0"/>
                        <a:t>A      </a:t>
                      </a:r>
                      <a:r>
                        <a:rPr lang="en-US" sz="1400" b="1" baseline="0" dirty="0" err="1"/>
                        <a:t>A</a:t>
                      </a:r>
                      <a:endParaRPr lang="en-US" sz="1400" b="1" dirty="0"/>
                    </a:p>
                  </a:txBody>
                  <a:tcPr marL="100584" marR="100584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0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1 </a:t>
                      </a:r>
                    </a:p>
                    <a:p>
                      <a:r>
                        <a:rPr lang="en-US" sz="1200" b="1" dirty="0"/>
                        <a:t>Row 14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15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2+3=</a:t>
                      </a:r>
                      <a:r>
                        <a:rPr lang="en-US" sz="1400" b="1" dirty="0"/>
                        <a:t>5</a:t>
                      </a:r>
                    </a:p>
                    <a:p>
                      <a:pPr algn="ctr"/>
                      <a:r>
                        <a:rPr lang="en-US" sz="1400" b="1" dirty="0"/>
                        <a:t>*2 = 10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(1+0=</a:t>
                      </a:r>
                      <a:r>
                        <a:rPr lang="en-US" sz="14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  </a:t>
                      </a:r>
                      <a:r>
                        <a:rPr lang="en-US" sz="1200" b="1" dirty="0"/>
                        <a:t>Row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13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14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2+3=</a:t>
                      </a:r>
                      <a:r>
                        <a:rPr lang="en-US" sz="1400" b="1" dirty="0"/>
                        <a:t>5</a:t>
                      </a:r>
                    </a:p>
                    <a:p>
                      <a:pPr algn="ctr"/>
                      <a:r>
                        <a:rPr lang="en-US" sz="1400" b="1" dirty="0"/>
                        <a:t>*2 = 10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(1+1=</a:t>
                      </a:r>
                      <a:r>
                        <a:rPr lang="en-US" sz="1400" b="1" dirty="0"/>
                        <a:t>2)*2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2 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 </a:t>
                      </a:r>
                      <a:r>
                        <a:rPr lang="en-US" sz="1200" b="1" dirty="0"/>
                        <a:t>Row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12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13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3+3=</a:t>
                      </a:r>
                      <a:r>
                        <a:rPr lang="en-US" sz="1400" b="1" dirty="0"/>
                        <a:t>6</a:t>
                      </a:r>
                    </a:p>
                    <a:p>
                      <a:pPr algn="ctr"/>
                      <a:r>
                        <a:rPr lang="en-US" sz="1400" b="1" dirty="0"/>
                        <a:t>*2 = 12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(1+0=</a:t>
                      </a:r>
                      <a:r>
                        <a:rPr lang="en-US" sz="14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3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11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3+3=</a:t>
                      </a:r>
                      <a:r>
                        <a:rPr lang="en-US" sz="1400" b="1" dirty="0"/>
                        <a:t>6</a:t>
                      </a:r>
                    </a:p>
                    <a:p>
                      <a:pPr algn="ctr"/>
                      <a:r>
                        <a:rPr lang="en-US" sz="1400" b="1" dirty="0"/>
                        <a:t>*2 = 12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(0+1=</a:t>
                      </a:r>
                      <a:r>
                        <a:rPr lang="en-US" sz="14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</a:t>
                      </a:r>
                      <a:r>
                        <a:rPr lang="en-US" sz="1400" b="1" baseline="0" dirty="0"/>
                        <a:t> 2</a:t>
                      </a:r>
                      <a:endParaRPr lang="en-US" sz="1400" b="1" dirty="0"/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4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10</a:t>
                      </a:r>
                      <a:r>
                        <a:rPr lang="en-US" sz="1200" b="1" baseline="0" dirty="0"/>
                        <a:t>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11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4+4=</a:t>
                      </a:r>
                      <a:r>
                        <a:rPr lang="en-US" sz="1400" b="1" dirty="0"/>
                        <a:t>8</a:t>
                      </a:r>
                    </a:p>
                    <a:p>
                      <a:pPr algn="ctr"/>
                      <a:r>
                        <a:rPr lang="en-US" sz="1400" b="1" dirty="0"/>
                        <a:t>*2 = 16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(0+1=</a:t>
                      </a:r>
                      <a:r>
                        <a:rPr lang="en-US" sz="1400" b="1" dirty="0"/>
                        <a:t>1)*2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9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 Row 10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5+4=</a:t>
                      </a:r>
                      <a:r>
                        <a:rPr lang="en-US" sz="1400" b="1" dirty="0"/>
                        <a:t>9</a:t>
                      </a:r>
                    </a:p>
                    <a:p>
                      <a:pPr algn="ctr"/>
                      <a:r>
                        <a:rPr lang="en-US" sz="1400" b="1" dirty="0"/>
                        <a:t>*2 = 18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(0+0=</a:t>
                      </a:r>
                      <a:r>
                        <a:rPr lang="en-US" sz="1400" b="1" dirty="0"/>
                        <a:t>0)*2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= 0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6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8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9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1+2=</a:t>
                      </a:r>
                      <a:r>
                        <a:rPr lang="en-US" sz="1400" b="1" dirty="0"/>
                        <a:t>3</a:t>
                      </a:r>
                    </a:p>
                    <a:p>
                      <a:pPr algn="ctr"/>
                      <a:r>
                        <a:rPr lang="en-US" sz="1400" b="1" dirty="0"/>
                        <a:t>*2 = 6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(3+0=</a:t>
                      </a:r>
                      <a:r>
                        <a:rPr lang="en-US" sz="1400" b="1" dirty="0"/>
                        <a:t>3)*2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= 6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7 </a:t>
                      </a:r>
                      <a:r>
                        <a:rPr lang="en-US" sz="1200" b="1" baseline="0" dirty="0"/>
                        <a:t>  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Row 15 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0" i="1" baseline="0" dirty="0"/>
                        <a:t>to </a:t>
                      </a:r>
                      <a:r>
                        <a:rPr lang="en-US" sz="1200" b="1" dirty="0"/>
                        <a:t>Row 0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1+1=</a:t>
                      </a:r>
                      <a:r>
                        <a:rPr lang="en-US" sz="1200" b="1" dirty="0"/>
                        <a:t>2</a:t>
                      </a:r>
                    </a:p>
                    <a:p>
                      <a:pPr algn="ctr"/>
                      <a:r>
                        <a:rPr lang="en-US" sz="1200" b="1" dirty="0"/>
                        <a:t>*2 = 4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1+1=</a:t>
                      </a:r>
                      <a:r>
                        <a:rPr lang="en-US" sz="1200" b="1" dirty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2+2 = 4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Sum x 2</a:t>
                      </a:r>
                    </a:p>
                  </a:txBody>
                  <a:tcPr marL="100584" marR="100584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88</a:t>
                      </a:r>
                    </a:p>
                  </a:txBody>
                  <a:tcPr marL="100584" marR="100584" marT="51816" marB="518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22</a:t>
                      </a:r>
                    </a:p>
                  </a:txBody>
                  <a:tcPr marL="100584" marR="100584" marT="51816" marB="5181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25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8E4293-66C8-47BA-A5F9-8A7B56210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0" t="31818" r="16666" b="17677"/>
          <a:stretch/>
        </p:blipFill>
        <p:spPr>
          <a:xfrm>
            <a:off x="152400" y="491070"/>
            <a:ext cx="54864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91323-E465-4BF0-BA52-A73AFF72B4C5}"/>
              </a:ext>
            </a:extLst>
          </p:cNvPr>
          <p:cNvSpPr txBox="1"/>
          <p:nvPr/>
        </p:nvSpPr>
        <p:spPr>
          <a:xfrm>
            <a:off x="2437769" y="73753"/>
            <a:ext cx="5182861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b="1" i="1" dirty="0"/>
              <a:t>A Scale-Free-Like Composition: Code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62C3B-7045-4C7F-9E05-1B0D36533028}"/>
              </a:ext>
            </a:extLst>
          </p:cNvPr>
          <p:cNvSpPr txBox="1"/>
          <p:nvPr/>
        </p:nvSpPr>
        <p:spPr>
          <a:xfrm>
            <a:off x="304800" y="7281330"/>
            <a:ext cx="560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Program: 2D-CVM_defined-patterns_analytic-solution_2017-12-08_rev_2018-11-22.py</a:t>
            </a:r>
          </a:p>
          <a:p>
            <a:r>
              <a:rPr lang="en-US" sz="1200" dirty="0"/>
              <a:t>Run Date: 11/23/2018     Private GitHub: </a:t>
            </a:r>
            <a:r>
              <a:rPr lang="en-US" sz="1200" b="1" u="sng" dirty="0">
                <a:hlinkClick r:id="rId3"/>
              </a:rPr>
              <a:t>2-D-CVM-Random-Pattern-Configurations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D2A9-89FB-4E83-A28F-B7F0D358C336}"/>
              </a:ext>
            </a:extLst>
          </p:cNvPr>
          <p:cNvSpPr/>
          <p:nvPr/>
        </p:nvSpPr>
        <p:spPr>
          <a:xfrm>
            <a:off x="914400" y="4495800"/>
            <a:ext cx="1752600" cy="228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B54EC-DBD2-48A9-A9F6-B864F90F5E71}"/>
              </a:ext>
            </a:extLst>
          </p:cNvPr>
          <p:cNvSpPr/>
          <p:nvPr/>
        </p:nvSpPr>
        <p:spPr>
          <a:xfrm>
            <a:off x="914400" y="4800600"/>
            <a:ext cx="1752600" cy="228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551A81-A6A7-48A4-BF33-631C51E75F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946678" y="562056"/>
            <a:ext cx="3645079" cy="3880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DA7FD-2F83-44E4-9C92-F75EBFE8F1B1}"/>
              </a:ext>
            </a:extLst>
          </p:cNvPr>
          <p:cNvSpPr txBox="1"/>
          <p:nvPr/>
        </p:nvSpPr>
        <p:spPr>
          <a:xfrm>
            <a:off x="6172200" y="4343400"/>
            <a:ext cx="3216169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i="1" dirty="0"/>
              <a:t>/(2xN) </a:t>
            </a:r>
            <a:r>
              <a:rPr lang="en-US" sz="1800" dirty="0"/>
              <a:t>= 88/(512) = 0.172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E3760-1242-42DF-B4F7-92F924F40523}"/>
              </a:ext>
            </a:extLst>
          </p:cNvPr>
          <p:cNvSpPr txBox="1"/>
          <p:nvPr/>
        </p:nvSpPr>
        <p:spPr>
          <a:xfrm>
            <a:off x="6172200" y="4724400"/>
            <a:ext cx="3333189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i="1" dirty="0"/>
              <a:t>/(2xN) </a:t>
            </a:r>
            <a:r>
              <a:rPr lang="en-US" sz="1800" dirty="0"/>
              <a:t>= 24/(512) = 0.0430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59CD9A-F44B-4712-AF38-5A851A9E74E6}"/>
              </a:ext>
            </a:extLst>
          </p:cNvPr>
          <p:cNvSpPr/>
          <p:nvPr/>
        </p:nvSpPr>
        <p:spPr>
          <a:xfrm flipH="1">
            <a:off x="4419600" y="4419600"/>
            <a:ext cx="1635580" cy="30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F2971C8-1378-48ED-ADFD-3027903A3AF2}"/>
              </a:ext>
            </a:extLst>
          </p:cNvPr>
          <p:cNvSpPr/>
          <p:nvPr/>
        </p:nvSpPr>
        <p:spPr>
          <a:xfrm flipH="1">
            <a:off x="4419600" y="4813952"/>
            <a:ext cx="1635580" cy="30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49D77-C7B2-4431-9D59-39BE2EC08270}"/>
              </a:ext>
            </a:extLst>
          </p:cNvPr>
          <p:cNvSpPr txBox="1"/>
          <p:nvPr/>
        </p:nvSpPr>
        <p:spPr>
          <a:xfrm>
            <a:off x="6253269" y="5117616"/>
            <a:ext cx="32140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Hand-counted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and </a:t>
            </a:r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dirty="0"/>
              <a:t> values: </a:t>
            </a:r>
          </a:p>
          <a:p>
            <a:pPr algn="ctr"/>
            <a:r>
              <a:rPr lang="en-US" sz="1800" i="1" dirty="0"/>
              <a:t>Code validation 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168C0-464C-4F7D-9E3B-27130B29B21C}"/>
              </a:ext>
            </a:extLst>
          </p:cNvPr>
          <p:cNvSpPr txBox="1"/>
          <p:nvPr/>
        </p:nvSpPr>
        <p:spPr>
          <a:xfrm>
            <a:off x="5924978" y="5871742"/>
            <a:ext cx="387060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Approximate </a:t>
            </a:r>
            <a:r>
              <a:rPr lang="en-US" sz="1800" i="1" dirty="0"/>
              <a:t>h-value</a:t>
            </a:r>
            <a:r>
              <a:rPr lang="en-US" sz="1800" dirty="0"/>
              <a:t>: 1.16</a:t>
            </a:r>
          </a:p>
          <a:p>
            <a:pPr algn="ctr"/>
            <a:r>
              <a:rPr lang="en-US" sz="1800" b="1" i="1" dirty="0"/>
              <a:t>NOTE: </a:t>
            </a:r>
            <a:r>
              <a:rPr lang="en-US" sz="1800" dirty="0"/>
              <a:t>Hand-crafted pattern has unequal values for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&amp; </a:t>
            </a:r>
            <a:r>
              <a:rPr lang="en-US" sz="1800" i="1" dirty="0"/>
              <a:t>z</a:t>
            </a:r>
            <a:r>
              <a:rPr lang="en-US" sz="1800" i="1" baseline="-25000" dirty="0"/>
              <a:t>6</a:t>
            </a:r>
            <a:r>
              <a:rPr lang="en-US" sz="1800" dirty="0"/>
              <a:t>, etc., so the h-value can only be approximate; the pattern is not an equilibrium one.</a:t>
            </a:r>
          </a:p>
        </p:txBody>
      </p:sp>
    </p:spTree>
    <p:extLst>
      <p:ext uri="{BB962C8B-B14F-4D97-AF65-F5344CB8AC3E}">
        <p14:creationId xmlns:p14="http://schemas.microsoft.com/office/powerpoint/2010/main" val="21634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48A2AC-A748-4991-A8A4-BE82A1EB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0" t="31818" r="18182" b="15971"/>
          <a:stretch/>
        </p:blipFill>
        <p:spPr>
          <a:xfrm>
            <a:off x="342900" y="473886"/>
            <a:ext cx="5029610" cy="6841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91323-E465-4BF0-BA52-A73AFF72B4C5}"/>
              </a:ext>
            </a:extLst>
          </p:cNvPr>
          <p:cNvSpPr txBox="1"/>
          <p:nvPr/>
        </p:nvSpPr>
        <p:spPr>
          <a:xfrm>
            <a:off x="1957028" y="104598"/>
            <a:ext cx="6144343" cy="410641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b="1" i="1" dirty="0"/>
              <a:t>An Extreme Rich Club-Like Composition: Code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62C3B-7045-4C7F-9E05-1B0D36533028}"/>
              </a:ext>
            </a:extLst>
          </p:cNvPr>
          <p:cNvSpPr txBox="1"/>
          <p:nvPr/>
        </p:nvSpPr>
        <p:spPr>
          <a:xfrm>
            <a:off x="304800" y="7281330"/>
            <a:ext cx="560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Program: 2D-CVM_defined-patterns_analytic-solution_2017-12-08_rev_2018-11-22.py</a:t>
            </a:r>
          </a:p>
          <a:p>
            <a:r>
              <a:rPr lang="en-US" sz="1200" dirty="0"/>
              <a:t>Run Date: 11/23/2018     Private GitHub: </a:t>
            </a:r>
            <a:r>
              <a:rPr lang="en-US" sz="1200" b="1" u="sng" dirty="0">
                <a:hlinkClick r:id="rId3"/>
              </a:rPr>
              <a:t>2-D-CVM-Random-Pattern-Configurations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D2A9-89FB-4E83-A28F-B7F0D358C336}"/>
              </a:ext>
            </a:extLst>
          </p:cNvPr>
          <p:cNvSpPr/>
          <p:nvPr/>
        </p:nvSpPr>
        <p:spPr>
          <a:xfrm>
            <a:off x="914400" y="4495800"/>
            <a:ext cx="1752600" cy="228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B54EC-DBD2-48A9-A9F6-B864F90F5E71}"/>
              </a:ext>
            </a:extLst>
          </p:cNvPr>
          <p:cNvSpPr/>
          <p:nvPr/>
        </p:nvSpPr>
        <p:spPr>
          <a:xfrm>
            <a:off x="914400" y="4800600"/>
            <a:ext cx="1752600" cy="228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DA7FD-2F83-44E4-9C92-F75EBFE8F1B1}"/>
              </a:ext>
            </a:extLst>
          </p:cNvPr>
          <p:cNvSpPr txBox="1"/>
          <p:nvPr/>
        </p:nvSpPr>
        <p:spPr>
          <a:xfrm>
            <a:off x="6172200" y="4343400"/>
            <a:ext cx="3450208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i="1" dirty="0"/>
              <a:t>/(2xN) </a:t>
            </a:r>
            <a:r>
              <a:rPr lang="en-US" sz="1800" dirty="0"/>
              <a:t>= 214/(512) = 0.4180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E3760-1242-42DF-B4F7-92F924F40523}"/>
              </a:ext>
            </a:extLst>
          </p:cNvPr>
          <p:cNvSpPr txBox="1"/>
          <p:nvPr/>
        </p:nvSpPr>
        <p:spPr>
          <a:xfrm>
            <a:off x="6172200" y="4724400"/>
            <a:ext cx="3333189" cy="379864"/>
          </a:xfrm>
          <a:prstGeom prst="rect">
            <a:avLst/>
          </a:prstGeom>
          <a:noFill/>
        </p:spPr>
        <p:txBody>
          <a:bodyPr wrap="none" lIns="101870" tIns="50935" rIns="101870" bIns="50935" rtlCol="0">
            <a:spAutoFit/>
          </a:bodyPr>
          <a:lstStyle/>
          <a:p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dirty="0"/>
              <a:t> = </a:t>
            </a:r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i="1" dirty="0"/>
              <a:t>/(2xN) </a:t>
            </a:r>
            <a:r>
              <a:rPr lang="en-US" sz="1800" dirty="0"/>
              <a:t>= 10/(512) = 0.0195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59CD9A-F44B-4712-AF38-5A851A9E74E6}"/>
              </a:ext>
            </a:extLst>
          </p:cNvPr>
          <p:cNvSpPr/>
          <p:nvPr/>
        </p:nvSpPr>
        <p:spPr>
          <a:xfrm flipH="1">
            <a:off x="4419600" y="4419600"/>
            <a:ext cx="1635580" cy="30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F2971C8-1378-48ED-ADFD-3027903A3AF2}"/>
              </a:ext>
            </a:extLst>
          </p:cNvPr>
          <p:cNvSpPr/>
          <p:nvPr/>
        </p:nvSpPr>
        <p:spPr>
          <a:xfrm flipH="1">
            <a:off x="4419600" y="4813952"/>
            <a:ext cx="1635580" cy="30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49D77-C7B2-4431-9D59-39BE2EC08270}"/>
              </a:ext>
            </a:extLst>
          </p:cNvPr>
          <p:cNvSpPr txBox="1"/>
          <p:nvPr/>
        </p:nvSpPr>
        <p:spPr>
          <a:xfrm>
            <a:off x="6253269" y="5117616"/>
            <a:ext cx="32140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Hand-counted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and </a:t>
            </a:r>
            <a:r>
              <a:rPr lang="en-US" sz="1800" i="1" dirty="0"/>
              <a:t>z</a:t>
            </a:r>
            <a:r>
              <a:rPr lang="en-US" sz="1800" i="1" baseline="-25000" dirty="0"/>
              <a:t>3</a:t>
            </a:r>
            <a:r>
              <a:rPr lang="en-US" sz="1800" dirty="0"/>
              <a:t> values: </a:t>
            </a:r>
          </a:p>
          <a:p>
            <a:pPr algn="ctr"/>
            <a:r>
              <a:rPr lang="en-US" sz="1800" i="1" dirty="0"/>
              <a:t>Code validation 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168C0-464C-4F7D-9E3B-27130B29B21C}"/>
              </a:ext>
            </a:extLst>
          </p:cNvPr>
          <p:cNvSpPr txBox="1"/>
          <p:nvPr/>
        </p:nvSpPr>
        <p:spPr>
          <a:xfrm>
            <a:off x="5924978" y="5871742"/>
            <a:ext cx="387060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Approximate </a:t>
            </a:r>
            <a:r>
              <a:rPr lang="en-US" sz="1800" i="1" dirty="0"/>
              <a:t>h-value</a:t>
            </a:r>
            <a:r>
              <a:rPr lang="en-US" sz="1800" dirty="0"/>
              <a:t>: 1.65</a:t>
            </a:r>
          </a:p>
          <a:p>
            <a:pPr algn="ctr"/>
            <a:r>
              <a:rPr lang="en-US" sz="1800" b="1" i="1" dirty="0"/>
              <a:t>NOTE: </a:t>
            </a:r>
            <a:r>
              <a:rPr lang="en-US" sz="1800" dirty="0"/>
              <a:t>Hand-crafted pattern has equal values for </a:t>
            </a:r>
            <a:r>
              <a:rPr lang="en-US" sz="1800" i="1" dirty="0"/>
              <a:t>z</a:t>
            </a:r>
            <a:r>
              <a:rPr lang="en-US" sz="1800" i="1" baseline="-25000" dirty="0"/>
              <a:t>1</a:t>
            </a:r>
            <a:r>
              <a:rPr lang="en-US" sz="1800" dirty="0"/>
              <a:t> &amp; </a:t>
            </a:r>
            <a:r>
              <a:rPr lang="en-US" sz="1800" i="1" dirty="0"/>
              <a:t>z</a:t>
            </a:r>
            <a:r>
              <a:rPr lang="en-US" sz="1800" i="1" baseline="-25000" dirty="0"/>
              <a:t>6</a:t>
            </a:r>
            <a:r>
              <a:rPr lang="en-US" sz="1800" dirty="0"/>
              <a:t>, etc., so the </a:t>
            </a:r>
            <a:r>
              <a:rPr lang="en-US" sz="1800" i="1" dirty="0"/>
              <a:t>h-value</a:t>
            </a:r>
            <a:r>
              <a:rPr lang="en-US" sz="1800" dirty="0"/>
              <a:t> corresponds to the hand-counts. </a:t>
            </a:r>
            <a:r>
              <a:rPr lang="en-US" sz="1800" b="1" i="1" dirty="0"/>
              <a:t>However:</a:t>
            </a:r>
            <a:r>
              <a:rPr lang="en-US" sz="1800" dirty="0"/>
              <a:t> the analytic solution diverges as h gets larger.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D342D-AFBB-4C6C-9E3B-72498098F8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/>
          <a:stretch/>
        </p:blipFill>
        <p:spPr>
          <a:xfrm>
            <a:off x="5924978" y="440016"/>
            <a:ext cx="3676222" cy="38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VM-2D_rich-club_cleaned-up_2017-12-12.jpg"/>
          <p:cNvPicPr>
            <a:picLocks noChangeAspect="1"/>
          </p:cNvPicPr>
          <p:nvPr/>
        </p:nvPicPr>
        <p:blipFill>
          <a:blip r:embed="rId2" cstate="print"/>
          <a:srcRect r="33333" b="18889"/>
          <a:stretch>
            <a:fillRect/>
          </a:stretch>
        </p:blipFill>
        <p:spPr>
          <a:xfrm>
            <a:off x="0" y="1066800"/>
            <a:ext cx="5052165" cy="4610100"/>
          </a:xfrm>
          <a:prstGeom prst="rect">
            <a:avLst/>
          </a:prstGeom>
        </p:spPr>
      </p:pic>
      <p:pic>
        <p:nvPicPr>
          <p:cNvPr id="3" name="Picture 2" descr="CVM-2D_rich-club_claened-up_v2_2017-12-12.jpg"/>
          <p:cNvPicPr>
            <a:picLocks noChangeAspect="1"/>
          </p:cNvPicPr>
          <p:nvPr/>
        </p:nvPicPr>
        <p:blipFill>
          <a:blip r:embed="rId3" cstate="print"/>
          <a:srcRect r="34167" b="17778"/>
          <a:stretch>
            <a:fillRect/>
          </a:stretch>
        </p:blipFill>
        <p:spPr>
          <a:xfrm>
            <a:off x="5029199" y="1066801"/>
            <a:ext cx="4956707" cy="4642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6352" y="5676901"/>
            <a:ext cx="3160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/>
              <a:t>(a)</a:t>
            </a:r>
          </a:p>
          <a:p>
            <a:pPr algn="ctr"/>
            <a:r>
              <a:rPr lang="en-US" sz="2200" i="1" dirty="0"/>
              <a:t>Scale-free-like topography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4855" y="5676901"/>
            <a:ext cx="3998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/>
              <a:t>(b)</a:t>
            </a:r>
          </a:p>
          <a:p>
            <a:pPr algn="ctr"/>
            <a:r>
              <a:rPr lang="en-US" sz="2200" i="1" dirty="0"/>
              <a:t>Extreme rich club-like topography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DBB8-6BF4-4B7D-8BD9-CFD6BE04EBD1}"/>
              </a:ext>
            </a:extLst>
          </p:cNvPr>
          <p:cNvSpPr txBox="1"/>
          <p:nvPr/>
        </p:nvSpPr>
        <p:spPr>
          <a:xfrm>
            <a:off x="945585" y="6667500"/>
            <a:ext cx="3160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Approximate </a:t>
            </a:r>
            <a:r>
              <a:rPr lang="en-US" sz="1800" i="1" dirty="0"/>
              <a:t>h-value</a:t>
            </a:r>
            <a:r>
              <a:rPr lang="en-US" sz="1800" dirty="0"/>
              <a:t>: 1.16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9DC45-89BA-4F3B-98F9-A041F8AE80A1}"/>
              </a:ext>
            </a:extLst>
          </p:cNvPr>
          <p:cNvSpPr txBox="1"/>
          <p:nvPr/>
        </p:nvSpPr>
        <p:spPr>
          <a:xfrm>
            <a:off x="5927055" y="6667500"/>
            <a:ext cx="3160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Approximate </a:t>
            </a:r>
            <a:r>
              <a:rPr lang="en-US" sz="1800" i="1" dirty="0"/>
              <a:t>h-value</a:t>
            </a:r>
            <a:r>
              <a:rPr lang="en-US" sz="1800" dirty="0"/>
              <a:t>: 1.65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E17B9-2C17-4298-B331-60A212F8DE40}"/>
              </a:ext>
            </a:extLst>
          </p:cNvPr>
          <p:cNvSpPr txBox="1"/>
          <p:nvPr/>
        </p:nvSpPr>
        <p:spPr>
          <a:xfrm>
            <a:off x="1110989" y="257145"/>
            <a:ext cx="788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Extremely Different Topographies Give the Range of Useful </a:t>
            </a:r>
            <a:r>
              <a:rPr lang="en-US" b="1" i="1" dirty="0"/>
              <a:t>h-values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47B61BD-396E-4300-9CE9-211D5C7DC267}"/>
              </a:ext>
            </a:extLst>
          </p:cNvPr>
          <p:cNvGrpSpPr/>
          <p:nvPr/>
        </p:nvGrpSpPr>
        <p:grpSpPr>
          <a:xfrm>
            <a:off x="323240" y="1676400"/>
            <a:ext cx="8229601" cy="5638800"/>
            <a:chOff x="609599" y="914400"/>
            <a:chExt cx="8229601" cy="5638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6090F9F-00B9-4C73-9174-97C24ED93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441" t="69696" r="23340" b="9092"/>
            <a:stretch/>
          </p:blipFill>
          <p:spPr>
            <a:xfrm>
              <a:off x="609599" y="914400"/>
              <a:ext cx="8229601" cy="56388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DE54D9-CD25-4A1C-BBEA-8D074AE9540E}"/>
                </a:ext>
              </a:extLst>
            </p:cNvPr>
            <p:cNvGrpSpPr/>
            <p:nvPr/>
          </p:nvGrpSpPr>
          <p:grpSpPr>
            <a:xfrm>
              <a:off x="2324100" y="1287780"/>
              <a:ext cx="5448300" cy="920973"/>
              <a:chOff x="2095500" y="1287780"/>
              <a:chExt cx="5448300" cy="9209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63140" y="1287781"/>
                <a:ext cx="5079806" cy="920972"/>
                <a:chOff x="2419072" y="533400"/>
                <a:chExt cx="4618005" cy="837247"/>
              </a:xfrm>
            </p:grpSpPr>
            <p:grpSp>
              <p:nvGrpSpPr>
                <p:cNvPr id="5" name="Group 14"/>
                <p:cNvGrpSpPr/>
                <p:nvPr/>
              </p:nvGrpSpPr>
              <p:grpSpPr>
                <a:xfrm>
                  <a:off x="6324600" y="533400"/>
                  <a:ext cx="571735" cy="684847"/>
                  <a:chOff x="4628872" y="2983468"/>
                  <a:chExt cx="571735" cy="684847"/>
                </a:xfrm>
              </p:grpSpPr>
              <p:sp>
                <p:nvSpPr>
                  <p:cNvPr id="28" name="TextBox 15"/>
                  <p:cNvSpPr txBox="1"/>
                  <p:nvPr/>
                </p:nvSpPr>
                <p:spPr>
                  <a:xfrm>
                    <a:off x="4628872" y="3276600"/>
                    <a:ext cx="400328" cy="391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b="1" dirty="0"/>
                      <a:t>B</a:t>
                    </a:r>
                  </a:p>
                </p:txBody>
              </p:sp>
              <p:sp>
                <p:nvSpPr>
                  <p:cNvPr id="29" name="TextBox 16"/>
                  <p:cNvSpPr txBox="1"/>
                  <p:nvPr/>
                </p:nvSpPr>
                <p:spPr>
                  <a:xfrm>
                    <a:off x="4876800" y="2983468"/>
                    <a:ext cx="323807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/>
                      <a:t>A</a:t>
                    </a:r>
                  </a:p>
                </p:txBody>
              </p:sp>
              <p:cxnSp>
                <p:nvCxnSpPr>
                  <p:cNvPr id="30" name="Straight Connector 17"/>
                  <p:cNvCxnSpPr/>
                  <p:nvPr/>
                </p:nvCxnSpPr>
                <p:spPr>
                  <a:xfrm flipV="1">
                    <a:off x="4876800" y="3276600"/>
                    <a:ext cx="762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29"/>
                <p:cNvGrpSpPr/>
                <p:nvPr/>
              </p:nvGrpSpPr>
              <p:grpSpPr>
                <a:xfrm>
                  <a:off x="4191000" y="609600"/>
                  <a:ext cx="1162328" cy="696515"/>
                  <a:chOff x="1981200" y="609600"/>
                  <a:chExt cx="1162328" cy="696515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286000" y="609600"/>
                    <a:ext cx="857528" cy="696515"/>
                    <a:chOff x="5410200" y="3429000"/>
                    <a:chExt cx="857528" cy="696515"/>
                  </a:xfrm>
                </p:grpSpPr>
                <p:sp>
                  <p:nvSpPr>
                    <p:cNvPr id="23" name="TextBox 3"/>
                    <p:cNvSpPr txBox="1"/>
                    <p:nvPr/>
                  </p:nvSpPr>
                  <p:spPr>
                    <a:xfrm>
                      <a:off x="5410200" y="3722132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24" name="TextBox 4"/>
                    <p:cNvSpPr txBox="1"/>
                    <p:nvPr/>
                  </p:nvSpPr>
                  <p:spPr>
                    <a:xfrm>
                      <a:off x="5658128" y="3429000"/>
                      <a:ext cx="323807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5" name="Straight Connector 5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Box 6"/>
                    <p:cNvSpPr txBox="1"/>
                    <p:nvPr/>
                  </p:nvSpPr>
                  <p:spPr>
                    <a:xfrm>
                      <a:off x="5867400" y="37338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7" name="Straight Connector 7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981200" y="762000"/>
                    <a:ext cx="447675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Z</a:t>
                    </a:r>
                    <a:r>
                      <a:rPr lang="en-US" sz="2200" b="1" i="1" baseline="-25000" dirty="0"/>
                      <a:t>1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  <p:grpSp>
              <p:nvGrpSpPr>
                <p:cNvPr id="7" name="Group 30"/>
                <p:cNvGrpSpPr/>
                <p:nvPr/>
              </p:nvGrpSpPr>
              <p:grpSpPr>
                <a:xfrm>
                  <a:off x="2419072" y="609600"/>
                  <a:ext cx="1162328" cy="696515"/>
                  <a:chOff x="4114800" y="609600"/>
                  <a:chExt cx="1162328" cy="696515"/>
                </a:xfrm>
              </p:grpSpPr>
              <p:grpSp>
                <p:nvGrpSpPr>
                  <p:cNvPr id="14" name="Group 8"/>
                  <p:cNvGrpSpPr/>
                  <p:nvPr/>
                </p:nvGrpSpPr>
                <p:grpSpPr>
                  <a:xfrm>
                    <a:off x="4419600" y="609600"/>
                    <a:ext cx="857528" cy="696515"/>
                    <a:chOff x="5410200" y="3429000"/>
                    <a:chExt cx="857528" cy="696515"/>
                  </a:xfrm>
                </p:grpSpPr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410200" y="3722132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658128" y="3429000"/>
                      <a:ext cx="312149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B</a:t>
                      </a:r>
                    </a:p>
                  </p:txBody>
                </p:sp>
                <p:cxnSp>
                  <p:nvCxnSpPr>
                    <p:cNvPr id="18" name="Straight Connector 11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5867400" y="37338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114800" y="762000"/>
                    <a:ext cx="447675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Z</a:t>
                    </a:r>
                    <a:r>
                      <a:rPr lang="en-US" sz="2200" b="1" i="1" baseline="-25000" dirty="0"/>
                      <a:t>3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  <p:grpSp>
              <p:nvGrpSpPr>
                <p:cNvPr id="8" name="Group 31"/>
                <p:cNvGrpSpPr/>
                <p:nvPr/>
              </p:nvGrpSpPr>
              <p:grpSpPr>
                <a:xfrm>
                  <a:off x="5943600" y="685800"/>
                  <a:ext cx="1093477" cy="684847"/>
                  <a:chOff x="5943600" y="685800"/>
                  <a:chExt cx="1093477" cy="684847"/>
                </a:xfrm>
              </p:grpSpPr>
              <p:grpSp>
                <p:nvGrpSpPr>
                  <p:cNvPr id="9" name="Group 22"/>
                  <p:cNvGrpSpPr/>
                  <p:nvPr/>
                </p:nvGrpSpPr>
                <p:grpSpPr>
                  <a:xfrm>
                    <a:off x="6477000" y="685800"/>
                    <a:ext cx="560077" cy="684847"/>
                    <a:chOff x="4628872" y="2983468"/>
                    <a:chExt cx="560077" cy="684847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628872" y="32766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876800" y="2983468"/>
                      <a:ext cx="312149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B</a:t>
                      </a:r>
                    </a:p>
                  </p:txBody>
                </p: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V="1">
                      <a:off x="4876800" y="32766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943600" y="762000"/>
                    <a:ext cx="446218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y</a:t>
                    </a:r>
                    <a:r>
                      <a:rPr lang="en-US" sz="2200" b="1" i="1" baseline="-25000" dirty="0"/>
                      <a:t>2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</p:grpSp>
          <p:sp>
            <p:nvSpPr>
              <p:cNvPr id="31" name="Rectangle 30"/>
              <p:cNvSpPr/>
              <p:nvPr/>
            </p:nvSpPr>
            <p:spPr>
              <a:xfrm>
                <a:off x="2095500" y="1287780"/>
                <a:ext cx="54483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32" name="TextBox 1"/>
            <p:cNvSpPr txBox="1"/>
            <p:nvPr/>
          </p:nvSpPr>
          <p:spPr>
            <a:xfrm>
              <a:off x="3718541" y="2971800"/>
              <a:ext cx="1005858" cy="335322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i="1" dirty="0"/>
                <a:t>h = 1  (</a:t>
              </a:r>
              <a:r>
                <a:rPr lang="el-GR" sz="1800" b="1" dirty="0"/>
                <a:t>ε</a:t>
              </a:r>
              <a:r>
                <a:rPr lang="en-US" sz="1800" b="1" i="1" baseline="-25000" dirty="0"/>
                <a:t>1</a:t>
              </a:r>
              <a:r>
                <a:rPr lang="en-US" sz="1800" b="1" i="1" dirty="0"/>
                <a:t> = 0)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107180" y="3413760"/>
              <a:ext cx="0" cy="26822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81A622-6A50-4ABD-840C-F199EE5719BF}"/>
              </a:ext>
            </a:extLst>
          </p:cNvPr>
          <p:cNvGrpSpPr/>
          <p:nvPr/>
        </p:nvGrpSpPr>
        <p:grpSpPr>
          <a:xfrm>
            <a:off x="8597627" y="2055996"/>
            <a:ext cx="1276959" cy="1552074"/>
            <a:chOff x="8382001" y="2623686"/>
            <a:chExt cx="1276959" cy="15520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D3A83F-0671-4B65-A82C-7216C2AFC13D}"/>
                </a:ext>
              </a:extLst>
            </p:cNvPr>
            <p:cNvCxnSpPr/>
            <p:nvPr/>
          </p:nvCxnSpPr>
          <p:spPr>
            <a:xfrm>
              <a:off x="8534400" y="2970753"/>
              <a:ext cx="533400" cy="0"/>
            </a:xfrm>
            <a:prstGeom prst="line">
              <a:avLst/>
            </a:prstGeom>
            <a:ln w="38100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48A753-1D7C-49C3-AC5E-B3B93C990406}"/>
                </a:ext>
              </a:extLst>
            </p:cNvPr>
            <p:cNvSpPr txBox="1"/>
            <p:nvPr/>
          </p:nvSpPr>
          <p:spPr>
            <a:xfrm>
              <a:off x="9191313" y="2732128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y</a:t>
              </a:r>
              <a:r>
                <a:rPr lang="en-US" b="1" i="1" baseline="-25000" dirty="0"/>
                <a:t>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DBBB44-66A9-454D-AEC9-B38F77F48F92}"/>
                </a:ext>
              </a:extLst>
            </p:cNvPr>
            <p:cNvCxnSpPr/>
            <p:nvPr/>
          </p:nvCxnSpPr>
          <p:spPr>
            <a:xfrm>
              <a:off x="8534400" y="3429000"/>
              <a:ext cx="533400" cy="0"/>
            </a:xfrm>
            <a:prstGeom prst="line">
              <a:avLst/>
            </a:prstGeom>
            <a:ln w="38100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772C6-44BD-49C3-9416-7FB5C9D057E5}"/>
                </a:ext>
              </a:extLst>
            </p:cNvPr>
            <p:cNvSpPr txBox="1"/>
            <p:nvPr/>
          </p:nvSpPr>
          <p:spPr>
            <a:xfrm>
              <a:off x="9191313" y="3190375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z</a:t>
              </a:r>
              <a:r>
                <a:rPr lang="en-US" b="1" i="1" baseline="-25000" dirty="0"/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62EC89-D762-4D30-A01B-76F7E4806DDF}"/>
                </a:ext>
              </a:extLst>
            </p:cNvPr>
            <p:cNvCxnSpPr/>
            <p:nvPr/>
          </p:nvCxnSpPr>
          <p:spPr>
            <a:xfrm>
              <a:off x="8534400" y="38862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661AA8-C31B-4352-9044-71160BBF1AB4}"/>
                </a:ext>
              </a:extLst>
            </p:cNvPr>
            <p:cNvSpPr txBox="1"/>
            <p:nvPr/>
          </p:nvSpPr>
          <p:spPr>
            <a:xfrm>
              <a:off x="9191313" y="3647575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z</a:t>
              </a:r>
              <a:r>
                <a:rPr lang="en-US" b="1" i="1" baseline="-25000" dirty="0"/>
                <a:t>3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82747C5-36AE-4755-8019-63D66926671A}"/>
                </a:ext>
              </a:extLst>
            </p:cNvPr>
            <p:cNvSpPr/>
            <p:nvPr/>
          </p:nvSpPr>
          <p:spPr>
            <a:xfrm>
              <a:off x="8382001" y="2623686"/>
              <a:ext cx="1276959" cy="15520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41F0103-5A55-40CE-898D-C6B54D5B0A3D}"/>
              </a:ext>
            </a:extLst>
          </p:cNvPr>
          <p:cNvSpPr txBox="1"/>
          <p:nvPr/>
        </p:nvSpPr>
        <p:spPr>
          <a:xfrm>
            <a:off x="2650525" y="323504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y</a:t>
            </a:r>
            <a:r>
              <a:rPr lang="en-US" b="1" i="1" baseline="-25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B73588-240B-423C-A95F-C0F305AB8F52}"/>
              </a:ext>
            </a:extLst>
          </p:cNvPr>
          <p:cNvSpPr txBox="1"/>
          <p:nvPr/>
        </p:nvSpPr>
        <p:spPr>
          <a:xfrm>
            <a:off x="6482192" y="3235048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r>
              <a:rPr lang="en-US" b="1" i="1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B8FEB-FAE2-4DC5-B155-2E74BFB8629A}"/>
              </a:ext>
            </a:extLst>
          </p:cNvPr>
          <p:cNvSpPr txBox="1"/>
          <p:nvPr/>
        </p:nvSpPr>
        <p:spPr>
          <a:xfrm>
            <a:off x="2660143" y="440049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r>
              <a:rPr lang="en-US" b="1" i="1" baseline="-250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23A0B-0B1D-4704-906A-DE6A207CD261}"/>
              </a:ext>
            </a:extLst>
          </p:cNvPr>
          <p:cNvSpPr txBox="1"/>
          <p:nvPr/>
        </p:nvSpPr>
        <p:spPr>
          <a:xfrm>
            <a:off x="1997889" y="734640"/>
            <a:ext cx="606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Analytic Values for Configuration Variables </a:t>
            </a:r>
            <a:r>
              <a:rPr lang="en-US" b="1" i="1" dirty="0"/>
              <a:t>y</a:t>
            </a:r>
            <a:r>
              <a:rPr lang="en-US" b="1" i="1" baseline="-25000" dirty="0"/>
              <a:t>2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i="1" baseline="-25000" dirty="0"/>
              <a:t>1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i="1" baseline="-25000" dirty="0"/>
              <a:t>3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BD0106-F4E9-4466-8CC6-E5936B5643CF}"/>
              </a:ext>
            </a:extLst>
          </p:cNvPr>
          <p:cNvSpPr txBox="1"/>
          <p:nvPr/>
        </p:nvSpPr>
        <p:spPr>
          <a:xfrm>
            <a:off x="100681" y="3029807"/>
            <a:ext cx="492443" cy="23973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Configuration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2F3D4-0EE1-405A-A6F6-45EE78FC8A38}"/>
              </a:ext>
            </a:extLst>
          </p:cNvPr>
          <p:cNvSpPr txBox="1"/>
          <p:nvPr/>
        </p:nvSpPr>
        <p:spPr>
          <a:xfrm>
            <a:off x="2352121" y="1165588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Case where activation enthalpy                  : </a:t>
            </a:r>
            <a:r>
              <a:rPr lang="en-US" sz="1800" i="1" dirty="0"/>
              <a:t>x</a:t>
            </a:r>
            <a:r>
              <a:rPr lang="en-US" sz="1800" i="1" baseline="-25000" dirty="0"/>
              <a:t>1</a:t>
            </a:r>
            <a:r>
              <a:rPr lang="en-US" sz="1800" i="1" dirty="0"/>
              <a:t> = x</a:t>
            </a:r>
            <a:r>
              <a:rPr lang="en-US" sz="1800" i="1" baseline="-25000" dirty="0"/>
              <a:t>2</a:t>
            </a:r>
            <a:r>
              <a:rPr lang="en-US" sz="1800" i="1" dirty="0"/>
              <a:t> =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39BAB8-DD35-48E7-BC3D-8084D2D4EF1C}"/>
                  </a:ext>
                </a:extLst>
              </p:cNvPr>
              <p:cNvSpPr txBox="1"/>
              <p:nvPr/>
            </p:nvSpPr>
            <p:spPr>
              <a:xfrm>
                <a:off x="5342877" y="1165588"/>
                <a:ext cx="891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39BAB8-DD35-48E7-BC3D-8084D2D4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77" y="1165588"/>
                <a:ext cx="891537" cy="369332"/>
              </a:xfrm>
              <a:prstGeom prst="rect">
                <a:avLst/>
              </a:prstGeom>
              <a:blipFill>
                <a:blip r:embed="rId3"/>
                <a:stretch>
                  <a:fillRect r="-81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Diamond 63">
            <a:extLst>
              <a:ext uri="{FF2B5EF4-FFF2-40B4-BE49-F238E27FC236}">
                <a16:creationId xmlns:a16="http://schemas.microsoft.com/office/drawing/2014/main" id="{306E1ADF-5EFF-4EB0-8023-6F63FDB2D89D}"/>
              </a:ext>
            </a:extLst>
          </p:cNvPr>
          <p:cNvSpPr/>
          <p:nvPr/>
        </p:nvSpPr>
        <p:spPr>
          <a:xfrm>
            <a:off x="3706511" y="3996669"/>
            <a:ext cx="228600" cy="304800"/>
          </a:xfrm>
          <a:prstGeom prst="diamond">
            <a:avLst/>
          </a:prstGeom>
          <a:solidFill>
            <a:srgbClr val="FF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A4F938-2E9E-46AD-96A6-3319D07BA650}"/>
              </a:ext>
            </a:extLst>
          </p:cNvPr>
          <p:cNvGrpSpPr/>
          <p:nvPr/>
        </p:nvGrpSpPr>
        <p:grpSpPr>
          <a:xfrm>
            <a:off x="8552841" y="4065269"/>
            <a:ext cx="1376303" cy="2080241"/>
            <a:chOff x="8552841" y="4065269"/>
            <a:chExt cx="1376303" cy="2080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35C207-3714-4E47-A00D-1F42A5F2F4B5}"/>
                </a:ext>
              </a:extLst>
            </p:cNvPr>
            <p:cNvSpPr txBox="1"/>
            <p:nvPr/>
          </p:nvSpPr>
          <p:spPr>
            <a:xfrm>
              <a:off x="8853101" y="4600545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y</a:t>
              </a:r>
              <a:r>
                <a:rPr lang="en-US" sz="1600" b="1" i="1" baseline="-25000" dirty="0"/>
                <a:t>2 </a:t>
              </a:r>
              <a:r>
                <a:rPr lang="en-US" sz="1600" b="1" i="1" dirty="0"/>
                <a:t>= 0.250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1766C42-70B5-468E-B209-34B5EB740C33}"/>
                </a:ext>
              </a:extLst>
            </p:cNvPr>
            <p:cNvSpPr/>
            <p:nvPr/>
          </p:nvSpPr>
          <p:spPr>
            <a:xfrm>
              <a:off x="8552841" y="4065269"/>
              <a:ext cx="1376303" cy="20802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7D5A569-05FB-438F-A242-36D40824D2CB}"/>
                </a:ext>
              </a:extLst>
            </p:cNvPr>
            <p:cNvSpPr/>
            <p:nvPr/>
          </p:nvSpPr>
          <p:spPr>
            <a:xfrm>
              <a:off x="8637631" y="4655150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ABCB2C-25A4-45DC-976A-C74C0D942912}"/>
                </a:ext>
              </a:extLst>
            </p:cNvPr>
            <p:cNvSpPr txBox="1"/>
            <p:nvPr/>
          </p:nvSpPr>
          <p:spPr>
            <a:xfrm>
              <a:off x="8773865" y="4212484"/>
              <a:ext cx="968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1:</a:t>
              </a: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04D78A79-E633-4C37-9C1D-6DA0CEEAA714}"/>
                </a:ext>
              </a:extLst>
            </p:cNvPr>
            <p:cNvSpPr/>
            <p:nvPr/>
          </p:nvSpPr>
          <p:spPr>
            <a:xfrm>
              <a:off x="8649387" y="5641533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C14C0A9-6DC0-445E-BC83-99E24150E35A}"/>
                </a:ext>
              </a:extLst>
            </p:cNvPr>
            <p:cNvSpPr/>
            <p:nvPr/>
          </p:nvSpPr>
          <p:spPr>
            <a:xfrm>
              <a:off x="8647146" y="5131920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6E9240-D3DC-4E37-9A64-52DAA0E84AB5}"/>
                </a:ext>
              </a:extLst>
            </p:cNvPr>
            <p:cNvSpPr txBox="1"/>
            <p:nvPr/>
          </p:nvSpPr>
          <p:spPr>
            <a:xfrm>
              <a:off x="8856217" y="509475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1 </a:t>
              </a:r>
              <a:r>
                <a:rPr lang="en-US" sz="1600" b="1" i="1" dirty="0"/>
                <a:t>= 0.125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7FF84A-E211-4269-AC13-B9D3A0CD429E}"/>
                </a:ext>
              </a:extLst>
            </p:cNvPr>
            <p:cNvSpPr txBox="1"/>
            <p:nvPr/>
          </p:nvSpPr>
          <p:spPr>
            <a:xfrm>
              <a:off x="8884169" y="558953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3 </a:t>
              </a:r>
              <a:r>
                <a:rPr lang="en-US" sz="1600" b="1" i="1" dirty="0"/>
                <a:t>= 0.125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F6C22B-E5A8-448E-95F5-A52EA5B44B93}"/>
              </a:ext>
            </a:extLst>
          </p:cNvPr>
          <p:cNvGrpSpPr/>
          <p:nvPr/>
        </p:nvGrpSpPr>
        <p:grpSpPr>
          <a:xfrm>
            <a:off x="3706511" y="5105400"/>
            <a:ext cx="228600" cy="479788"/>
            <a:chOff x="8915400" y="6606812"/>
            <a:chExt cx="228600" cy="479788"/>
          </a:xfrm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0A5C0540-7EF9-4C25-9B56-E6D58C181C67}"/>
                </a:ext>
              </a:extLst>
            </p:cNvPr>
            <p:cNvSpPr/>
            <p:nvPr/>
          </p:nvSpPr>
          <p:spPr>
            <a:xfrm flipV="1">
              <a:off x="8915400" y="6835412"/>
              <a:ext cx="228600" cy="251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D119024-EA1F-4CC8-B9C1-F5D97DDEACB1}"/>
                </a:ext>
              </a:extLst>
            </p:cNvPr>
            <p:cNvSpPr/>
            <p:nvPr/>
          </p:nvSpPr>
          <p:spPr>
            <a:xfrm>
              <a:off x="8915400" y="6606812"/>
              <a:ext cx="228600" cy="251188"/>
            </a:xfrm>
            <a:prstGeom prst="triangle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34B7E43-B848-4250-8A46-026D67C5C87F}"/>
              </a:ext>
            </a:extLst>
          </p:cNvPr>
          <p:cNvSpPr txBox="1"/>
          <p:nvPr/>
        </p:nvSpPr>
        <p:spPr>
          <a:xfrm>
            <a:off x="2362200" y="7162740"/>
            <a:ext cx="387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: interaction enthalpy parameter;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91DE03-4E94-4D67-BDC3-6F5DD2C30082}"/>
                  </a:ext>
                </a:extLst>
              </p:cNvPr>
              <p:cNvSpPr txBox="1"/>
              <p:nvPr/>
            </p:nvSpPr>
            <p:spPr>
              <a:xfrm>
                <a:off x="6019800" y="7224295"/>
                <a:ext cx="891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91DE03-4E94-4D67-BDC3-6F5DD2C3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224295"/>
                <a:ext cx="891537" cy="276999"/>
              </a:xfrm>
              <a:prstGeom prst="rect">
                <a:avLst/>
              </a:prstGeom>
              <a:blipFill>
                <a:blip r:embed="rId4"/>
                <a:stretch>
                  <a:fillRect l="-4795" t="-2174" r="-7465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5A194D-0BBB-41BB-BA5C-0728C5863B66}"/>
              </a:ext>
            </a:extLst>
          </p:cNvPr>
          <p:cNvSpPr txBox="1"/>
          <p:nvPr/>
        </p:nvSpPr>
        <p:spPr>
          <a:xfrm>
            <a:off x="1825566" y="105335"/>
            <a:ext cx="640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 Can Obtain Analytic Results for Certain Cases</a:t>
            </a:r>
          </a:p>
        </p:txBody>
      </p:sp>
    </p:spTree>
    <p:extLst>
      <p:ext uri="{BB962C8B-B14F-4D97-AF65-F5344CB8AC3E}">
        <p14:creationId xmlns:p14="http://schemas.microsoft.com/office/powerpoint/2010/main" val="8009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77075"/>
              </p:ext>
            </p:extLst>
          </p:nvPr>
        </p:nvGraphicFramePr>
        <p:xfrm>
          <a:off x="215899" y="361944"/>
          <a:ext cx="9626601" cy="721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6858000" imgH="5143500" progId="AcroExch.Document.DC">
                  <p:embed/>
                </p:oleObj>
              </mc:Choice>
              <mc:Fallback>
                <p:oleObj name="Acrobat Document" r:id="rId3" imgW="6858000" imgH="5143500" progId="AcroExch.Document.DC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99" y="361944"/>
                        <a:ext cx="9626601" cy="721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49895" y="1905000"/>
            <a:ext cx="2958608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858" y="2430383"/>
            <a:ext cx="6934682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dirty="0"/>
              <a:t>Showing the Configuration Variables </a:t>
            </a:r>
            <a:r>
              <a:rPr lang="en-US" sz="2500" i="1" dirty="0"/>
              <a:t>x</a:t>
            </a:r>
            <a:r>
              <a:rPr lang="en-US" sz="2500" i="1" baseline="-25000" dirty="0"/>
              <a:t>i</a:t>
            </a:r>
            <a:r>
              <a:rPr lang="en-US" sz="2500" dirty="0"/>
              <a:t>, </a:t>
            </a:r>
            <a:r>
              <a:rPr lang="en-US" sz="2500" i="1" dirty="0" err="1"/>
              <a:t>y</a:t>
            </a:r>
            <a:r>
              <a:rPr lang="en-US" sz="2500" i="1" baseline="-25000" dirty="0" err="1"/>
              <a:t>i</a:t>
            </a:r>
            <a:r>
              <a:rPr lang="en-US" sz="2500" dirty="0"/>
              <a:t>, </a:t>
            </a:r>
            <a:r>
              <a:rPr lang="en-US" sz="2500" i="1" dirty="0" err="1"/>
              <a:t>w</a:t>
            </a:r>
            <a:r>
              <a:rPr lang="en-US" sz="2500" i="1" baseline="-25000" dirty="0" err="1"/>
              <a:t>i</a:t>
            </a:r>
            <a:r>
              <a:rPr lang="en-US" sz="2500" dirty="0"/>
              <a:t>, and </a:t>
            </a:r>
            <a:r>
              <a:rPr lang="en-US" sz="2500" i="1" dirty="0" err="1"/>
              <a:t>z</a:t>
            </a:r>
            <a:r>
              <a:rPr lang="en-US" sz="2500" i="1" baseline="-25000" dirty="0" err="1"/>
              <a:t>i</a:t>
            </a:r>
            <a:r>
              <a:rPr lang="en-US" sz="2500" i="1" baseline="-25000" dirty="0"/>
              <a:t>   </a:t>
            </a:r>
            <a:endParaRPr 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E4A1-77F7-41F6-9055-3B4FBC9E3DCD}"/>
              </a:ext>
            </a:extLst>
          </p:cNvPr>
          <p:cNvSpPr txBox="1"/>
          <p:nvPr/>
        </p:nvSpPr>
        <p:spPr>
          <a:xfrm>
            <a:off x="2429181" y="313605"/>
            <a:ext cx="5200041" cy="784743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The Cluster Variation Method:</a:t>
            </a:r>
          </a:p>
          <a:p>
            <a:pPr algn="ctr"/>
            <a:r>
              <a:rPr lang="en-US" b="1" i="1" dirty="0"/>
              <a:t>Takes into account local </a:t>
            </a:r>
            <a:r>
              <a:rPr lang="en-US" b="1" i="1" u="sng" dirty="0"/>
              <a:t>configuration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D3CC-C0B7-45BD-A4E3-53C2411CE227}"/>
              </a:ext>
            </a:extLst>
          </p:cNvPr>
          <p:cNvSpPr txBox="1"/>
          <p:nvPr/>
        </p:nvSpPr>
        <p:spPr>
          <a:xfrm>
            <a:off x="2821434" y="5021058"/>
            <a:ext cx="4415530" cy="169268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400" dirty="0"/>
              <a:t>The Set of Configuration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:  individual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: nearest-neighbors,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: next-nearest neighbors,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dirty="0"/>
              <a:t>:</a:t>
            </a:r>
            <a:r>
              <a:rPr lang="en-US" i="1" baseline="-25000" dirty="0"/>
              <a:t>  </a:t>
            </a:r>
            <a:r>
              <a:rPr lang="en-US" dirty="0"/>
              <a:t>triplets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47B61BD-396E-4300-9CE9-211D5C7DC267}"/>
              </a:ext>
            </a:extLst>
          </p:cNvPr>
          <p:cNvGrpSpPr/>
          <p:nvPr/>
        </p:nvGrpSpPr>
        <p:grpSpPr>
          <a:xfrm>
            <a:off x="323240" y="1299865"/>
            <a:ext cx="8229601" cy="5638800"/>
            <a:chOff x="609599" y="914400"/>
            <a:chExt cx="8229601" cy="5638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6090F9F-00B9-4C73-9174-97C24ED93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441" t="69696" r="23340" b="9092"/>
            <a:stretch/>
          </p:blipFill>
          <p:spPr>
            <a:xfrm>
              <a:off x="609599" y="914400"/>
              <a:ext cx="8229601" cy="56388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DE54D9-CD25-4A1C-BBEA-8D074AE9540E}"/>
                </a:ext>
              </a:extLst>
            </p:cNvPr>
            <p:cNvGrpSpPr/>
            <p:nvPr/>
          </p:nvGrpSpPr>
          <p:grpSpPr>
            <a:xfrm>
              <a:off x="2324100" y="1287780"/>
              <a:ext cx="5448300" cy="920973"/>
              <a:chOff x="2095500" y="1287780"/>
              <a:chExt cx="5448300" cy="9209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63140" y="1287781"/>
                <a:ext cx="5079806" cy="920972"/>
                <a:chOff x="2419072" y="533400"/>
                <a:chExt cx="4618005" cy="837247"/>
              </a:xfrm>
            </p:grpSpPr>
            <p:grpSp>
              <p:nvGrpSpPr>
                <p:cNvPr id="5" name="Group 14"/>
                <p:cNvGrpSpPr/>
                <p:nvPr/>
              </p:nvGrpSpPr>
              <p:grpSpPr>
                <a:xfrm>
                  <a:off x="6324600" y="533400"/>
                  <a:ext cx="571735" cy="684847"/>
                  <a:chOff x="4628872" y="2983468"/>
                  <a:chExt cx="571735" cy="684847"/>
                </a:xfrm>
              </p:grpSpPr>
              <p:sp>
                <p:nvSpPr>
                  <p:cNvPr id="28" name="TextBox 15"/>
                  <p:cNvSpPr txBox="1"/>
                  <p:nvPr/>
                </p:nvSpPr>
                <p:spPr>
                  <a:xfrm>
                    <a:off x="4628872" y="3276600"/>
                    <a:ext cx="400328" cy="391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b="1" dirty="0"/>
                      <a:t>B</a:t>
                    </a:r>
                  </a:p>
                </p:txBody>
              </p:sp>
              <p:sp>
                <p:nvSpPr>
                  <p:cNvPr id="29" name="TextBox 16"/>
                  <p:cNvSpPr txBox="1"/>
                  <p:nvPr/>
                </p:nvSpPr>
                <p:spPr>
                  <a:xfrm>
                    <a:off x="4876800" y="2983468"/>
                    <a:ext cx="323807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/>
                      <a:t>A</a:t>
                    </a:r>
                  </a:p>
                </p:txBody>
              </p:sp>
              <p:cxnSp>
                <p:nvCxnSpPr>
                  <p:cNvPr id="30" name="Straight Connector 17"/>
                  <p:cNvCxnSpPr/>
                  <p:nvPr/>
                </p:nvCxnSpPr>
                <p:spPr>
                  <a:xfrm flipV="1">
                    <a:off x="4876800" y="3276600"/>
                    <a:ext cx="762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29"/>
                <p:cNvGrpSpPr/>
                <p:nvPr/>
              </p:nvGrpSpPr>
              <p:grpSpPr>
                <a:xfrm>
                  <a:off x="4191000" y="609600"/>
                  <a:ext cx="1162328" cy="696515"/>
                  <a:chOff x="1981200" y="609600"/>
                  <a:chExt cx="1162328" cy="696515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286000" y="609600"/>
                    <a:ext cx="857528" cy="696515"/>
                    <a:chOff x="5410200" y="3429000"/>
                    <a:chExt cx="857528" cy="696515"/>
                  </a:xfrm>
                </p:grpSpPr>
                <p:sp>
                  <p:nvSpPr>
                    <p:cNvPr id="23" name="TextBox 3"/>
                    <p:cNvSpPr txBox="1"/>
                    <p:nvPr/>
                  </p:nvSpPr>
                  <p:spPr>
                    <a:xfrm>
                      <a:off x="5410200" y="3722132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24" name="TextBox 4"/>
                    <p:cNvSpPr txBox="1"/>
                    <p:nvPr/>
                  </p:nvSpPr>
                  <p:spPr>
                    <a:xfrm>
                      <a:off x="5658128" y="3429000"/>
                      <a:ext cx="323807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5" name="Straight Connector 5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Box 6"/>
                    <p:cNvSpPr txBox="1"/>
                    <p:nvPr/>
                  </p:nvSpPr>
                  <p:spPr>
                    <a:xfrm>
                      <a:off x="5867400" y="37338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7" name="Straight Connector 7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981200" y="762000"/>
                    <a:ext cx="447675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Z</a:t>
                    </a:r>
                    <a:r>
                      <a:rPr lang="en-US" sz="2200" b="1" i="1" baseline="-25000" dirty="0"/>
                      <a:t>1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  <p:grpSp>
              <p:nvGrpSpPr>
                <p:cNvPr id="7" name="Group 30"/>
                <p:cNvGrpSpPr/>
                <p:nvPr/>
              </p:nvGrpSpPr>
              <p:grpSpPr>
                <a:xfrm>
                  <a:off x="2419072" y="609600"/>
                  <a:ext cx="1162328" cy="696515"/>
                  <a:chOff x="4114800" y="609600"/>
                  <a:chExt cx="1162328" cy="696515"/>
                </a:xfrm>
              </p:grpSpPr>
              <p:grpSp>
                <p:nvGrpSpPr>
                  <p:cNvPr id="14" name="Group 8"/>
                  <p:cNvGrpSpPr/>
                  <p:nvPr/>
                </p:nvGrpSpPr>
                <p:grpSpPr>
                  <a:xfrm>
                    <a:off x="4419600" y="609600"/>
                    <a:ext cx="857528" cy="696515"/>
                    <a:chOff x="5410200" y="3429000"/>
                    <a:chExt cx="857528" cy="696515"/>
                  </a:xfrm>
                </p:grpSpPr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410200" y="3722132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658128" y="3429000"/>
                      <a:ext cx="312149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B</a:t>
                      </a:r>
                    </a:p>
                  </p:txBody>
                </p:sp>
                <p:cxnSp>
                  <p:nvCxnSpPr>
                    <p:cNvPr id="18" name="Straight Connector 11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5867400" y="37338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114800" y="762000"/>
                    <a:ext cx="447675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Z</a:t>
                    </a:r>
                    <a:r>
                      <a:rPr lang="en-US" sz="2200" b="1" i="1" baseline="-25000" dirty="0"/>
                      <a:t>3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  <p:grpSp>
              <p:nvGrpSpPr>
                <p:cNvPr id="8" name="Group 31"/>
                <p:cNvGrpSpPr/>
                <p:nvPr/>
              </p:nvGrpSpPr>
              <p:grpSpPr>
                <a:xfrm>
                  <a:off x="5943600" y="685800"/>
                  <a:ext cx="1093477" cy="684847"/>
                  <a:chOff x="5943600" y="685800"/>
                  <a:chExt cx="1093477" cy="684847"/>
                </a:xfrm>
              </p:grpSpPr>
              <p:grpSp>
                <p:nvGrpSpPr>
                  <p:cNvPr id="9" name="Group 22"/>
                  <p:cNvGrpSpPr/>
                  <p:nvPr/>
                </p:nvGrpSpPr>
                <p:grpSpPr>
                  <a:xfrm>
                    <a:off x="6477000" y="685800"/>
                    <a:ext cx="560077" cy="684847"/>
                    <a:chOff x="4628872" y="2983468"/>
                    <a:chExt cx="560077" cy="684847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628872" y="3276600"/>
                      <a:ext cx="400328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/>
                        <a:t>A</a:t>
                      </a:r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876800" y="2983468"/>
                      <a:ext cx="312149" cy="3917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/>
                        <a:t>B</a:t>
                      </a:r>
                    </a:p>
                  </p:txBody>
                </p: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V="1">
                      <a:off x="4876800" y="32766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943600" y="762000"/>
                    <a:ext cx="446218" cy="391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i="1" dirty="0"/>
                      <a:t>y</a:t>
                    </a:r>
                    <a:r>
                      <a:rPr lang="en-US" sz="2200" b="1" i="1" baseline="-25000" dirty="0"/>
                      <a:t>2</a:t>
                    </a:r>
                    <a:r>
                      <a:rPr lang="en-US" sz="2200" b="1" i="1" dirty="0"/>
                      <a:t>:</a:t>
                    </a:r>
                  </a:p>
                </p:txBody>
              </p:sp>
            </p:grpSp>
          </p:grpSp>
          <p:sp>
            <p:nvSpPr>
              <p:cNvPr id="31" name="Rectangle 30"/>
              <p:cNvSpPr/>
              <p:nvPr/>
            </p:nvSpPr>
            <p:spPr>
              <a:xfrm>
                <a:off x="2095500" y="1287780"/>
                <a:ext cx="54483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32" name="TextBox 1"/>
            <p:cNvSpPr txBox="1"/>
            <p:nvPr/>
          </p:nvSpPr>
          <p:spPr>
            <a:xfrm>
              <a:off x="7202481" y="4169343"/>
              <a:ext cx="1528771" cy="719382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i="1" dirty="0"/>
                <a:t>h = 1.65  </a:t>
              </a:r>
            </a:p>
            <a:p>
              <a:pPr algn="ctr"/>
              <a:r>
                <a:rPr lang="en-US" sz="1800" b="1" i="1" dirty="0"/>
                <a:t>(</a:t>
              </a:r>
              <a:r>
                <a:rPr lang="el-GR" sz="1800" b="1" dirty="0"/>
                <a:t>ε</a:t>
              </a:r>
              <a:r>
                <a:rPr lang="en-US" sz="1800" b="1" i="1" baseline="-25000" dirty="0"/>
                <a:t>1</a:t>
              </a:r>
              <a:r>
                <a:rPr lang="en-US" sz="1800" b="1" i="1" dirty="0"/>
                <a:t> = 0.250)</a:t>
              </a:r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858359" y="3657600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41F0103-5A55-40CE-898D-C6B54D5B0A3D}"/>
              </a:ext>
            </a:extLst>
          </p:cNvPr>
          <p:cNvSpPr txBox="1"/>
          <p:nvPr/>
        </p:nvSpPr>
        <p:spPr>
          <a:xfrm>
            <a:off x="1783231" y="267146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y</a:t>
            </a:r>
            <a:r>
              <a:rPr lang="en-US" b="1" i="1" baseline="-25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B73588-240B-423C-A95F-C0F305AB8F52}"/>
              </a:ext>
            </a:extLst>
          </p:cNvPr>
          <p:cNvSpPr txBox="1"/>
          <p:nvPr/>
        </p:nvSpPr>
        <p:spPr>
          <a:xfrm>
            <a:off x="1850831" y="5243155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r>
              <a:rPr lang="en-US" b="1" i="1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B8FEB-FAE2-4DC5-B155-2E74BFB8629A}"/>
              </a:ext>
            </a:extLst>
          </p:cNvPr>
          <p:cNvSpPr txBox="1"/>
          <p:nvPr/>
        </p:nvSpPr>
        <p:spPr>
          <a:xfrm>
            <a:off x="1806361" y="3662065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r>
              <a:rPr lang="en-US" b="1" i="1" baseline="-250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23A0B-0B1D-4704-906A-DE6A207CD261}"/>
              </a:ext>
            </a:extLst>
          </p:cNvPr>
          <p:cNvSpPr txBox="1"/>
          <p:nvPr/>
        </p:nvSpPr>
        <p:spPr>
          <a:xfrm>
            <a:off x="909876" y="76200"/>
            <a:ext cx="723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 Values for Configuration Variables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2</a:t>
            </a:r>
            <a:r>
              <a:rPr lang="en-US" sz="2400" b="1" dirty="0"/>
              <a:t>, </a:t>
            </a:r>
            <a:r>
              <a:rPr lang="en-US" sz="2400" b="1" i="1" dirty="0"/>
              <a:t>z</a:t>
            </a:r>
            <a:r>
              <a:rPr lang="en-US" sz="2400" b="1" i="1" baseline="-25000" dirty="0"/>
              <a:t>1</a:t>
            </a:r>
            <a:r>
              <a:rPr lang="en-US" sz="2400" b="1" dirty="0"/>
              <a:t>, and </a:t>
            </a:r>
            <a:r>
              <a:rPr lang="en-US" sz="2400" b="1" i="1" dirty="0"/>
              <a:t>z</a:t>
            </a:r>
            <a:r>
              <a:rPr lang="en-US" sz="2400" b="1" i="1" baseline="-25000" dirty="0"/>
              <a:t>3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BD0106-F4E9-4466-8CC6-E5936B5643CF}"/>
              </a:ext>
            </a:extLst>
          </p:cNvPr>
          <p:cNvSpPr txBox="1"/>
          <p:nvPr/>
        </p:nvSpPr>
        <p:spPr>
          <a:xfrm>
            <a:off x="100681" y="2653272"/>
            <a:ext cx="492443" cy="23973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Configuration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2F3D4-0EE1-405A-A6F6-45EE78FC8A38}"/>
              </a:ext>
            </a:extLst>
          </p:cNvPr>
          <p:cNvSpPr txBox="1"/>
          <p:nvPr/>
        </p:nvSpPr>
        <p:spPr>
          <a:xfrm>
            <a:off x="1931710" y="885512"/>
            <a:ext cx="51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Extreme Rich Club-Like and Scale-Free-Like Patterns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0036CDD8-0022-4073-A6B4-A370A38651FC}"/>
              </a:ext>
            </a:extLst>
          </p:cNvPr>
          <p:cNvSpPr/>
          <p:nvPr/>
        </p:nvSpPr>
        <p:spPr>
          <a:xfrm>
            <a:off x="7620000" y="2061865"/>
            <a:ext cx="228600" cy="304800"/>
          </a:xfrm>
          <a:prstGeom prst="diamond">
            <a:avLst/>
          </a:prstGeom>
          <a:solidFill>
            <a:srgbClr val="00CC00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423DBE-709E-477D-A499-C48DCEDE9C9D}"/>
              </a:ext>
            </a:extLst>
          </p:cNvPr>
          <p:cNvCxnSpPr>
            <a:cxnSpLocks/>
          </p:cNvCxnSpPr>
          <p:nvPr/>
        </p:nvCxnSpPr>
        <p:spPr>
          <a:xfrm>
            <a:off x="7706279" y="2378774"/>
            <a:ext cx="43260" cy="45598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4C8E93-368A-4EF8-A2A7-E1C266F275A4}"/>
              </a:ext>
            </a:extLst>
          </p:cNvPr>
          <p:cNvSpPr txBox="1"/>
          <p:nvPr/>
        </p:nvSpPr>
        <p:spPr>
          <a:xfrm>
            <a:off x="2255345" y="7143690"/>
            <a:ext cx="387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: interaction enthalpy parameter;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BC8E78-8D30-4034-A959-318236B825A2}"/>
                  </a:ext>
                </a:extLst>
              </p:cNvPr>
              <p:cNvSpPr txBox="1"/>
              <p:nvPr/>
            </p:nvSpPr>
            <p:spPr>
              <a:xfrm>
                <a:off x="5924556" y="7211795"/>
                <a:ext cx="891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BC8E78-8D30-4034-A959-318236B8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6" y="7211795"/>
                <a:ext cx="891537" cy="276999"/>
              </a:xfrm>
              <a:prstGeom prst="rect">
                <a:avLst/>
              </a:prstGeom>
              <a:blipFill>
                <a:blip r:embed="rId3"/>
                <a:stretch>
                  <a:fillRect l="-4795" t="-2222" r="-753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1">
            <a:extLst>
              <a:ext uri="{FF2B5EF4-FFF2-40B4-BE49-F238E27FC236}">
                <a16:creationId xmlns:a16="http://schemas.microsoft.com/office/drawing/2014/main" id="{64E14E28-22A1-4DB0-AC62-C8BC881981B4}"/>
              </a:ext>
            </a:extLst>
          </p:cNvPr>
          <p:cNvSpPr txBox="1"/>
          <p:nvPr/>
        </p:nvSpPr>
        <p:spPr>
          <a:xfrm>
            <a:off x="3916457" y="3296663"/>
            <a:ext cx="1528771" cy="71938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i="1" dirty="0"/>
              <a:t>h = 1.16</a:t>
            </a:r>
          </a:p>
          <a:p>
            <a:pPr algn="ctr"/>
            <a:r>
              <a:rPr lang="en-US" sz="1800" b="1" i="1" dirty="0"/>
              <a:t>(</a:t>
            </a:r>
            <a:r>
              <a:rPr lang="el-GR" sz="1800" b="1" dirty="0"/>
              <a:t>ε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 = 0.074)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FEB7E6-C540-4B3E-98DF-40C31C27B49D}"/>
              </a:ext>
            </a:extLst>
          </p:cNvPr>
          <p:cNvGrpSpPr/>
          <p:nvPr/>
        </p:nvGrpSpPr>
        <p:grpSpPr>
          <a:xfrm>
            <a:off x="8547418" y="4038600"/>
            <a:ext cx="1341893" cy="3015556"/>
            <a:chOff x="8590282" y="4331881"/>
            <a:chExt cx="1341893" cy="301555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35C207-3714-4E47-A00D-1F42A5F2F4B5}"/>
                </a:ext>
              </a:extLst>
            </p:cNvPr>
            <p:cNvSpPr txBox="1"/>
            <p:nvPr/>
          </p:nvSpPr>
          <p:spPr>
            <a:xfrm>
              <a:off x="8887952" y="5851981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y</a:t>
              </a:r>
              <a:r>
                <a:rPr lang="en-US" sz="1600" b="1" i="1" baseline="-25000" dirty="0"/>
                <a:t>2 </a:t>
              </a:r>
              <a:r>
                <a:rPr lang="en-US" sz="1600" b="1" i="1" dirty="0"/>
                <a:t>= 0.047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1766C42-70B5-468E-B209-34B5EB740C33}"/>
                </a:ext>
              </a:extLst>
            </p:cNvPr>
            <p:cNvSpPr/>
            <p:nvPr/>
          </p:nvSpPr>
          <p:spPr>
            <a:xfrm>
              <a:off x="8590282" y="4331881"/>
              <a:ext cx="1341893" cy="30155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7D5A569-05FB-438F-A242-36D40824D2CB}"/>
                </a:ext>
              </a:extLst>
            </p:cNvPr>
            <p:cNvSpPr/>
            <p:nvPr/>
          </p:nvSpPr>
          <p:spPr>
            <a:xfrm>
              <a:off x="8681997" y="5906586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ABCB2C-25A4-45DC-976A-C74C0D942912}"/>
                </a:ext>
              </a:extLst>
            </p:cNvPr>
            <p:cNvSpPr txBox="1"/>
            <p:nvPr/>
          </p:nvSpPr>
          <p:spPr>
            <a:xfrm>
              <a:off x="8645450" y="5482649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1.65:</a:t>
              </a: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04D78A79-E633-4C37-9C1D-6DA0CEEAA714}"/>
                </a:ext>
              </a:extLst>
            </p:cNvPr>
            <p:cNvSpPr/>
            <p:nvPr/>
          </p:nvSpPr>
          <p:spPr>
            <a:xfrm>
              <a:off x="8684238" y="6892969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C14C0A9-6DC0-445E-BC83-99E24150E35A}"/>
                </a:ext>
              </a:extLst>
            </p:cNvPr>
            <p:cNvSpPr/>
            <p:nvPr/>
          </p:nvSpPr>
          <p:spPr>
            <a:xfrm>
              <a:off x="8681997" y="6383356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6E9240-D3DC-4E37-9A64-52DAA0E84AB5}"/>
                </a:ext>
              </a:extLst>
            </p:cNvPr>
            <p:cNvSpPr txBox="1"/>
            <p:nvPr/>
          </p:nvSpPr>
          <p:spPr>
            <a:xfrm>
              <a:off x="8891068" y="6346191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1 </a:t>
              </a:r>
              <a:r>
                <a:rPr lang="en-US" sz="1600" b="1" i="1" dirty="0"/>
                <a:t>= 0.418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7FF84A-E211-4269-AC13-B9D3A0CD429E}"/>
                </a:ext>
              </a:extLst>
            </p:cNvPr>
            <p:cNvSpPr txBox="1"/>
            <p:nvPr/>
          </p:nvSpPr>
          <p:spPr>
            <a:xfrm>
              <a:off x="8919020" y="6840971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3 </a:t>
              </a:r>
              <a:r>
                <a:rPr lang="en-US" sz="1600" b="1" i="1" dirty="0"/>
                <a:t>= 0.020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C91C51D-4DA0-45DD-80E4-2B180D27D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86" b="10929"/>
            <a:stretch/>
          </p:blipFill>
          <p:spPr>
            <a:xfrm>
              <a:off x="8760019" y="4419160"/>
              <a:ext cx="1029368" cy="107700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15FA5C-18AD-4E0F-BC49-CC9A9CB4ABAA}"/>
              </a:ext>
            </a:extLst>
          </p:cNvPr>
          <p:cNvGrpSpPr/>
          <p:nvPr/>
        </p:nvGrpSpPr>
        <p:grpSpPr>
          <a:xfrm>
            <a:off x="8541995" y="478526"/>
            <a:ext cx="1341893" cy="3015556"/>
            <a:chOff x="8572117" y="687765"/>
            <a:chExt cx="1341893" cy="301555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295FE3-E6A2-45CE-B03C-392AA293C67B}"/>
                </a:ext>
              </a:extLst>
            </p:cNvPr>
            <p:cNvSpPr txBox="1"/>
            <p:nvPr/>
          </p:nvSpPr>
          <p:spPr>
            <a:xfrm>
              <a:off x="8869787" y="2207865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y</a:t>
              </a:r>
              <a:r>
                <a:rPr lang="en-US" sz="1600" b="1" i="1" baseline="-25000" dirty="0"/>
                <a:t>2 </a:t>
              </a:r>
              <a:r>
                <a:rPr lang="en-US" sz="1600" b="1" i="1" dirty="0"/>
                <a:t>= 0.212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6EF60D5-9BD7-4179-8368-C6E581B2F638}"/>
                </a:ext>
              </a:extLst>
            </p:cNvPr>
            <p:cNvSpPr/>
            <p:nvPr/>
          </p:nvSpPr>
          <p:spPr>
            <a:xfrm>
              <a:off x="8572117" y="687765"/>
              <a:ext cx="1341893" cy="30155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5C827BAB-D748-4604-AC21-115A689E2C68}"/>
                </a:ext>
              </a:extLst>
            </p:cNvPr>
            <p:cNvSpPr/>
            <p:nvPr/>
          </p:nvSpPr>
          <p:spPr>
            <a:xfrm>
              <a:off x="8663832" y="2262470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65BE25-A6C1-49A8-A65D-A43C9C9FA42D}"/>
                </a:ext>
              </a:extLst>
            </p:cNvPr>
            <p:cNvSpPr txBox="1"/>
            <p:nvPr/>
          </p:nvSpPr>
          <p:spPr>
            <a:xfrm>
              <a:off x="8627285" y="1838533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1.16:</a:t>
              </a:r>
            </a:p>
          </p:txBody>
        </p:sp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E7022E9A-8792-4FDD-B340-468EBF563FA5}"/>
                </a:ext>
              </a:extLst>
            </p:cNvPr>
            <p:cNvSpPr/>
            <p:nvPr/>
          </p:nvSpPr>
          <p:spPr>
            <a:xfrm>
              <a:off x="8666073" y="3248853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B5728DEF-5985-48AC-8391-BB5EDD867C8A}"/>
                </a:ext>
              </a:extLst>
            </p:cNvPr>
            <p:cNvSpPr/>
            <p:nvPr/>
          </p:nvSpPr>
          <p:spPr>
            <a:xfrm>
              <a:off x="8663832" y="2739240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FAB513-34C5-4C0F-80DB-CB99799E15E0}"/>
                </a:ext>
              </a:extLst>
            </p:cNvPr>
            <p:cNvSpPr txBox="1"/>
            <p:nvPr/>
          </p:nvSpPr>
          <p:spPr>
            <a:xfrm>
              <a:off x="8872903" y="270207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1 </a:t>
              </a:r>
              <a:r>
                <a:rPr lang="en-US" sz="1600" b="1" i="1" dirty="0"/>
                <a:t>= 0.169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8B42AC-544E-4A03-9D38-A4A95DDD0B4E}"/>
                </a:ext>
              </a:extLst>
            </p:cNvPr>
            <p:cNvSpPr txBox="1"/>
            <p:nvPr/>
          </p:nvSpPr>
          <p:spPr>
            <a:xfrm>
              <a:off x="8900855" y="319685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3 </a:t>
              </a:r>
              <a:r>
                <a:rPr lang="en-US" sz="1600" b="1" i="1" dirty="0"/>
                <a:t>= 0.092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8862803-8A8A-414C-9C16-E18815D68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" r="50000" b="12553"/>
            <a:stretch/>
          </p:blipFill>
          <p:spPr>
            <a:xfrm>
              <a:off x="8715655" y="807338"/>
              <a:ext cx="1037422" cy="1069965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43C110F-250F-4D2F-A81F-40DE136A11F7}"/>
              </a:ext>
            </a:extLst>
          </p:cNvPr>
          <p:cNvSpPr txBox="1"/>
          <p:nvPr/>
        </p:nvSpPr>
        <p:spPr>
          <a:xfrm>
            <a:off x="8483710" y="118646"/>
            <a:ext cx="155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Scale-Free-Like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54E1F4-D0CA-4531-8DB7-6E48A9093D52}"/>
              </a:ext>
            </a:extLst>
          </p:cNvPr>
          <p:cNvSpPr txBox="1"/>
          <p:nvPr/>
        </p:nvSpPr>
        <p:spPr>
          <a:xfrm>
            <a:off x="8526972" y="3709255"/>
            <a:ext cx="1373190" cy="33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Rich Club-Like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D6AF9E49-8AD3-4B51-AA15-B161B08F947E}"/>
              </a:ext>
            </a:extLst>
          </p:cNvPr>
          <p:cNvSpPr/>
          <p:nvPr/>
        </p:nvSpPr>
        <p:spPr>
          <a:xfrm>
            <a:off x="7650480" y="5504766"/>
            <a:ext cx="198120" cy="290899"/>
          </a:xfrm>
          <a:prstGeom prst="diamond">
            <a:avLst/>
          </a:prstGeom>
          <a:solidFill>
            <a:srgbClr val="FF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C08EB88-653B-4E93-907A-A4720A87045F}"/>
              </a:ext>
            </a:extLst>
          </p:cNvPr>
          <p:cNvSpPr/>
          <p:nvPr/>
        </p:nvSpPr>
        <p:spPr>
          <a:xfrm>
            <a:off x="7620000" y="5874036"/>
            <a:ext cx="228600" cy="3048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44CF9C5A-D341-4F2B-9D42-C31FB12BE35F}"/>
              </a:ext>
            </a:extLst>
          </p:cNvPr>
          <p:cNvSpPr/>
          <p:nvPr/>
        </p:nvSpPr>
        <p:spPr>
          <a:xfrm>
            <a:off x="4447602" y="5082845"/>
            <a:ext cx="228600" cy="3048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58FAA475-EFAA-4D7F-ABD1-1FF3E8EE37CC}"/>
              </a:ext>
            </a:extLst>
          </p:cNvPr>
          <p:cNvSpPr/>
          <p:nvPr/>
        </p:nvSpPr>
        <p:spPr>
          <a:xfrm>
            <a:off x="4489782" y="3864801"/>
            <a:ext cx="198120" cy="290899"/>
          </a:xfrm>
          <a:prstGeom prst="diamond">
            <a:avLst/>
          </a:prstGeom>
          <a:solidFill>
            <a:srgbClr val="FF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7A312516-3ABC-4A78-A1BB-DD527E836283}"/>
              </a:ext>
            </a:extLst>
          </p:cNvPr>
          <p:cNvSpPr/>
          <p:nvPr/>
        </p:nvSpPr>
        <p:spPr>
          <a:xfrm>
            <a:off x="4457700" y="4509864"/>
            <a:ext cx="228600" cy="304800"/>
          </a:xfrm>
          <a:prstGeom prst="diamond">
            <a:avLst/>
          </a:prstGeom>
          <a:solidFill>
            <a:srgbClr val="00CC00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7827A-A96E-455C-8E91-883406731E9A}"/>
              </a:ext>
            </a:extLst>
          </p:cNvPr>
          <p:cNvSpPr txBox="1"/>
          <p:nvPr/>
        </p:nvSpPr>
        <p:spPr>
          <a:xfrm>
            <a:off x="7009914" y="4267200"/>
            <a:ext cx="1373190" cy="33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Rich Club-Like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02AB7B-D1F3-42ED-8DFD-1C6E9BDE2E42}"/>
              </a:ext>
            </a:extLst>
          </p:cNvPr>
          <p:cNvSpPr txBox="1"/>
          <p:nvPr/>
        </p:nvSpPr>
        <p:spPr>
          <a:xfrm>
            <a:off x="3939723" y="3028482"/>
            <a:ext cx="155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Scale-Free-Like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91BE3CEC-F70B-4942-B6ED-C2BF2247823B}"/>
              </a:ext>
            </a:extLst>
          </p:cNvPr>
          <p:cNvSpPr/>
          <p:nvPr/>
        </p:nvSpPr>
        <p:spPr>
          <a:xfrm>
            <a:off x="4592447" y="6553200"/>
            <a:ext cx="3141853" cy="60358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8A7248-0B3D-436D-A6AF-03D469327C05}"/>
              </a:ext>
            </a:extLst>
          </p:cNvPr>
          <p:cNvSpPr txBox="1"/>
          <p:nvPr/>
        </p:nvSpPr>
        <p:spPr>
          <a:xfrm>
            <a:off x="4703881" y="6671846"/>
            <a:ext cx="291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Approximate Useful Range for 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809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4843913D-F35B-4A61-8CC2-D4786FE401D1}"/>
              </a:ext>
            </a:extLst>
          </p:cNvPr>
          <p:cNvGrpSpPr/>
          <p:nvPr/>
        </p:nvGrpSpPr>
        <p:grpSpPr>
          <a:xfrm>
            <a:off x="977851" y="1219200"/>
            <a:ext cx="8001740" cy="5724365"/>
            <a:chOff x="1310791" y="234778"/>
            <a:chExt cx="9699079" cy="693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E1CBF2-45CD-41D3-9772-302F643B0131}"/>
                </a:ext>
              </a:extLst>
            </p:cNvPr>
            <p:cNvGrpSpPr/>
            <p:nvPr/>
          </p:nvGrpSpPr>
          <p:grpSpPr>
            <a:xfrm>
              <a:off x="1310791" y="234778"/>
              <a:ext cx="9699079" cy="6938625"/>
              <a:chOff x="1167109" y="723869"/>
              <a:chExt cx="9498168" cy="6418480"/>
            </a:xfrm>
          </p:grpSpPr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3EFDC9B-7897-471A-8889-1B50FFBD37F8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632488" y="723869"/>
              <a:ext cx="9032789" cy="60352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3BBA24-1C5E-4E89-8FA6-D48B378A4AD6}"/>
                  </a:ext>
                </a:extLst>
              </p:cNvPr>
              <p:cNvSpPr/>
              <p:nvPr/>
            </p:nvSpPr>
            <p:spPr>
              <a:xfrm>
                <a:off x="3502599" y="1743798"/>
                <a:ext cx="6054809" cy="444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8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980" b="1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1980" dirty="0">
                    <a:solidFill>
                      <a:schemeClr val="tx1"/>
                    </a:solidFill>
                  </a:rPr>
                  <a:t> vs        </a:t>
                </a:r>
                <a:r>
                  <a:rPr lang="en-US" sz="1980" i="1" dirty="0">
                    <a:solidFill>
                      <a:schemeClr val="tx1"/>
                    </a:solidFill>
                  </a:rPr>
                  <a:t>(Activation Enthalpy Parameter)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5F4F9-DAEC-4164-BC4A-9F7809B71531}"/>
                  </a:ext>
                </a:extLst>
              </p:cNvPr>
              <p:cNvSpPr/>
              <p:nvPr/>
            </p:nvSpPr>
            <p:spPr>
              <a:xfrm>
                <a:off x="1167109" y="3496981"/>
                <a:ext cx="609599" cy="444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98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980" b="1" i="1" baseline="-25000" dirty="0">
                    <a:solidFill>
                      <a:schemeClr val="tx1"/>
                    </a:solidFill>
                  </a:rPr>
                  <a:t>1</a:t>
                </a:r>
                <a:endParaRPr lang="en-US" sz="198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B355DE-393F-41B6-B3C4-03FB2B441E55}"/>
                  </a:ext>
                </a:extLst>
              </p:cNvPr>
              <p:cNvSpPr/>
              <p:nvPr/>
            </p:nvSpPr>
            <p:spPr>
              <a:xfrm>
                <a:off x="4155024" y="6697505"/>
                <a:ext cx="4353698" cy="444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50" i="1" dirty="0">
                    <a:solidFill>
                      <a:schemeClr val="tx1"/>
                    </a:solidFill>
                  </a:rPr>
                  <a:t>(Activation Enthalpy Parameter) 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CAE9FF-F684-4B92-A978-DE7C43ABBF3A}"/>
                </a:ext>
              </a:extLst>
            </p:cNvPr>
            <p:cNvGrpSpPr/>
            <p:nvPr/>
          </p:nvGrpSpPr>
          <p:grpSpPr>
            <a:xfrm>
              <a:off x="1840984" y="616966"/>
              <a:ext cx="784653" cy="5767430"/>
              <a:chOff x="1840984" y="616966"/>
              <a:chExt cx="784653" cy="576743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0B86F7-E03C-4BEA-A109-221D1DD29277}"/>
                  </a:ext>
                </a:extLst>
              </p:cNvPr>
              <p:cNvSpPr/>
              <p:nvPr/>
            </p:nvSpPr>
            <p:spPr>
              <a:xfrm>
                <a:off x="2175643" y="616966"/>
                <a:ext cx="288555" cy="5635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AA5625-0D81-4093-84E6-2A45FDEDE21F}"/>
                  </a:ext>
                </a:extLst>
              </p:cNvPr>
              <p:cNvSpPr txBox="1"/>
              <p:nvPr/>
            </p:nvSpPr>
            <p:spPr>
              <a:xfrm>
                <a:off x="1840984" y="1417535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3EC576-2EAF-453A-8E53-47F22F19AD8A}"/>
                  </a:ext>
                </a:extLst>
              </p:cNvPr>
              <p:cNvSpPr txBox="1"/>
              <p:nvPr/>
            </p:nvSpPr>
            <p:spPr>
              <a:xfrm>
                <a:off x="1841617" y="5964700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4AF08-7D2B-4D7C-925D-082BFA394477}"/>
                  </a:ext>
                </a:extLst>
              </p:cNvPr>
              <p:cNvSpPr txBox="1"/>
              <p:nvPr/>
            </p:nvSpPr>
            <p:spPr>
              <a:xfrm>
                <a:off x="1841617" y="5055217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55B6E82-B1B5-446A-AC72-BADB52AF1B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9394" y="5263974"/>
                <a:ext cx="24049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73E7531-C0E3-4D27-A226-47E8B61EA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4579" y="3437116"/>
                <a:ext cx="24049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9168AAE-734B-4238-8B5E-9905CCF9D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244" y="2523688"/>
                <a:ext cx="24049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B33957A-6675-4BE7-96F5-C0EB64939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3451" y="1610260"/>
                <a:ext cx="24049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690098-2907-4E21-BCE1-9BE6D8055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143" y="4350544"/>
                <a:ext cx="24049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1BDF13B-EFCF-449E-8FA3-2F1F5BD98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9888" y="1129366"/>
                <a:ext cx="13621" cy="50480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84E8DD-AB2B-4F1C-B953-8F9E57D628EC}"/>
                  </a:ext>
                </a:extLst>
              </p:cNvPr>
              <p:cNvSpPr txBox="1"/>
              <p:nvPr/>
            </p:nvSpPr>
            <p:spPr>
              <a:xfrm>
                <a:off x="1841617" y="2323135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C16EEE-C0DA-4136-8BD9-4F25BC344F62}"/>
                  </a:ext>
                </a:extLst>
              </p:cNvPr>
              <p:cNvSpPr txBox="1"/>
              <p:nvPr/>
            </p:nvSpPr>
            <p:spPr>
              <a:xfrm>
                <a:off x="1841617" y="3224527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4895B3-B474-40F3-A888-CD013FDCD185}"/>
                  </a:ext>
                </a:extLst>
              </p:cNvPr>
              <p:cNvSpPr txBox="1"/>
              <p:nvPr/>
            </p:nvSpPr>
            <p:spPr>
              <a:xfrm>
                <a:off x="1841617" y="4140164"/>
                <a:ext cx="552211" cy="41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/>
                  <a:t>0.2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404C0D-0ECF-4471-9429-7E4971F3B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800" y="6149366"/>
              <a:ext cx="8333038" cy="28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5DDCB9-9AC6-4825-99ED-203E62E22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806" y="6041894"/>
              <a:ext cx="0" cy="12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E6E680-EDCB-4173-90C1-CAA3B75E6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896" y="5922065"/>
              <a:ext cx="0" cy="239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C0135C-AE75-4C8F-8C49-44FDA6B93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390" y="5926181"/>
              <a:ext cx="0" cy="239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B34129-4E76-40E0-A76B-4EF09655F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780" y="5950895"/>
              <a:ext cx="0" cy="239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1114A-3846-49C1-BD93-04AE4E43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167" y="5938538"/>
              <a:ext cx="0" cy="239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246637-0A5D-4F9E-B1B2-93098276E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732" y="6046010"/>
              <a:ext cx="0" cy="12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CAA900-4180-433C-AE38-083675AE6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471" y="6033653"/>
              <a:ext cx="0" cy="12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5EA2BF-F1AE-4330-8AD5-79FEC7BD7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18" y="6033653"/>
              <a:ext cx="0" cy="12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E94F7E-4EFE-45F8-BCB5-5DC44260E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243" y="6033653"/>
              <a:ext cx="0" cy="12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9E1E2C-CA47-431D-A7D2-1A7E3D44B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1667" y="5930297"/>
              <a:ext cx="0" cy="239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619F20-A865-4397-AD8C-6A22EC595FB3}"/>
                </a:ext>
              </a:extLst>
            </p:cNvPr>
            <p:cNvSpPr/>
            <p:nvPr/>
          </p:nvSpPr>
          <p:spPr>
            <a:xfrm rot="5400000">
              <a:off x="6461975" y="2259729"/>
              <a:ext cx="349679" cy="826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5E312A-EAF8-4597-A380-F925671401FF}"/>
                </a:ext>
              </a:extLst>
            </p:cNvPr>
            <p:cNvSpPr txBox="1"/>
            <p:nvPr/>
          </p:nvSpPr>
          <p:spPr>
            <a:xfrm>
              <a:off x="2373212" y="6209673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F0FF92-2559-494F-B86D-CA1A202BC259}"/>
                </a:ext>
              </a:extLst>
            </p:cNvPr>
            <p:cNvSpPr txBox="1"/>
            <p:nvPr/>
          </p:nvSpPr>
          <p:spPr>
            <a:xfrm>
              <a:off x="3971098" y="6221283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1.0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37735F-2B14-4480-AD7D-5FE51A7CCBC7}"/>
                </a:ext>
              </a:extLst>
            </p:cNvPr>
            <p:cNvSpPr txBox="1"/>
            <p:nvPr/>
          </p:nvSpPr>
          <p:spPr>
            <a:xfrm>
              <a:off x="5610961" y="6244361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1582C1-D675-402E-8E17-511CF1547A09}"/>
                </a:ext>
              </a:extLst>
            </p:cNvPr>
            <p:cNvSpPr txBox="1"/>
            <p:nvPr/>
          </p:nvSpPr>
          <p:spPr>
            <a:xfrm>
              <a:off x="7218930" y="6226270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3.0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2D7F65-10DC-4641-A355-B2078B498D18}"/>
                </a:ext>
              </a:extLst>
            </p:cNvPr>
            <p:cNvSpPr txBox="1"/>
            <p:nvPr/>
          </p:nvSpPr>
          <p:spPr>
            <a:xfrm>
              <a:off x="8825318" y="6234401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4.0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7935A1-1253-4258-B943-1D0313228083}"/>
                </a:ext>
              </a:extLst>
            </p:cNvPr>
            <p:cNvSpPr txBox="1"/>
            <p:nvPr/>
          </p:nvSpPr>
          <p:spPr>
            <a:xfrm>
              <a:off x="10423461" y="6219707"/>
              <a:ext cx="552211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5.0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19EF2C-21CD-4227-AD27-D3E2836F2B6F}"/>
                </a:ext>
              </a:extLst>
            </p:cNvPr>
            <p:cNvSpPr/>
            <p:nvPr/>
          </p:nvSpPr>
          <p:spPr>
            <a:xfrm>
              <a:off x="3501812" y="262398"/>
              <a:ext cx="5171121" cy="31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120BA05-9AD4-4B1A-BE31-A2642EC6BB59}"/>
              </a:ext>
            </a:extLst>
          </p:cNvPr>
          <p:cNvSpPr/>
          <p:nvPr/>
        </p:nvSpPr>
        <p:spPr>
          <a:xfrm>
            <a:off x="1805615" y="1534505"/>
            <a:ext cx="6655675" cy="28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0E3876-9A96-4B56-ADC3-E27250D3EC9E}"/>
                  </a:ext>
                </a:extLst>
              </p:cNvPr>
              <p:cNvSpPr txBox="1"/>
              <p:nvPr/>
            </p:nvSpPr>
            <p:spPr>
              <a:xfrm>
                <a:off x="3200332" y="6553200"/>
                <a:ext cx="891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0E3876-9A96-4B56-ADC3-E27250D3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32" y="6553200"/>
                <a:ext cx="8915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9A16E2B-E826-4D68-A5F7-CBD5C18E100B}"/>
                  </a:ext>
                </a:extLst>
              </p:cNvPr>
              <p:cNvSpPr txBox="1"/>
              <p:nvPr/>
            </p:nvSpPr>
            <p:spPr>
              <a:xfrm>
                <a:off x="3762254" y="2117982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9A16E2B-E826-4D68-A5F7-CBD5C18E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54" y="2117982"/>
                <a:ext cx="58309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CA8F67A-B724-456E-A9CF-2746FE545113}"/>
              </a:ext>
            </a:extLst>
          </p:cNvPr>
          <p:cNvSpPr txBox="1"/>
          <p:nvPr/>
        </p:nvSpPr>
        <p:spPr>
          <a:xfrm>
            <a:off x="2661879" y="281513"/>
            <a:ext cx="477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 Values for Active Nodes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1 </a:t>
            </a:r>
            <a:endParaRPr lang="en-US" sz="2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E03957-E857-4F0A-AB03-0EBB7B4108F2}"/>
              </a:ext>
            </a:extLst>
          </p:cNvPr>
          <p:cNvSpPr txBox="1"/>
          <p:nvPr/>
        </p:nvSpPr>
        <p:spPr>
          <a:xfrm>
            <a:off x="2812933" y="696347"/>
            <a:ext cx="326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Interaction enthalpy is zero: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FFE076-C9E7-48FC-8E22-073590F81CCB}"/>
                  </a:ext>
                </a:extLst>
              </p:cNvPr>
              <p:cNvSpPr txBox="1"/>
              <p:nvPr/>
            </p:nvSpPr>
            <p:spPr>
              <a:xfrm>
                <a:off x="5904212" y="685800"/>
                <a:ext cx="82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= 0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FFE076-C9E7-48FC-8E22-073590F8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2" y="685800"/>
                <a:ext cx="827031" cy="369332"/>
              </a:xfrm>
              <a:prstGeom prst="rect">
                <a:avLst/>
              </a:prstGeom>
              <a:blipFill>
                <a:blip r:embed="rId5"/>
                <a:stretch>
                  <a:fillRect l="-1481" t="-26667" r="-1259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9179FF52-C3D6-45D7-BD89-CF191054CB16}"/>
              </a:ext>
            </a:extLst>
          </p:cNvPr>
          <p:cNvSpPr txBox="1"/>
          <p:nvPr/>
        </p:nvSpPr>
        <p:spPr>
          <a:xfrm>
            <a:off x="1491408" y="1327149"/>
            <a:ext cx="708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By taking the derivative of the free energy function, we can find the equilibrium value for x</a:t>
            </a:r>
            <a:r>
              <a:rPr lang="en-US" sz="1800" i="1" baseline="-25000" dirty="0"/>
              <a:t>1</a:t>
            </a:r>
            <a:r>
              <a:rPr lang="en-US" sz="1800" i="1" dirty="0"/>
              <a:t> at different activation enthalpies</a:t>
            </a:r>
          </a:p>
        </p:txBody>
      </p:sp>
    </p:spTree>
    <p:extLst>
      <p:ext uri="{BB962C8B-B14F-4D97-AF65-F5344CB8AC3E}">
        <p14:creationId xmlns:p14="http://schemas.microsoft.com/office/powerpoint/2010/main" val="203407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rrow: Curved Up 139">
            <a:extLst>
              <a:ext uri="{FF2B5EF4-FFF2-40B4-BE49-F238E27FC236}">
                <a16:creationId xmlns:a16="http://schemas.microsoft.com/office/drawing/2014/main" id="{38AD9FB9-3340-4B7A-91AE-646E2AE843EB}"/>
              </a:ext>
            </a:extLst>
          </p:cNvPr>
          <p:cNvSpPr/>
          <p:nvPr/>
        </p:nvSpPr>
        <p:spPr>
          <a:xfrm rot="11410471">
            <a:off x="1297514" y="4458378"/>
            <a:ext cx="3041432" cy="495129"/>
          </a:xfrm>
          <a:prstGeom prst="curved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C66C586B-50FC-4813-84CA-E5F5476A900C}"/>
              </a:ext>
            </a:extLst>
          </p:cNvPr>
          <p:cNvSpPr/>
          <p:nvPr/>
        </p:nvSpPr>
        <p:spPr>
          <a:xfrm rot="12650540">
            <a:off x="1319999" y="3221152"/>
            <a:ext cx="1681129" cy="541661"/>
          </a:xfrm>
          <a:prstGeom prst="curved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A5625-0D81-4093-84E6-2A45FDEDE21F}"/>
              </a:ext>
            </a:extLst>
          </p:cNvPr>
          <p:cNvSpPr txBox="1"/>
          <p:nvPr/>
        </p:nvSpPr>
        <p:spPr>
          <a:xfrm>
            <a:off x="586631" y="6435551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EC576-2EAF-453A-8E53-47F22F19AD8A}"/>
              </a:ext>
            </a:extLst>
          </p:cNvPr>
          <p:cNvSpPr txBox="1"/>
          <p:nvPr/>
        </p:nvSpPr>
        <p:spPr>
          <a:xfrm>
            <a:off x="615994" y="2706424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AF08-7D2B-4D7C-925D-082BFA394477}"/>
              </a:ext>
            </a:extLst>
          </p:cNvPr>
          <p:cNvSpPr txBox="1"/>
          <p:nvPr/>
        </p:nvSpPr>
        <p:spPr>
          <a:xfrm>
            <a:off x="606206" y="34194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3E7531-C0E3-4D27-A226-47E8B61EA226}"/>
              </a:ext>
            </a:extLst>
          </p:cNvPr>
          <p:cNvCxnSpPr>
            <a:cxnSpLocks/>
          </p:cNvCxnSpPr>
          <p:nvPr/>
        </p:nvCxnSpPr>
        <p:spPr>
          <a:xfrm flipV="1">
            <a:off x="1049680" y="5837704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168AAE-734B-4238-8B5E-9905CCF9D1DE}"/>
              </a:ext>
            </a:extLst>
          </p:cNvPr>
          <p:cNvCxnSpPr>
            <a:cxnSpLocks/>
          </p:cNvCxnSpPr>
          <p:nvPr/>
        </p:nvCxnSpPr>
        <p:spPr>
          <a:xfrm flipV="1">
            <a:off x="1066165" y="507074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33957A-6675-4BE7-96F5-C0EB64939B12}"/>
              </a:ext>
            </a:extLst>
          </p:cNvPr>
          <p:cNvCxnSpPr>
            <a:cxnSpLocks/>
          </p:cNvCxnSpPr>
          <p:nvPr/>
        </p:nvCxnSpPr>
        <p:spPr>
          <a:xfrm flipV="1">
            <a:off x="1064019" y="4335702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90098-2907-4E21-BCE1-9BE6D8055A29}"/>
              </a:ext>
            </a:extLst>
          </p:cNvPr>
          <p:cNvCxnSpPr>
            <a:cxnSpLocks/>
          </p:cNvCxnSpPr>
          <p:nvPr/>
        </p:nvCxnSpPr>
        <p:spPr>
          <a:xfrm flipV="1">
            <a:off x="1049680" y="659233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BDF13B-EFCF-449E-8FA3-2F1F5BD9884D}"/>
              </a:ext>
            </a:extLst>
          </p:cNvPr>
          <p:cNvCxnSpPr>
            <a:cxnSpLocks/>
          </p:cNvCxnSpPr>
          <p:nvPr/>
        </p:nvCxnSpPr>
        <p:spPr>
          <a:xfrm flipH="1">
            <a:off x="1248089" y="2793706"/>
            <a:ext cx="16484" cy="3794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84E8DD-AB2B-4F1C-B953-8F9E57D628EC}"/>
              </a:ext>
            </a:extLst>
          </p:cNvPr>
          <p:cNvSpPr txBox="1"/>
          <p:nvPr/>
        </p:nvSpPr>
        <p:spPr>
          <a:xfrm>
            <a:off x="625782" y="569292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16EEE-C0DA-4136-8BD9-4F25BC344F62}"/>
              </a:ext>
            </a:extLst>
          </p:cNvPr>
          <p:cNvSpPr txBox="1"/>
          <p:nvPr/>
        </p:nvSpPr>
        <p:spPr>
          <a:xfrm>
            <a:off x="596419" y="494051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895B3-B474-40F3-A888-CD013FDCD185}"/>
              </a:ext>
            </a:extLst>
          </p:cNvPr>
          <p:cNvSpPr txBox="1"/>
          <p:nvPr/>
        </p:nvSpPr>
        <p:spPr>
          <a:xfrm>
            <a:off x="576843" y="4199287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9EF2C-21CD-4227-AD27-D3E2836F2B6F}"/>
              </a:ext>
            </a:extLst>
          </p:cNvPr>
          <p:cNvSpPr/>
          <p:nvPr/>
        </p:nvSpPr>
        <p:spPr>
          <a:xfrm>
            <a:off x="2888995" y="2468495"/>
            <a:ext cx="4266175" cy="26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81BD77-65A2-4396-9A86-802F990F7019}"/>
              </a:ext>
            </a:extLst>
          </p:cNvPr>
          <p:cNvCxnSpPr>
            <a:cxnSpLocks/>
          </p:cNvCxnSpPr>
          <p:nvPr/>
        </p:nvCxnSpPr>
        <p:spPr>
          <a:xfrm flipH="1">
            <a:off x="1272413" y="2811576"/>
            <a:ext cx="7518388" cy="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D24825-1B6B-407F-95BF-26368B2065B2}"/>
              </a:ext>
            </a:extLst>
          </p:cNvPr>
          <p:cNvCxnSpPr>
            <a:cxnSpLocks/>
          </p:cNvCxnSpPr>
          <p:nvPr/>
        </p:nvCxnSpPr>
        <p:spPr>
          <a:xfrm flipV="1">
            <a:off x="2031948" y="2709600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D9AF66-1CA8-45DF-852A-335519595074}"/>
              </a:ext>
            </a:extLst>
          </p:cNvPr>
          <p:cNvCxnSpPr>
            <a:cxnSpLocks/>
          </p:cNvCxnSpPr>
          <p:nvPr/>
        </p:nvCxnSpPr>
        <p:spPr>
          <a:xfrm flipV="1">
            <a:off x="2769336" y="261074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569509-9E1A-4D7E-9604-9C3C89EE0B6F}"/>
              </a:ext>
            </a:extLst>
          </p:cNvPr>
          <p:cNvCxnSpPr>
            <a:cxnSpLocks/>
          </p:cNvCxnSpPr>
          <p:nvPr/>
        </p:nvCxnSpPr>
        <p:spPr>
          <a:xfrm flipV="1">
            <a:off x="4271301" y="261413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20E6E0-C9F4-4F0A-9F42-D38C364E918E}"/>
              </a:ext>
            </a:extLst>
          </p:cNvPr>
          <p:cNvCxnSpPr>
            <a:cxnSpLocks/>
          </p:cNvCxnSpPr>
          <p:nvPr/>
        </p:nvCxnSpPr>
        <p:spPr>
          <a:xfrm flipV="1">
            <a:off x="5780066" y="263676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972264-EBB2-4817-8503-BC234189C61F}"/>
              </a:ext>
            </a:extLst>
          </p:cNvPr>
          <p:cNvCxnSpPr>
            <a:cxnSpLocks/>
          </p:cNvCxnSpPr>
          <p:nvPr/>
        </p:nvCxnSpPr>
        <p:spPr>
          <a:xfrm flipV="1">
            <a:off x="7319417" y="2623676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BF78EB-17D2-4999-B0BA-4B0ABAF56A16}"/>
              </a:ext>
            </a:extLst>
          </p:cNvPr>
          <p:cNvCxnSpPr>
            <a:cxnSpLocks/>
          </p:cNvCxnSpPr>
          <p:nvPr/>
        </p:nvCxnSpPr>
        <p:spPr>
          <a:xfrm flipV="1">
            <a:off x="3513527" y="271299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19B66A-B792-4265-90F8-2A44B7AB27A9}"/>
              </a:ext>
            </a:extLst>
          </p:cNvPr>
          <p:cNvCxnSpPr>
            <a:cxnSpLocks/>
          </p:cNvCxnSpPr>
          <p:nvPr/>
        </p:nvCxnSpPr>
        <p:spPr>
          <a:xfrm flipV="1">
            <a:off x="5005297" y="270228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06BCEF-3E3E-4787-808E-47469B989DA0}"/>
              </a:ext>
            </a:extLst>
          </p:cNvPr>
          <p:cNvCxnSpPr>
            <a:cxnSpLocks/>
          </p:cNvCxnSpPr>
          <p:nvPr/>
        </p:nvCxnSpPr>
        <p:spPr>
          <a:xfrm flipV="1">
            <a:off x="6562209" y="271523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F5A247-D5E9-4BA6-BC2A-E64104C44100}"/>
              </a:ext>
            </a:extLst>
          </p:cNvPr>
          <p:cNvCxnSpPr>
            <a:cxnSpLocks/>
          </p:cNvCxnSpPr>
          <p:nvPr/>
        </p:nvCxnSpPr>
        <p:spPr>
          <a:xfrm flipV="1">
            <a:off x="8054629" y="270503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150F4A-C766-4156-8C10-3CC0328D3A73}"/>
              </a:ext>
            </a:extLst>
          </p:cNvPr>
          <p:cNvCxnSpPr>
            <a:cxnSpLocks/>
          </p:cNvCxnSpPr>
          <p:nvPr/>
        </p:nvCxnSpPr>
        <p:spPr>
          <a:xfrm flipV="1">
            <a:off x="8790800" y="260617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22BD98-0107-4DEA-BC47-25E617DAEEA3}"/>
              </a:ext>
            </a:extLst>
          </p:cNvPr>
          <p:cNvSpPr txBox="1"/>
          <p:nvPr/>
        </p:nvSpPr>
        <p:spPr>
          <a:xfrm>
            <a:off x="1071079" y="2363563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01D11-63AD-415E-B50F-D34E01A5E553}"/>
              </a:ext>
            </a:extLst>
          </p:cNvPr>
          <p:cNvSpPr txBox="1"/>
          <p:nvPr/>
        </p:nvSpPr>
        <p:spPr>
          <a:xfrm>
            <a:off x="2564694" y="231897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1.0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FC5D5A-431A-4CBB-97C0-088711C71B3E}"/>
              </a:ext>
            </a:extLst>
          </p:cNvPr>
          <p:cNvSpPr txBox="1"/>
          <p:nvPr/>
        </p:nvSpPr>
        <p:spPr>
          <a:xfrm>
            <a:off x="4044198" y="2315249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2.0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27437F-E792-4A65-B9B6-95BA37CF6F45}"/>
              </a:ext>
            </a:extLst>
          </p:cNvPr>
          <p:cNvSpPr txBox="1"/>
          <p:nvPr/>
        </p:nvSpPr>
        <p:spPr>
          <a:xfrm>
            <a:off x="5582223" y="231161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3.0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9DF82-7ABB-4247-86C1-E034FC834D60}"/>
              </a:ext>
            </a:extLst>
          </p:cNvPr>
          <p:cNvSpPr txBox="1"/>
          <p:nvPr/>
        </p:nvSpPr>
        <p:spPr>
          <a:xfrm>
            <a:off x="7092310" y="23290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4.0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4950CC-0DD0-495C-9013-20E99122CB34}"/>
              </a:ext>
            </a:extLst>
          </p:cNvPr>
          <p:cNvSpPr txBox="1"/>
          <p:nvPr/>
        </p:nvSpPr>
        <p:spPr>
          <a:xfrm>
            <a:off x="8592952" y="234999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5.0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A6C2FA-DE8C-43EC-8B7C-23733F6EAEFA}"/>
              </a:ext>
            </a:extLst>
          </p:cNvPr>
          <p:cNvCxnSpPr>
            <a:cxnSpLocks/>
          </p:cNvCxnSpPr>
          <p:nvPr/>
        </p:nvCxnSpPr>
        <p:spPr>
          <a:xfrm flipV="1">
            <a:off x="1058325" y="3574906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B65F4F9-DAEC-4164-BC4A-9F7809B71531}"/>
              </a:ext>
            </a:extLst>
          </p:cNvPr>
          <p:cNvSpPr/>
          <p:nvPr/>
        </p:nvSpPr>
        <p:spPr>
          <a:xfrm rot="5400000">
            <a:off x="588268" y="2254578"/>
            <a:ext cx="506950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980" i="1" dirty="0">
                <a:solidFill>
                  <a:schemeClr val="tx1"/>
                </a:solidFill>
              </a:rPr>
              <a:t>x</a:t>
            </a:r>
            <a:r>
              <a:rPr lang="en-US" sz="1980" i="1" baseline="-25000" dirty="0">
                <a:solidFill>
                  <a:schemeClr val="tx1"/>
                </a:solidFill>
              </a:rPr>
              <a:t>1</a:t>
            </a:r>
            <a:endParaRPr lang="en-US" sz="1980" i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0161C2-F557-4697-B027-280AFF9614DD}"/>
              </a:ext>
            </a:extLst>
          </p:cNvPr>
          <p:cNvGrpSpPr/>
          <p:nvPr/>
        </p:nvGrpSpPr>
        <p:grpSpPr>
          <a:xfrm>
            <a:off x="1021019" y="2668739"/>
            <a:ext cx="670376" cy="346249"/>
            <a:chOff x="2236574" y="1285103"/>
            <a:chExt cx="812577" cy="41969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6B0A7D-9AF4-4753-B3CC-54FFF6A36429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DCE161-55AC-4D28-885B-C8BEC861AE46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F277D11-1F19-414D-889F-1B43C6591D04}"/>
              </a:ext>
            </a:extLst>
          </p:cNvPr>
          <p:cNvSpPr/>
          <p:nvPr/>
        </p:nvSpPr>
        <p:spPr>
          <a:xfrm rot="16200000">
            <a:off x="-1319799" y="4359066"/>
            <a:ext cx="3341138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i="1" dirty="0">
                <a:solidFill>
                  <a:schemeClr val="tx1"/>
                </a:solidFill>
              </a:rPr>
              <a:t>(Interaction Enthalpy Parameter)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F89043-8AEA-4F40-9F59-6DD8534C3CB9}"/>
              </a:ext>
            </a:extLst>
          </p:cNvPr>
          <p:cNvGrpSpPr/>
          <p:nvPr/>
        </p:nvGrpSpPr>
        <p:grpSpPr>
          <a:xfrm>
            <a:off x="8466093" y="2702282"/>
            <a:ext cx="670376" cy="346249"/>
            <a:chOff x="2236574" y="1285103"/>
            <a:chExt cx="812577" cy="41969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A0F8475-2FA2-4B06-8A04-0D857BEBAFC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165F54-5E13-4B6E-A084-89D16FAC06D5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0.007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57124B-6290-4F79-A7C3-4A10EBCE4E15}"/>
              </a:ext>
            </a:extLst>
          </p:cNvPr>
          <p:cNvGrpSpPr/>
          <p:nvPr/>
        </p:nvGrpSpPr>
        <p:grpSpPr>
          <a:xfrm>
            <a:off x="6982137" y="2702282"/>
            <a:ext cx="670376" cy="346249"/>
            <a:chOff x="2236574" y="1285103"/>
            <a:chExt cx="812577" cy="41969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C0D4A99-2823-489A-BC8F-310ED2397558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31E1A7-BC4D-434B-A46B-5F42465FE5F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0.018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27A8FB-38FC-4780-A113-777C4E204186}"/>
              </a:ext>
            </a:extLst>
          </p:cNvPr>
          <p:cNvGrpSpPr/>
          <p:nvPr/>
        </p:nvGrpSpPr>
        <p:grpSpPr>
          <a:xfrm>
            <a:off x="5504351" y="2668887"/>
            <a:ext cx="670376" cy="346249"/>
            <a:chOff x="2236574" y="1285103"/>
            <a:chExt cx="812577" cy="41969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277E65E-5BDB-4B43-9269-78C9AC59035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43A1A9-16A4-4DEF-B454-20A1E8DAC53A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0.047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B45B30-1D80-4733-9B2C-C2B19C129C51}"/>
              </a:ext>
            </a:extLst>
          </p:cNvPr>
          <p:cNvGrpSpPr/>
          <p:nvPr/>
        </p:nvGrpSpPr>
        <p:grpSpPr>
          <a:xfrm>
            <a:off x="3970715" y="2658656"/>
            <a:ext cx="670376" cy="346249"/>
            <a:chOff x="2236574" y="1285103"/>
            <a:chExt cx="812577" cy="41969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778A2FB-3BC1-46FA-B5C7-287A9AAD92EC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C9F63E-32D3-4D75-A0E7-7AC6097A345F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0.119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D03A74-B180-426A-BEB4-6F7D85767870}"/>
              </a:ext>
            </a:extLst>
          </p:cNvPr>
          <p:cNvGrpSpPr/>
          <p:nvPr/>
        </p:nvGrpSpPr>
        <p:grpSpPr>
          <a:xfrm>
            <a:off x="2443411" y="2713742"/>
            <a:ext cx="670376" cy="346249"/>
            <a:chOff x="2236574" y="1285103"/>
            <a:chExt cx="812577" cy="4196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DFDFB4-9651-4BC6-8696-C1C51C65D95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E7E76A-3E4D-4048-A314-32A138521208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0.269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2C0085-D283-423F-9C5A-CB1F337348D3}"/>
              </a:ext>
            </a:extLst>
          </p:cNvPr>
          <p:cNvGrpSpPr/>
          <p:nvPr/>
        </p:nvGrpSpPr>
        <p:grpSpPr>
          <a:xfrm>
            <a:off x="999247" y="3413902"/>
            <a:ext cx="670376" cy="346249"/>
            <a:chOff x="2236574" y="1285103"/>
            <a:chExt cx="812577" cy="41969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09E7B90-680B-4AC6-808E-822AD58A7B97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1C7A36A-4DB7-4F5A-ADDE-224E4CE4788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BC2137-2C09-474E-B1FB-1AF48CA0961D}"/>
              </a:ext>
            </a:extLst>
          </p:cNvPr>
          <p:cNvGrpSpPr/>
          <p:nvPr/>
        </p:nvGrpSpPr>
        <p:grpSpPr>
          <a:xfrm>
            <a:off x="953704" y="4177475"/>
            <a:ext cx="670376" cy="346249"/>
            <a:chOff x="2236574" y="1285103"/>
            <a:chExt cx="812577" cy="41969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E0088DF-952A-401A-96F0-83BBC1605F6A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BE370D-BA9F-4BC8-ABB4-91175611C4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A8ADAF-DDF2-42E2-8FD4-0CB0B11A82FB}"/>
              </a:ext>
            </a:extLst>
          </p:cNvPr>
          <p:cNvGrpSpPr/>
          <p:nvPr/>
        </p:nvGrpSpPr>
        <p:grpSpPr>
          <a:xfrm>
            <a:off x="999248" y="4932107"/>
            <a:ext cx="670376" cy="346249"/>
            <a:chOff x="2236574" y="1285103"/>
            <a:chExt cx="812577" cy="41969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495B2E3-918D-4394-B4B0-94BB2F3A76F1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913170-B1AE-499C-8043-79676DAA3D9C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985076-D07D-4C9D-A528-57957C994EC1}"/>
              </a:ext>
            </a:extLst>
          </p:cNvPr>
          <p:cNvGrpSpPr/>
          <p:nvPr/>
        </p:nvGrpSpPr>
        <p:grpSpPr>
          <a:xfrm>
            <a:off x="1018823" y="5676678"/>
            <a:ext cx="670376" cy="346249"/>
            <a:chOff x="2236574" y="1285103"/>
            <a:chExt cx="812577" cy="41969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E0A8CC-1BED-47BF-8712-B130DB203A8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881AD5-CEEA-4928-B729-03267C904331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0FCE9B-7169-47B8-8DB4-5230C3CDFE2C}"/>
              </a:ext>
            </a:extLst>
          </p:cNvPr>
          <p:cNvGrpSpPr/>
          <p:nvPr/>
        </p:nvGrpSpPr>
        <p:grpSpPr>
          <a:xfrm>
            <a:off x="999247" y="6421841"/>
            <a:ext cx="670376" cy="346249"/>
            <a:chOff x="2236574" y="1285103"/>
            <a:chExt cx="812577" cy="41969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0D77D12-DFE9-4508-BA5B-5EA710C6A914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AAFA18-279E-47D8-856E-4ED8601891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E16A0D-F7B0-4DD1-B6A6-B84D32291CF8}"/>
              </a:ext>
            </a:extLst>
          </p:cNvPr>
          <p:cNvGrpSpPr/>
          <p:nvPr/>
        </p:nvGrpSpPr>
        <p:grpSpPr>
          <a:xfrm>
            <a:off x="152401" y="1366793"/>
            <a:ext cx="9668115" cy="5086840"/>
            <a:chOff x="128623" y="1116880"/>
            <a:chExt cx="9668115" cy="5086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3BBA24-1C5E-4E89-8FA6-D48B378A4AD6}"/>
                </a:ext>
              </a:extLst>
            </p:cNvPr>
            <p:cNvSpPr/>
            <p:nvPr/>
          </p:nvSpPr>
          <p:spPr>
            <a:xfrm>
              <a:off x="214105" y="1118958"/>
              <a:ext cx="9582633" cy="39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80" i="1" dirty="0">
                  <a:solidFill>
                    <a:schemeClr val="tx1"/>
                  </a:solidFill>
                </a:rPr>
                <a:t>x</a:t>
              </a:r>
              <a:r>
                <a:rPr lang="en-US" sz="1980" i="1" baseline="-25000" dirty="0">
                  <a:solidFill>
                    <a:schemeClr val="tx1"/>
                  </a:solidFill>
                </a:rPr>
                <a:t>1</a:t>
              </a:r>
              <a:r>
                <a:rPr lang="en-US" sz="1980" dirty="0">
                  <a:solidFill>
                    <a:schemeClr val="tx1"/>
                  </a:solidFill>
                </a:rPr>
                <a:t> vs        </a:t>
              </a:r>
              <a:r>
                <a:rPr lang="en-US" sz="1980" i="1" dirty="0">
                  <a:solidFill>
                    <a:schemeClr val="tx1"/>
                  </a:solidFill>
                </a:rPr>
                <a:t>(Activation Enthalpy Parameter) and        (Interaction Enthalpy Parameter)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463097E-CA94-4D96-A304-2883BD50B3C4}"/>
                    </a:ext>
                  </a:extLst>
                </p:cNvPr>
                <p:cNvSpPr txBox="1"/>
                <p:nvPr/>
              </p:nvSpPr>
              <p:spPr>
                <a:xfrm>
                  <a:off x="1143000" y="1116880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463097E-CA94-4D96-A304-2883BD50B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116880"/>
                  <a:ext cx="58309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3441562-7B05-422D-A151-2A11833C0DA4}"/>
                    </a:ext>
                  </a:extLst>
                </p:cNvPr>
                <p:cNvSpPr txBox="1"/>
                <p:nvPr/>
              </p:nvSpPr>
              <p:spPr>
                <a:xfrm rot="16200000">
                  <a:off x="21740" y="5727506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3441562-7B05-422D-A151-2A11833C0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740" y="5727506"/>
                  <a:ext cx="5830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FD5EC-8BF8-4542-BC20-8A83415EC201}"/>
              </a:ext>
            </a:extLst>
          </p:cNvPr>
          <p:cNvGrpSpPr/>
          <p:nvPr/>
        </p:nvGrpSpPr>
        <p:grpSpPr>
          <a:xfrm>
            <a:off x="3378303" y="1949646"/>
            <a:ext cx="3714008" cy="418933"/>
            <a:chOff x="3378303" y="1509293"/>
            <a:chExt cx="3714008" cy="4189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355DE-393F-41B6-B3C4-03FB2B441E55}"/>
                </a:ext>
              </a:extLst>
            </p:cNvPr>
            <p:cNvSpPr/>
            <p:nvPr/>
          </p:nvSpPr>
          <p:spPr>
            <a:xfrm>
              <a:off x="3424534" y="1531488"/>
              <a:ext cx="3667777" cy="39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i="1" dirty="0">
                  <a:solidFill>
                    <a:schemeClr val="tx1"/>
                  </a:solidFill>
                </a:rPr>
                <a:t>(Activation Enthalpy Parameter)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/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3789C16-C40E-46E6-B14A-658DA4A31823}"/>
                  </a:ext>
                </a:extLst>
              </p:cNvPr>
              <p:cNvSpPr txBox="1"/>
              <p:nvPr/>
            </p:nvSpPr>
            <p:spPr>
              <a:xfrm>
                <a:off x="5334000" y="1359924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3789C16-C40E-46E6-B14A-658DA4A31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359924"/>
                <a:ext cx="58309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A9B5E3-386A-420D-85D5-784C0D2FC0FA}"/>
              </a:ext>
            </a:extLst>
          </p:cNvPr>
          <p:cNvSpPr txBox="1"/>
          <p:nvPr/>
        </p:nvSpPr>
        <p:spPr>
          <a:xfrm>
            <a:off x="2167261" y="153390"/>
            <a:ext cx="5723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Our Goal is to Fill in the Phase Space Values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BEB545-26F0-4487-ACB1-378044B181E7}"/>
              </a:ext>
            </a:extLst>
          </p:cNvPr>
          <p:cNvSpPr txBox="1"/>
          <p:nvPr/>
        </p:nvSpPr>
        <p:spPr>
          <a:xfrm>
            <a:off x="2063915" y="560089"/>
            <a:ext cx="5882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Configuration Variables are Functions of         and      </a:t>
            </a:r>
          </a:p>
          <a:p>
            <a:pPr algn="ctr"/>
            <a:r>
              <a:rPr lang="en-US" b="1" i="1" dirty="0"/>
              <a:t>Values Found at Equilibrium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0BA69E1-D403-4AF6-BC51-7AB1DA13FB38}"/>
                  </a:ext>
                </a:extLst>
              </p:cNvPr>
              <p:cNvSpPr txBox="1"/>
              <p:nvPr/>
            </p:nvSpPr>
            <p:spPr>
              <a:xfrm>
                <a:off x="6427303" y="533400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0BA69E1-D403-4AF6-BC51-7AB1DA13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3" y="533400"/>
                <a:ext cx="58309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5EC3D93-E43B-48DA-B68B-A65B45990595}"/>
                  </a:ext>
                </a:extLst>
              </p:cNvPr>
              <p:cNvSpPr txBox="1"/>
              <p:nvPr/>
            </p:nvSpPr>
            <p:spPr>
              <a:xfrm>
                <a:off x="7308039" y="544700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5EC3D93-E43B-48DA-B68B-A65B4599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039" y="544700"/>
                <a:ext cx="58309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809D499-8ED8-4EB5-B7B8-581406DAD633}"/>
              </a:ext>
            </a:extLst>
          </p:cNvPr>
          <p:cNvSpPr/>
          <p:nvPr/>
        </p:nvSpPr>
        <p:spPr>
          <a:xfrm>
            <a:off x="5592321" y="3643552"/>
            <a:ext cx="2189345" cy="17603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 is to fill in this grid with values for</a:t>
            </a:r>
            <a:r>
              <a:rPr lang="en-US" b="1" i="1" dirty="0"/>
              <a:t> x</a:t>
            </a:r>
            <a:r>
              <a:rPr lang="en-US" b="1" i="1" baseline="-25000" dirty="0"/>
              <a:t>1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i="1" baseline="-25000" dirty="0"/>
              <a:t>2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i="1" baseline="-25000" dirty="0"/>
              <a:t>1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i="1" baseline="-25000" dirty="0"/>
              <a:t>3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E27F44-1F99-4100-8FC0-7A19F369BE58}"/>
              </a:ext>
            </a:extLst>
          </p:cNvPr>
          <p:cNvGrpSpPr/>
          <p:nvPr/>
        </p:nvGrpSpPr>
        <p:grpSpPr>
          <a:xfrm>
            <a:off x="2211694" y="3413902"/>
            <a:ext cx="1341893" cy="3312359"/>
            <a:chOff x="2238702" y="3192536"/>
            <a:chExt cx="1341893" cy="331235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21EB09-F7D3-44EA-A3FA-772166E4604C}"/>
                </a:ext>
              </a:extLst>
            </p:cNvPr>
            <p:cNvSpPr txBox="1"/>
            <p:nvPr/>
          </p:nvSpPr>
          <p:spPr>
            <a:xfrm>
              <a:off x="2546338" y="5055135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y</a:t>
              </a:r>
              <a:r>
                <a:rPr lang="en-US" sz="1600" b="1" i="1" baseline="-25000" dirty="0"/>
                <a:t>2 </a:t>
              </a:r>
              <a:r>
                <a:rPr lang="en-US" sz="1600" b="1" i="1" dirty="0"/>
                <a:t>= 0.212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B469E5E-E38A-44F1-B15A-FD95FC8D891B}"/>
                </a:ext>
              </a:extLst>
            </p:cNvPr>
            <p:cNvSpPr/>
            <p:nvPr/>
          </p:nvSpPr>
          <p:spPr>
            <a:xfrm>
              <a:off x="2238702" y="3192536"/>
              <a:ext cx="1341893" cy="331235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84181623-A26B-4F3A-9096-46BA33237E5B}"/>
                </a:ext>
              </a:extLst>
            </p:cNvPr>
            <p:cNvSpPr/>
            <p:nvPr/>
          </p:nvSpPr>
          <p:spPr>
            <a:xfrm>
              <a:off x="2340383" y="5109740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E7BFFF0-62B7-4992-9BD5-F1735DA19769}"/>
                </a:ext>
              </a:extLst>
            </p:cNvPr>
            <p:cNvSpPr txBox="1"/>
            <p:nvPr/>
          </p:nvSpPr>
          <p:spPr>
            <a:xfrm>
              <a:off x="2315377" y="4383730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1.16:</a:t>
              </a:r>
            </a:p>
          </p:txBody>
        </p:sp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CEDB8769-448B-4789-A85E-E1592EB8D6C1}"/>
                </a:ext>
              </a:extLst>
            </p:cNvPr>
            <p:cNvSpPr/>
            <p:nvPr/>
          </p:nvSpPr>
          <p:spPr>
            <a:xfrm>
              <a:off x="2342624" y="6096123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Diamond 126">
              <a:extLst>
                <a:ext uri="{FF2B5EF4-FFF2-40B4-BE49-F238E27FC236}">
                  <a16:creationId xmlns:a16="http://schemas.microsoft.com/office/drawing/2014/main" id="{6AAE410A-9C2A-4DDC-9ADB-AC3A95BAD124}"/>
                </a:ext>
              </a:extLst>
            </p:cNvPr>
            <p:cNvSpPr/>
            <p:nvPr/>
          </p:nvSpPr>
          <p:spPr>
            <a:xfrm>
              <a:off x="2340383" y="5586510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957034-A0E1-4C93-B719-A9A2FD7B84C3}"/>
                </a:ext>
              </a:extLst>
            </p:cNvPr>
            <p:cNvSpPr txBox="1"/>
            <p:nvPr/>
          </p:nvSpPr>
          <p:spPr>
            <a:xfrm>
              <a:off x="2549454" y="554934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1 </a:t>
              </a:r>
              <a:r>
                <a:rPr lang="en-US" sz="1600" b="1" i="1" dirty="0"/>
                <a:t>= 0.169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1251BE1-18E2-4EC4-BCDB-6B558C26F0B9}"/>
                </a:ext>
              </a:extLst>
            </p:cNvPr>
            <p:cNvSpPr txBox="1"/>
            <p:nvPr/>
          </p:nvSpPr>
          <p:spPr>
            <a:xfrm>
              <a:off x="2577406" y="6044125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3 </a:t>
              </a:r>
              <a:r>
                <a:rPr lang="en-US" sz="1600" b="1" i="1" dirty="0"/>
                <a:t>= 0.092</a:t>
              </a: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CD96A47-A70C-4A22-A80F-EA28BF0D2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" r="50000" b="12553"/>
            <a:stretch/>
          </p:blipFill>
          <p:spPr>
            <a:xfrm>
              <a:off x="2392206" y="3276600"/>
              <a:ext cx="1037422" cy="10699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1707FC5-38E0-41C0-AC5F-64877A27BE49}"/>
                    </a:ext>
                  </a:extLst>
                </p:cNvPr>
                <p:cNvSpPr txBox="1"/>
                <p:nvPr/>
              </p:nvSpPr>
              <p:spPr>
                <a:xfrm>
                  <a:off x="2538503" y="4739203"/>
                  <a:ext cx="9157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= 0.074</a:t>
                  </a: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1707FC5-38E0-41C0-AC5F-64877A27B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3" y="4739203"/>
                  <a:ext cx="915753" cy="246221"/>
                </a:xfrm>
                <a:prstGeom prst="rect">
                  <a:avLst/>
                </a:prstGeom>
                <a:blipFill>
                  <a:blip r:embed="rId9"/>
                  <a:stretch>
                    <a:fillRect t="-27500" r="-10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5E241A54-A16D-4707-A882-92DE0E9DA317}"/>
                </a:ext>
              </a:extLst>
            </p:cNvPr>
            <p:cNvSpPr/>
            <p:nvPr/>
          </p:nvSpPr>
          <p:spPr>
            <a:xfrm>
              <a:off x="2330332" y="4718048"/>
              <a:ext cx="198120" cy="290899"/>
            </a:xfrm>
            <a:prstGeom prst="diamon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Diamond 134">
            <a:extLst>
              <a:ext uri="{FF2B5EF4-FFF2-40B4-BE49-F238E27FC236}">
                <a16:creationId xmlns:a16="http://schemas.microsoft.com/office/drawing/2014/main" id="{BD402FA8-4DF6-4055-AF17-05F37FF43200}"/>
              </a:ext>
            </a:extLst>
          </p:cNvPr>
          <p:cNvSpPr/>
          <p:nvPr/>
        </p:nvSpPr>
        <p:spPr>
          <a:xfrm>
            <a:off x="1149150" y="3196065"/>
            <a:ext cx="198120" cy="290899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7FDEDEE-6C63-4A06-9DD3-4320FE7845F0}"/>
              </a:ext>
            </a:extLst>
          </p:cNvPr>
          <p:cNvSpPr txBox="1"/>
          <p:nvPr/>
        </p:nvSpPr>
        <p:spPr>
          <a:xfrm>
            <a:off x="2151038" y="3109016"/>
            <a:ext cx="155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Scale-Free-Like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42E54F-2722-4C8F-8DF2-41CD3A2F6E75}"/>
              </a:ext>
            </a:extLst>
          </p:cNvPr>
          <p:cNvSpPr txBox="1"/>
          <p:nvPr/>
        </p:nvSpPr>
        <p:spPr>
          <a:xfrm>
            <a:off x="3914934" y="3784721"/>
            <a:ext cx="1373190" cy="33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Rich Club-Like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5A9A0F-822C-40FC-9B58-6983C28E599A}"/>
              </a:ext>
            </a:extLst>
          </p:cNvPr>
          <p:cNvGrpSpPr/>
          <p:nvPr/>
        </p:nvGrpSpPr>
        <p:grpSpPr>
          <a:xfrm>
            <a:off x="3907844" y="4177475"/>
            <a:ext cx="1341893" cy="3383617"/>
            <a:chOff x="3907844" y="4177475"/>
            <a:chExt cx="1341893" cy="338361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CF4CD5-1CC5-42A1-8615-5465175E82BD}"/>
                </a:ext>
              </a:extLst>
            </p:cNvPr>
            <p:cNvSpPr txBox="1"/>
            <p:nvPr/>
          </p:nvSpPr>
          <p:spPr>
            <a:xfrm>
              <a:off x="4205514" y="6065636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y</a:t>
              </a:r>
              <a:r>
                <a:rPr lang="en-US" sz="1600" b="1" i="1" baseline="-25000" dirty="0"/>
                <a:t>2 </a:t>
              </a:r>
              <a:r>
                <a:rPr lang="en-US" sz="1600" b="1" i="1" dirty="0"/>
                <a:t>= 0.047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951715C6-468E-4DC4-A634-6ADEB80AE15A}"/>
                </a:ext>
              </a:extLst>
            </p:cNvPr>
            <p:cNvSpPr/>
            <p:nvPr/>
          </p:nvSpPr>
          <p:spPr>
            <a:xfrm>
              <a:off x="3907844" y="4177475"/>
              <a:ext cx="1341893" cy="33836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iamond 113">
              <a:extLst>
                <a:ext uri="{FF2B5EF4-FFF2-40B4-BE49-F238E27FC236}">
                  <a16:creationId xmlns:a16="http://schemas.microsoft.com/office/drawing/2014/main" id="{6C854F92-2871-4C91-B368-11E278A93AB0}"/>
                </a:ext>
              </a:extLst>
            </p:cNvPr>
            <p:cNvSpPr/>
            <p:nvPr/>
          </p:nvSpPr>
          <p:spPr>
            <a:xfrm>
              <a:off x="3999559" y="6120241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0501A5-EF73-4288-8CB8-E9EA635DA0BE}"/>
                </a:ext>
              </a:extLst>
            </p:cNvPr>
            <p:cNvSpPr txBox="1"/>
            <p:nvPr/>
          </p:nvSpPr>
          <p:spPr>
            <a:xfrm>
              <a:off x="3963012" y="5350452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1.65:</a:t>
              </a:r>
            </a:p>
          </p:txBody>
        </p:sp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4328C49B-1857-49C8-8486-F3147DD8440B}"/>
                </a:ext>
              </a:extLst>
            </p:cNvPr>
            <p:cNvSpPr/>
            <p:nvPr/>
          </p:nvSpPr>
          <p:spPr>
            <a:xfrm>
              <a:off x="4001800" y="7106624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iamond 116">
              <a:extLst>
                <a:ext uri="{FF2B5EF4-FFF2-40B4-BE49-F238E27FC236}">
                  <a16:creationId xmlns:a16="http://schemas.microsoft.com/office/drawing/2014/main" id="{D2DA3783-152C-4E27-B110-0989166BC108}"/>
                </a:ext>
              </a:extLst>
            </p:cNvPr>
            <p:cNvSpPr/>
            <p:nvPr/>
          </p:nvSpPr>
          <p:spPr>
            <a:xfrm>
              <a:off x="3999559" y="6597011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96ED562-E0A5-4E23-97CE-BE9F04003A0F}"/>
                </a:ext>
              </a:extLst>
            </p:cNvPr>
            <p:cNvSpPr txBox="1"/>
            <p:nvPr/>
          </p:nvSpPr>
          <p:spPr>
            <a:xfrm>
              <a:off x="4208630" y="6559846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1 </a:t>
              </a:r>
              <a:r>
                <a:rPr lang="en-US" sz="1600" b="1" i="1" dirty="0"/>
                <a:t>= 0.418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3CE8DE-7848-410D-96BB-C5EDD0BD4DC7}"/>
                </a:ext>
              </a:extLst>
            </p:cNvPr>
            <p:cNvSpPr txBox="1"/>
            <p:nvPr/>
          </p:nvSpPr>
          <p:spPr>
            <a:xfrm>
              <a:off x="4236582" y="7054626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z</a:t>
              </a:r>
              <a:r>
                <a:rPr lang="en-US" sz="1600" b="1" i="1" baseline="-25000" dirty="0"/>
                <a:t>3 </a:t>
              </a:r>
              <a:r>
                <a:rPr lang="en-US" sz="1600" b="1" i="1" dirty="0"/>
                <a:t>= 0.020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EA3FEE5-83F1-4517-BB67-1363FFA43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86" b="10929"/>
            <a:stretch/>
          </p:blipFill>
          <p:spPr>
            <a:xfrm>
              <a:off x="4095992" y="4256740"/>
              <a:ext cx="1029368" cy="1077002"/>
            </a:xfrm>
            <a:prstGeom prst="rect">
              <a:avLst/>
            </a:prstGeom>
          </p:spPr>
        </p:pic>
        <p:sp>
          <p:nvSpPr>
            <p:cNvPr id="138" name="Diamond 137">
              <a:extLst>
                <a:ext uri="{FF2B5EF4-FFF2-40B4-BE49-F238E27FC236}">
                  <a16:creationId xmlns:a16="http://schemas.microsoft.com/office/drawing/2014/main" id="{AD45C446-27C0-43DA-BEA2-AC279574FB72}"/>
                </a:ext>
              </a:extLst>
            </p:cNvPr>
            <p:cNvSpPr/>
            <p:nvPr/>
          </p:nvSpPr>
          <p:spPr>
            <a:xfrm>
              <a:off x="3998359" y="5675764"/>
              <a:ext cx="198120" cy="290899"/>
            </a:xfrm>
            <a:prstGeom prst="diamon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3DD6B13-8AB7-4D37-970B-012AB0375AEB}"/>
                    </a:ext>
                  </a:extLst>
                </p:cNvPr>
                <p:cNvSpPr txBox="1"/>
                <p:nvPr/>
              </p:nvSpPr>
              <p:spPr>
                <a:xfrm>
                  <a:off x="4205514" y="5691603"/>
                  <a:ext cx="9157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= 0.250</a:t>
                  </a:r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3DD6B13-8AB7-4D37-970B-012AB0375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514" y="5691603"/>
                  <a:ext cx="915753" cy="246221"/>
                </a:xfrm>
                <a:prstGeom prst="rect">
                  <a:avLst/>
                </a:prstGeom>
                <a:blipFill>
                  <a:blip r:embed="rId10"/>
                  <a:stretch>
                    <a:fillRect t="-27500" r="-1000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Diamond 140">
            <a:extLst>
              <a:ext uri="{FF2B5EF4-FFF2-40B4-BE49-F238E27FC236}">
                <a16:creationId xmlns:a16="http://schemas.microsoft.com/office/drawing/2014/main" id="{759470A8-D234-49EA-8797-C0E53782827C}"/>
              </a:ext>
            </a:extLst>
          </p:cNvPr>
          <p:cNvSpPr/>
          <p:nvPr/>
        </p:nvSpPr>
        <p:spPr>
          <a:xfrm>
            <a:off x="1168605" y="4512202"/>
            <a:ext cx="198120" cy="290899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E2F-2F1B-4CAC-A567-1BE7914821B7}"/>
              </a:ext>
            </a:extLst>
          </p:cNvPr>
          <p:cNvSpPr/>
          <p:nvPr/>
        </p:nvSpPr>
        <p:spPr>
          <a:xfrm>
            <a:off x="1298866" y="2809829"/>
            <a:ext cx="4449757" cy="1873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row: Curved Up 139">
            <a:extLst>
              <a:ext uri="{FF2B5EF4-FFF2-40B4-BE49-F238E27FC236}">
                <a16:creationId xmlns:a16="http://schemas.microsoft.com/office/drawing/2014/main" id="{38AD9FB9-3340-4B7A-91AE-646E2AE843EB}"/>
              </a:ext>
            </a:extLst>
          </p:cNvPr>
          <p:cNvSpPr/>
          <p:nvPr/>
        </p:nvSpPr>
        <p:spPr>
          <a:xfrm rot="11410471">
            <a:off x="1297514" y="4458378"/>
            <a:ext cx="3041432" cy="495129"/>
          </a:xfrm>
          <a:prstGeom prst="curved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C66C586B-50FC-4813-84CA-E5F5476A900C}"/>
              </a:ext>
            </a:extLst>
          </p:cNvPr>
          <p:cNvSpPr/>
          <p:nvPr/>
        </p:nvSpPr>
        <p:spPr>
          <a:xfrm rot="12650540">
            <a:off x="1319999" y="3221152"/>
            <a:ext cx="1681129" cy="541661"/>
          </a:xfrm>
          <a:prstGeom prst="curved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A5625-0D81-4093-84E6-2A45FDEDE21F}"/>
              </a:ext>
            </a:extLst>
          </p:cNvPr>
          <p:cNvSpPr txBox="1"/>
          <p:nvPr/>
        </p:nvSpPr>
        <p:spPr>
          <a:xfrm>
            <a:off x="586631" y="6435551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EC576-2EAF-453A-8E53-47F22F19AD8A}"/>
              </a:ext>
            </a:extLst>
          </p:cNvPr>
          <p:cNvSpPr txBox="1"/>
          <p:nvPr/>
        </p:nvSpPr>
        <p:spPr>
          <a:xfrm>
            <a:off x="615994" y="2706424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AF08-7D2B-4D7C-925D-082BFA394477}"/>
              </a:ext>
            </a:extLst>
          </p:cNvPr>
          <p:cNvSpPr txBox="1"/>
          <p:nvPr/>
        </p:nvSpPr>
        <p:spPr>
          <a:xfrm>
            <a:off x="606206" y="34194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3E7531-C0E3-4D27-A226-47E8B61EA226}"/>
              </a:ext>
            </a:extLst>
          </p:cNvPr>
          <p:cNvCxnSpPr>
            <a:cxnSpLocks/>
          </p:cNvCxnSpPr>
          <p:nvPr/>
        </p:nvCxnSpPr>
        <p:spPr>
          <a:xfrm flipV="1">
            <a:off x="1049680" y="5837704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168AAE-734B-4238-8B5E-9905CCF9D1DE}"/>
              </a:ext>
            </a:extLst>
          </p:cNvPr>
          <p:cNvCxnSpPr>
            <a:cxnSpLocks/>
          </p:cNvCxnSpPr>
          <p:nvPr/>
        </p:nvCxnSpPr>
        <p:spPr>
          <a:xfrm flipV="1">
            <a:off x="1066165" y="507074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33957A-6675-4BE7-96F5-C0EB64939B12}"/>
              </a:ext>
            </a:extLst>
          </p:cNvPr>
          <p:cNvCxnSpPr>
            <a:cxnSpLocks/>
          </p:cNvCxnSpPr>
          <p:nvPr/>
        </p:nvCxnSpPr>
        <p:spPr>
          <a:xfrm flipV="1">
            <a:off x="1064019" y="4335702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90098-2907-4E21-BCE1-9BE6D8055A29}"/>
              </a:ext>
            </a:extLst>
          </p:cNvPr>
          <p:cNvCxnSpPr>
            <a:cxnSpLocks/>
          </p:cNvCxnSpPr>
          <p:nvPr/>
        </p:nvCxnSpPr>
        <p:spPr>
          <a:xfrm flipV="1">
            <a:off x="1049680" y="659233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BDF13B-EFCF-449E-8FA3-2F1F5BD9884D}"/>
              </a:ext>
            </a:extLst>
          </p:cNvPr>
          <p:cNvCxnSpPr>
            <a:cxnSpLocks/>
          </p:cNvCxnSpPr>
          <p:nvPr/>
        </p:nvCxnSpPr>
        <p:spPr>
          <a:xfrm flipH="1">
            <a:off x="1248089" y="2793706"/>
            <a:ext cx="16484" cy="3794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84E8DD-AB2B-4F1C-B953-8F9E57D628EC}"/>
              </a:ext>
            </a:extLst>
          </p:cNvPr>
          <p:cNvSpPr txBox="1"/>
          <p:nvPr/>
        </p:nvSpPr>
        <p:spPr>
          <a:xfrm>
            <a:off x="625782" y="569292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16EEE-C0DA-4136-8BD9-4F25BC344F62}"/>
              </a:ext>
            </a:extLst>
          </p:cNvPr>
          <p:cNvSpPr txBox="1"/>
          <p:nvPr/>
        </p:nvSpPr>
        <p:spPr>
          <a:xfrm>
            <a:off x="596419" y="494051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895B3-B474-40F3-A888-CD013FDCD185}"/>
              </a:ext>
            </a:extLst>
          </p:cNvPr>
          <p:cNvSpPr txBox="1"/>
          <p:nvPr/>
        </p:nvSpPr>
        <p:spPr>
          <a:xfrm>
            <a:off x="576843" y="4199287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9EF2C-21CD-4227-AD27-D3E2836F2B6F}"/>
              </a:ext>
            </a:extLst>
          </p:cNvPr>
          <p:cNvSpPr/>
          <p:nvPr/>
        </p:nvSpPr>
        <p:spPr>
          <a:xfrm>
            <a:off x="2888995" y="2468495"/>
            <a:ext cx="4266175" cy="26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81BD77-65A2-4396-9A86-802F990F7019}"/>
              </a:ext>
            </a:extLst>
          </p:cNvPr>
          <p:cNvCxnSpPr>
            <a:cxnSpLocks/>
          </p:cNvCxnSpPr>
          <p:nvPr/>
        </p:nvCxnSpPr>
        <p:spPr>
          <a:xfrm flipH="1">
            <a:off x="1272413" y="2811576"/>
            <a:ext cx="7518388" cy="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D24825-1B6B-407F-95BF-26368B2065B2}"/>
              </a:ext>
            </a:extLst>
          </p:cNvPr>
          <p:cNvCxnSpPr>
            <a:cxnSpLocks/>
          </p:cNvCxnSpPr>
          <p:nvPr/>
        </p:nvCxnSpPr>
        <p:spPr>
          <a:xfrm flipV="1">
            <a:off x="2031948" y="2709600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D9AF66-1CA8-45DF-852A-335519595074}"/>
              </a:ext>
            </a:extLst>
          </p:cNvPr>
          <p:cNvCxnSpPr>
            <a:cxnSpLocks/>
          </p:cNvCxnSpPr>
          <p:nvPr/>
        </p:nvCxnSpPr>
        <p:spPr>
          <a:xfrm flipV="1">
            <a:off x="2769336" y="261074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569509-9E1A-4D7E-9604-9C3C89EE0B6F}"/>
              </a:ext>
            </a:extLst>
          </p:cNvPr>
          <p:cNvCxnSpPr>
            <a:cxnSpLocks/>
          </p:cNvCxnSpPr>
          <p:nvPr/>
        </p:nvCxnSpPr>
        <p:spPr>
          <a:xfrm flipV="1">
            <a:off x="4271301" y="261413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20E6E0-C9F4-4F0A-9F42-D38C364E918E}"/>
              </a:ext>
            </a:extLst>
          </p:cNvPr>
          <p:cNvCxnSpPr>
            <a:cxnSpLocks/>
          </p:cNvCxnSpPr>
          <p:nvPr/>
        </p:nvCxnSpPr>
        <p:spPr>
          <a:xfrm flipV="1">
            <a:off x="5780066" y="263676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972264-EBB2-4817-8503-BC234189C61F}"/>
              </a:ext>
            </a:extLst>
          </p:cNvPr>
          <p:cNvCxnSpPr>
            <a:cxnSpLocks/>
          </p:cNvCxnSpPr>
          <p:nvPr/>
        </p:nvCxnSpPr>
        <p:spPr>
          <a:xfrm flipV="1">
            <a:off x="7319417" y="2623676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BF78EB-17D2-4999-B0BA-4B0ABAF56A16}"/>
              </a:ext>
            </a:extLst>
          </p:cNvPr>
          <p:cNvCxnSpPr>
            <a:cxnSpLocks/>
          </p:cNvCxnSpPr>
          <p:nvPr/>
        </p:nvCxnSpPr>
        <p:spPr>
          <a:xfrm flipV="1">
            <a:off x="3513527" y="271299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19B66A-B792-4265-90F8-2A44B7AB27A9}"/>
              </a:ext>
            </a:extLst>
          </p:cNvPr>
          <p:cNvCxnSpPr>
            <a:cxnSpLocks/>
          </p:cNvCxnSpPr>
          <p:nvPr/>
        </p:nvCxnSpPr>
        <p:spPr>
          <a:xfrm flipV="1">
            <a:off x="5005297" y="270228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06BCEF-3E3E-4787-808E-47469B989DA0}"/>
              </a:ext>
            </a:extLst>
          </p:cNvPr>
          <p:cNvCxnSpPr>
            <a:cxnSpLocks/>
          </p:cNvCxnSpPr>
          <p:nvPr/>
        </p:nvCxnSpPr>
        <p:spPr>
          <a:xfrm flipV="1">
            <a:off x="6562209" y="271523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F5A247-D5E9-4BA6-BC2A-E64104C44100}"/>
              </a:ext>
            </a:extLst>
          </p:cNvPr>
          <p:cNvCxnSpPr>
            <a:cxnSpLocks/>
          </p:cNvCxnSpPr>
          <p:nvPr/>
        </p:nvCxnSpPr>
        <p:spPr>
          <a:xfrm flipV="1">
            <a:off x="8054629" y="270503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150F4A-C766-4156-8C10-3CC0328D3A73}"/>
              </a:ext>
            </a:extLst>
          </p:cNvPr>
          <p:cNvCxnSpPr>
            <a:cxnSpLocks/>
          </p:cNvCxnSpPr>
          <p:nvPr/>
        </p:nvCxnSpPr>
        <p:spPr>
          <a:xfrm flipV="1">
            <a:off x="8790800" y="260617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22BD98-0107-4DEA-BC47-25E617DAEEA3}"/>
              </a:ext>
            </a:extLst>
          </p:cNvPr>
          <p:cNvSpPr txBox="1"/>
          <p:nvPr/>
        </p:nvSpPr>
        <p:spPr>
          <a:xfrm>
            <a:off x="1071079" y="2363563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01D11-63AD-415E-B50F-D34E01A5E553}"/>
              </a:ext>
            </a:extLst>
          </p:cNvPr>
          <p:cNvSpPr txBox="1"/>
          <p:nvPr/>
        </p:nvSpPr>
        <p:spPr>
          <a:xfrm>
            <a:off x="2564694" y="231897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1.0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FC5D5A-431A-4CBB-97C0-088711C71B3E}"/>
              </a:ext>
            </a:extLst>
          </p:cNvPr>
          <p:cNvSpPr txBox="1"/>
          <p:nvPr/>
        </p:nvSpPr>
        <p:spPr>
          <a:xfrm>
            <a:off x="4044198" y="2315249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2.0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27437F-E792-4A65-B9B6-95BA37CF6F45}"/>
              </a:ext>
            </a:extLst>
          </p:cNvPr>
          <p:cNvSpPr txBox="1"/>
          <p:nvPr/>
        </p:nvSpPr>
        <p:spPr>
          <a:xfrm>
            <a:off x="5582223" y="231161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3.0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9DF82-7ABB-4247-86C1-E034FC834D60}"/>
              </a:ext>
            </a:extLst>
          </p:cNvPr>
          <p:cNvSpPr txBox="1"/>
          <p:nvPr/>
        </p:nvSpPr>
        <p:spPr>
          <a:xfrm>
            <a:off x="7092310" y="23290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4.0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4950CC-0DD0-495C-9013-20E99122CB34}"/>
              </a:ext>
            </a:extLst>
          </p:cNvPr>
          <p:cNvSpPr txBox="1"/>
          <p:nvPr/>
        </p:nvSpPr>
        <p:spPr>
          <a:xfrm>
            <a:off x="8592952" y="234999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5.0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A6C2FA-DE8C-43EC-8B7C-23733F6EAEFA}"/>
              </a:ext>
            </a:extLst>
          </p:cNvPr>
          <p:cNvCxnSpPr>
            <a:cxnSpLocks/>
          </p:cNvCxnSpPr>
          <p:nvPr/>
        </p:nvCxnSpPr>
        <p:spPr>
          <a:xfrm flipV="1">
            <a:off x="1058325" y="3574906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B65F4F9-DAEC-4164-BC4A-9F7809B71531}"/>
              </a:ext>
            </a:extLst>
          </p:cNvPr>
          <p:cNvSpPr/>
          <p:nvPr/>
        </p:nvSpPr>
        <p:spPr>
          <a:xfrm rot="5400000">
            <a:off x="588268" y="2254578"/>
            <a:ext cx="506950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980" i="1" dirty="0">
                <a:solidFill>
                  <a:schemeClr val="tx1"/>
                </a:solidFill>
              </a:rPr>
              <a:t>x</a:t>
            </a:r>
            <a:r>
              <a:rPr lang="en-US" sz="1980" i="1" baseline="-25000" dirty="0">
                <a:solidFill>
                  <a:schemeClr val="tx1"/>
                </a:solidFill>
              </a:rPr>
              <a:t>1</a:t>
            </a:r>
            <a:endParaRPr lang="en-US" sz="1980" i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0161C2-F557-4697-B027-280AFF9614DD}"/>
              </a:ext>
            </a:extLst>
          </p:cNvPr>
          <p:cNvGrpSpPr/>
          <p:nvPr/>
        </p:nvGrpSpPr>
        <p:grpSpPr>
          <a:xfrm>
            <a:off x="1021019" y="2668739"/>
            <a:ext cx="670376" cy="346249"/>
            <a:chOff x="2236574" y="1285103"/>
            <a:chExt cx="812577" cy="41969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6B0A7D-9AF4-4753-B3CC-54FFF6A36429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DCE161-55AC-4D28-885B-C8BEC861AE46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F277D11-1F19-414D-889F-1B43C6591D04}"/>
              </a:ext>
            </a:extLst>
          </p:cNvPr>
          <p:cNvSpPr/>
          <p:nvPr/>
        </p:nvSpPr>
        <p:spPr>
          <a:xfrm rot="16200000">
            <a:off x="-1319799" y="4359066"/>
            <a:ext cx="3341138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i="1" dirty="0">
                <a:solidFill>
                  <a:schemeClr val="tx1"/>
                </a:solidFill>
              </a:rPr>
              <a:t>(Interaction Enthalpy Parameter)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F89043-8AEA-4F40-9F59-6DD8534C3CB9}"/>
              </a:ext>
            </a:extLst>
          </p:cNvPr>
          <p:cNvGrpSpPr/>
          <p:nvPr/>
        </p:nvGrpSpPr>
        <p:grpSpPr>
          <a:xfrm>
            <a:off x="8466093" y="2702282"/>
            <a:ext cx="670376" cy="346249"/>
            <a:chOff x="2236574" y="1285103"/>
            <a:chExt cx="812577" cy="41969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A0F8475-2FA2-4B06-8A04-0D857BEBAFC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165F54-5E13-4B6E-A084-89D16FAC06D5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0.007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57124B-6290-4F79-A7C3-4A10EBCE4E15}"/>
              </a:ext>
            </a:extLst>
          </p:cNvPr>
          <p:cNvGrpSpPr/>
          <p:nvPr/>
        </p:nvGrpSpPr>
        <p:grpSpPr>
          <a:xfrm>
            <a:off x="6982137" y="2702282"/>
            <a:ext cx="670376" cy="346249"/>
            <a:chOff x="2236574" y="1285103"/>
            <a:chExt cx="812577" cy="41969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C0D4A99-2823-489A-BC8F-310ED2397558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31E1A7-BC4D-434B-A46B-5F42465FE5F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0.018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27A8FB-38FC-4780-A113-777C4E204186}"/>
              </a:ext>
            </a:extLst>
          </p:cNvPr>
          <p:cNvGrpSpPr/>
          <p:nvPr/>
        </p:nvGrpSpPr>
        <p:grpSpPr>
          <a:xfrm>
            <a:off x="5504351" y="2668887"/>
            <a:ext cx="670376" cy="346249"/>
            <a:chOff x="2236574" y="1285103"/>
            <a:chExt cx="812577" cy="41969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277E65E-5BDB-4B43-9269-78C9AC59035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43A1A9-16A4-4DEF-B454-20A1E8DAC53A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0.047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B45B30-1D80-4733-9B2C-C2B19C129C51}"/>
              </a:ext>
            </a:extLst>
          </p:cNvPr>
          <p:cNvGrpSpPr/>
          <p:nvPr/>
        </p:nvGrpSpPr>
        <p:grpSpPr>
          <a:xfrm>
            <a:off x="3970715" y="2658656"/>
            <a:ext cx="670376" cy="346249"/>
            <a:chOff x="2236574" y="1285103"/>
            <a:chExt cx="812577" cy="41969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778A2FB-3BC1-46FA-B5C7-287A9AAD92EC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C9F63E-32D3-4D75-A0E7-7AC6097A345F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0.119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D03A74-B180-426A-BEB4-6F7D85767870}"/>
              </a:ext>
            </a:extLst>
          </p:cNvPr>
          <p:cNvGrpSpPr/>
          <p:nvPr/>
        </p:nvGrpSpPr>
        <p:grpSpPr>
          <a:xfrm>
            <a:off x="2443411" y="2713742"/>
            <a:ext cx="670376" cy="346249"/>
            <a:chOff x="2236574" y="1285103"/>
            <a:chExt cx="812577" cy="4196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DFDFB4-9651-4BC6-8696-C1C51C65D95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E7E76A-3E4D-4048-A314-32A138521208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0.269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2C0085-D283-423F-9C5A-CB1F337348D3}"/>
              </a:ext>
            </a:extLst>
          </p:cNvPr>
          <p:cNvGrpSpPr/>
          <p:nvPr/>
        </p:nvGrpSpPr>
        <p:grpSpPr>
          <a:xfrm>
            <a:off x="999247" y="3413902"/>
            <a:ext cx="670376" cy="346249"/>
            <a:chOff x="2236574" y="1285103"/>
            <a:chExt cx="812577" cy="41969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09E7B90-680B-4AC6-808E-822AD58A7B97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1C7A36A-4DB7-4F5A-ADDE-224E4CE4788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BC2137-2C09-474E-B1FB-1AF48CA0961D}"/>
              </a:ext>
            </a:extLst>
          </p:cNvPr>
          <p:cNvGrpSpPr/>
          <p:nvPr/>
        </p:nvGrpSpPr>
        <p:grpSpPr>
          <a:xfrm>
            <a:off x="953704" y="4177475"/>
            <a:ext cx="670376" cy="346249"/>
            <a:chOff x="2236574" y="1285103"/>
            <a:chExt cx="812577" cy="41969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E0088DF-952A-401A-96F0-83BBC1605F6A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BE370D-BA9F-4BC8-ABB4-91175611C4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A8ADAF-DDF2-42E2-8FD4-0CB0B11A82FB}"/>
              </a:ext>
            </a:extLst>
          </p:cNvPr>
          <p:cNvGrpSpPr/>
          <p:nvPr/>
        </p:nvGrpSpPr>
        <p:grpSpPr>
          <a:xfrm>
            <a:off x="999248" y="4932107"/>
            <a:ext cx="670376" cy="346249"/>
            <a:chOff x="2236574" y="1285103"/>
            <a:chExt cx="812577" cy="41969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495B2E3-918D-4394-B4B0-94BB2F3A76F1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913170-B1AE-499C-8043-79676DAA3D9C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985076-D07D-4C9D-A528-57957C994EC1}"/>
              </a:ext>
            </a:extLst>
          </p:cNvPr>
          <p:cNvGrpSpPr/>
          <p:nvPr/>
        </p:nvGrpSpPr>
        <p:grpSpPr>
          <a:xfrm>
            <a:off x="1018823" y="5676678"/>
            <a:ext cx="670376" cy="346249"/>
            <a:chOff x="2236574" y="1285103"/>
            <a:chExt cx="812577" cy="41969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E0A8CC-1BED-47BF-8712-B130DB203A8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881AD5-CEEA-4928-B729-03267C904331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0FCE9B-7169-47B8-8DB4-5230C3CDFE2C}"/>
              </a:ext>
            </a:extLst>
          </p:cNvPr>
          <p:cNvGrpSpPr/>
          <p:nvPr/>
        </p:nvGrpSpPr>
        <p:grpSpPr>
          <a:xfrm>
            <a:off x="999247" y="6421841"/>
            <a:ext cx="670376" cy="346249"/>
            <a:chOff x="2236574" y="1285103"/>
            <a:chExt cx="812577" cy="41969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0D77D12-DFE9-4508-BA5B-5EA710C6A914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AAFA18-279E-47D8-856E-4ED8601891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E16A0D-F7B0-4DD1-B6A6-B84D32291CF8}"/>
              </a:ext>
            </a:extLst>
          </p:cNvPr>
          <p:cNvGrpSpPr/>
          <p:nvPr/>
        </p:nvGrpSpPr>
        <p:grpSpPr>
          <a:xfrm>
            <a:off x="152401" y="1366793"/>
            <a:ext cx="9668115" cy="5086840"/>
            <a:chOff x="128623" y="1116880"/>
            <a:chExt cx="9668115" cy="5086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3BBA24-1C5E-4E89-8FA6-D48B378A4AD6}"/>
                </a:ext>
              </a:extLst>
            </p:cNvPr>
            <p:cNvSpPr/>
            <p:nvPr/>
          </p:nvSpPr>
          <p:spPr>
            <a:xfrm>
              <a:off x="214105" y="1118958"/>
              <a:ext cx="9582633" cy="39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80" i="1" dirty="0">
                  <a:solidFill>
                    <a:schemeClr val="tx1"/>
                  </a:solidFill>
                </a:rPr>
                <a:t>x</a:t>
              </a:r>
              <a:r>
                <a:rPr lang="en-US" sz="1980" i="1" baseline="-25000" dirty="0">
                  <a:solidFill>
                    <a:schemeClr val="tx1"/>
                  </a:solidFill>
                </a:rPr>
                <a:t>1</a:t>
              </a:r>
              <a:r>
                <a:rPr lang="en-US" sz="1980" dirty="0">
                  <a:solidFill>
                    <a:schemeClr val="tx1"/>
                  </a:solidFill>
                </a:rPr>
                <a:t> vs        </a:t>
              </a:r>
              <a:r>
                <a:rPr lang="en-US" sz="1980" i="1" dirty="0">
                  <a:solidFill>
                    <a:schemeClr val="tx1"/>
                  </a:solidFill>
                </a:rPr>
                <a:t>(Activation Enthalpy Parameter) and        (Interaction Enthalpy Parameter)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463097E-CA94-4D96-A304-2883BD50B3C4}"/>
                    </a:ext>
                  </a:extLst>
                </p:cNvPr>
                <p:cNvSpPr txBox="1"/>
                <p:nvPr/>
              </p:nvSpPr>
              <p:spPr>
                <a:xfrm>
                  <a:off x="1143000" y="1116880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463097E-CA94-4D96-A304-2883BD50B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116880"/>
                  <a:ext cx="58309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3441562-7B05-422D-A151-2A11833C0DA4}"/>
                    </a:ext>
                  </a:extLst>
                </p:cNvPr>
                <p:cNvSpPr txBox="1"/>
                <p:nvPr/>
              </p:nvSpPr>
              <p:spPr>
                <a:xfrm rot="16200000">
                  <a:off x="21740" y="5727506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3441562-7B05-422D-A151-2A11833C0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740" y="5727506"/>
                  <a:ext cx="5830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FD5EC-8BF8-4542-BC20-8A83415EC201}"/>
              </a:ext>
            </a:extLst>
          </p:cNvPr>
          <p:cNvGrpSpPr/>
          <p:nvPr/>
        </p:nvGrpSpPr>
        <p:grpSpPr>
          <a:xfrm>
            <a:off x="3378303" y="1949646"/>
            <a:ext cx="3714008" cy="418933"/>
            <a:chOff x="3378303" y="1509293"/>
            <a:chExt cx="3714008" cy="4189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355DE-393F-41B6-B3C4-03FB2B441E55}"/>
                </a:ext>
              </a:extLst>
            </p:cNvPr>
            <p:cNvSpPr/>
            <p:nvPr/>
          </p:nvSpPr>
          <p:spPr>
            <a:xfrm>
              <a:off x="3424534" y="1531488"/>
              <a:ext cx="3667777" cy="39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i="1" dirty="0">
                  <a:solidFill>
                    <a:schemeClr val="tx1"/>
                  </a:solidFill>
                </a:rPr>
                <a:t>(Activation Enthalpy Parameter)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/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3789C16-C40E-46E6-B14A-658DA4A31823}"/>
                  </a:ext>
                </a:extLst>
              </p:cNvPr>
              <p:cNvSpPr txBox="1"/>
              <p:nvPr/>
            </p:nvSpPr>
            <p:spPr>
              <a:xfrm>
                <a:off x="5334000" y="1359924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3789C16-C40E-46E6-B14A-658DA4A31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359924"/>
                <a:ext cx="58309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A9B5E3-386A-420D-85D5-784C0D2FC0FA}"/>
              </a:ext>
            </a:extLst>
          </p:cNvPr>
          <p:cNvSpPr txBox="1"/>
          <p:nvPr/>
        </p:nvSpPr>
        <p:spPr>
          <a:xfrm>
            <a:off x="2167261" y="153390"/>
            <a:ext cx="5723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Our Goal is to Fill in the Phase Space Values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BEB545-26F0-4487-ACB1-378044B181E7}"/>
              </a:ext>
            </a:extLst>
          </p:cNvPr>
          <p:cNvSpPr txBox="1"/>
          <p:nvPr/>
        </p:nvSpPr>
        <p:spPr>
          <a:xfrm>
            <a:off x="2347246" y="586715"/>
            <a:ext cx="536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Pragmatically, we only need a portion of the grid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EB8A40-4FE6-4187-899F-EE3057399B73}"/>
              </a:ext>
            </a:extLst>
          </p:cNvPr>
          <p:cNvGrpSpPr/>
          <p:nvPr/>
        </p:nvGrpSpPr>
        <p:grpSpPr>
          <a:xfrm>
            <a:off x="1859379" y="3426752"/>
            <a:ext cx="1341893" cy="1989993"/>
            <a:chOff x="2211694" y="3413902"/>
            <a:chExt cx="1341893" cy="1989993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B469E5E-E38A-44F1-B15A-FD95FC8D891B}"/>
                </a:ext>
              </a:extLst>
            </p:cNvPr>
            <p:cNvSpPr/>
            <p:nvPr/>
          </p:nvSpPr>
          <p:spPr>
            <a:xfrm>
              <a:off x="2211694" y="3413902"/>
              <a:ext cx="1341893" cy="1989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E7BFFF0-62B7-4992-9BD5-F1735DA19769}"/>
                </a:ext>
              </a:extLst>
            </p:cNvPr>
            <p:cNvSpPr txBox="1"/>
            <p:nvPr/>
          </p:nvSpPr>
          <p:spPr>
            <a:xfrm>
              <a:off x="2288369" y="4605096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1.16:</a:t>
              </a: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CD96A47-A70C-4A22-A80F-EA28BF0D2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" r="50000" b="12553"/>
            <a:stretch/>
          </p:blipFill>
          <p:spPr>
            <a:xfrm>
              <a:off x="2365198" y="3497966"/>
              <a:ext cx="1037422" cy="10699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1707FC5-38E0-41C0-AC5F-64877A27BE49}"/>
                    </a:ext>
                  </a:extLst>
                </p:cNvPr>
                <p:cNvSpPr txBox="1"/>
                <p:nvPr/>
              </p:nvSpPr>
              <p:spPr>
                <a:xfrm>
                  <a:off x="2511495" y="4960569"/>
                  <a:ext cx="9157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= 0.074</a:t>
                  </a: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1707FC5-38E0-41C0-AC5F-64877A27B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95" y="4960569"/>
                  <a:ext cx="915753" cy="246221"/>
                </a:xfrm>
                <a:prstGeom prst="rect">
                  <a:avLst/>
                </a:prstGeom>
                <a:blipFill>
                  <a:blip r:embed="rId7"/>
                  <a:stretch>
                    <a:fillRect t="-27500" r="-10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5E241A54-A16D-4707-A882-92DE0E9DA317}"/>
                </a:ext>
              </a:extLst>
            </p:cNvPr>
            <p:cNvSpPr/>
            <p:nvPr/>
          </p:nvSpPr>
          <p:spPr>
            <a:xfrm>
              <a:off x="2303324" y="4939414"/>
              <a:ext cx="198120" cy="290899"/>
            </a:xfrm>
            <a:prstGeom prst="diamon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Diamond 134">
            <a:extLst>
              <a:ext uri="{FF2B5EF4-FFF2-40B4-BE49-F238E27FC236}">
                <a16:creationId xmlns:a16="http://schemas.microsoft.com/office/drawing/2014/main" id="{BD402FA8-4DF6-4055-AF17-05F37FF43200}"/>
              </a:ext>
            </a:extLst>
          </p:cNvPr>
          <p:cNvSpPr/>
          <p:nvPr/>
        </p:nvSpPr>
        <p:spPr>
          <a:xfrm>
            <a:off x="1149150" y="3196065"/>
            <a:ext cx="198120" cy="290899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7FDEDEE-6C63-4A06-9DD3-4320FE7845F0}"/>
              </a:ext>
            </a:extLst>
          </p:cNvPr>
          <p:cNvSpPr txBox="1"/>
          <p:nvPr/>
        </p:nvSpPr>
        <p:spPr>
          <a:xfrm>
            <a:off x="1768179" y="3098505"/>
            <a:ext cx="155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Scale-Free-Like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42E54F-2722-4C8F-8DF2-41CD3A2F6E75}"/>
              </a:ext>
            </a:extLst>
          </p:cNvPr>
          <p:cNvSpPr txBox="1"/>
          <p:nvPr/>
        </p:nvSpPr>
        <p:spPr>
          <a:xfrm>
            <a:off x="3399364" y="4185170"/>
            <a:ext cx="1373190" cy="33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Rich Club-Like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922C35-4864-4B48-BC4C-6781E404D1A8}"/>
              </a:ext>
            </a:extLst>
          </p:cNvPr>
          <p:cNvGrpSpPr/>
          <p:nvPr/>
        </p:nvGrpSpPr>
        <p:grpSpPr>
          <a:xfrm>
            <a:off x="3430661" y="4618198"/>
            <a:ext cx="1341893" cy="1931790"/>
            <a:chOff x="3907844" y="4162166"/>
            <a:chExt cx="1341893" cy="193179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951715C6-468E-4DC4-A634-6ADEB80AE15A}"/>
                </a:ext>
              </a:extLst>
            </p:cNvPr>
            <p:cNvSpPr/>
            <p:nvPr/>
          </p:nvSpPr>
          <p:spPr>
            <a:xfrm>
              <a:off x="3907844" y="4162166"/>
              <a:ext cx="1341893" cy="19317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0501A5-EF73-4288-8CB8-E9EA635DA0BE}"/>
                </a:ext>
              </a:extLst>
            </p:cNvPr>
            <p:cNvSpPr txBox="1"/>
            <p:nvPr/>
          </p:nvSpPr>
          <p:spPr>
            <a:xfrm>
              <a:off x="3963012" y="5350452"/>
              <a:ext cx="1231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For h = 1.65: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EA3FEE5-83F1-4517-BB67-1363FFA43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86" b="10929"/>
            <a:stretch/>
          </p:blipFill>
          <p:spPr>
            <a:xfrm>
              <a:off x="4095992" y="4256740"/>
              <a:ext cx="1029368" cy="1077002"/>
            </a:xfrm>
            <a:prstGeom prst="rect">
              <a:avLst/>
            </a:prstGeom>
          </p:spPr>
        </p:pic>
        <p:sp>
          <p:nvSpPr>
            <p:cNvPr id="138" name="Diamond 137">
              <a:extLst>
                <a:ext uri="{FF2B5EF4-FFF2-40B4-BE49-F238E27FC236}">
                  <a16:creationId xmlns:a16="http://schemas.microsoft.com/office/drawing/2014/main" id="{AD45C446-27C0-43DA-BEA2-AC279574FB72}"/>
                </a:ext>
              </a:extLst>
            </p:cNvPr>
            <p:cNvSpPr/>
            <p:nvPr/>
          </p:nvSpPr>
          <p:spPr>
            <a:xfrm>
              <a:off x="3998359" y="5675764"/>
              <a:ext cx="198120" cy="290899"/>
            </a:xfrm>
            <a:prstGeom prst="diamon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3DD6B13-8AB7-4D37-970B-012AB0375AEB}"/>
                    </a:ext>
                  </a:extLst>
                </p:cNvPr>
                <p:cNvSpPr txBox="1"/>
                <p:nvPr/>
              </p:nvSpPr>
              <p:spPr>
                <a:xfrm>
                  <a:off x="4205514" y="5691603"/>
                  <a:ext cx="9157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= 0.250</a:t>
                  </a:r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3DD6B13-8AB7-4D37-970B-012AB0375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514" y="5691603"/>
                  <a:ext cx="915753" cy="246221"/>
                </a:xfrm>
                <a:prstGeom prst="rect">
                  <a:avLst/>
                </a:prstGeom>
                <a:blipFill>
                  <a:blip r:embed="rId8"/>
                  <a:stretch>
                    <a:fillRect t="-24390" r="-10000" b="-48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Diamond 140">
            <a:extLst>
              <a:ext uri="{FF2B5EF4-FFF2-40B4-BE49-F238E27FC236}">
                <a16:creationId xmlns:a16="http://schemas.microsoft.com/office/drawing/2014/main" id="{759470A8-D234-49EA-8797-C0E53782827C}"/>
              </a:ext>
            </a:extLst>
          </p:cNvPr>
          <p:cNvSpPr/>
          <p:nvPr/>
        </p:nvSpPr>
        <p:spPr>
          <a:xfrm>
            <a:off x="1168605" y="4512202"/>
            <a:ext cx="198120" cy="290899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F2CB9B-DF7A-439A-B774-D48020BF3F8C}"/>
              </a:ext>
            </a:extLst>
          </p:cNvPr>
          <p:cNvGrpSpPr/>
          <p:nvPr/>
        </p:nvGrpSpPr>
        <p:grpSpPr>
          <a:xfrm>
            <a:off x="6682621" y="3278293"/>
            <a:ext cx="2189345" cy="2057930"/>
            <a:chOff x="6601455" y="4687122"/>
            <a:chExt cx="2189345" cy="2057930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7809D499-8ED8-4EB5-B7B8-581406DAD633}"/>
                </a:ext>
              </a:extLst>
            </p:cNvPr>
            <p:cNvSpPr/>
            <p:nvPr/>
          </p:nvSpPr>
          <p:spPr>
            <a:xfrm>
              <a:off x="6601455" y="4687122"/>
              <a:ext cx="2189345" cy="205793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Useful portion of the grid is bounded by: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5EC3D93-E43B-48DA-B68B-A65B45990595}"/>
                    </a:ext>
                  </a:extLst>
                </p:cNvPr>
                <p:cNvSpPr txBox="1"/>
                <p:nvPr/>
              </p:nvSpPr>
              <p:spPr>
                <a:xfrm>
                  <a:off x="7174220" y="6122490"/>
                  <a:ext cx="14052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400" b="1" dirty="0">
                      <a:solidFill>
                        <a:schemeClr val="bg1"/>
                      </a:solidFill>
                    </a:rPr>
                    <a:t>&lt; 0.25</a:t>
                  </a:r>
                  <a:endParaRPr lang="en-US" sz="2400" b="1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5EC3D93-E43B-48DA-B68B-A65B45990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220" y="6122490"/>
                  <a:ext cx="140526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628" t="-24590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0BA69E1-D403-4AF6-BC51-7AB1DA13FB38}"/>
                    </a:ext>
                  </a:extLst>
                </p:cNvPr>
                <p:cNvSpPr txBox="1"/>
                <p:nvPr/>
              </p:nvSpPr>
              <p:spPr>
                <a:xfrm>
                  <a:off x="7108897" y="5753158"/>
                  <a:ext cx="119542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2400" b="1" dirty="0">
                      <a:solidFill>
                        <a:schemeClr val="bg1"/>
                      </a:solidFill>
                    </a:rPr>
                    <a:t>&lt; 3.0</a:t>
                  </a:r>
                  <a:endParaRPr lang="en-US" sz="2400" b="1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0BA69E1-D403-4AF6-BC51-7AB1DA13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897" y="5753158"/>
                  <a:ext cx="119542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15" t="-26667" r="-101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D5F30B-EAE7-4C1B-91DD-7A9F68B2BCC9}"/>
              </a:ext>
            </a:extLst>
          </p:cNvPr>
          <p:cNvSpPr/>
          <p:nvPr/>
        </p:nvSpPr>
        <p:spPr>
          <a:xfrm flipH="1">
            <a:off x="5791280" y="3460242"/>
            <a:ext cx="869016" cy="543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32D67A6-2C13-425C-9AC8-16857930BE12}"/>
                  </a:ext>
                </a:extLst>
              </p:cNvPr>
              <p:cNvSpPr txBox="1"/>
              <p:nvPr/>
            </p:nvSpPr>
            <p:spPr>
              <a:xfrm>
                <a:off x="5603994" y="5689006"/>
                <a:ext cx="5545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:</a:t>
                </a: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32D67A6-2C13-425C-9AC8-16857930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994" y="5689006"/>
                <a:ext cx="554594" cy="369332"/>
              </a:xfrm>
              <a:prstGeom prst="rect">
                <a:avLst/>
              </a:prstGeom>
              <a:blipFill>
                <a:blip r:embed="rId11"/>
                <a:stretch>
                  <a:fillRect l="-2198" t="-24590" r="-2527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B864830-A066-4419-B920-C21B9823251F}"/>
              </a:ext>
            </a:extLst>
          </p:cNvPr>
          <p:cNvSpPr txBox="1"/>
          <p:nvPr/>
        </p:nvSpPr>
        <p:spPr>
          <a:xfrm>
            <a:off x="6126790" y="5514067"/>
            <a:ext cx="377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activation enthalpy is too large, then </a:t>
            </a:r>
            <a:r>
              <a:rPr lang="en-US" sz="1600" i="1" dirty="0"/>
              <a:t>x</a:t>
            </a:r>
            <a:r>
              <a:rPr lang="en-US" sz="1600" i="1" baseline="-25000" dirty="0"/>
              <a:t>1</a:t>
            </a:r>
            <a:r>
              <a:rPr lang="en-US" sz="1600" dirty="0"/>
              <a:t> becomes too small, and we risk not having sufficient numbers of the </a:t>
            </a:r>
            <a:r>
              <a:rPr lang="en-US" sz="1600" i="1" dirty="0"/>
              <a:t>z</a:t>
            </a:r>
            <a:r>
              <a:rPr lang="en-US" sz="1600" i="1" baseline="-25000" dirty="0"/>
              <a:t>1</a:t>
            </a:r>
            <a:r>
              <a:rPr lang="en-US" sz="1600" dirty="0"/>
              <a:t> triplets.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2BF97A-B5FF-43CD-AF33-B0EF03FB2DE6}"/>
                  </a:ext>
                </a:extLst>
              </p:cNvPr>
              <p:cNvSpPr txBox="1"/>
              <p:nvPr/>
            </p:nvSpPr>
            <p:spPr>
              <a:xfrm>
                <a:off x="5620133" y="6695100"/>
                <a:ext cx="5545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: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2BF97A-B5FF-43CD-AF33-B0EF03FB2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33" y="6695100"/>
                <a:ext cx="554594" cy="369332"/>
              </a:xfrm>
              <a:prstGeom prst="rect">
                <a:avLst/>
              </a:prstGeom>
              <a:blipFill>
                <a:blip r:embed="rId12"/>
                <a:stretch>
                  <a:fillRect l="-2198" t="-24590" r="-24176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F085AA49-CECC-4333-848C-266C0A12E0F9}"/>
              </a:ext>
            </a:extLst>
          </p:cNvPr>
          <p:cNvSpPr txBox="1"/>
          <p:nvPr/>
        </p:nvSpPr>
        <p:spPr>
          <a:xfrm>
            <a:off x="6158588" y="6341342"/>
            <a:ext cx="3779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interaction enthalpy is too large, then we’ve already pushed the system to a single, maximally-sized cluster of each type, and there is no benefit to increasing the interaction enthalpy.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6285D-DD0B-4889-8730-CD6937A9B9DB}"/>
              </a:ext>
            </a:extLst>
          </p:cNvPr>
          <p:cNvSpPr txBox="1"/>
          <p:nvPr/>
        </p:nvSpPr>
        <p:spPr>
          <a:xfrm>
            <a:off x="3624113" y="3198082"/>
            <a:ext cx="171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Useful portion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C12AE99-48A5-46F7-B479-CC6BA354EAA0}"/>
              </a:ext>
            </a:extLst>
          </p:cNvPr>
          <p:cNvSpPr/>
          <p:nvPr/>
        </p:nvSpPr>
        <p:spPr>
          <a:xfrm rot="5400000">
            <a:off x="3251961" y="5182837"/>
            <a:ext cx="379954" cy="30810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41EE44-D1B2-4F9C-8A59-3DEC5BB73D0B}"/>
              </a:ext>
            </a:extLst>
          </p:cNvPr>
          <p:cNvSpPr txBox="1"/>
          <p:nvPr/>
        </p:nvSpPr>
        <p:spPr>
          <a:xfrm>
            <a:off x="1892475" y="6938344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Two extreme topography types</a:t>
            </a:r>
          </a:p>
        </p:txBody>
      </p:sp>
    </p:spTree>
    <p:extLst>
      <p:ext uri="{BB962C8B-B14F-4D97-AF65-F5344CB8AC3E}">
        <p14:creationId xmlns:p14="http://schemas.microsoft.com/office/powerpoint/2010/main" val="104933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E2F-2F1B-4CAC-A567-1BE7914821B7}"/>
              </a:ext>
            </a:extLst>
          </p:cNvPr>
          <p:cNvSpPr/>
          <p:nvPr/>
        </p:nvSpPr>
        <p:spPr>
          <a:xfrm>
            <a:off x="1298866" y="2809829"/>
            <a:ext cx="4449757" cy="1873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A5625-0D81-4093-84E6-2A45FDEDE21F}"/>
              </a:ext>
            </a:extLst>
          </p:cNvPr>
          <p:cNvSpPr txBox="1"/>
          <p:nvPr/>
        </p:nvSpPr>
        <p:spPr>
          <a:xfrm>
            <a:off x="586631" y="6435551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EC576-2EAF-453A-8E53-47F22F19AD8A}"/>
              </a:ext>
            </a:extLst>
          </p:cNvPr>
          <p:cNvSpPr txBox="1"/>
          <p:nvPr/>
        </p:nvSpPr>
        <p:spPr>
          <a:xfrm>
            <a:off x="615994" y="2706424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AF08-7D2B-4D7C-925D-082BFA394477}"/>
              </a:ext>
            </a:extLst>
          </p:cNvPr>
          <p:cNvSpPr txBox="1"/>
          <p:nvPr/>
        </p:nvSpPr>
        <p:spPr>
          <a:xfrm>
            <a:off x="606206" y="34194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3E7531-C0E3-4D27-A226-47E8B61EA226}"/>
              </a:ext>
            </a:extLst>
          </p:cNvPr>
          <p:cNvCxnSpPr>
            <a:cxnSpLocks/>
          </p:cNvCxnSpPr>
          <p:nvPr/>
        </p:nvCxnSpPr>
        <p:spPr>
          <a:xfrm flipV="1">
            <a:off x="1049680" y="5837704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168AAE-734B-4238-8B5E-9905CCF9D1DE}"/>
              </a:ext>
            </a:extLst>
          </p:cNvPr>
          <p:cNvCxnSpPr>
            <a:cxnSpLocks/>
          </p:cNvCxnSpPr>
          <p:nvPr/>
        </p:nvCxnSpPr>
        <p:spPr>
          <a:xfrm flipV="1">
            <a:off x="1066165" y="507074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33957A-6675-4BE7-96F5-C0EB64939B12}"/>
              </a:ext>
            </a:extLst>
          </p:cNvPr>
          <p:cNvCxnSpPr>
            <a:cxnSpLocks/>
          </p:cNvCxnSpPr>
          <p:nvPr/>
        </p:nvCxnSpPr>
        <p:spPr>
          <a:xfrm flipV="1">
            <a:off x="1064019" y="4335702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90098-2907-4E21-BCE1-9BE6D8055A29}"/>
              </a:ext>
            </a:extLst>
          </p:cNvPr>
          <p:cNvCxnSpPr>
            <a:cxnSpLocks/>
          </p:cNvCxnSpPr>
          <p:nvPr/>
        </p:nvCxnSpPr>
        <p:spPr>
          <a:xfrm flipV="1">
            <a:off x="1049680" y="6592337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BDF13B-EFCF-449E-8FA3-2F1F5BD9884D}"/>
              </a:ext>
            </a:extLst>
          </p:cNvPr>
          <p:cNvCxnSpPr>
            <a:cxnSpLocks/>
          </p:cNvCxnSpPr>
          <p:nvPr/>
        </p:nvCxnSpPr>
        <p:spPr>
          <a:xfrm flipH="1">
            <a:off x="1248089" y="2793706"/>
            <a:ext cx="16484" cy="3794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84E8DD-AB2B-4F1C-B953-8F9E57D628EC}"/>
              </a:ext>
            </a:extLst>
          </p:cNvPr>
          <p:cNvSpPr txBox="1"/>
          <p:nvPr/>
        </p:nvSpPr>
        <p:spPr>
          <a:xfrm>
            <a:off x="625782" y="569292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16EEE-C0DA-4136-8BD9-4F25BC344F62}"/>
              </a:ext>
            </a:extLst>
          </p:cNvPr>
          <p:cNvSpPr txBox="1"/>
          <p:nvPr/>
        </p:nvSpPr>
        <p:spPr>
          <a:xfrm>
            <a:off x="596419" y="494051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895B3-B474-40F3-A888-CD013FDCD185}"/>
              </a:ext>
            </a:extLst>
          </p:cNvPr>
          <p:cNvSpPr txBox="1"/>
          <p:nvPr/>
        </p:nvSpPr>
        <p:spPr>
          <a:xfrm>
            <a:off x="576843" y="4199287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9EF2C-21CD-4227-AD27-D3E2836F2B6F}"/>
              </a:ext>
            </a:extLst>
          </p:cNvPr>
          <p:cNvSpPr/>
          <p:nvPr/>
        </p:nvSpPr>
        <p:spPr>
          <a:xfrm>
            <a:off x="2888995" y="2468495"/>
            <a:ext cx="4266175" cy="26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81BD77-65A2-4396-9A86-802F990F7019}"/>
              </a:ext>
            </a:extLst>
          </p:cNvPr>
          <p:cNvCxnSpPr>
            <a:cxnSpLocks/>
          </p:cNvCxnSpPr>
          <p:nvPr/>
        </p:nvCxnSpPr>
        <p:spPr>
          <a:xfrm flipH="1">
            <a:off x="1272413" y="2811576"/>
            <a:ext cx="7518388" cy="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D24825-1B6B-407F-95BF-26368B2065B2}"/>
              </a:ext>
            </a:extLst>
          </p:cNvPr>
          <p:cNvCxnSpPr>
            <a:cxnSpLocks/>
          </p:cNvCxnSpPr>
          <p:nvPr/>
        </p:nvCxnSpPr>
        <p:spPr>
          <a:xfrm flipV="1">
            <a:off x="2031948" y="2709600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D9AF66-1CA8-45DF-852A-335519595074}"/>
              </a:ext>
            </a:extLst>
          </p:cNvPr>
          <p:cNvCxnSpPr>
            <a:cxnSpLocks/>
          </p:cNvCxnSpPr>
          <p:nvPr/>
        </p:nvCxnSpPr>
        <p:spPr>
          <a:xfrm flipV="1">
            <a:off x="2769336" y="261074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569509-9E1A-4D7E-9604-9C3C89EE0B6F}"/>
              </a:ext>
            </a:extLst>
          </p:cNvPr>
          <p:cNvCxnSpPr>
            <a:cxnSpLocks/>
          </p:cNvCxnSpPr>
          <p:nvPr/>
        </p:nvCxnSpPr>
        <p:spPr>
          <a:xfrm flipV="1">
            <a:off x="4271301" y="261413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20E6E0-C9F4-4F0A-9F42-D38C364E918E}"/>
              </a:ext>
            </a:extLst>
          </p:cNvPr>
          <p:cNvCxnSpPr>
            <a:cxnSpLocks/>
          </p:cNvCxnSpPr>
          <p:nvPr/>
        </p:nvCxnSpPr>
        <p:spPr>
          <a:xfrm flipV="1">
            <a:off x="5780066" y="2636761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972264-EBB2-4817-8503-BC234189C61F}"/>
              </a:ext>
            </a:extLst>
          </p:cNvPr>
          <p:cNvCxnSpPr>
            <a:cxnSpLocks/>
          </p:cNvCxnSpPr>
          <p:nvPr/>
        </p:nvCxnSpPr>
        <p:spPr>
          <a:xfrm flipV="1">
            <a:off x="7319417" y="2623676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BF78EB-17D2-4999-B0BA-4B0ABAF56A16}"/>
              </a:ext>
            </a:extLst>
          </p:cNvPr>
          <p:cNvCxnSpPr>
            <a:cxnSpLocks/>
          </p:cNvCxnSpPr>
          <p:nvPr/>
        </p:nvCxnSpPr>
        <p:spPr>
          <a:xfrm flipV="1">
            <a:off x="3513527" y="271299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19B66A-B792-4265-90F8-2A44B7AB27A9}"/>
              </a:ext>
            </a:extLst>
          </p:cNvPr>
          <p:cNvCxnSpPr>
            <a:cxnSpLocks/>
          </p:cNvCxnSpPr>
          <p:nvPr/>
        </p:nvCxnSpPr>
        <p:spPr>
          <a:xfrm flipV="1">
            <a:off x="5005297" y="270228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06BCEF-3E3E-4787-808E-47469B989DA0}"/>
              </a:ext>
            </a:extLst>
          </p:cNvPr>
          <p:cNvCxnSpPr>
            <a:cxnSpLocks/>
          </p:cNvCxnSpPr>
          <p:nvPr/>
        </p:nvCxnSpPr>
        <p:spPr>
          <a:xfrm flipV="1">
            <a:off x="6562209" y="2715231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F5A247-D5E9-4BA6-BC2A-E64104C44100}"/>
              </a:ext>
            </a:extLst>
          </p:cNvPr>
          <p:cNvCxnSpPr>
            <a:cxnSpLocks/>
          </p:cNvCxnSpPr>
          <p:nvPr/>
        </p:nvCxnSpPr>
        <p:spPr>
          <a:xfrm flipV="1">
            <a:off x="8054629" y="2705036"/>
            <a:ext cx="0" cy="10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150F4A-C766-4156-8C10-3CC0328D3A73}"/>
              </a:ext>
            </a:extLst>
          </p:cNvPr>
          <p:cNvCxnSpPr>
            <a:cxnSpLocks/>
          </p:cNvCxnSpPr>
          <p:nvPr/>
        </p:nvCxnSpPr>
        <p:spPr>
          <a:xfrm flipV="1">
            <a:off x="8790800" y="2606177"/>
            <a:ext cx="0" cy="197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22BD98-0107-4DEA-BC47-25E617DAEEA3}"/>
              </a:ext>
            </a:extLst>
          </p:cNvPr>
          <p:cNvSpPr txBox="1"/>
          <p:nvPr/>
        </p:nvSpPr>
        <p:spPr>
          <a:xfrm>
            <a:off x="1071079" y="2363563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0.0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01D11-63AD-415E-B50F-D34E01A5E553}"/>
              </a:ext>
            </a:extLst>
          </p:cNvPr>
          <p:cNvSpPr txBox="1"/>
          <p:nvPr/>
        </p:nvSpPr>
        <p:spPr>
          <a:xfrm>
            <a:off x="2564694" y="2318978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1.0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FC5D5A-431A-4CBB-97C0-088711C71B3E}"/>
              </a:ext>
            </a:extLst>
          </p:cNvPr>
          <p:cNvSpPr txBox="1"/>
          <p:nvPr/>
        </p:nvSpPr>
        <p:spPr>
          <a:xfrm>
            <a:off x="4044198" y="2315249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2.0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27437F-E792-4A65-B9B6-95BA37CF6F45}"/>
              </a:ext>
            </a:extLst>
          </p:cNvPr>
          <p:cNvSpPr txBox="1"/>
          <p:nvPr/>
        </p:nvSpPr>
        <p:spPr>
          <a:xfrm>
            <a:off x="5582223" y="231161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3.0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9DF82-7ABB-4247-86C1-E034FC834D60}"/>
              </a:ext>
            </a:extLst>
          </p:cNvPr>
          <p:cNvSpPr txBox="1"/>
          <p:nvPr/>
        </p:nvSpPr>
        <p:spPr>
          <a:xfrm>
            <a:off x="7092310" y="2329022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4.0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4950CC-0DD0-495C-9013-20E99122CB34}"/>
              </a:ext>
            </a:extLst>
          </p:cNvPr>
          <p:cNvSpPr txBox="1"/>
          <p:nvPr/>
        </p:nvSpPr>
        <p:spPr>
          <a:xfrm>
            <a:off x="8592952" y="2349996"/>
            <a:ext cx="4555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5.0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A6C2FA-DE8C-43EC-8B7C-23733F6EAEFA}"/>
              </a:ext>
            </a:extLst>
          </p:cNvPr>
          <p:cNvCxnSpPr>
            <a:cxnSpLocks/>
          </p:cNvCxnSpPr>
          <p:nvPr/>
        </p:nvCxnSpPr>
        <p:spPr>
          <a:xfrm flipV="1">
            <a:off x="1058325" y="3574906"/>
            <a:ext cx="1984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B65F4F9-DAEC-4164-BC4A-9F7809B71531}"/>
              </a:ext>
            </a:extLst>
          </p:cNvPr>
          <p:cNvSpPr/>
          <p:nvPr/>
        </p:nvSpPr>
        <p:spPr>
          <a:xfrm rot="5400000">
            <a:off x="588268" y="2254578"/>
            <a:ext cx="506950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980" i="1" dirty="0">
                <a:solidFill>
                  <a:schemeClr val="tx1"/>
                </a:solidFill>
              </a:rPr>
              <a:t>x</a:t>
            </a:r>
            <a:r>
              <a:rPr lang="en-US" sz="1980" i="1" baseline="-25000" dirty="0">
                <a:solidFill>
                  <a:schemeClr val="tx1"/>
                </a:solidFill>
              </a:rPr>
              <a:t>1</a:t>
            </a:r>
            <a:endParaRPr lang="en-US" sz="1980" i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0161C2-F557-4697-B027-280AFF9614DD}"/>
              </a:ext>
            </a:extLst>
          </p:cNvPr>
          <p:cNvGrpSpPr/>
          <p:nvPr/>
        </p:nvGrpSpPr>
        <p:grpSpPr>
          <a:xfrm>
            <a:off x="1021019" y="2668739"/>
            <a:ext cx="670376" cy="346249"/>
            <a:chOff x="2236574" y="1285103"/>
            <a:chExt cx="812577" cy="41969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6B0A7D-9AF4-4753-B3CC-54FFF6A36429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DCE161-55AC-4D28-885B-C8BEC861AE46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F277D11-1F19-414D-889F-1B43C6591D04}"/>
              </a:ext>
            </a:extLst>
          </p:cNvPr>
          <p:cNvSpPr/>
          <p:nvPr/>
        </p:nvSpPr>
        <p:spPr>
          <a:xfrm rot="16200000">
            <a:off x="-1319799" y="4359066"/>
            <a:ext cx="3341138" cy="39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i="1" dirty="0">
                <a:solidFill>
                  <a:schemeClr val="tx1"/>
                </a:solidFill>
              </a:rPr>
              <a:t>(Interaction Enthalpy Parameter)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F89043-8AEA-4F40-9F59-6DD8534C3CB9}"/>
              </a:ext>
            </a:extLst>
          </p:cNvPr>
          <p:cNvGrpSpPr/>
          <p:nvPr/>
        </p:nvGrpSpPr>
        <p:grpSpPr>
          <a:xfrm>
            <a:off x="8466093" y="2702282"/>
            <a:ext cx="670376" cy="346249"/>
            <a:chOff x="2236574" y="1285103"/>
            <a:chExt cx="812577" cy="41969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A0F8475-2FA2-4B06-8A04-0D857BEBAFC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165F54-5E13-4B6E-A084-89D16FAC06D5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0.007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57124B-6290-4F79-A7C3-4A10EBCE4E15}"/>
              </a:ext>
            </a:extLst>
          </p:cNvPr>
          <p:cNvGrpSpPr/>
          <p:nvPr/>
        </p:nvGrpSpPr>
        <p:grpSpPr>
          <a:xfrm>
            <a:off x="6982137" y="2702282"/>
            <a:ext cx="670376" cy="346249"/>
            <a:chOff x="2236574" y="1285103"/>
            <a:chExt cx="812577" cy="41969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C0D4A99-2823-489A-BC8F-310ED2397558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31E1A7-BC4D-434B-A46B-5F42465FE5F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0.018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27A8FB-38FC-4780-A113-777C4E204186}"/>
              </a:ext>
            </a:extLst>
          </p:cNvPr>
          <p:cNvGrpSpPr/>
          <p:nvPr/>
        </p:nvGrpSpPr>
        <p:grpSpPr>
          <a:xfrm>
            <a:off x="5504351" y="2668887"/>
            <a:ext cx="670376" cy="346249"/>
            <a:chOff x="2236574" y="1285103"/>
            <a:chExt cx="812577" cy="41969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277E65E-5BDB-4B43-9269-78C9AC59035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43A1A9-16A4-4DEF-B454-20A1E8DAC53A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0.047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B45B30-1D80-4733-9B2C-C2B19C129C51}"/>
              </a:ext>
            </a:extLst>
          </p:cNvPr>
          <p:cNvGrpSpPr/>
          <p:nvPr/>
        </p:nvGrpSpPr>
        <p:grpSpPr>
          <a:xfrm>
            <a:off x="3970715" y="2658656"/>
            <a:ext cx="670376" cy="346249"/>
            <a:chOff x="2236574" y="1285103"/>
            <a:chExt cx="812577" cy="41969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778A2FB-3BC1-46FA-B5C7-287A9AAD92EC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C9F63E-32D3-4D75-A0E7-7AC6097A345F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0.119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D03A74-B180-426A-BEB4-6F7D85767870}"/>
              </a:ext>
            </a:extLst>
          </p:cNvPr>
          <p:cNvGrpSpPr/>
          <p:nvPr/>
        </p:nvGrpSpPr>
        <p:grpSpPr>
          <a:xfrm>
            <a:off x="2443411" y="2713742"/>
            <a:ext cx="670376" cy="346249"/>
            <a:chOff x="2236574" y="1285103"/>
            <a:chExt cx="812577" cy="4196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DFDFB4-9651-4BC6-8696-C1C51C65D956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E7E76A-3E4D-4048-A314-32A138521208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0.269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2C0085-D283-423F-9C5A-CB1F337348D3}"/>
              </a:ext>
            </a:extLst>
          </p:cNvPr>
          <p:cNvGrpSpPr/>
          <p:nvPr/>
        </p:nvGrpSpPr>
        <p:grpSpPr>
          <a:xfrm>
            <a:off x="999247" y="3413902"/>
            <a:ext cx="670376" cy="346249"/>
            <a:chOff x="2236574" y="1285103"/>
            <a:chExt cx="812577" cy="41969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09E7B90-680B-4AC6-808E-822AD58A7B97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1C7A36A-4DB7-4F5A-ADDE-224E4CE4788D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BC2137-2C09-474E-B1FB-1AF48CA0961D}"/>
              </a:ext>
            </a:extLst>
          </p:cNvPr>
          <p:cNvGrpSpPr/>
          <p:nvPr/>
        </p:nvGrpSpPr>
        <p:grpSpPr>
          <a:xfrm>
            <a:off x="953704" y="4177475"/>
            <a:ext cx="670376" cy="346249"/>
            <a:chOff x="2236574" y="1285103"/>
            <a:chExt cx="812577" cy="41969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E0088DF-952A-401A-96F0-83BBC1605F6A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BE370D-BA9F-4BC8-ABB4-91175611C4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A8ADAF-DDF2-42E2-8FD4-0CB0B11A82FB}"/>
              </a:ext>
            </a:extLst>
          </p:cNvPr>
          <p:cNvGrpSpPr/>
          <p:nvPr/>
        </p:nvGrpSpPr>
        <p:grpSpPr>
          <a:xfrm>
            <a:off x="999248" y="4932107"/>
            <a:ext cx="670376" cy="346249"/>
            <a:chOff x="2236574" y="1285103"/>
            <a:chExt cx="812577" cy="41969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495B2E3-918D-4394-B4B0-94BB2F3A76F1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913170-B1AE-499C-8043-79676DAA3D9C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985076-D07D-4C9D-A528-57957C994EC1}"/>
              </a:ext>
            </a:extLst>
          </p:cNvPr>
          <p:cNvGrpSpPr/>
          <p:nvPr/>
        </p:nvGrpSpPr>
        <p:grpSpPr>
          <a:xfrm>
            <a:off x="1018823" y="5676678"/>
            <a:ext cx="670376" cy="346249"/>
            <a:chOff x="2236574" y="1285103"/>
            <a:chExt cx="812577" cy="41969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E0A8CC-1BED-47BF-8712-B130DB203A83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881AD5-CEEA-4928-B729-03267C904331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0FCE9B-7169-47B8-8DB4-5230C3CDFE2C}"/>
              </a:ext>
            </a:extLst>
          </p:cNvPr>
          <p:cNvGrpSpPr/>
          <p:nvPr/>
        </p:nvGrpSpPr>
        <p:grpSpPr>
          <a:xfrm>
            <a:off x="999247" y="6421841"/>
            <a:ext cx="670376" cy="346249"/>
            <a:chOff x="2236574" y="1285103"/>
            <a:chExt cx="812577" cy="41969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0D77D12-DFE9-4508-BA5B-5EA710C6A914}"/>
                </a:ext>
              </a:extLst>
            </p:cNvPr>
            <p:cNvSpPr/>
            <p:nvPr/>
          </p:nvSpPr>
          <p:spPr>
            <a:xfrm>
              <a:off x="2236574" y="1285104"/>
              <a:ext cx="71365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AAFA18-279E-47D8-856E-4ED8601891E7}"/>
                </a:ext>
              </a:extLst>
            </p:cNvPr>
            <p:cNvSpPr txBox="1"/>
            <p:nvPr/>
          </p:nvSpPr>
          <p:spPr>
            <a:xfrm>
              <a:off x="2236574" y="1285103"/>
              <a:ext cx="812577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/>
                <a:t>0.500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441562-7B05-422D-A151-2A11833C0DA4}"/>
                  </a:ext>
                </a:extLst>
              </p:cNvPr>
              <p:cNvSpPr txBox="1"/>
              <p:nvPr/>
            </p:nvSpPr>
            <p:spPr>
              <a:xfrm rot="16200000">
                <a:off x="45518" y="5977419"/>
                <a:ext cx="583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441562-7B05-422D-A151-2A11833C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18" y="5977419"/>
                <a:ext cx="583097" cy="369332"/>
              </a:xfrm>
              <a:prstGeom prst="rect">
                <a:avLst/>
              </a:prstGeom>
              <a:blipFill>
                <a:blip r:embed="rId2"/>
                <a:stretch>
                  <a:fillRect r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6FD5EC-8BF8-4542-BC20-8A83415EC201}"/>
              </a:ext>
            </a:extLst>
          </p:cNvPr>
          <p:cNvGrpSpPr/>
          <p:nvPr/>
        </p:nvGrpSpPr>
        <p:grpSpPr>
          <a:xfrm>
            <a:off x="3378303" y="1949646"/>
            <a:ext cx="3714008" cy="418933"/>
            <a:chOff x="3378303" y="1509293"/>
            <a:chExt cx="3714008" cy="4189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355DE-393F-41B6-B3C4-03FB2B441E55}"/>
                </a:ext>
              </a:extLst>
            </p:cNvPr>
            <p:cNvSpPr/>
            <p:nvPr/>
          </p:nvSpPr>
          <p:spPr>
            <a:xfrm>
              <a:off x="3424534" y="1531488"/>
              <a:ext cx="3667777" cy="39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i="1" dirty="0">
                  <a:solidFill>
                    <a:schemeClr val="tx1"/>
                  </a:solidFill>
                </a:rPr>
                <a:t>(Activation Enthalpy Parameter)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/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EC7AEE5-00AD-4772-9754-16B264277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303" y="1509293"/>
                  <a:ext cx="5830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A9B5E3-386A-420D-85D5-784C0D2FC0FA}"/>
              </a:ext>
            </a:extLst>
          </p:cNvPr>
          <p:cNvSpPr txBox="1"/>
          <p:nvPr/>
        </p:nvSpPr>
        <p:spPr>
          <a:xfrm>
            <a:off x="4320245" y="163233"/>
            <a:ext cx="15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Next Steps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BEB545-26F0-4487-ACB1-378044B181E7}"/>
              </a:ext>
            </a:extLst>
          </p:cNvPr>
          <p:cNvSpPr txBox="1"/>
          <p:nvPr/>
        </p:nvSpPr>
        <p:spPr>
          <a:xfrm>
            <a:off x="953704" y="672942"/>
            <a:ext cx="824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Fill in the grid values by obtaining configuration variable sets where the free energy is minimized for given pairs of non-zero enthalpy parameters.</a:t>
            </a:r>
          </a:p>
          <a:p>
            <a:pPr algn="ctr"/>
            <a:r>
              <a:rPr lang="en-US" sz="1800" i="1" dirty="0"/>
              <a:t>Non-trivial, as the parameters interact with the configuration variables producing the free energy minimum. Computational solutions will be needed.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6285D-DD0B-4889-8730-CD6937A9B9DB}"/>
              </a:ext>
            </a:extLst>
          </p:cNvPr>
          <p:cNvSpPr txBox="1"/>
          <p:nvPr/>
        </p:nvSpPr>
        <p:spPr>
          <a:xfrm>
            <a:off x="2053139" y="3524573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Fill in this portion of the grid</a:t>
            </a:r>
          </a:p>
        </p:txBody>
      </p:sp>
    </p:spTree>
    <p:extLst>
      <p:ext uri="{BB962C8B-B14F-4D97-AF65-F5344CB8AC3E}">
        <p14:creationId xmlns:p14="http://schemas.microsoft.com/office/powerpoint/2010/main" val="412074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912368" cy="193890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https://github.com/ajmaren/2D-Cluster-Variation-Method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Code for some of this work is still on a private repository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</a:t>
            </a:r>
            <a:r>
              <a:rPr lang="en-US" b="1" i="1" dirty="0"/>
              <a:t>public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3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4848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4848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9667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9667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9667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4848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9667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4848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8417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42621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50393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50393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688374" y="4343400"/>
              <a:ext cx="4823425" cy="57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</a:t>
              </a:r>
              <a:r>
                <a:rPr lang="en-US" sz="1800" b="1" dirty="0" err="1"/>
                <a:t>Equiprobable</a:t>
              </a:r>
              <a:r>
                <a:rPr lang="en-US" sz="1800" b="1" dirty="0"/>
                <a:t> when </a:t>
              </a:r>
              <a:r>
                <a:rPr lang="en-US" sz="1800" b="1" i="1" dirty="0"/>
                <a:t>h = 1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6405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6438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64244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64244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6438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6472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64244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64244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63415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4711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5575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64394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64394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64394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746739" y="221763"/>
            <a:ext cx="4564921" cy="779903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2400" b="1" dirty="0"/>
              <a:t>1-D Grid Base Pattern: </a:t>
            </a:r>
          </a:p>
          <a:p>
            <a:pPr algn="ctr"/>
            <a:r>
              <a:rPr lang="en-US" b="1" dirty="0"/>
              <a:t>Configuration Variable Values when </a:t>
            </a:r>
            <a:r>
              <a:rPr lang="en-US" b="1" i="1" dirty="0"/>
              <a:t>h = 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85055" y="55575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71153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5416" y="2952782"/>
            <a:ext cx="2766059" cy="8414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1-D Case: </a:t>
            </a:r>
          </a:p>
          <a:p>
            <a:pPr algn="ctr"/>
            <a:r>
              <a:rPr lang="en-US" sz="1600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219071" y="2966720"/>
            <a:ext cx="1760220" cy="10876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Envelope configuration: wraparound horizontally only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5A3F2-CA64-4959-B1A1-C4D299AEFEEB}"/>
              </a:ext>
            </a:extLst>
          </p:cNvPr>
          <p:cNvSpPr txBox="1"/>
          <p:nvPr/>
        </p:nvSpPr>
        <p:spPr>
          <a:xfrm>
            <a:off x="587630" y="1129605"/>
            <a:ext cx="9276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Base Pattern is designed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Illustrate the triplet configuration variables: </a:t>
            </a:r>
            <a:r>
              <a:rPr lang="en-US" dirty="0"/>
              <a:t>one of each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Code and analytics V&amp;V:</a:t>
            </a:r>
            <a:r>
              <a:rPr lang="en-US" dirty="0"/>
              <a:t> Useful when comparing code results with hand-computed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Tutorial role: </a:t>
            </a:r>
            <a:r>
              <a:rPr lang="en-US" dirty="0"/>
              <a:t>Illustrate how the CVM thinking works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" y="-205290"/>
            <a:ext cx="205675" cy="4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11" tIns="50906" rIns="101811" bIns="509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" y="-205290"/>
            <a:ext cx="205675" cy="4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11" tIns="50906" rIns="101811" bIns="509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" y="-205290"/>
            <a:ext cx="205675" cy="4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11" tIns="50906" rIns="101811" bIns="509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" y="-205290"/>
            <a:ext cx="205675" cy="4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11" tIns="50906" rIns="101811" bIns="509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" y="-205290"/>
            <a:ext cx="205675" cy="4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11" tIns="50906" rIns="101811" bIns="509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228"/>
          <p:cNvGrpSpPr/>
          <p:nvPr/>
        </p:nvGrpSpPr>
        <p:grpSpPr>
          <a:xfrm>
            <a:off x="2179320" y="1209040"/>
            <a:ext cx="4777740" cy="2590800"/>
            <a:chOff x="2286000" y="1143000"/>
            <a:chExt cx="4343400" cy="2286000"/>
          </a:xfrm>
        </p:grpSpPr>
        <p:sp>
          <p:nvSpPr>
            <p:cNvPr id="180" name="Rectangle 179"/>
            <p:cNvSpPr/>
            <p:nvPr/>
          </p:nvSpPr>
          <p:spPr>
            <a:xfrm>
              <a:off x="6172200" y="29718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43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2004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8862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6576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72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43600" y="25146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29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4864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715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86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71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429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434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1148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257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8006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172200" y="20574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146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743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2004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6576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572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943600" y="16002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29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864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715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86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971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429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3434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1148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257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8006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1722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146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862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715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971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429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3434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57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006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Right Brace 229"/>
          <p:cNvSpPr/>
          <p:nvPr/>
        </p:nvSpPr>
        <p:spPr>
          <a:xfrm>
            <a:off x="6957060" y="1209040"/>
            <a:ext cx="251460" cy="5181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811" tIns="50906" rIns="101811" bIns="50906"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7208520" y="1209040"/>
            <a:ext cx="2514600" cy="604520"/>
          </a:xfrm>
          <a:prstGeom prst="rect">
            <a:avLst/>
          </a:prstGeom>
          <a:noFill/>
        </p:spPr>
        <p:txBody>
          <a:bodyPr wrap="square" lIns="101811" tIns="50906" rIns="101811" bIns="50906" rtlCol="0">
            <a:spAutoFit/>
          </a:bodyPr>
          <a:lstStyle/>
          <a:p>
            <a:pPr algn="ctr"/>
            <a:r>
              <a:rPr lang="en-US" sz="1600" dirty="0"/>
              <a:t>Vertical wrap-around; identical with bottom row</a:t>
            </a:r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638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811" tIns="50906" rIns="101811" bIns="50906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4058920"/>
            <a:ext cx="2514600" cy="604520"/>
          </a:xfrm>
          <a:prstGeom prst="rect">
            <a:avLst/>
          </a:prstGeom>
          <a:noFill/>
        </p:spPr>
        <p:txBody>
          <a:bodyPr wrap="square" lIns="101811" tIns="50906" rIns="101811" bIns="50906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3" name="Group 251"/>
          <p:cNvGrpSpPr/>
          <p:nvPr/>
        </p:nvGrpSpPr>
        <p:grpSpPr>
          <a:xfrm>
            <a:off x="335280" y="4836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4" name="Group 252"/>
          <p:cNvGrpSpPr/>
          <p:nvPr/>
        </p:nvGrpSpPr>
        <p:grpSpPr>
          <a:xfrm>
            <a:off x="3268980" y="4836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16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31362" y="4343400"/>
              <a:ext cx="4966413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</a:t>
              </a:r>
              <a:r>
                <a:rPr lang="en-US" sz="1800" b="1" dirty="0" err="1"/>
                <a:t>Equiprobable</a:t>
              </a:r>
              <a:r>
                <a:rPr lang="en-US" sz="1800" b="1" dirty="0"/>
                <a:t> when </a:t>
              </a:r>
              <a:r>
                <a:rPr lang="en-US" sz="1800" b="1" i="1" dirty="0"/>
                <a:t>h = 1</a:t>
              </a:r>
            </a:p>
          </p:txBody>
        </p:sp>
      </p:grpSp>
      <p:grpSp>
        <p:nvGrpSpPr>
          <p:cNvPr id="5" name="Group 263"/>
          <p:cNvGrpSpPr/>
          <p:nvPr/>
        </p:nvGrpSpPr>
        <p:grpSpPr>
          <a:xfrm>
            <a:off x="3268986" y="5430562"/>
            <a:ext cx="812626" cy="683994"/>
            <a:chOff x="1447795" y="3200400"/>
            <a:chExt cx="738751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6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6" name="Group 200"/>
            <p:cNvGrpSpPr/>
            <p:nvPr/>
          </p:nvGrpSpPr>
          <p:grpSpPr>
            <a:xfrm>
              <a:off x="1447795" y="3505200"/>
              <a:ext cx="738751" cy="298724"/>
              <a:chOff x="1447795" y="3505200"/>
              <a:chExt cx="738751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6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5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277"/>
          <p:cNvGrpSpPr/>
          <p:nvPr/>
        </p:nvGrpSpPr>
        <p:grpSpPr>
          <a:xfrm>
            <a:off x="4945380" y="5433936"/>
            <a:ext cx="803001" cy="683994"/>
            <a:chOff x="1447802" y="3200400"/>
            <a:chExt cx="730000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8" name="Group 200"/>
            <p:cNvGrpSpPr/>
            <p:nvPr/>
          </p:nvGrpSpPr>
          <p:grpSpPr>
            <a:xfrm>
              <a:off x="1447802" y="3505200"/>
              <a:ext cx="730000" cy="298724"/>
              <a:chOff x="1447802" y="3505200"/>
              <a:chExt cx="730000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2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285"/>
          <p:cNvGrpSpPr/>
          <p:nvPr/>
        </p:nvGrpSpPr>
        <p:grpSpPr>
          <a:xfrm>
            <a:off x="3268981" y="6214551"/>
            <a:ext cx="803001" cy="683994"/>
            <a:chOff x="1447802" y="3200400"/>
            <a:chExt cx="730000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0" name="Group 200"/>
            <p:cNvGrpSpPr/>
            <p:nvPr/>
          </p:nvGrpSpPr>
          <p:grpSpPr>
            <a:xfrm>
              <a:off x="1447802" y="3505200"/>
              <a:ext cx="730000" cy="298724"/>
              <a:chOff x="1447802" y="3505200"/>
              <a:chExt cx="730000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2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92"/>
          <p:cNvGrpSpPr/>
          <p:nvPr/>
        </p:nvGrpSpPr>
        <p:grpSpPr>
          <a:xfrm>
            <a:off x="4945386" y="6214551"/>
            <a:ext cx="812626" cy="683994"/>
            <a:chOff x="1447795" y="3200400"/>
            <a:chExt cx="738751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2" name="Group 200"/>
            <p:cNvGrpSpPr/>
            <p:nvPr/>
          </p:nvGrpSpPr>
          <p:grpSpPr>
            <a:xfrm>
              <a:off x="1447795" y="3505200"/>
              <a:ext cx="738751" cy="298724"/>
              <a:chOff x="1447795" y="3505200"/>
              <a:chExt cx="738751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6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5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301"/>
          <p:cNvGrpSpPr/>
          <p:nvPr/>
        </p:nvGrpSpPr>
        <p:grpSpPr>
          <a:xfrm>
            <a:off x="6705606" y="5433936"/>
            <a:ext cx="812626" cy="683994"/>
            <a:chOff x="1447795" y="3200400"/>
            <a:chExt cx="738751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6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4" name="Group 200"/>
            <p:cNvGrpSpPr/>
            <p:nvPr/>
          </p:nvGrpSpPr>
          <p:grpSpPr>
            <a:xfrm>
              <a:off x="1447795" y="3505200"/>
              <a:ext cx="738751" cy="298724"/>
              <a:chOff x="1447795" y="3505200"/>
              <a:chExt cx="738751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6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5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308"/>
          <p:cNvGrpSpPr/>
          <p:nvPr/>
        </p:nvGrpSpPr>
        <p:grpSpPr>
          <a:xfrm>
            <a:off x="8231330" y="5437311"/>
            <a:ext cx="812626" cy="683994"/>
            <a:chOff x="1447795" y="3200400"/>
            <a:chExt cx="738751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6" name="Group 200"/>
            <p:cNvGrpSpPr/>
            <p:nvPr/>
          </p:nvGrpSpPr>
          <p:grpSpPr>
            <a:xfrm>
              <a:off x="1447795" y="3505200"/>
              <a:ext cx="738751" cy="298724"/>
              <a:chOff x="1447795" y="3505200"/>
              <a:chExt cx="738751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6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5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316"/>
          <p:cNvGrpSpPr/>
          <p:nvPr/>
        </p:nvGrpSpPr>
        <p:grpSpPr>
          <a:xfrm>
            <a:off x="6705601" y="6214551"/>
            <a:ext cx="803001" cy="683994"/>
            <a:chOff x="1447802" y="3200400"/>
            <a:chExt cx="730000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8" name="Group 200"/>
            <p:cNvGrpSpPr/>
            <p:nvPr/>
          </p:nvGrpSpPr>
          <p:grpSpPr>
            <a:xfrm>
              <a:off x="1447802" y="3505200"/>
              <a:ext cx="730000" cy="298724"/>
              <a:chOff x="1447802" y="3505200"/>
              <a:chExt cx="730000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2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323"/>
          <p:cNvGrpSpPr/>
          <p:nvPr/>
        </p:nvGrpSpPr>
        <p:grpSpPr>
          <a:xfrm>
            <a:off x="8231328" y="6214551"/>
            <a:ext cx="803001" cy="683994"/>
            <a:chOff x="1447802" y="3200400"/>
            <a:chExt cx="730000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20" name="Group 200"/>
            <p:cNvGrpSpPr/>
            <p:nvPr/>
          </p:nvGrpSpPr>
          <p:grpSpPr>
            <a:xfrm>
              <a:off x="1447802" y="3505200"/>
              <a:ext cx="730000" cy="298724"/>
              <a:chOff x="1447802" y="3505200"/>
              <a:chExt cx="730000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2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82" y="6131563"/>
            <a:ext cx="1019936" cy="795304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16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25" y="5261214"/>
            <a:ext cx="1204281" cy="795304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var</a:t>
            </a:r>
            <a:r>
              <a:rPr lang="en-US" sz="1600" b="1" i="1" dirty="0"/>
              <a:t> </a:t>
            </a:r>
            <a:r>
              <a:rPr lang="en-US" sz="1600" dirty="0"/>
              <a:t>= 16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82" y="5347574"/>
            <a:ext cx="1019936" cy="595249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16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62" y="6229460"/>
            <a:ext cx="1019936" cy="595249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16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82" y="6229460"/>
            <a:ext cx="1019936" cy="595249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16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76" y="6229460"/>
            <a:ext cx="1019936" cy="595249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16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765040" y="234039"/>
            <a:ext cx="4564945" cy="779915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2400" b="1" dirty="0"/>
              <a:t>2-D Grid Base Pattern: </a:t>
            </a:r>
          </a:p>
          <a:p>
            <a:pPr algn="ctr"/>
            <a:r>
              <a:rPr lang="en-US" b="1" dirty="0"/>
              <a:t>Configuration Variable Values when </a:t>
            </a:r>
            <a:r>
              <a:rPr lang="en-US" b="1" i="1" dirty="0"/>
              <a:t>h = 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85042" y="5347574"/>
            <a:ext cx="1019936" cy="595249"/>
          </a:xfrm>
          <a:prstGeom prst="rect">
            <a:avLst/>
          </a:prstGeom>
          <a:noFill/>
        </p:spPr>
        <p:txBody>
          <a:bodyPr wrap="none" lIns="101811" tIns="50906" rIns="101811" bIns="50906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16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905427"/>
            <a:ext cx="5867400" cy="348740"/>
          </a:xfrm>
          <a:prstGeom prst="rect">
            <a:avLst/>
          </a:prstGeom>
          <a:noFill/>
        </p:spPr>
        <p:txBody>
          <a:bodyPr wrap="square" lIns="101811" tIns="50906" rIns="101811" bIns="50906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7" y="2203732"/>
            <a:ext cx="2766059" cy="10261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811" tIns="50906" rIns="101811" bIns="50906" rtlCol="0">
            <a:spAutoFit/>
          </a:bodyPr>
          <a:lstStyle/>
          <a:p>
            <a:pPr algn="ctr"/>
            <a:r>
              <a:rPr lang="en-US" dirty="0"/>
              <a:t>Total number of triplets = 4*number of units</a:t>
            </a:r>
          </a:p>
          <a:p>
            <a:pPr algn="ctr"/>
            <a:r>
              <a:rPr lang="en-US" dirty="0"/>
              <a:t>= 4*(4*8) = 128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1813564"/>
            <a:ext cx="1760220" cy="16742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811" tIns="50906" rIns="101811" bIns="50906" rtlCol="0">
            <a:spAutoFit/>
          </a:bodyPr>
          <a:lstStyle/>
          <a:p>
            <a:pPr algn="ctr"/>
            <a:r>
              <a:rPr lang="en-US" dirty="0"/>
              <a:t>Envelope configuration: wraparounds vertically and horizontally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85900" y="418592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1740" y="418592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2980" y="470408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8820" y="470408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94660" y="4704080"/>
            <a:ext cx="92202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329945" y="4790442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24105" y="480366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21185" y="428550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18265" y="480366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27023" y="428550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497580" y="418592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503420" y="418592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509260" y="4185920"/>
            <a:ext cx="1005840" cy="5181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844545" y="4272282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838703" y="428550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832863" y="428550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916680" y="4704080"/>
            <a:ext cx="108966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006340" y="4704080"/>
            <a:ext cx="1089660" cy="5181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5320363" y="480366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14520" y="480366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4" name="Oval 93"/>
          <p:cNvSpPr/>
          <p:nvPr/>
        </p:nvSpPr>
        <p:spPr>
          <a:xfrm>
            <a:off x="1318260" y="582676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21180" y="582676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24100" y="582676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827020" y="582676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29940" y="582676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32860" y="582676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335780" y="582676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838700" y="582676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341620" y="582676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44540" y="608584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012180" y="608584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79820" y="608584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>
            <a:stCxn id="94" idx="0"/>
            <a:endCxn id="80" idx="2"/>
          </p:cNvCxnSpPr>
          <p:nvPr/>
        </p:nvCxnSpPr>
        <p:spPr>
          <a:xfrm flipV="1">
            <a:off x="1485900" y="5214260"/>
            <a:ext cx="12929" cy="6125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4" idx="0"/>
          </p:cNvCxnSpPr>
          <p:nvPr/>
        </p:nvCxnSpPr>
        <p:spPr>
          <a:xfrm flipV="1">
            <a:off x="1485900" y="4704080"/>
            <a:ext cx="2430780" cy="11226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4" idx="0"/>
            <a:endCxn id="184" idx="2"/>
          </p:cNvCxnSpPr>
          <p:nvPr/>
        </p:nvCxnSpPr>
        <p:spPr>
          <a:xfrm flipV="1">
            <a:off x="1485900" y="5222240"/>
            <a:ext cx="3006890" cy="6045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84" idx="2"/>
          </p:cNvCxnSpPr>
          <p:nvPr/>
        </p:nvCxnSpPr>
        <p:spPr>
          <a:xfrm flipH="1" flipV="1">
            <a:off x="4492790" y="5222240"/>
            <a:ext cx="513550" cy="6045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6" idx="0"/>
          </p:cNvCxnSpPr>
          <p:nvPr/>
        </p:nvCxnSpPr>
        <p:spPr>
          <a:xfrm flipH="1" flipV="1">
            <a:off x="3497580" y="5222240"/>
            <a:ext cx="1508760" cy="6045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4" idx="0"/>
            <a:endCxn id="175" idx="2"/>
          </p:cNvCxnSpPr>
          <p:nvPr/>
        </p:nvCxnSpPr>
        <p:spPr>
          <a:xfrm flipV="1">
            <a:off x="1485900" y="4704080"/>
            <a:ext cx="4526280" cy="1122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06" idx="0"/>
            <a:endCxn id="175" idx="2"/>
          </p:cNvCxnSpPr>
          <p:nvPr/>
        </p:nvCxnSpPr>
        <p:spPr>
          <a:xfrm flipV="1">
            <a:off x="5006340" y="4704080"/>
            <a:ext cx="1005840" cy="11226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06" idx="0"/>
          </p:cNvCxnSpPr>
          <p:nvPr/>
        </p:nvCxnSpPr>
        <p:spPr>
          <a:xfrm flipH="1" flipV="1">
            <a:off x="1485900" y="5222240"/>
            <a:ext cx="3520440" cy="6045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653540" y="228600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156460" y="228600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59380" y="228600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162300" y="228600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665220" y="228600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168140" y="228600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671060" y="2286000"/>
            <a:ext cx="335280" cy="345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173980" y="228600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676900" y="2286000"/>
            <a:ext cx="335280" cy="345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179820" y="254508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347460" y="254508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15100" y="2545080"/>
            <a:ext cx="83820" cy="8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>
            <a:endCxn id="169" idx="4"/>
          </p:cNvCxnSpPr>
          <p:nvPr/>
        </p:nvCxnSpPr>
        <p:spPr>
          <a:xfrm flipV="1">
            <a:off x="2324100" y="2631440"/>
            <a:ext cx="1005840" cy="5181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68" idx="4"/>
          </p:cNvCxnSpPr>
          <p:nvPr/>
        </p:nvCxnSpPr>
        <p:spPr>
          <a:xfrm flipV="1">
            <a:off x="2324100" y="2631440"/>
            <a:ext cx="502920" cy="5181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66" idx="4"/>
          </p:cNvCxnSpPr>
          <p:nvPr/>
        </p:nvCxnSpPr>
        <p:spPr>
          <a:xfrm flipH="1" flipV="1">
            <a:off x="1821180" y="2631440"/>
            <a:ext cx="502920" cy="5181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2324100" y="2631440"/>
            <a:ext cx="2514600" cy="5181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018020" y="5654045"/>
            <a:ext cx="2430780" cy="697627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pPr algn="ctr"/>
            <a:r>
              <a:rPr lang="en-US" dirty="0"/>
              <a:t>Markov Blanket: </a:t>
            </a:r>
            <a:r>
              <a:rPr lang="en-US" sz="1800" i="1" dirty="0"/>
              <a:t>Sensing Units (s)</a:t>
            </a:r>
          </a:p>
        </p:txBody>
      </p:sp>
      <p:cxnSp>
        <p:nvCxnSpPr>
          <p:cNvPr id="207" name="Straight Arrow Connector 206"/>
          <p:cNvCxnSpPr>
            <a:endCxn id="167" idx="4"/>
          </p:cNvCxnSpPr>
          <p:nvPr/>
        </p:nvCxnSpPr>
        <p:spPr>
          <a:xfrm flipV="1">
            <a:off x="2324100" y="2631440"/>
            <a:ext cx="0" cy="5181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70" idx="4"/>
          </p:cNvCxnSpPr>
          <p:nvPr/>
        </p:nvCxnSpPr>
        <p:spPr>
          <a:xfrm flipV="1">
            <a:off x="2324100" y="2631440"/>
            <a:ext cx="1508760" cy="5181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171" idx="4"/>
          </p:cNvCxnSpPr>
          <p:nvPr/>
        </p:nvCxnSpPr>
        <p:spPr>
          <a:xfrm flipV="1">
            <a:off x="2324100" y="2631440"/>
            <a:ext cx="2011680" cy="5181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181" idx="4"/>
          </p:cNvCxnSpPr>
          <p:nvPr/>
        </p:nvCxnSpPr>
        <p:spPr>
          <a:xfrm flipV="1">
            <a:off x="2324100" y="2631440"/>
            <a:ext cx="3017520" cy="5181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182" idx="4"/>
          </p:cNvCxnSpPr>
          <p:nvPr/>
        </p:nvCxnSpPr>
        <p:spPr>
          <a:xfrm flipV="1">
            <a:off x="2324100" y="2631440"/>
            <a:ext cx="3520440" cy="5181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9"/>
          <p:cNvGrpSpPr/>
          <p:nvPr/>
        </p:nvGrpSpPr>
        <p:grpSpPr>
          <a:xfrm>
            <a:off x="7088324" y="3802232"/>
            <a:ext cx="2328073" cy="991771"/>
            <a:chOff x="6367064" y="2667000"/>
            <a:chExt cx="2116425" cy="875092"/>
          </a:xfrm>
        </p:grpSpPr>
        <p:grpSp>
          <p:nvGrpSpPr>
            <p:cNvPr id="3" name="Group 138"/>
            <p:cNvGrpSpPr/>
            <p:nvPr/>
          </p:nvGrpSpPr>
          <p:grpSpPr>
            <a:xfrm>
              <a:off x="6553194" y="2667000"/>
              <a:ext cx="1676406" cy="353038"/>
              <a:chOff x="6476994" y="2667000"/>
              <a:chExt cx="1676406" cy="35303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76994" y="2667000"/>
                <a:ext cx="1540104" cy="353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Internal States</a:t>
                </a: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/>
            </p:nvGraphicFramePr>
            <p:xfrm>
              <a:off x="7924800" y="2724150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Equation" r:id="rId4" imgW="152280" imgH="164880" progId="">
                      <p:embed/>
                    </p:oleObj>
                  </mc:Choice>
                  <mc:Fallback>
                    <p:oleObj name="Equation" r:id="rId4" imgW="152280" imgH="164880" progId="">
                      <p:embed/>
                      <p:pic>
                        <p:nvPicPr>
                          <p:cNvPr id="84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4800" y="2724150"/>
                            <a:ext cx="228600" cy="247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" name="TextBox 84"/>
            <p:cNvSpPr txBox="1"/>
            <p:nvPr/>
          </p:nvSpPr>
          <p:spPr>
            <a:xfrm>
              <a:off x="6367064" y="2971800"/>
              <a:ext cx="2116425" cy="5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272787" algn="l"/>
                </a:tabLst>
              </a:pPr>
              <a:r>
                <a:rPr lang="en-US" sz="1600" dirty="0"/>
                <a:t> </a:t>
              </a:r>
              <a:r>
                <a:rPr lang="en-US" sz="1800" i="1" dirty="0"/>
                <a:t>Representational units</a:t>
              </a:r>
            </a:p>
            <a:p>
              <a:pPr algn="ctr">
                <a:tabLst>
                  <a:tab pos="1272787" algn="l"/>
                </a:tabLst>
              </a:pPr>
              <a:r>
                <a:rPr lang="en-US" sz="1800" i="1" dirty="0"/>
                <a:t> (r)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821180" y="314960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27020" y="314960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318260" y="366776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324100" y="3667760"/>
            <a:ext cx="100584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329940" y="3667760"/>
            <a:ext cx="922020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665225" y="3754122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59385" y="376734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56465" y="324918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53545" y="376734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62303" y="324918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32860" y="314960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838700" y="3149600"/>
            <a:ext cx="100584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44540" y="3149600"/>
            <a:ext cx="1005840" cy="5181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79825" y="3235962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173983" y="324918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168143" y="324918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51960" y="3667760"/>
            <a:ext cx="108966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341620" y="3667760"/>
            <a:ext cx="1089660" cy="5181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655643" y="3767347"/>
            <a:ext cx="361127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49800" y="3767344"/>
            <a:ext cx="356541" cy="418576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4" name="Group 129"/>
          <p:cNvGrpSpPr/>
          <p:nvPr/>
        </p:nvGrpSpPr>
        <p:grpSpPr>
          <a:xfrm>
            <a:off x="2156460" y="6863080"/>
            <a:ext cx="3520440" cy="604520"/>
            <a:chOff x="1600200" y="5181600"/>
            <a:chExt cx="3200400" cy="533400"/>
          </a:xfrm>
        </p:grpSpPr>
        <p:sp>
          <p:nvSpPr>
            <p:cNvPr id="125" name="Flowchart: Data 124"/>
            <p:cNvSpPr/>
            <p:nvPr/>
          </p:nvSpPr>
          <p:spPr>
            <a:xfrm>
              <a:off x="1600200" y="5181600"/>
              <a:ext cx="3200400" cy="533400"/>
            </a:xfrm>
            <a:prstGeom prst="flowChartInputOutpu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33600" y="5257800"/>
              <a:ext cx="1917484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External States     </a:t>
              </a:r>
              <a:r>
                <a:rPr lang="en-US" baseline="-25000" dirty="0"/>
                <a:t>1</a:t>
              </a: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657600" y="5334000"/>
            <a:ext cx="2460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177480" imgH="164880" progId="">
                    <p:embed/>
                  </p:oleObj>
                </mc:Choice>
                <mc:Fallback>
                  <p:oleObj name="Equation" r:id="rId6" imgW="177480" imgH="164880" progId="">
                    <p:embed/>
                    <p:pic>
                      <p:nvPicPr>
                        <p:cNvPr id="10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5334000"/>
                          <a:ext cx="246063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" name="Flowchart: Data 126"/>
          <p:cNvSpPr/>
          <p:nvPr/>
        </p:nvSpPr>
        <p:spPr>
          <a:xfrm>
            <a:off x="2491740" y="990600"/>
            <a:ext cx="3520440" cy="604520"/>
          </a:xfrm>
          <a:prstGeom prst="flowChartInputOutpu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078485" y="1076962"/>
            <a:ext cx="2130201" cy="410593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dirty="0"/>
              <a:t>External States     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29" name="Object 3"/>
          <p:cNvGraphicFramePr>
            <a:graphicFrameLocks noChangeAspect="1"/>
          </p:cNvGraphicFramePr>
          <p:nvPr/>
        </p:nvGraphicFramePr>
        <p:xfrm>
          <a:off x="4754886" y="1163320"/>
          <a:ext cx="270669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77480" imgH="164880" progId="">
                  <p:embed/>
                </p:oleObj>
              </mc:Choice>
              <mc:Fallback>
                <p:oleObj name="Equation" r:id="rId8" imgW="177480" imgH="164880" progId="">
                  <p:embed/>
                  <p:pic>
                    <p:nvPicPr>
                      <p:cNvPr id="1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6" y="1163320"/>
                        <a:ext cx="270669" cy="25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Down Arrow 130"/>
          <p:cNvSpPr/>
          <p:nvPr/>
        </p:nvSpPr>
        <p:spPr>
          <a:xfrm flipV="1">
            <a:off x="3581400" y="6344920"/>
            <a:ext cx="754380" cy="51816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 flipV="1">
            <a:off x="3665220" y="1595120"/>
            <a:ext cx="754380" cy="51816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34" name="Right Brace 133"/>
          <p:cNvSpPr/>
          <p:nvPr/>
        </p:nvSpPr>
        <p:spPr>
          <a:xfrm>
            <a:off x="7018020" y="5740400"/>
            <a:ext cx="335280" cy="604520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018020" y="2199645"/>
            <a:ext cx="2430780" cy="697627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pPr algn="ctr"/>
            <a:r>
              <a:rPr lang="en-US" dirty="0"/>
              <a:t>Markov Blanket: </a:t>
            </a:r>
            <a:r>
              <a:rPr lang="en-US" sz="1800" i="1" dirty="0"/>
              <a:t>Active Units (a)</a:t>
            </a:r>
          </a:p>
        </p:txBody>
      </p:sp>
      <p:sp>
        <p:nvSpPr>
          <p:cNvPr id="138" name="Right Brace 137"/>
          <p:cNvSpPr/>
          <p:nvPr/>
        </p:nvSpPr>
        <p:spPr>
          <a:xfrm>
            <a:off x="7018020" y="2199640"/>
            <a:ext cx="335280" cy="604520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41" name="Right Brace 140"/>
          <p:cNvSpPr/>
          <p:nvPr/>
        </p:nvSpPr>
        <p:spPr>
          <a:xfrm>
            <a:off x="7018020" y="3149600"/>
            <a:ext cx="335280" cy="2072640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15340" y="2113280"/>
            <a:ext cx="6202680" cy="4231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28601" y="228604"/>
            <a:ext cx="9924939" cy="477044"/>
          </a:xfrm>
          <a:prstGeom prst="rect">
            <a:avLst/>
          </a:prstGeom>
          <a:noFill/>
        </p:spPr>
        <p:txBody>
          <a:bodyPr wrap="none" lIns="91388" tIns="45693" rIns="91388" bIns="45693" rtlCol="0">
            <a:spAutoFit/>
          </a:bodyPr>
          <a:lstStyle/>
          <a:p>
            <a:r>
              <a:rPr lang="en-US" sz="2500" b="1" dirty="0"/>
              <a:t>The 2-D CVM Grid Can Serve as a Hidden Layer in a Computational Engine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9" y="1295400"/>
            <a:ext cx="6858002" cy="1750611"/>
            <a:chOff x="1600198" y="4160896"/>
            <a:chExt cx="6858002" cy="1750611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256039"/>
              <a:ext cx="6858000" cy="1600438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Overview:</a:t>
              </a:r>
            </a:p>
            <a:p>
              <a:pPr algn="ctr"/>
              <a:r>
                <a:rPr lang="en-US" sz="2400" b="1" dirty="0"/>
                <a:t>Visualizing the Configuration Variables</a:t>
              </a:r>
            </a:p>
            <a:p>
              <a:pPr algn="ctr"/>
              <a:r>
                <a:rPr lang="en-US" sz="2400" b="1" dirty="0"/>
                <a:t>for the Cluster Variation Method (Both 1-D and 2-D)</a:t>
              </a:r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9" y="57611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160896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1205403-3AA3-411C-84BA-5B94B787A72A}"/>
              </a:ext>
            </a:extLst>
          </p:cNvPr>
          <p:cNvSpPr txBox="1"/>
          <p:nvPr/>
        </p:nvSpPr>
        <p:spPr>
          <a:xfrm>
            <a:off x="1468366" y="3466153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depiction of how the configuration variables appear in both the </a:t>
            </a:r>
            <a:r>
              <a:rPr lang="en-US" b="1" dirty="0"/>
              <a:t>1-D</a:t>
            </a:r>
            <a:r>
              <a:rPr lang="en-US" dirty="0"/>
              <a:t> and </a:t>
            </a:r>
            <a:r>
              <a:rPr lang="en-US" b="1" dirty="0"/>
              <a:t>2-D CVM 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Analytic results (equilibrium cases)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Validates code design; corollary document to code verification and validation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8" y="2754441"/>
            <a:ext cx="6858003" cy="1131759"/>
            <a:chOff x="1600197" y="4505793"/>
            <a:chExt cx="6858003" cy="1131759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25371"/>
              <a:ext cx="6858000" cy="86177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Configuration Variables in the 1-D CVM</a:t>
              </a:r>
              <a:endParaRPr lang="en-US" sz="2400" b="1" dirty="0"/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7" y="5487145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505793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702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1296" y="195395"/>
            <a:ext cx="6595807" cy="46157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400" b="1" dirty="0"/>
              <a:t>The 1-D CVM: Comprised of 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3257" y="728693"/>
            <a:ext cx="5754936" cy="400023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Showing the Configuration Variables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,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dirty="0"/>
              <a:t>, </a:t>
            </a:r>
            <a:r>
              <a:rPr lang="en-US" b="1" i="1" dirty="0" err="1"/>
              <a:t>w</a:t>
            </a:r>
            <a:r>
              <a:rPr lang="en-US" b="1" i="1" baseline="-25000" dirty="0" err="1"/>
              <a:t>i</a:t>
            </a:r>
            <a:r>
              <a:rPr lang="en-US" b="1" dirty="0"/>
              <a:t>, and </a:t>
            </a:r>
            <a:r>
              <a:rPr lang="en-US" b="1" i="1" dirty="0" err="1"/>
              <a:t>z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  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4104</Words>
  <Application>Microsoft Office PowerPoint</Application>
  <PresentationFormat>Custom</PresentationFormat>
  <Paragraphs>1027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Britannic Bold</vt:lpstr>
      <vt:lpstr>Calibri</vt:lpstr>
      <vt:lpstr>Cambria Math</vt:lpstr>
      <vt:lpstr>Monotype Corsiva</vt:lpstr>
      <vt:lpstr>Times New Roman</vt:lpstr>
      <vt:lpstr>Office Theme</vt:lpstr>
      <vt:lpstr>Adobe Acrobat Document</vt:lpstr>
      <vt:lpstr>Equation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94</cp:revision>
  <dcterms:created xsi:type="dcterms:W3CDTF">2016-11-28T17:15:15Z</dcterms:created>
  <dcterms:modified xsi:type="dcterms:W3CDTF">2018-11-24T01:17:21Z</dcterms:modified>
</cp:coreProperties>
</file>