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3" r:id="rId5"/>
    <p:sldId id="264" r:id="rId6"/>
    <p:sldId id="261" r:id="rId7"/>
    <p:sldId id="262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CC66"/>
    <a:srgbClr val="A50021"/>
    <a:srgbClr val="CC0000"/>
    <a:srgbClr val="33CCCC"/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F76C-71BF-4271-8D7C-5EA81A8CDCDC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63C1-86E2-4EBB-80F9-20C4FFC07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ianna.maren@northwestern.edu" TargetMode="External"/><Relationship Id="rId2" Type="http://schemas.openxmlformats.org/officeDocument/2006/relationships/hyperlink" Target="mailto:alianna@aliannajmaren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iannajmare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844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2-D CVM Code: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Experimental Results </a:t>
            </a:r>
            <a:br>
              <a:rPr lang="en-US" sz="3600" i="1" dirty="0" smtClean="0"/>
            </a:br>
            <a:r>
              <a:rPr lang="en-US" sz="3600" i="1" dirty="0" smtClean="0"/>
              <a:t>Perturbations Applied to a 2D CVM</a:t>
            </a:r>
            <a:br>
              <a:rPr lang="en-US" sz="3600" i="1" dirty="0" smtClean="0"/>
            </a:br>
            <a:r>
              <a:rPr lang="en-US" sz="3600" i="1" dirty="0" smtClean="0"/>
              <a:t>January, 2018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A.J. Maren, Ph.D.</a:t>
            </a:r>
          </a:p>
          <a:p>
            <a:r>
              <a:rPr lang="en-US" sz="1900" dirty="0" smtClean="0"/>
              <a:t>Northwestern University, School of Professional Studies (SPS) Master of Science in Data Science Program</a:t>
            </a:r>
          </a:p>
          <a:p>
            <a:r>
              <a:rPr lang="en-US" sz="1900" dirty="0" smtClean="0">
                <a:hlinkClick r:id="rId2"/>
              </a:rPr>
              <a:t>alianna@aliannajmaren.com</a:t>
            </a:r>
            <a:endParaRPr lang="en-US" sz="1900" dirty="0" smtClean="0"/>
          </a:p>
          <a:p>
            <a:r>
              <a:rPr lang="en-US" sz="1900" dirty="0" smtClean="0">
                <a:hlinkClick r:id="rId3"/>
              </a:rPr>
              <a:t>Alianna.maren@northwestern.edu</a:t>
            </a:r>
            <a:endParaRPr lang="en-US" sz="1900" dirty="0" smtClean="0"/>
          </a:p>
          <a:p>
            <a:r>
              <a:rPr lang="en-US" sz="1900" dirty="0" smtClean="0"/>
              <a:t>For Blog Discussions, Publications, and More: </a:t>
            </a:r>
          </a:p>
          <a:p>
            <a:r>
              <a:rPr lang="en-US" sz="1900" dirty="0" smtClean="0">
                <a:hlinkClick r:id="rId4"/>
              </a:rPr>
              <a:t>www.aliannajmaren.com</a:t>
            </a:r>
            <a:endParaRPr lang="en-US" sz="1900" dirty="0" smtClean="0"/>
          </a:p>
          <a:p>
            <a:r>
              <a:rPr lang="en-US" sz="1900" dirty="0" smtClean="0"/>
              <a:t>  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500" t="48000" r="27000" b="21333"/>
          <a:stretch>
            <a:fillRect/>
          </a:stretch>
        </p:blipFill>
        <p:spPr bwMode="auto">
          <a:xfrm>
            <a:off x="76200" y="1219200"/>
            <a:ext cx="893527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95664" y="152400"/>
            <a:ext cx="43861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Experimental Results</a:t>
            </a:r>
          </a:p>
          <a:p>
            <a:pPr algn="ctr"/>
            <a:r>
              <a:rPr lang="en-US" i="1" dirty="0" smtClean="0"/>
              <a:t>x= 0.35</a:t>
            </a:r>
            <a:r>
              <a:rPr lang="en-US" dirty="0" smtClean="0"/>
              <a:t>, </a:t>
            </a:r>
            <a:r>
              <a:rPr lang="en-US" i="1" dirty="0" smtClean="0"/>
              <a:t>h = 0.8 – 1.8</a:t>
            </a:r>
            <a:r>
              <a:rPr lang="en-US" dirty="0" smtClean="0"/>
              <a:t>, and </a:t>
            </a:r>
            <a:r>
              <a:rPr lang="en-US" i="1" dirty="0" smtClean="0"/>
              <a:t>perturbation = 0.1 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000" t="56000" r="31500" b="12000"/>
          <a:stretch>
            <a:fillRect/>
          </a:stretch>
        </p:blipFill>
        <p:spPr bwMode="auto">
          <a:xfrm>
            <a:off x="347662" y="1143000"/>
            <a:ext cx="855662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54268" y="152400"/>
            <a:ext cx="2868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Experimental Results</a:t>
            </a:r>
          </a:p>
          <a:p>
            <a:pPr algn="ctr"/>
            <a:r>
              <a:rPr lang="en-US" i="1" dirty="0" smtClean="0"/>
              <a:t>x1= 0.35</a:t>
            </a:r>
            <a:r>
              <a:rPr lang="en-US" dirty="0" smtClean="0"/>
              <a:t>, </a:t>
            </a:r>
            <a:r>
              <a:rPr lang="en-US" i="1" dirty="0" smtClean="0"/>
              <a:t>h = 0.8 to 1.8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0906" y="152400"/>
            <a:ext cx="6855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Configuration Variables and Thermodynamic Results</a:t>
            </a:r>
          </a:p>
          <a:p>
            <a:pPr algn="ctr"/>
            <a:r>
              <a:rPr lang="en-US" i="1" dirty="0" smtClean="0"/>
              <a:t>x1= </a:t>
            </a:r>
            <a:r>
              <a:rPr lang="en-US" i="1" dirty="0" smtClean="0"/>
              <a:t>0.35</a:t>
            </a:r>
            <a:r>
              <a:rPr lang="en-US" dirty="0" smtClean="0"/>
              <a:t>, </a:t>
            </a:r>
            <a:r>
              <a:rPr lang="en-US" i="1" dirty="0" smtClean="0"/>
              <a:t>h = 0.8 to 1.8</a:t>
            </a:r>
            <a:endParaRPr lang="en-US" i="1" dirty="0"/>
          </a:p>
        </p:txBody>
      </p:sp>
      <p:pic>
        <p:nvPicPr>
          <p:cNvPr id="4" name="Picture 3" descr="Perturbation-Results_x=0pt35_crppd_2018-01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990600"/>
            <a:ext cx="6269806" cy="4210050"/>
          </a:xfrm>
          <a:prstGeom prst="rect">
            <a:avLst/>
          </a:prstGeom>
        </p:spPr>
      </p:pic>
      <p:grpSp>
        <p:nvGrpSpPr>
          <p:cNvPr id="2" name="Group 18"/>
          <p:cNvGrpSpPr/>
          <p:nvPr/>
        </p:nvGrpSpPr>
        <p:grpSpPr>
          <a:xfrm>
            <a:off x="6324600" y="1219200"/>
            <a:ext cx="2743200" cy="2895600"/>
            <a:chOff x="6324600" y="1905000"/>
            <a:chExt cx="2743200" cy="2895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477000" y="2286000"/>
              <a:ext cx="533400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6324600" y="1905000"/>
              <a:ext cx="2667000" cy="2895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0" y="274320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y</a:t>
              </a:r>
              <a:r>
                <a:rPr lang="en-US" i="1" baseline="-25000" dirty="0" smtClean="0"/>
                <a:t>2</a:t>
              </a:r>
              <a:r>
                <a:rPr lang="en-US" i="1" dirty="0" smtClean="0"/>
                <a:t> – 0.8</a:t>
              </a:r>
              <a:endParaRPr lang="en-US" i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477000" y="2895600"/>
              <a:ext cx="533400" cy="0"/>
            </a:xfrm>
            <a:prstGeom prst="line">
              <a:avLst/>
            </a:prstGeom>
            <a:ln w="38100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71127" y="2048470"/>
              <a:ext cx="18966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delta =</a:t>
              </a:r>
            </a:p>
            <a:p>
              <a:r>
                <a:rPr lang="en-US" i="1" dirty="0" smtClean="0"/>
                <a:t>2y</a:t>
              </a:r>
              <a:r>
                <a:rPr lang="en-US" i="1" baseline="-25000" dirty="0" smtClean="0"/>
                <a:t>2</a:t>
              </a:r>
              <a:r>
                <a:rPr lang="en-US" i="1" dirty="0" smtClean="0"/>
                <a:t> – y</a:t>
              </a:r>
              <a:r>
                <a:rPr lang="en-US" i="1" baseline="-25000" dirty="0" smtClean="0"/>
                <a:t>1</a:t>
              </a:r>
              <a:r>
                <a:rPr lang="en-US" i="1" dirty="0" smtClean="0"/>
                <a:t> – y</a:t>
              </a:r>
              <a:r>
                <a:rPr lang="en-US" i="1" baseline="-25000" dirty="0" smtClean="0"/>
                <a:t>3</a:t>
              </a:r>
              <a:r>
                <a:rPr lang="en-US" i="1" dirty="0" smtClean="0"/>
                <a:t> – 0.5 </a:t>
              </a:r>
            </a:p>
            <a:p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477000" y="3962400"/>
              <a:ext cx="533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39000" y="3745468"/>
              <a:ext cx="91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entropy</a:t>
              </a:r>
              <a:endParaRPr lang="en-US" i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477000" y="3429000"/>
              <a:ext cx="533400" cy="0"/>
            </a:xfrm>
            <a:prstGeom prst="line">
              <a:avLst/>
            </a:prstGeom>
            <a:ln w="381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39000" y="3200400"/>
              <a:ext cx="1516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enthalpy – 0.5</a:t>
              </a:r>
              <a:endParaRPr lang="en-US" i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477000" y="4495800"/>
              <a:ext cx="533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39000" y="4278868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free energy</a:t>
              </a:r>
              <a:endParaRPr lang="en-US" i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24600" y="41148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delta</a:t>
            </a:r>
            <a:r>
              <a:rPr lang="en-US" dirty="0" smtClean="0"/>
              <a:t>, and </a:t>
            </a:r>
            <a:r>
              <a:rPr lang="en-US" i="1" dirty="0" smtClean="0"/>
              <a:t>enthalpy</a:t>
            </a:r>
            <a:r>
              <a:rPr lang="en-US" dirty="0" smtClean="0"/>
              <a:t> all have scalars subtracted to bring them into the same visual field as </a:t>
            </a:r>
            <a:r>
              <a:rPr lang="en-US" i="1" dirty="0" smtClean="0"/>
              <a:t>entropy</a:t>
            </a:r>
            <a:r>
              <a:rPr lang="en-US" dirty="0" smtClean="0"/>
              <a:t> and </a:t>
            </a:r>
            <a:r>
              <a:rPr lang="en-US" i="1" dirty="0" smtClean="0"/>
              <a:t>free energy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5105400"/>
            <a:ext cx="90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h-value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5664" y="152400"/>
            <a:ext cx="43861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Experimental Results</a:t>
            </a:r>
          </a:p>
          <a:p>
            <a:pPr algn="ctr"/>
            <a:r>
              <a:rPr lang="en-US" i="1" dirty="0" smtClean="0"/>
              <a:t>x= </a:t>
            </a:r>
            <a:r>
              <a:rPr lang="en-US" i="1" dirty="0" smtClean="0"/>
              <a:t>0.50</a:t>
            </a:r>
            <a:r>
              <a:rPr lang="en-US" dirty="0" smtClean="0"/>
              <a:t>, </a:t>
            </a:r>
            <a:r>
              <a:rPr lang="en-US" i="1" dirty="0" smtClean="0"/>
              <a:t>h = 0.8 – 1.8</a:t>
            </a:r>
            <a:r>
              <a:rPr lang="en-US" dirty="0" smtClean="0"/>
              <a:t>, and </a:t>
            </a:r>
            <a:r>
              <a:rPr lang="en-US" i="1" dirty="0" smtClean="0"/>
              <a:t>perturbation = 0.1 </a:t>
            </a:r>
            <a:endParaRPr lang="en-US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30000" t="43333" r="27500" b="24667"/>
          <a:stretch>
            <a:fillRect/>
          </a:stretch>
        </p:blipFill>
        <p:spPr bwMode="auto">
          <a:xfrm>
            <a:off x="85725" y="914400"/>
            <a:ext cx="89058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000" t="46667" r="31000" b="11333"/>
          <a:stretch>
            <a:fillRect/>
          </a:stretch>
        </p:blipFill>
        <p:spPr bwMode="auto">
          <a:xfrm>
            <a:off x="685800" y="1078523"/>
            <a:ext cx="7155543" cy="577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54268" y="152400"/>
            <a:ext cx="2868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Experimental Results</a:t>
            </a:r>
          </a:p>
          <a:p>
            <a:pPr algn="ctr"/>
            <a:r>
              <a:rPr lang="en-US" i="1" dirty="0" smtClean="0"/>
              <a:t>x1= </a:t>
            </a:r>
            <a:r>
              <a:rPr lang="en-US" i="1" dirty="0" smtClean="0"/>
              <a:t>0.50</a:t>
            </a:r>
            <a:r>
              <a:rPr lang="en-US" dirty="0" smtClean="0"/>
              <a:t>, </a:t>
            </a:r>
            <a:r>
              <a:rPr lang="en-US" i="1" dirty="0" smtClean="0"/>
              <a:t>h = 0.8 to 1.8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0906" y="152400"/>
            <a:ext cx="6855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Configuration Variables and Thermodynamic Results</a:t>
            </a:r>
          </a:p>
          <a:p>
            <a:pPr algn="ctr"/>
            <a:r>
              <a:rPr lang="en-US" i="1" dirty="0" smtClean="0"/>
              <a:t>x1= </a:t>
            </a:r>
            <a:r>
              <a:rPr lang="en-US" i="1" dirty="0" smtClean="0"/>
              <a:t>0.50</a:t>
            </a:r>
            <a:r>
              <a:rPr lang="en-US" dirty="0" smtClean="0"/>
              <a:t>, </a:t>
            </a:r>
            <a:r>
              <a:rPr lang="en-US" i="1" dirty="0" smtClean="0"/>
              <a:t>h = 0.8 to 1.8</a:t>
            </a:r>
            <a:endParaRPr lang="en-US" i="1" dirty="0"/>
          </a:p>
        </p:txBody>
      </p:sp>
      <p:grpSp>
        <p:nvGrpSpPr>
          <p:cNvPr id="2" name="Group 18"/>
          <p:cNvGrpSpPr/>
          <p:nvPr/>
        </p:nvGrpSpPr>
        <p:grpSpPr>
          <a:xfrm>
            <a:off x="6324600" y="990600"/>
            <a:ext cx="2743200" cy="2895600"/>
            <a:chOff x="6324600" y="1905000"/>
            <a:chExt cx="2743200" cy="2895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477000" y="2286000"/>
              <a:ext cx="533400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6324600" y="1905000"/>
              <a:ext cx="2667000" cy="2895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0" y="274320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y</a:t>
              </a:r>
              <a:r>
                <a:rPr lang="en-US" i="1" baseline="-25000" dirty="0" smtClean="0"/>
                <a:t>2</a:t>
              </a:r>
              <a:r>
                <a:rPr lang="en-US" i="1" dirty="0" smtClean="0"/>
                <a:t> – 0.8</a:t>
              </a:r>
              <a:endParaRPr lang="en-US" i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477000" y="2895600"/>
              <a:ext cx="533400" cy="0"/>
            </a:xfrm>
            <a:prstGeom prst="line">
              <a:avLst/>
            </a:prstGeom>
            <a:ln w="38100">
              <a:solidFill>
                <a:srgbClr val="33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71127" y="2048470"/>
              <a:ext cx="18966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delta =</a:t>
              </a:r>
            </a:p>
            <a:p>
              <a:r>
                <a:rPr lang="en-US" i="1" dirty="0" smtClean="0"/>
                <a:t>2y</a:t>
              </a:r>
              <a:r>
                <a:rPr lang="en-US" i="1" baseline="-25000" dirty="0" smtClean="0"/>
                <a:t>2</a:t>
              </a:r>
              <a:r>
                <a:rPr lang="en-US" i="1" dirty="0" smtClean="0"/>
                <a:t> – y</a:t>
              </a:r>
              <a:r>
                <a:rPr lang="en-US" i="1" baseline="-25000" dirty="0" smtClean="0"/>
                <a:t>1</a:t>
              </a:r>
              <a:r>
                <a:rPr lang="en-US" i="1" dirty="0" smtClean="0"/>
                <a:t> – y</a:t>
              </a:r>
              <a:r>
                <a:rPr lang="en-US" i="1" baseline="-25000" dirty="0" smtClean="0"/>
                <a:t>3</a:t>
              </a:r>
              <a:r>
                <a:rPr lang="en-US" i="1" dirty="0" smtClean="0"/>
                <a:t> – 0.5 </a:t>
              </a:r>
            </a:p>
            <a:p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477000" y="3962400"/>
              <a:ext cx="533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39000" y="3745468"/>
              <a:ext cx="91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entropy</a:t>
              </a:r>
              <a:endParaRPr lang="en-US" i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477000" y="3429000"/>
              <a:ext cx="533400" cy="0"/>
            </a:xfrm>
            <a:prstGeom prst="line">
              <a:avLst/>
            </a:prstGeom>
            <a:ln w="381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39000" y="3200400"/>
              <a:ext cx="1516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enthalpy – 0.5</a:t>
              </a:r>
              <a:endParaRPr lang="en-US" i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477000" y="4495800"/>
              <a:ext cx="533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39000" y="4278868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free energy</a:t>
              </a:r>
              <a:endParaRPr lang="en-US" i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24600" y="3886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delta</a:t>
            </a:r>
            <a:r>
              <a:rPr lang="en-US" dirty="0" smtClean="0"/>
              <a:t>, and </a:t>
            </a:r>
            <a:r>
              <a:rPr lang="en-US" i="1" dirty="0" smtClean="0"/>
              <a:t>enthalpy</a:t>
            </a:r>
            <a:r>
              <a:rPr lang="en-US" dirty="0" smtClean="0"/>
              <a:t> all have scalars subtracted to bring them into the same visual field as </a:t>
            </a:r>
            <a:r>
              <a:rPr lang="en-US" i="1" dirty="0" smtClean="0"/>
              <a:t>entropy</a:t>
            </a:r>
            <a:r>
              <a:rPr lang="en-US" dirty="0" smtClean="0"/>
              <a:t> and </a:t>
            </a:r>
            <a:r>
              <a:rPr lang="en-US" i="1" dirty="0" smtClean="0"/>
              <a:t>free energy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71800" y="5040868"/>
            <a:ext cx="90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h-value</a:t>
            </a:r>
            <a:endParaRPr lang="en-US" i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 l="30558" t="67080" r="45993" b="11333"/>
          <a:stretch>
            <a:fillRect/>
          </a:stretch>
        </p:blipFill>
        <p:spPr bwMode="auto">
          <a:xfrm>
            <a:off x="152400" y="990601"/>
            <a:ext cx="595936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30500" t="64197" r="45500" b="14000"/>
          <a:stretch>
            <a:fillRect/>
          </a:stretch>
        </p:blipFill>
        <p:spPr bwMode="auto">
          <a:xfrm>
            <a:off x="609600" y="2057400"/>
            <a:ext cx="6934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81947" y="0"/>
            <a:ext cx="5813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Configuration Variables and </a:t>
            </a:r>
            <a:r>
              <a:rPr lang="en-US" sz="2400" b="1" dirty="0" smtClean="0"/>
              <a:t>Analytic </a:t>
            </a:r>
            <a:r>
              <a:rPr lang="en-US" sz="2400" b="1" dirty="0" smtClean="0"/>
              <a:t>Results</a:t>
            </a:r>
          </a:p>
          <a:p>
            <a:pPr algn="ctr"/>
            <a:r>
              <a:rPr lang="en-US" i="1" dirty="0" smtClean="0"/>
              <a:t>x1= </a:t>
            </a:r>
            <a:r>
              <a:rPr lang="en-US" i="1" dirty="0" smtClean="0"/>
              <a:t>0.50</a:t>
            </a:r>
            <a:r>
              <a:rPr lang="en-US" dirty="0" smtClean="0"/>
              <a:t>, </a:t>
            </a:r>
            <a:r>
              <a:rPr lang="en-US" i="1" dirty="0" smtClean="0"/>
              <a:t>h = 0.8 to 1.8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500" t="29333" r="18000" b="58667"/>
          <a:stretch>
            <a:fillRect/>
          </a:stretch>
        </p:blipFill>
        <p:spPr bwMode="auto">
          <a:xfrm>
            <a:off x="381000" y="685800"/>
            <a:ext cx="800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947" y="0"/>
            <a:ext cx="5813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Configuration Variables and </a:t>
            </a:r>
            <a:r>
              <a:rPr lang="en-US" sz="2400" b="1" dirty="0" smtClean="0"/>
              <a:t>Analytic </a:t>
            </a:r>
            <a:r>
              <a:rPr lang="en-US" sz="2400" b="1" dirty="0" smtClean="0"/>
              <a:t>Results</a:t>
            </a:r>
          </a:p>
          <a:p>
            <a:pPr algn="ctr"/>
            <a:r>
              <a:rPr lang="en-US" i="1" dirty="0" smtClean="0"/>
              <a:t>x1= </a:t>
            </a:r>
            <a:r>
              <a:rPr lang="en-US" i="1" dirty="0" smtClean="0"/>
              <a:t>0.50</a:t>
            </a:r>
            <a:r>
              <a:rPr lang="en-US" dirty="0" smtClean="0"/>
              <a:t>, </a:t>
            </a:r>
            <a:r>
              <a:rPr lang="en-US" i="1" dirty="0" smtClean="0"/>
              <a:t>h = 0.8 to 1.8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0500" t="27333" r="18000" b="40000"/>
          <a:stretch>
            <a:fillRect/>
          </a:stretch>
        </p:blipFill>
        <p:spPr bwMode="auto">
          <a:xfrm>
            <a:off x="152400" y="762000"/>
            <a:ext cx="880965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62200" y="2590800"/>
            <a:ext cx="2514600" cy="2362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13732</TotalTime>
  <Words>236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2-D CVM Code:  Experimental Results  Perturbations Applied to a 2D CVM January, 2018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2-D CVM Code:  Experimental Results when x1 = 0.4 January, 2018</dc:title>
  <dc:creator>A J Maren</dc:creator>
  <cp:lastModifiedBy>A J Maren</cp:lastModifiedBy>
  <cp:revision>1239</cp:revision>
  <dcterms:created xsi:type="dcterms:W3CDTF">2018-01-07T22:54:07Z</dcterms:created>
  <dcterms:modified xsi:type="dcterms:W3CDTF">2018-01-22T23:22:45Z</dcterms:modified>
</cp:coreProperties>
</file>