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85" r:id="rId3"/>
    <p:sldId id="286" r:id="rId4"/>
    <p:sldId id="282" r:id="rId5"/>
    <p:sldId id="265" r:id="rId6"/>
    <p:sldId id="269" r:id="rId7"/>
    <p:sldId id="287" r:id="rId8"/>
    <p:sldId id="256" r:id="rId9"/>
    <p:sldId id="259" r:id="rId10"/>
    <p:sldId id="261" r:id="rId11"/>
    <p:sldId id="283" r:id="rId12"/>
    <p:sldId id="260" r:id="rId13"/>
    <p:sldId id="284" r:id="rId14"/>
    <p:sldId id="262" r:id="rId15"/>
  </p:sldIdLst>
  <p:sldSz cx="10058400" cy="7772400"/>
  <p:notesSz cx="6858000" cy="9144000"/>
  <p:defaultTextStyle>
    <a:defPPr>
      <a:defRPr lang="en-US"/>
    </a:defPPr>
    <a:lvl1pPr marL="0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8938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7871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6809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5743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4681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3614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2552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1486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4E9"/>
    <a:srgbClr val="9FA069"/>
    <a:srgbClr val="DCAA46"/>
    <a:srgbClr val="F0DC8C"/>
    <a:srgbClr val="E6DC96"/>
    <a:srgbClr val="F5EBC8"/>
    <a:srgbClr val="FFF5D2"/>
    <a:srgbClr val="FAF5D2"/>
    <a:srgbClr val="FFFFCC"/>
    <a:srgbClr val="F5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E2889-3538-4C23-A54D-5E1B866B6384}" v="728" dt="2018-10-03T14:43:41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27" autoAdjust="0"/>
  </p:normalViewPr>
  <p:slideViewPr>
    <p:cSldViewPr>
      <p:cViewPr varScale="1">
        <p:scale>
          <a:sx n="104" d="100"/>
          <a:sy n="104" d="100"/>
        </p:scale>
        <p:origin x="384" y="114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anna Maren" userId="c6f7ae2fd313587f" providerId="LiveId" clId="{2410B2D0-0CD6-44F4-8F0A-9BE7E381646E}"/>
    <pc:docChg chg="undo custSel addSld delSld modSld sldOrd">
      <pc:chgData name="Alianna Maren" userId="c6f7ae2fd313587f" providerId="LiveId" clId="{2410B2D0-0CD6-44F4-8F0A-9BE7E381646E}" dt="2018-10-03T14:43:41.486" v="726" actId="20577"/>
      <pc:docMkLst>
        <pc:docMk/>
      </pc:docMkLst>
      <pc:sldChg chg="modSp add">
        <pc:chgData name="Alianna Maren" userId="c6f7ae2fd313587f" providerId="LiveId" clId="{2410B2D0-0CD6-44F4-8F0A-9BE7E381646E}" dt="2018-10-03T14:38:15.531" v="707" actId="20577"/>
        <pc:sldMkLst>
          <pc:docMk/>
          <pc:sldMk cId="0" sldId="256"/>
        </pc:sldMkLst>
        <pc:spChg chg="mod">
          <ac:chgData name="Alianna Maren" userId="c6f7ae2fd313587f" providerId="LiveId" clId="{2410B2D0-0CD6-44F4-8F0A-9BE7E381646E}" dt="2018-10-03T14:37:55.261" v="693" actId="20577"/>
          <ac:spMkLst>
            <pc:docMk/>
            <pc:sldMk cId="0" sldId="256"/>
            <ac:spMk id="258" creationId="{00000000-0000-0000-0000-000000000000}"/>
          </ac:spMkLst>
        </pc:spChg>
        <pc:spChg chg="mod">
          <ac:chgData name="Alianna Maren" userId="c6f7ae2fd313587f" providerId="LiveId" clId="{2410B2D0-0CD6-44F4-8F0A-9BE7E381646E}" dt="2018-10-03T14:38:12.749" v="705" actId="20577"/>
          <ac:spMkLst>
            <pc:docMk/>
            <pc:sldMk cId="0" sldId="256"/>
            <ac:spMk id="332" creationId="{00000000-0000-0000-0000-000000000000}"/>
          </ac:spMkLst>
        </pc:spChg>
        <pc:spChg chg="mod">
          <ac:chgData name="Alianna Maren" userId="c6f7ae2fd313587f" providerId="LiveId" clId="{2410B2D0-0CD6-44F4-8F0A-9BE7E381646E}" dt="2018-10-03T14:38:00.864" v="697" actId="20577"/>
          <ac:spMkLst>
            <pc:docMk/>
            <pc:sldMk cId="0" sldId="256"/>
            <ac:spMk id="333" creationId="{00000000-0000-0000-0000-000000000000}"/>
          </ac:spMkLst>
        </pc:spChg>
        <pc:spChg chg="mod">
          <ac:chgData name="Alianna Maren" userId="c6f7ae2fd313587f" providerId="LiveId" clId="{2410B2D0-0CD6-44F4-8F0A-9BE7E381646E}" dt="2018-10-03T14:37:58.204" v="695" actId="20577"/>
          <ac:spMkLst>
            <pc:docMk/>
            <pc:sldMk cId="0" sldId="256"/>
            <ac:spMk id="334" creationId="{00000000-0000-0000-0000-000000000000}"/>
          </ac:spMkLst>
        </pc:spChg>
        <pc:spChg chg="mod">
          <ac:chgData name="Alianna Maren" userId="c6f7ae2fd313587f" providerId="LiveId" clId="{2410B2D0-0CD6-44F4-8F0A-9BE7E381646E}" dt="2018-10-03T14:38:06.827" v="701" actId="20577"/>
          <ac:spMkLst>
            <pc:docMk/>
            <pc:sldMk cId="0" sldId="256"/>
            <ac:spMk id="335" creationId="{00000000-0000-0000-0000-000000000000}"/>
          </ac:spMkLst>
        </pc:spChg>
        <pc:spChg chg="mod">
          <ac:chgData name="Alianna Maren" userId="c6f7ae2fd313587f" providerId="LiveId" clId="{2410B2D0-0CD6-44F4-8F0A-9BE7E381646E}" dt="2018-10-03T14:38:10.443" v="703" actId="20577"/>
          <ac:spMkLst>
            <pc:docMk/>
            <pc:sldMk cId="0" sldId="256"/>
            <ac:spMk id="336" creationId="{00000000-0000-0000-0000-000000000000}"/>
          </ac:spMkLst>
        </pc:spChg>
        <pc:spChg chg="mod">
          <ac:chgData name="Alianna Maren" userId="c6f7ae2fd313587f" providerId="LiveId" clId="{2410B2D0-0CD6-44F4-8F0A-9BE7E381646E}" dt="2018-10-03T14:38:15.531" v="707" actId="20577"/>
          <ac:spMkLst>
            <pc:docMk/>
            <pc:sldMk cId="0" sldId="256"/>
            <ac:spMk id="337" creationId="{00000000-0000-0000-0000-000000000000}"/>
          </ac:spMkLst>
        </pc:spChg>
        <pc:spChg chg="mod">
          <ac:chgData name="Alianna Maren" userId="c6f7ae2fd313587f" providerId="LiveId" clId="{2410B2D0-0CD6-44F4-8F0A-9BE7E381646E}" dt="2018-10-03T14:38:03.324" v="699" actId="20577"/>
          <ac:spMkLst>
            <pc:docMk/>
            <pc:sldMk cId="0" sldId="256"/>
            <ac:spMk id="339" creationId="{00000000-0000-0000-0000-000000000000}"/>
          </ac:spMkLst>
        </pc:spChg>
        <pc:spChg chg="mod">
          <ac:chgData name="Alianna Maren" userId="c6f7ae2fd313587f" providerId="LiveId" clId="{2410B2D0-0CD6-44F4-8F0A-9BE7E381646E}" dt="2018-10-03T14:37:48.214" v="691" actId="20577"/>
          <ac:spMkLst>
            <pc:docMk/>
            <pc:sldMk cId="0" sldId="256"/>
            <ac:spMk id="342" creationId="{00000000-0000-0000-0000-000000000000}"/>
          </ac:spMkLst>
        </pc:spChg>
      </pc:sldChg>
      <pc:sldChg chg="modSp">
        <pc:chgData name="Alianna Maren" userId="c6f7ae2fd313587f" providerId="LiveId" clId="{2410B2D0-0CD6-44F4-8F0A-9BE7E381646E}" dt="2018-10-03T14:16:21.549" v="63" actId="20577"/>
        <pc:sldMkLst>
          <pc:docMk/>
          <pc:sldMk cId="0" sldId="258"/>
        </pc:sldMkLst>
        <pc:spChg chg="mod">
          <ac:chgData name="Alianna Maren" userId="c6f7ae2fd313587f" providerId="LiveId" clId="{2410B2D0-0CD6-44F4-8F0A-9BE7E381646E}" dt="2018-10-03T14:16:21.549" v="63" actId="20577"/>
          <ac:spMkLst>
            <pc:docMk/>
            <pc:sldMk cId="0" sldId="258"/>
            <ac:spMk id="8" creationId="{00000000-0000-0000-0000-000000000000}"/>
          </ac:spMkLst>
        </pc:spChg>
        <pc:spChg chg="mod">
          <ac:chgData name="Alianna Maren" userId="c6f7ae2fd313587f" providerId="LiveId" clId="{2410B2D0-0CD6-44F4-8F0A-9BE7E381646E}" dt="2018-10-03T14:15:34.699" v="14" actId="20577"/>
          <ac:spMkLst>
            <pc:docMk/>
            <pc:sldMk cId="0" sldId="258"/>
            <ac:spMk id="9" creationId="{00000000-0000-0000-0000-000000000000}"/>
          </ac:spMkLst>
        </pc:spChg>
        <pc:spChg chg="mod">
          <ac:chgData name="Alianna Maren" userId="c6f7ae2fd313587f" providerId="LiveId" clId="{2410B2D0-0CD6-44F4-8F0A-9BE7E381646E}" dt="2018-10-03T14:15:44.812" v="24" actId="20577"/>
          <ac:spMkLst>
            <pc:docMk/>
            <pc:sldMk cId="0" sldId="258"/>
            <ac:spMk id="13" creationId="{00000000-0000-0000-0000-000000000000}"/>
          </ac:spMkLst>
        </pc:spChg>
      </pc:sldChg>
      <pc:sldChg chg="modSp add">
        <pc:chgData name="Alianna Maren" userId="c6f7ae2fd313587f" providerId="LiveId" clId="{2410B2D0-0CD6-44F4-8F0A-9BE7E381646E}" dt="2018-10-03T14:38:33.106" v="709" actId="1076"/>
        <pc:sldMkLst>
          <pc:docMk/>
          <pc:sldMk cId="4078660124" sldId="259"/>
        </pc:sldMkLst>
        <pc:spChg chg="mod">
          <ac:chgData name="Alianna Maren" userId="c6f7ae2fd313587f" providerId="LiveId" clId="{2410B2D0-0CD6-44F4-8F0A-9BE7E381646E}" dt="2018-10-03T14:38:33.106" v="709" actId="1076"/>
          <ac:spMkLst>
            <pc:docMk/>
            <pc:sldMk cId="4078660124" sldId="259"/>
            <ac:spMk id="20" creationId="{74F8274A-B5B5-461F-9442-1808D90454E3}"/>
          </ac:spMkLst>
        </pc:spChg>
      </pc:sldChg>
      <pc:sldChg chg="add">
        <pc:chgData name="Alianna Maren" userId="c6f7ae2fd313587f" providerId="LiveId" clId="{2410B2D0-0CD6-44F4-8F0A-9BE7E381646E}" dt="2018-10-03T14:24:08.729" v="557"/>
        <pc:sldMkLst>
          <pc:docMk/>
          <pc:sldMk cId="3538657679" sldId="260"/>
        </pc:sldMkLst>
      </pc:sldChg>
      <pc:sldChg chg="add">
        <pc:chgData name="Alianna Maren" userId="c6f7ae2fd313587f" providerId="LiveId" clId="{2410B2D0-0CD6-44F4-8F0A-9BE7E381646E}" dt="2018-10-03T14:24:08.729" v="557"/>
        <pc:sldMkLst>
          <pc:docMk/>
          <pc:sldMk cId="4018437488" sldId="261"/>
        </pc:sldMkLst>
      </pc:sldChg>
      <pc:sldChg chg="modSp">
        <pc:chgData name="Alianna Maren" userId="c6f7ae2fd313587f" providerId="LiveId" clId="{2410B2D0-0CD6-44F4-8F0A-9BE7E381646E}" dt="2018-10-03T14:43:41.486" v="726" actId="20577"/>
        <pc:sldMkLst>
          <pc:docMk/>
          <pc:sldMk cId="0" sldId="262"/>
        </pc:sldMkLst>
        <pc:spChg chg="mod">
          <ac:chgData name="Alianna Maren" userId="c6f7ae2fd313587f" providerId="LiveId" clId="{2410B2D0-0CD6-44F4-8F0A-9BE7E381646E}" dt="2018-10-03T14:43:41.486" v="726" actId="20577"/>
          <ac:spMkLst>
            <pc:docMk/>
            <pc:sldMk cId="0" sldId="262"/>
            <ac:spMk id="3" creationId="{00000000-0000-0000-0000-000000000000}"/>
          </ac:spMkLst>
        </pc:spChg>
      </pc:sldChg>
      <pc:sldChg chg="delSp modSp del">
        <pc:chgData name="Alianna Maren" userId="c6f7ae2fd313587f" providerId="LiveId" clId="{2410B2D0-0CD6-44F4-8F0A-9BE7E381646E}" dt="2018-10-03T14:29:32.221" v="591" actId="2696"/>
        <pc:sldMkLst>
          <pc:docMk/>
          <pc:sldMk cId="0" sldId="263"/>
        </pc:sldMkLst>
        <pc:spChg chg="mod">
          <ac:chgData name="Alianna Maren" userId="c6f7ae2fd313587f" providerId="LiveId" clId="{2410B2D0-0CD6-44F4-8F0A-9BE7E381646E}" dt="2018-10-03T14:22:46.187" v="556" actId="20577"/>
          <ac:spMkLst>
            <pc:docMk/>
            <pc:sldMk cId="0" sldId="263"/>
            <ac:spMk id="2" creationId="{EA242A9C-41AD-460C-BC65-D9D7A4306834}"/>
          </ac:spMkLst>
        </pc:spChg>
        <pc:spChg chg="mod">
          <ac:chgData name="Alianna Maren" userId="c6f7ae2fd313587f" providerId="LiveId" clId="{2410B2D0-0CD6-44F4-8F0A-9BE7E381646E}" dt="2018-10-03T14:19:36.785" v="176" actId="1076"/>
          <ac:spMkLst>
            <pc:docMk/>
            <pc:sldMk cId="0" sldId="263"/>
            <ac:spMk id="3" creationId="{00000000-0000-0000-0000-000000000000}"/>
          </ac:spMkLst>
        </pc:spChg>
        <pc:spChg chg="del">
          <ac:chgData name="Alianna Maren" userId="c6f7ae2fd313587f" providerId="LiveId" clId="{2410B2D0-0CD6-44F4-8F0A-9BE7E381646E}" dt="2018-10-03T14:18:53.818" v="111" actId="478"/>
          <ac:spMkLst>
            <pc:docMk/>
            <pc:sldMk cId="0" sldId="263"/>
            <ac:spMk id="4" creationId="{00000000-0000-0000-0000-000000000000}"/>
          </ac:spMkLst>
        </pc:spChg>
        <pc:spChg chg="del">
          <ac:chgData name="Alianna Maren" userId="c6f7ae2fd313587f" providerId="LiveId" clId="{2410B2D0-0CD6-44F4-8F0A-9BE7E381646E}" dt="2018-10-03T14:18:48.331" v="110" actId="478"/>
          <ac:spMkLst>
            <pc:docMk/>
            <pc:sldMk cId="0" sldId="263"/>
            <ac:spMk id="7" creationId="{56448FFD-5200-48ED-BF7F-09C4CB6F7191}"/>
          </ac:spMkLst>
        </pc:spChg>
        <pc:graphicFrameChg chg="del">
          <ac:chgData name="Alianna Maren" userId="c6f7ae2fd313587f" providerId="LiveId" clId="{2410B2D0-0CD6-44F4-8F0A-9BE7E381646E}" dt="2018-10-03T14:18:46.059" v="109" actId="478"/>
          <ac:graphicFrameMkLst>
            <pc:docMk/>
            <pc:sldMk cId="0" sldId="263"/>
            <ac:graphicFrameMk id="1026" creationId="{00000000-0000-0000-0000-000000000000}"/>
          </ac:graphicFrameMkLst>
        </pc:graphicFrameChg>
      </pc:sldChg>
      <pc:sldChg chg="del">
        <pc:chgData name="Alianna Maren" userId="c6f7ae2fd313587f" providerId="LiveId" clId="{2410B2D0-0CD6-44F4-8F0A-9BE7E381646E}" dt="2018-10-03T14:41:09.612" v="723" actId="2696"/>
        <pc:sldMkLst>
          <pc:docMk/>
          <pc:sldMk cId="290196171" sldId="266"/>
        </pc:sldMkLst>
      </pc:sldChg>
      <pc:sldChg chg="del">
        <pc:chgData name="Alianna Maren" userId="c6f7ae2fd313587f" providerId="LiveId" clId="{2410B2D0-0CD6-44F4-8F0A-9BE7E381646E}" dt="2018-10-03T14:16:45.907" v="64" actId="2696"/>
        <pc:sldMkLst>
          <pc:docMk/>
          <pc:sldMk cId="1228153985" sldId="267"/>
        </pc:sldMkLst>
      </pc:sldChg>
      <pc:sldChg chg="del">
        <pc:chgData name="Alianna Maren" userId="c6f7ae2fd313587f" providerId="LiveId" clId="{2410B2D0-0CD6-44F4-8F0A-9BE7E381646E}" dt="2018-10-03T14:41:09.599" v="722" actId="2696"/>
        <pc:sldMkLst>
          <pc:docMk/>
          <pc:sldMk cId="2115963669" sldId="268"/>
        </pc:sldMkLst>
      </pc:sldChg>
      <pc:sldChg chg="del">
        <pc:chgData name="Alianna Maren" userId="c6f7ae2fd313587f" providerId="LiveId" clId="{2410B2D0-0CD6-44F4-8F0A-9BE7E381646E}" dt="2018-10-03T14:41:09.199" v="710" actId="2696"/>
        <pc:sldMkLst>
          <pc:docMk/>
          <pc:sldMk cId="747985868" sldId="270"/>
        </pc:sldMkLst>
      </pc:sldChg>
      <pc:sldChg chg="del">
        <pc:chgData name="Alianna Maren" userId="c6f7ae2fd313587f" providerId="LiveId" clId="{2410B2D0-0CD6-44F4-8F0A-9BE7E381646E}" dt="2018-10-03T14:41:09.273" v="711" actId="2696"/>
        <pc:sldMkLst>
          <pc:docMk/>
          <pc:sldMk cId="3873144910" sldId="271"/>
        </pc:sldMkLst>
      </pc:sldChg>
      <pc:sldChg chg="del">
        <pc:chgData name="Alianna Maren" userId="c6f7ae2fd313587f" providerId="LiveId" clId="{2410B2D0-0CD6-44F4-8F0A-9BE7E381646E}" dt="2018-10-03T14:41:09.304" v="712" actId="2696"/>
        <pc:sldMkLst>
          <pc:docMk/>
          <pc:sldMk cId="4263690409" sldId="272"/>
        </pc:sldMkLst>
      </pc:sldChg>
      <pc:sldChg chg="del">
        <pc:chgData name="Alianna Maren" userId="c6f7ae2fd313587f" providerId="LiveId" clId="{2410B2D0-0CD6-44F4-8F0A-9BE7E381646E}" dt="2018-10-03T14:41:09.330" v="713" actId="2696"/>
        <pc:sldMkLst>
          <pc:docMk/>
          <pc:sldMk cId="1457037843" sldId="273"/>
        </pc:sldMkLst>
      </pc:sldChg>
      <pc:sldChg chg="del">
        <pc:chgData name="Alianna Maren" userId="c6f7ae2fd313587f" providerId="LiveId" clId="{2410B2D0-0CD6-44F4-8F0A-9BE7E381646E}" dt="2018-10-03T14:41:09.397" v="715" actId="2696"/>
        <pc:sldMkLst>
          <pc:docMk/>
          <pc:sldMk cId="203373501" sldId="274"/>
        </pc:sldMkLst>
      </pc:sldChg>
      <pc:sldChg chg="del">
        <pc:chgData name="Alianna Maren" userId="c6f7ae2fd313587f" providerId="LiveId" clId="{2410B2D0-0CD6-44F4-8F0A-9BE7E381646E}" dt="2018-10-03T14:41:09.432" v="716" actId="2696"/>
        <pc:sldMkLst>
          <pc:docMk/>
          <pc:sldMk cId="119338423" sldId="275"/>
        </pc:sldMkLst>
      </pc:sldChg>
      <pc:sldChg chg="del">
        <pc:chgData name="Alianna Maren" userId="c6f7ae2fd313587f" providerId="LiveId" clId="{2410B2D0-0CD6-44F4-8F0A-9BE7E381646E}" dt="2018-10-03T14:41:09.498" v="718" actId="2696"/>
        <pc:sldMkLst>
          <pc:docMk/>
          <pc:sldMk cId="1321038199" sldId="276"/>
        </pc:sldMkLst>
      </pc:sldChg>
      <pc:sldChg chg="del">
        <pc:chgData name="Alianna Maren" userId="c6f7ae2fd313587f" providerId="LiveId" clId="{2410B2D0-0CD6-44F4-8F0A-9BE7E381646E}" dt="2018-10-03T14:41:09.566" v="720" actId="2696"/>
        <pc:sldMkLst>
          <pc:docMk/>
          <pc:sldMk cId="2776436967" sldId="277"/>
        </pc:sldMkLst>
      </pc:sldChg>
      <pc:sldChg chg="del">
        <pc:chgData name="Alianna Maren" userId="c6f7ae2fd313587f" providerId="LiveId" clId="{2410B2D0-0CD6-44F4-8F0A-9BE7E381646E}" dt="2018-10-03T14:41:09.589" v="721" actId="2696"/>
        <pc:sldMkLst>
          <pc:docMk/>
          <pc:sldMk cId="3567285534" sldId="278"/>
        </pc:sldMkLst>
      </pc:sldChg>
      <pc:sldChg chg="del">
        <pc:chgData name="Alianna Maren" userId="c6f7ae2fd313587f" providerId="LiveId" clId="{2410B2D0-0CD6-44F4-8F0A-9BE7E381646E}" dt="2018-10-03T14:41:09.362" v="714" actId="2696"/>
        <pc:sldMkLst>
          <pc:docMk/>
          <pc:sldMk cId="3892813400" sldId="279"/>
        </pc:sldMkLst>
      </pc:sldChg>
      <pc:sldChg chg="del">
        <pc:chgData name="Alianna Maren" userId="c6f7ae2fd313587f" providerId="LiveId" clId="{2410B2D0-0CD6-44F4-8F0A-9BE7E381646E}" dt="2018-10-03T14:41:09.465" v="717" actId="2696"/>
        <pc:sldMkLst>
          <pc:docMk/>
          <pc:sldMk cId="4179973151" sldId="280"/>
        </pc:sldMkLst>
      </pc:sldChg>
      <pc:sldChg chg="del">
        <pc:chgData name="Alianna Maren" userId="c6f7ae2fd313587f" providerId="LiveId" clId="{2410B2D0-0CD6-44F4-8F0A-9BE7E381646E}" dt="2018-10-03T14:41:09.530" v="719" actId="2696"/>
        <pc:sldMkLst>
          <pc:docMk/>
          <pc:sldMk cId="979304823" sldId="281"/>
        </pc:sldMkLst>
      </pc:sldChg>
      <pc:sldChg chg="modSp add">
        <pc:chgData name="Alianna Maren" userId="c6f7ae2fd313587f" providerId="LiveId" clId="{2410B2D0-0CD6-44F4-8F0A-9BE7E381646E}" dt="2018-10-03T14:30:53.909" v="630" actId="113"/>
        <pc:sldMkLst>
          <pc:docMk/>
          <pc:sldMk cId="2083454268" sldId="282"/>
        </pc:sldMkLst>
        <pc:spChg chg="mod">
          <ac:chgData name="Alianna Maren" userId="c6f7ae2fd313587f" providerId="LiveId" clId="{2410B2D0-0CD6-44F4-8F0A-9BE7E381646E}" dt="2018-10-03T14:30:24.050" v="626" actId="1076"/>
          <ac:spMkLst>
            <pc:docMk/>
            <pc:sldMk cId="2083454268" sldId="282"/>
            <ac:spMk id="3" creationId="{00000000-0000-0000-0000-000000000000}"/>
          </ac:spMkLst>
        </pc:spChg>
        <pc:spChg chg="mod">
          <ac:chgData name="Alianna Maren" userId="c6f7ae2fd313587f" providerId="LiveId" clId="{2410B2D0-0CD6-44F4-8F0A-9BE7E381646E}" dt="2018-10-03T14:30:53.909" v="630" actId="113"/>
          <ac:spMkLst>
            <pc:docMk/>
            <pc:sldMk cId="2083454268" sldId="282"/>
            <ac:spMk id="4" creationId="{00000000-0000-0000-0000-000000000000}"/>
          </ac:spMkLst>
        </pc:spChg>
      </pc:sldChg>
      <pc:sldChg chg="add">
        <pc:chgData name="Alianna Maren" userId="c6f7ae2fd313587f" providerId="LiveId" clId="{2410B2D0-0CD6-44F4-8F0A-9BE7E381646E}" dt="2018-10-03T14:24:08.729" v="557"/>
        <pc:sldMkLst>
          <pc:docMk/>
          <pc:sldMk cId="3341952099" sldId="283"/>
        </pc:sldMkLst>
      </pc:sldChg>
      <pc:sldChg chg="add">
        <pc:chgData name="Alianna Maren" userId="c6f7ae2fd313587f" providerId="LiveId" clId="{2410B2D0-0CD6-44F4-8F0A-9BE7E381646E}" dt="2018-10-03T14:24:08.729" v="557"/>
        <pc:sldMkLst>
          <pc:docMk/>
          <pc:sldMk cId="2492261525" sldId="284"/>
        </pc:sldMkLst>
      </pc:sldChg>
      <pc:sldChg chg="addSp delSp modSp add delAnim">
        <pc:chgData name="Alianna Maren" userId="c6f7ae2fd313587f" providerId="LiveId" clId="{2410B2D0-0CD6-44F4-8F0A-9BE7E381646E}" dt="2018-10-03T14:31:34.869" v="633" actId="113"/>
        <pc:sldMkLst>
          <pc:docMk/>
          <pc:sldMk cId="0" sldId="285"/>
        </pc:sldMkLst>
        <pc:spChg chg="del mod">
          <ac:chgData name="Alianna Maren" userId="c6f7ae2fd313587f" providerId="LiveId" clId="{2410B2D0-0CD6-44F4-8F0A-9BE7E381646E}" dt="2018-10-03T14:26:44.935" v="575" actId="478"/>
          <ac:spMkLst>
            <pc:docMk/>
            <pc:sldMk cId="0" sldId="285"/>
            <ac:spMk id="8" creationId="{00000000-0000-0000-0000-000000000000}"/>
          </ac:spMkLst>
        </pc:spChg>
        <pc:spChg chg="mod">
          <ac:chgData name="Alianna Maren" userId="c6f7ae2fd313587f" providerId="LiveId" clId="{2410B2D0-0CD6-44F4-8F0A-9BE7E381646E}" dt="2018-10-03T14:28:36.383" v="587" actId="255"/>
          <ac:spMkLst>
            <pc:docMk/>
            <pc:sldMk cId="0" sldId="285"/>
            <ac:spMk id="9" creationId="{00000000-0000-0000-0000-000000000000}"/>
          </ac:spMkLst>
        </pc:spChg>
        <pc:spChg chg="del mod">
          <ac:chgData name="Alianna Maren" userId="c6f7ae2fd313587f" providerId="LiveId" clId="{2410B2D0-0CD6-44F4-8F0A-9BE7E381646E}" dt="2018-10-03T14:27:26.496" v="579" actId="478"/>
          <ac:spMkLst>
            <pc:docMk/>
            <pc:sldMk cId="0" sldId="285"/>
            <ac:spMk id="15" creationId="{00000000-0000-0000-0000-000000000000}"/>
          </ac:spMkLst>
        </pc:spChg>
        <pc:spChg chg="add mod">
          <ac:chgData name="Alianna Maren" userId="c6f7ae2fd313587f" providerId="LiveId" clId="{2410B2D0-0CD6-44F4-8F0A-9BE7E381646E}" dt="2018-10-03T14:31:34.869" v="633" actId="113"/>
          <ac:spMkLst>
            <pc:docMk/>
            <pc:sldMk cId="0" sldId="285"/>
            <ac:spMk id="17" creationId="{B1205403-3AA3-411C-84BA-5B94B787A72A}"/>
          </ac:spMkLst>
        </pc:spChg>
        <pc:grpChg chg="mod">
          <ac:chgData name="Alianna Maren" userId="c6f7ae2fd313587f" providerId="LiveId" clId="{2410B2D0-0CD6-44F4-8F0A-9BE7E381646E}" dt="2018-10-03T14:29:27.441" v="590" actId="1076"/>
          <ac:grpSpMkLst>
            <pc:docMk/>
            <pc:sldMk cId="0" sldId="285"/>
            <ac:grpSpMk id="2" creationId="{00000000-0000-0000-0000-000000000000}"/>
          </ac:grpSpMkLst>
        </pc:grpChg>
        <pc:grpChg chg="del">
          <ac:chgData name="Alianna Maren" userId="c6f7ae2fd313587f" providerId="LiveId" clId="{2410B2D0-0CD6-44F4-8F0A-9BE7E381646E}" dt="2018-10-03T14:25:48.732" v="559" actId="478"/>
          <ac:grpSpMkLst>
            <pc:docMk/>
            <pc:sldMk cId="0" sldId="285"/>
            <ac:grpSpMk id="16" creationId="{00000000-0000-0000-0000-000000000000}"/>
          </ac:grpSpMkLst>
        </pc:grpChg>
        <pc:picChg chg="mod">
          <ac:chgData name="Alianna Maren" userId="c6f7ae2fd313587f" providerId="LiveId" clId="{2410B2D0-0CD6-44F4-8F0A-9BE7E381646E}" dt="2018-10-03T14:28:30.129" v="586" actId="1076"/>
          <ac:picMkLst>
            <pc:docMk/>
            <pc:sldMk cId="0" sldId="285"/>
            <ac:picMk id="11" creationId="{00000000-0000-0000-0000-000000000000}"/>
          </ac:picMkLst>
        </pc:picChg>
        <pc:picChg chg="mod">
          <ac:chgData name="Alianna Maren" userId="c6f7ae2fd313587f" providerId="LiveId" clId="{2410B2D0-0CD6-44F4-8F0A-9BE7E381646E}" dt="2018-10-03T14:29:11.020" v="589" actId="1035"/>
          <ac:picMkLst>
            <pc:docMk/>
            <pc:sldMk cId="0" sldId="285"/>
            <ac:picMk id="2054" creationId="{00000000-0000-0000-0000-000000000000}"/>
          </ac:picMkLst>
        </pc:picChg>
      </pc:sldChg>
      <pc:sldChg chg="delSp modSp add">
        <pc:chgData name="Alianna Maren" userId="c6f7ae2fd313587f" providerId="LiveId" clId="{2410B2D0-0CD6-44F4-8F0A-9BE7E381646E}" dt="2018-10-03T14:36:16.499" v="687" actId="1076"/>
        <pc:sldMkLst>
          <pc:docMk/>
          <pc:sldMk cId="1370294366" sldId="286"/>
        </pc:sldMkLst>
        <pc:spChg chg="mod">
          <ac:chgData name="Alianna Maren" userId="c6f7ae2fd313587f" providerId="LiveId" clId="{2410B2D0-0CD6-44F4-8F0A-9BE7E381646E}" dt="2018-10-03T14:32:28.443" v="650" actId="1076"/>
          <ac:spMkLst>
            <pc:docMk/>
            <pc:sldMk cId="1370294366" sldId="286"/>
            <ac:spMk id="3" creationId="{00000000-0000-0000-0000-000000000000}"/>
          </ac:spMkLst>
        </pc:spChg>
        <pc:spChg chg="mod">
          <ac:chgData name="Alianna Maren" userId="c6f7ae2fd313587f" providerId="LiveId" clId="{2410B2D0-0CD6-44F4-8F0A-9BE7E381646E}" dt="2018-10-03T14:36:02.508" v="685" actId="20577"/>
          <ac:spMkLst>
            <pc:docMk/>
            <pc:sldMk cId="1370294366" sldId="286"/>
            <ac:spMk id="9" creationId="{00000000-0000-0000-0000-000000000000}"/>
          </ac:spMkLst>
        </pc:spChg>
        <pc:spChg chg="del">
          <ac:chgData name="Alianna Maren" userId="c6f7ae2fd313587f" providerId="LiveId" clId="{2410B2D0-0CD6-44F4-8F0A-9BE7E381646E}" dt="2018-10-03T14:36:07.675" v="686" actId="478"/>
          <ac:spMkLst>
            <pc:docMk/>
            <pc:sldMk cId="1370294366" sldId="286"/>
            <ac:spMk id="17" creationId="{B1205403-3AA3-411C-84BA-5B94B787A72A}"/>
          </ac:spMkLst>
        </pc:spChg>
        <pc:grpChg chg="mod">
          <ac:chgData name="Alianna Maren" userId="c6f7ae2fd313587f" providerId="LiveId" clId="{2410B2D0-0CD6-44F4-8F0A-9BE7E381646E}" dt="2018-10-03T14:36:16.499" v="687" actId="1076"/>
          <ac:grpSpMkLst>
            <pc:docMk/>
            <pc:sldMk cId="1370294366" sldId="286"/>
            <ac:grpSpMk id="2" creationId="{00000000-0000-0000-0000-000000000000}"/>
          </ac:grpSpMkLst>
        </pc:grpChg>
        <pc:picChg chg="mod">
          <ac:chgData name="Alianna Maren" userId="c6f7ae2fd313587f" providerId="LiveId" clId="{2410B2D0-0CD6-44F4-8F0A-9BE7E381646E}" dt="2018-10-03T14:32:21.362" v="648" actId="1076"/>
          <ac:picMkLst>
            <pc:docMk/>
            <pc:sldMk cId="1370294366" sldId="286"/>
            <ac:picMk id="11" creationId="{00000000-0000-0000-0000-000000000000}"/>
          </ac:picMkLst>
        </pc:picChg>
        <pc:picChg chg="mod">
          <ac:chgData name="Alianna Maren" userId="c6f7ae2fd313587f" providerId="LiveId" clId="{2410B2D0-0CD6-44F4-8F0A-9BE7E381646E}" dt="2018-10-03T14:32:33.618" v="651" actId="1076"/>
          <ac:picMkLst>
            <pc:docMk/>
            <pc:sldMk cId="1370294366" sldId="286"/>
            <ac:picMk id="2054" creationId="{00000000-0000-0000-0000-000000000000}"/>
          </ac:picMkLst>
        </pc:picChg>
      </pc:sldChg>
      <pc:sldChg chg="modSp add ord">
        <pc:chgData name="Alianna Maren" userId="c6f7ae2fd313587f" providerId="LiveId" clId="{2410B2D0-0CD6-44F4-8F0A-9BE7E381646E}" dt="2018-10-03T14:36:38.887" v="690" actId="20577"/>
        <pc:sldMkLst>
          <pc:docMk/>
          <pc:sldMk cId="1233370905" sldId="287"/>
        </pc:sldMkLst>
        <pc:spChg chg="mod">
          <ac:chgData name="Alianna Maren" userId="c6f7ae2fd313587f" providerId="LiveId" clId="{2410B2D0-0CD6-44F4-8F0A-9BE7E381646E}" dt="2018-10-03T14:36:38.887" v="690" actId="20577"/>
          <ac:spMkLst>
            <pc:docMk/>
            <pc:sldMk cId="1233370905" sldId="287"/>
            <ac:spMk id="9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39578-9449-47CE-9D9A-224BB6721A17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74781-FEE7-4822-8636-77E47AC599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772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545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318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089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862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635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407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179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8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6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5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4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3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96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893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78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68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57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4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36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14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7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7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8938" indent="0">
              <a:buNone/>
              <a:defRPr sz="2200" b="1"/>
            </a:lvl2pPr>
            <a:lvl3pPr marL="1017871" indent="0">
              <a:buNone/>
              <a:defRPr sz="2000" b="1"/>
            </a:lvl3pPr>
            <a:lvl4pPr marL="1526809" indent="0">
              <a:buNone/>
              <a:defRPr sz="1800" b="1"/>
            </a:lvl4pPr>
            <a:lvl5pPr marL="2035743" indent="0">
              <a:buNone/>
              <a:defRPr sz="1800" b="1"/>
            </a:lvl5pPr>
            <a:lvl6pPr marL="2544681" indent="0">
              <a:buNone/>
              <a:defRPr sz="1800" b="1"/>
            </a:lvl6pPr>
            <a:lvl7pPr marL="3053614" indent="0">
              <a:buNone/>
              <a:defRPr sz="1800" b="1"/>
            </a:lvl7pPr>
            <a:lvl8pPr marL="3562552" indent="0">
              <a:buNone/>
              <a:defRPr sz="1800" b="1"/>
            </a:lvl8pPr>
            <a:lvl9pPr marL="407148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7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8938" indent="0">
              <a:buNone/>
              <a:defRPr sz="2200" b="1"/>
            </a:lvl2pPr>
            <a:lvl3pPr marL="1017871" indent="0">
              <a:buNone/>
              <a:defRPr sz="2000" b="1"/>
            </a:lvl3pPr>
            <a:lvl4pPr marL="1526809" indent="0">
              <a:buNone/>
              <a:defRPr sz="1800" b="1"/>
            </a:lvl4pPr>
            <a:lvl5pPr marL="2035743" indent="0">
              <a:buNone/>
              <a:defRPr sz="1800" b="1"/>
            </a:lvl5pPr>
            <a:lvl6pPr marL="2544681" indent="0">
              <a:buNone/>
              <a:defRPr sz="1800" b="1"/>
            </a:lvl6pPr>
            <a:lvl7pPr marL="3053614" indent="0">
              <a:buNone/>
              <a:defRPr sz="1800" b="1"/>
            </a:lvl7pPr>
            <a:lvl8pPr marL="3562552" indent="0">
              <a:buNone/>
              <a:defRPr sz="1800" b="1"/>
            </a:lvl8pPr>
            <a:lvl9pPr marL="407148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7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5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5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8938" indent="0">
              <a:buNone/>
              <a:defRPr sz="1300"/>
            </a:lvl2pPr>
            <a:lvl3pPr marL="1017871" indent="0">
              <a:buNone/>
              <a:defRPr sz="1100"/>
            </a:lvl3pPr>
            <a:lvl4pPr marL="1526809" indent="0">
              <a:buNone/>
              <a:defRPr sz="1000"/>
            </a:lvl4pPr>
            <a:lvl5pPr marL="2035743" indent="0">
              <a:buNone/>
              <a:defRPr sz="1000"/>
            </a:lvl5pPr>
            <a:lvl6pPr marL="2544681" indent="0">
              <a:buNone/>
              <a:defRPr sz="1000"/>
            </a:lvl6pPr>
            <a:lvl7pPr marL="3053614" indent="0">
              <a:buNone/>
              <a:defRPr sz="1000"/>
            </a:lvl7pPr>
            <a:lvl8pPr marL="3562552" indent="0">
              <a:buNone/>
              <a:defRPr sz="1000"/>
            </a:lvl8pPr>
            <a:lvl9pPr marL="40714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8938" indent="0">
              <a:buNone/>
              <a:defRPr sz="3100"/>
            </a:lvl2pPr>
            <a:lvl3pPr marL="1017871" indent="0">
              <a:buNone/>
              <a:defRPr sz="2700"/>
            </a:lvl3pPr>
            <a:lvl4pPr marL="1526809" indent="0">
              <a:buNone/>
              <a:defRPr sz="2200"/>
            </a:lvl4pPr>
            <a:lvl5pPr marL="2035743" indent="0">
              <a:buNone/>
              <a:defRPr sz="2200"/>
            </a:lvl5pPr>
            <a:lvl6pPr marL="2544681" indent="0">
              <a:buNone/>
              <a:defRPr sz="2200"/>
            </a:lvl6pPr>
            <a:lvl7pPr marL="3053614" indent="0">
              <a:buNone/>
              <a:defRPr sz="2200"/>
            </a:lvl7pPr>
            <a:lvl8pPr marL="3562552" indent="0">
              <a:buNone/>
              <a:defRPr sz="2200"/>
            </a:lvl8pPr>
            <a:lvl9pPr marL="4071486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8938" indent="0">
              <a:buNone/>
              <a:defRPr sz="1300"/>
            </a:lvl2pPr>
            <a:lvl3pPr marL="1017871" indent="0">
              <a:buNone/>
              <a:defRPr sz="1100"/>
            </a:lvl3pPr>
            <a:lvl4pPr marL="1526809" indent="0">
              <a:buNone/>
              <a:defRPr sz="1000"/>
            </a:lvl4pPr>
            <a:lvl5pPr marL="2035743" indent="0">
              <a:buNone/>
              <a:defRPr sz="1000"/>
            </a:lvl5pPr>
            <a:lvl6pPr marL="2544681" indent="0">
              <a:buNone/>
              <a:defRPr sz="1000"/>
            </a:lvl6pPr>
            <a:lvl7pPr marL="3053614" indent="0">
              <a:buNone/>
              <a:defRPr sz="1000"/>
            </a:lvl7pPr>
            <a:lvl8pPr marL="3562552" indent="0">
              <a:buNone/>
              <a:defRPr sz="1000"/>
            </a:lvl8pPr>
            <a:lvl9pPr marL="40714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787" tIns="50894" rIns="101787" bIns="5089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70"/>
            <a:ext cx="9052560" cy="5129425"/>
          </a:xfrm>
          <a:prstGeom prst="rect">
            <a:avLst/>
          </a:prstGeom>
        </p:spPr>
        <p:txBody>
          <a:bodyPr vert="horz" lIns="101787" tIns="50894" rIns="101787" bIns="5089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787" tIns="50894" rIns="101787" bIns="50894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DB762-8B21-427B-B4E1-C836F4E79A5E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787" tIns="50894" rIns="101787" bIns="50894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787" tIns="50894" rIns="101787" bIns="50894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7871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702" indent="-381702" algn="l" defTabSz="1017871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019" indent="-318084" algn="l" defTabSz="1017871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2341" indent="-254469" algn="l" defTabSz="101787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1275" indent="-254469" algn="l" defTabSz="1017871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0211" indent="-254469" algn="l" defTabSz="1017871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99147" indent="-254469" algn="l" defTabSz="101787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8084" indent="-254469" algn="l" defTabSz="101787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7019" indent="-254469" algn="l" defTabSz="101787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5953" indent="-254469" algn="l" defTabSz="101787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938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7871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6809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5743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4681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3614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2552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486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iannajmaren.com/" TargetMode="External"/><Relationship Id="rId2" Type="http://schemas.openxmlformats.org/officeDocument/2006/relationships/hyperlink" Target="https://github.com/ajmaren/2D-Cluster-Variation-Method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alianna.maren@northwestern.edu" TargetMode="External"/><Relationship Id="rId4" Type="http://schemas.openxmlformats.org/officeDocument/2006/relationships/hyperlink" Target="mailto:alianna@aliannajmaren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 J Maren\Pictures\AJM-website-textile-bckgrnds\italian-renaissance-gold-brocade_pinterest.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1371600" y="1066800"/>
            <a:ext cx="7315200" cy="5257800"/>
          </a:xfrm>
          <a:prstGeom prst="rect">
            <a:avLst/>
          </a:prstGeom>
          <a:solidFill>
            <a:srgbClr val="FAE6CD"/>
          </a:solidFill>
          <a:ln w="28575"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87" tIns="50894" rIns="101787" bIns="50894" rtlCol="0" anchor="ctr"/>
          <a:lstStyle/>
          <a:p>
            <a:pPr algn="ctr"/>
            <a:endParaRPr lang="en-US" dirty="0"/>
          </a:p>
        </p:txBody>
      </p:sp>
      <p:pic>
        <p:nvPicPr>
          <p:cNvPr id="2051" name="Picture 3" descr="C:\Users\A J Maren\Pictures\AJM-website-textile-bckgrnds\Italian-renaissance-border-2-crpp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6019800"/>
            <a:ext cx="7315200" cy="380999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5" name="Picture 3" descr="C:\Users\A J Maren\Pictures\AJM-website-textile-bckgrnds\Italian-renaissance-border-2-crpp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1371600" y="1143009"/>
            <a:ext cx="7315200" cy="353191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8" name="TextBox 7"/>
          <p:cNvSpPr txBox="1"/>
          <p:nvPr/>
        </p:nvSpPr>
        <p:spPr>
          <a:xfrm>
            <a:off x="1635446" y="2495260"/>
            <a:ext cx="6760018" cy="2000461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pPr algn="ctr"/>
            <a:r>
              <a:rPr lang="en-US" sz="3600" dirty="0">
                <a:latin typeface="Britannic Bold" pitchFamily="34" charset="0"/>
              </a:rPr>
              <a:t>The Configuration Variables </a:t>
            </a:r>
          </a:p>
          <a:p>
            <a:pPr algn="ctr"/>
            <a:r>
              <a:rPr lang="en-US" sz="3600" dirty="0">
                <a:latin typeface="Britannic Bold" pitchFamily="34" charset="0"/>
              </a:rPr>
              <a:t>for the Cluster Variation Method</a:t>
            </a:r>
          </a:p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dirty="0"/>
              <a:t> </a:t>
            </a:r>
          </a:p>
          <a:p>
            <a:pPr algn="ctr"/>
            <a:r>
              <a:rPr lang="en-US" sz="3200" dirty="0">
                <a:latin typeface="Monotype Corsiva" pitchFamily="66" charset="0"/>
              </a:rPr>
              <a:t>Alianna J. Maren, Ph.D.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00205" y="4572000"/>
            <a:ext cx="6858001" cy="1066800"/>
            <a:chOff x="1600200" y="4572000"/>
            <a:chExt cx="6858001" cy="912407"/>
          </a:xfrm>
        </p:grpSpPr>
        <p:sp>
          <p:nvSpPr>
            <p:cNvPr id="9" name="TextBox 8"/>
            <p:cNvSpPr txBox="1"/>
            <p:nvPr/>
          </p:nvSpPr>
          <p:spPr>
            <a:xfrm>
              <a:off x="1600200" y="4654801"/>
              <a:ext cx="6858000" cy="524164"/>
            </a:xfrm>
            <a:prstGeom prst="rect">
              <a:avLst/>
            </a:prstGeom>
            <a:solidFill>
              <a:srgbClr val="F5D2A5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dirty="0">
                  <a:latin typeface="Britannic Bold" pitchFamily="34" charset="0"/>
                </a:rPr>
                <a:t>Visualizations</a:t>
              </a:r>
            </a:p>
          </p:txBody>
        </p:sp>
        <p:pic>
          <p:nvPicPr>
            <p:cNvPr id="2054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00200" y="5334000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11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00200" y="4572000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</p:grpSp>
      <p:pic>
        <p:nvPicPr>
          <p:cNvPr id="4" name="Picture 3" descr="C:\Users\A J Maren\Pictures\AJM-website-textile-bckgrnds\Butterfly-red-orang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9931724">
            <a:off x="1083024" y="778224"/>
            <a:ext cx="2263378" cy="226337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194866" y="5638800"/>
            <a:ext cx="1634834" cy="338467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October 03, 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21 0.19409 C 0.08901 0.09327 0.05697 -0.00734 0.03551 -0.03918 C 0.01404 -0.07101 -0.00205 -0.00326 -0.00789 0.00327 C -0.01373 0.0098 -0.00127 0.00082 -7.07071E-7 5.10204E-6 " pathEditMode="relative" ptsTypes="aa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7508A63-2236-423D-AB98-7816D4D60C07}"/>
              </a:ext>
            </a:extLst>
          </p:cNvPr>
          <p:cNvSpPr txBox="1"/>
          <p:nvPr/>
        </p:nvSpPr>
        <p:spPr>
          <a:xfrm>
            <a:off x="1568277" y="407377"/>
            <a:ext cx="692184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/>
              <a:t>The </a:t>
            </a:r>
            <a:r>
              <a:rPr lang="en-US" sz="2640" b="1" i="1" dirty="0" err="1"/>
              <a:t>y</a:t>
            </a:r>
            <a:r>
              <a:rPr lang="en-US" sz="2640" b="1" baseline="-25000" dirty="0" err="1"/>
              <a:t>i</a:t>
            </a:r>
            <a:r>
              <a:rPr lang="en-US" sz="2640" b="1" dirty="0"/>
              <a:t> Configuration Variables in a 2-D CVM Grid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D8D9531-1B3C-4810-B261-B8D0DBB79E36}"/>
              </a:ext>
            </a:extLst>
          </p:cNvPr>
          <p:cNvSpPr/>
          <p:nvPr/>
        </p:nvSpPr>
        <p:spPr>
          <a:xfrm>
            <a:off x="2184504" y="3312787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354E418-DF72-4672-AF52-D0162FF2EF92}"/>
              </a:ext>
            </a:extLst>
          </p:cNvPr>
          <p:cNvSpPr/>
          <p:nvPr/>
        </p:nvSpPr>
        <p:spPr>
          <a:xfrm>
            <a:off x="3003187" y="3312787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66C8C9-BB75-453A-B780-323C36AFDB89}"/>
              </a:ext>
            </a:extLst>
          </p:cNvPr>
          <p:cNvSpPr/>
          <p:nvPr/>
        </p:nvSpPr>
        <p:spPr>
          <a:xfrm>
            <a:off x="3835118" y="3312787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FC8513-7BFF-4BB8-81B7-9DD28DF3B14F}"/>
              </a:ext>
            </a:extLst>
          </p:cNvPr>
          <p:cNvSpPr/>
          <p:nvPr/>
        </p:nvSpPr>
        <p:spPr>
          <a:xfrm>
            <a:off x="4681322" y="3312787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9FE6DE-8AAA-4F45-A649-A5FCBBE7BDD9}"/>
              </a:ext>
            </a:extLst>
          </p:cNvPr>
          <p:cNvSpPr/>
          <p:nvPr/>
        </p:nvSpPr>
        <p:spPr>
          <a:xfrm>
            <a:off x="2184504" y="4327755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A1F2755-CD01-4810-8B34-7AA700EA83F9}"/>
              </a:ext>
            </a:extLst>
          </p:cNvPr>
          <p:cNvSpPr/>
          <p:nvPr/>
        </p:nvSpPr>
        <p:spPr>
          <a:xfrm>
            <a:off x="3003187" y="4327755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184FE3-9479-4B3A-9F8D-075B1ECA401A}"/>
              </a:ext>
            </a:extLst>
          </p:cNvPr>
          <p:cNvSpPr/>
          <p:nvPr/>
        </p:nvSpPr>
        <p:spPr>
          <a:xfrm>
            <a:off x="3835118" y="4327755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AAECE9-A503-48BE-9A66-2EA65EBAE7CA}"/>
              </a:ext>
            </a:extLst>
          </p:cNvPr>
          <p:cNvSpPr/>
          <p:nvPr/>
        </p:nvSpPr>
        <p:spPr>
          <a:xfrm>
            <a:off x="4681322" y="432775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0016945-6A18-4FFF-BDED-47FC78C14962}"/>
              </a:ext>
            </a:extLst>
          </p:cNvPr>
          <p:cNvSpPr/>
          <p:nvPr/>
        </p:nvSpPr>
        <p:spPr>
          <a:xfrm>
            <a:off x="2600080" y="3811574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AE1E26-D676-4E41-966B-4633516DCC72}"/>
              </a:ext>
            </a:extLst>
          </p:cNvPr>
          <p:cNvSpPr/>
          <p:nvPr/>
        </p:nvSpPr>
        <p:spPr>
          <a:xfrm>
            <a:off x="3436620" y="382483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6E70F02-7253-44F3-893C-982B5431169D}"/>
              </a:ext>
            </a:extLst>
          </p:cNvPr>
          <p:cNvSpPr/>
          <p:nvPr/>
        </p:nvSpPr>
        <p:spPr>
          <a:xfrm>
            <a:off x="4254218" y="382483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E50721-FFB6-453E-BB04-EE37CC468B10}"/>
              </a:ext>
            </a:extLst>
          </p:cNvPr>
          <p:cNvSpPr/>
          <p:nvPr/>
        </p:nvSpPr>
        <p:spPr>
          <a:xfrm>
            <a:off x="5016602" y="382483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1BAE7BB-7F1A-4DB8-8CDF-59B92DDED922}"/>
              </a:ext>
            </a:extLst>
          </p:cNvPr>
          <p:cNvSpPr/>
          <p:nvPr/>
        </p:nvSpPr>
        <p:spPr>
          <a:xfrm>
            <a:off x="2598420" y="4817414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0598198-B3DF-464C-93E4-E4003F7E6F2E}"/>
              </a:ext>
            </a:extLst>
          </p:cNvPr>
          <p:cNvSpPr/>
          <p:nvPr/>
        </p:nvSpPr>
        <p:spPr>
          <a:xfrm>
            <a:off x="3436620" y="483067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5D5D3B-046C-4D84-B2AB-D8694B2364CA}"/>
              </a:ext>
            </a:extLst>
          </p:cNvPr>
          <p:cNvSpPr/>
          <p:nvPr/>
        </p:nvSpPr>
        <p:spPr>
          <a:xfrm>
            <a:off x="4252558" y="483067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ECDAB22-C80A-49A5-BF3E-5440BB31C876}"/>
              </a:ext>
            </a:extLst>
          </p:cNvPr>
          <p:cNvSpPr/>
          <p:nvPr/>
        </p:nvSpPr>
        <p:spPr>
          <a:xfrm>
            <a:off x="5014942" y="483067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054093E-97FE-45B5-A88F-751FF4D55860}"/>
              </a:ext>
            </a:extLst>
          </p:cNvPr>
          <p:cNvSpPr/>
          <p:nvPr/>
        </p:nvSpPr>
        <p:spPr>
          <a:xfrm>
            <a:off x="5783580" y="3818611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B4F6981-5DC1-4958-9EED-096D591A3351}"/>
              </a:ext>
            </a:extLst>
          </p:cNvPr>
          <p:cNvSpPr/>
          <p:nvPr/>
        </p:nvSpPr>
        <p:spPr>
          <a:xfrm>
            <a:off x="5783580" y="4824451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B44A78-01C6-47B1-82DA-81CBC1E9DBA2}"/>
              </a:ext>
            </a:extLst>
          </p:cNvPr>
          <p:cNvSpPr/>
          <p:nvPr/>
        </p:nvSpPr>
        <p:spPr>
          <a:xfrm>
            <a:off x="5448300" y="3315691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C4C70A7-A40A-43FA-B56C-94D5B2115871}"/>
              </a:ext>
            </a:extLst>
          </p:cNvPr>
          <p:cNvSpPr/>
          <p:nvPr/>
        </p:nvSpPr>
        <p:spPr>
          <a:xfrm>
            <a:off x="5448300" y="4321531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25CEA-68AA-409E-965F-7A4F74668B3F}"/>
              </a:ext>
            </a:extLst>
          </p:cNvPr>
          <p:cNvSpPr txBox="1"/>
          <p:nvPr/>
        </p:nvSpPr>
        <p:spPr>
          <a:xfrm>
            <a:off x="1011025" y="3193474"/>
            <a:ext cx="889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Row 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C5B60C4-64B4-43AF-BA72-334407E360FB}"/>
              </a:ext>
            </a:extLst>
          </p:cNvPr>
          <p:cNvSpPr txBox="1"/>
          <p:nvPr/>
        </p:nvSpPr>
        <p:spPr>
          <a:xfrm>
            <a:off x="1011025" y="3699298"/>
            <a:ext cx="889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Row 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F128E66-75D3-4633-BD7E-7FD80CA3946B}"/>
              </a:ext>
            </a:extLst>
          </p:cNvPr>
          <p:cNvSpPr txBox="1"/>
          <p:nvPr/>
        </p:nvSpPr>
        <p:spPr>
          <a:xfrm>
            <a:off x="1011025" y="4160918"/>
            <a:ext cx="889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Row 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22D0F82-383F-4958-AC64-31C047645FAC}"/>
              </a:ext>
            </a:extLst>
          </p:cNvPr>
          <p:cNvSpPr txBox="1"/>
          <p:nvPr/>
        </p:nvSpPr>
        <p:spPr>
          <a:xfrm>
            <a:off x="1011025" y="4666742"/>
            <a:ext cx="889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Row 3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AD9A2AA-869F-4A87-A5E4-8E67ABDBA677}"/>
              </a:ext>
            </a:extLst>
          </p:cNvPr>
          <p:cNvSpPr/>
          <p:nvPr/>
        </p:nvSpPr>
        <p:spPr>
          <a:xfrm>
            <a:off x="2179320" y="5267298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EC72BBC-37C5-4C71-BBE3-C3A491F05377}"/>
              </a:ext>
            </a:extLst>
          </p:cNvPr>
          <p:cNvSpPr/>
          <p:nvPr/>
        </p:nvSpPr>
        <p:spPr>
          <a:xfrm>
            <a:off x="2998003" y="5267298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423CC5C-3621-482C-8685-F877B5549973}"/>
              </a:ext>
            </a:extLst>
          </p:cNvPr>
          <p:cNvSpPr/>
          <p:nvPr/>
        </p:nvSpPr>
        <p:spPr>
          <a:xfrm>
            <a:off x="3829934" y="5267298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CCFD021-3089-4E3A-B028-4D288D7499F4}"/>
              </a:ext>
            </a:extLst>
          </p:cNvPr>
          <p:cNvSpPr/>
          <p:nvPr/>
        </p:nvSpPr>
        <p:spPr>
          <a:xfrm>
            <a:off x="4676137" y="5267298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7980102-E4FC-49A8-A834-2010E23AE608}"/>
              </a:ext>
            </a:extLst>
          </p:cNvPr>
          <p:cNvSpPr/>
          <p:nvPr/>
        </p:nvSpPr>
        <p:spPr>
          <a:xfrm>
            <a:off x="5443116" y="5270202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F4E34B5-D0DF-480E-A0DB-EB026D3BB250}"/>
              </a:ext>
            </a:extLst>
          </p:cNvPr>
          <p:cNvSpPr txBox="1"/>
          <p:nvPr/>
        </p:nvSpPr>
        <p:spPr>
          <a:xfrm>
            <a:off x="1005840" y="5147986"/>
            <a:ext cx="889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Row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1DF3E-4D7D-4B7B-86F2-973B00904751}"/>
              </a:ext>
            </a:extLst>
          </p:cNvPr>
          <p:cNvSpPr txBox="1"/>
          <p:nvPr/>
        </p:nvSpPr>
        <p:spPr>
          <a:xfrm rot="18834666">
            <a:off x="2029342" y="2697827"/>
            <a:ext cx="755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Col 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614CEF-12EB-4541-AA08-F8CF8C4929C1}"/>
              </a:ext>
            </a:extLst>
          </p:cNvPr>
          <p:cNvSpPr txBox="1"/>
          <p:nvPr/>
        </p:nvSpPr>
        <p:spPr>
          <a:xfrm rot="18799715">
            <a:off x="2782504" y="2696804"/>
            <a:ext cx="755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Col 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35B885-62AC-445D-A37C-1636EE0EE790}"/>
              </a:ext>
            </a:extLst>
          </p:cNvPr>
          <p:cNvSpPr txBox="1"/>
          <p:nvPr/>
        </p:nvSpPr>
        <p:spPr>
          <a:xfrm rot="18698482">
            <a:off x="3582638" y="2672164"/>
            <a:ext cx="755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Col 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CBB00B-64E7-4D4C-88D1-1FBFF7F986B7}"/>
              </a:ext>
            </a:extLst>
          </p:cNvPr>
          <p:cNvSpPr txBox="1"/>
          <p:nvPr/>
        </p:nvSpPr>
        <p:spPr>
          <a:xfrm rot="18909504">
            <a:off x="4421375" y="2678244"/>
            <a:ext cx="755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Col 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76C669F-7133-4A9E-8518-6EDFD5FB7953}"/>
              </a:ext>
            </a:extLst>
          </p:cNvPr>
          <p:cNvSpPr txBox="1"/>
          <p:nvPr/>
        </p:nvSpPr>
        <p:spPr>
          <a:xfrm rot="18983452">
            <a:off x="5257320" y="2709730"/>
            <a:ext cx="755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Col 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652FD6-D3C6-4EE8-AD31-7D71A5DE7F04}"/>
              </a:ext>
            </a:extLst>
          </p:cNvPr>
          <p:cNvCxnSpPr>
            <a:cxnSpLocks/>
            <a:stCxn id="30" idx="5"/>
            <a:endCxn id="13" idx="1"/>
          </p:cNvCxnSpPr>
          <p:nvPr/>
        </p:nvCxnSpPr>
        <p:spPr>
          <a:xfrm>
            <a:off x="3579711" y="3967925"/>
            <a:ext cx="279958" cy="38438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9731203-E245-4D07-B498-981B83BBEACF}"/>
              </a:ext>
            </a:extLst>
          </p:cNvPr>
          <p:cNvCxnSpPr>
            <a:cxnSpLocks/>
            <a:stCxn id="39" idx="7"/>
            <a:endCxn id="13" idx="3"/>
          </p:cNvCxnSpPr>
          <p:nvPr/>
        </p:nvCxnSpPr>
        <p:spPr>
          <a:xfrm flipV="1">
            <a:off x="3579711" y="4470845"/>
            <a:ext cx="279958" cy="38438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E457826-06FA-407A-BCE5-23EA89F84D2E}"/>
              </a:ext>
            </a:extLst>
          </p:cNvPr>
          <p:cNvCxnSpPr>
            <a:cxnSpLocks/>
            <a:stCxn id="40" idx="1"/>
            <a:endCxn id="13" idx="5"/>
          </p:cNvCxnSpPr>
          <p:nvPr/>
        </p:nvCxnSpPr>
        <p:spPr>
          <a:xfrm flipH="1" flipV="1">
            <a:off x="3978209" y="4470845"/>
            <a:ext cx="298900" cy="38438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82A7322-99C8-481A-916C-367EAC5472E2}"/>
              </a:ext>
            </a:extLst>
          </p:cNvPr>
          <p:cNvCxnSpPr>
            <a:cxnSpLocks/>
            <a:stCxn id="31" idx="3"/>
            <a:endCxn id="13" idx="7"/>
          </p:cNvCxnSpPr>
          <p:nvPr/>
        </p:nvCxnSpPr>
        <p:spPr>
          <a:xfrm flipH="1">
            <a:off x="3978208" y="3967925"/>
            <a:ext cx="300560" cy="38438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E0CD6475-6FA7-4CDA-8477-848D468D849B}"/>
              </a:ext>
            </a:extLst>
          </p:cNvPr>
          <p:cNvSpPr txBox="1"/>
          <p:nvPr/>
        </p:nvSpPr>
        <p:spPr>
          <a:xfrm>
            <a:off x="6597825" y="2586728"/>
            <a:ext cx="2848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Four </a:t>
            </a:r>
            <a:r>
              <a:rPr lang="en-US" sz="2200" b="1" i="1" dirty="0" err="1"/>
              <a:t>y</a:t>
            </a:r>
            <a:r>
              <a:rPr lang="en-US" sz="2200" b="1" baseline="-25000" dirty="0" err="1"/>
              <a:t>i</a:t>
            </a:r>
            <a:r>
              <a:rPr lang="en-US" sz="2200" dirty="0"/>
              <a:t> nearest-neighbor variables: 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33D393E-3DD5-40F2-8A74-50EF2DEFCBC6}"/>
              </a:ext>
            </a:extLst>
          </p:cNvPr>
          <p:cNvSpPr txBox="1"/>
          <p:nvPr/>
        </p:nvSpPr>
        <p:spPr>
          <a:xfrm>
            <a:off x="6248405" y="3305485"/>
            <a:ext cx="37261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buFont typeface="Arial" panose="020B0604020202020204" pitchFamily="34" charset="0"/>
              <a:buChar char="•"/>
            </a:pPr>
            <a:r>
              <a:rPr lang="en-US" sz="2200" dirty="0"/>
              <a:t>One on each diagonal</a:t>
            </a:r>
          </a:p>
          <a:p>
            <a:pPr marL="314325" indent="-314325">
              <a:buFont typeface="Arial" panose="020B0604020202020204" pitchFamily="34" charset="0"/>
              <a:buChar char="•"/>
            </a:pPr>
            <a:r>
              <a:rPr lang="en-US" sz="2200" dirty="0"/>
              <a:t>Separation distance = 1 unit</a:t>
            </a:r>
          </a:p>
          <a:p>
            <a:pPr marL="314325" indent="-314325">
              <a:buFont typeface="Arial" panose="020B0604020202020204" pitchFamily="34" charset="0"/>
              <a:buChar char="•"/>
            </a:pPr>
            <a:r>
              <a:rPr lang="en-US" sz="2200" dirty="0"/>
              <a:t>Divide by 2 to account for degeneracy in counting</a:t>
            </a:r>
          </a:p>
          <a:p>
            <a:pPr marL="314325" indent="-314325">
              <a:buFont typeface="Arial" panose="020B0604020202020204" pitchFamily="34" charset="0"/>
              <a:buChar char="•"/>
            </a:pPr>
            <a:r>
              <a:rPr lang="en-US" sz="2200" dirty="0"/>
              <a:t>Total of </a:t>
            </a:r>
            <a:r>
              <a:rPr lang="en-US" sz="2200" i="1" dirty="0"/>
              <a:t>2N</a:t>
            </a:r>
            <a:r>
              <a:rPr lang="en-US" sz="2200" dirty="0"/>
              <a:t> </a:t>
            </a:r>
            <a:r>
              <a:rPr lang="en-US" sz="2200" b="1" i="1" dirty="0"/>
              <a:t>Y config variables </a:t>
            </a:r>
            <a:r>
              <a:rPr lang="en-US" sz="2200" dirty="0"/>
              <a:t>for a grid, where </a:t>
            </a:r>
            <a:r>
              <a:rPr lang="en-US" sz="2200" i="1" dirty="0"/>
              <a:t>N</a:t>
            </a:r>
            <a:r>
              <a:rPr lang="en-US" sz="2200" dirty="0"/>
              <a:t> = number of nodes, and </a:t>
            </a:r>
            <a:r>
              <a:rPr lang="en-US" sz="2200" i="1" dirty="0"/>
              <a:t>Y </a:t>
            </a:r>
            <a:r>
              <a:rPr lang="en-US" sz="2200" dirty="0"/>
              <a:t>= total number of nearest-neighbor connections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AA9DA4-270E-449E-96CA-B9B921FC4BA4}"/>
              </a:ext>
            </a:extLst>
          </p:cNvPr>
          <p:cNvSpPr txBox="1"/>
          <p:nvPr/>
        </p:nvSpPr>
        <p:spPr>
          <a:xfrm>
            <a:off x="278480" y="4028734"/>
            <a:ext cx="68737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i="1" dirty="0" err="1"/>
              <a:t>y</a:t>
            </a:r>
            <a:r>
              <a:rPr lang="en-US" sz="2640" b="1" baseline="-25000" dirty="0" err="1"/>
              <a:t>i</a:t>
            </a:r>
            <a:r>
              <a:rPr lang="en-US" sz="2640" dirty="0"/>
              <a:t>:</a:t>
            </a:r>
            <a:r>
              <a:rPr lang="en-US" sz="22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82137-4895-4CFE-931E-34FE45F1A21A}"/>
              </a:ext>
            </a:extLst>
          </p:cNvPr>
          <p:cNvSpPr txBox="1"/>
          <p:nvPr/>
        </p:nvSpPr>
        <p:spPr>
          <a:xfrm>
            <a:off x="2055418" y="1374874"/>
            <a:ext cx="5919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Four </a:t>
            </a:r>
            <a:r>
              <a:rPr lang="en-US" sz="2200" b="1" i="1" dirty="0" err="1"/>
              <a:t>y</a:t>
            </a:r>
            <a:r>
              <a:rPr lang="en-US" sz="2200" b="1" baseline="-25000" dirty="0" err="1"/>
              <a:t>i</a:t>
            </a:r>
            <a:r>
              <a:rPr lang="en-US" sz="2200" dirty="0"/>
              <a:t> nearest-neighbor variables are diagonally UP or DOWN with regard to the center node </a:t>
            </a:r>
          </a:p>
        </p:txBody>
      </p:sp>
    </p:spTree>
    <p:extLst>
      <p:ext uri="{BB962C8B-B14F-4D97-AF65-F5344CB8AC3E}">
        <p14:creationId xmlns:p14="http://schemas.microsoft.com/office/powerpoint/2010/main" val="4018437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7508A63-2236-423D-AB98-7816D4D60C07}"/>
              </a:ext>
            </a:extLst>
          </p:cNvPr>
          <p:cNvSpPr txBox="1"/>
          <p:nvPr/>
        </p:nvSpPr>
        <p:spPr>
          <a:xfrm>
            <a:off x="1480676" y="437476"/>
            <a:ext cx="708948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/>
              <a:t>The </a:t>
            </a:r>
            <a:r>
              <a:rPr lang="en-US" sz="2640" b="1" i="1" dirty="0" err="1"/>
              <a:t>w</a:t>
            </a:r>
            <a:r>
              <a:rPr lang="en-US" sz="2640" b="1" baseline="-25000" dirty="0" err="1"/>
              <a:t>i</a:t>
            </a:r>
            <a:r>
              <a:rPr lang="en-US" sz="2640" dirty="0"/>
              <a:t> </a:t>
            </a:r>
            <a:r>
              <a:rPr lang="en-US" sz="2640" b="1" dirty="0"/>
              <a:t>Configuration Variables in a 2-D CVM Grid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1DF3E-4D7D-4B7B-86F2-973B00904751}"/>
              </a:ext>
            </a:extLst>
          </p:cNvPr>
          <p:cNvSpPr txBox="1"/>
          <p:nvPr/>
        </p:nvSpPr>
        <p:spPr>
          <a:xfrm rot="18834666">
            <a:off x="1945522" y="2781718"/>
            <a:ext cx="755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Col 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614CEF-12EB-4541-AA08-F8CF8C4929C1}"/>
              </a:ext>
            </a:extLst>
          </p:cNvPr>
          <p:cNvSpPr txBox="1"/>
          <p:nvPr/>
        </p:nvSpPr>
        <p:spPr>
          <a:xfrm rot="18799715">
            <a:off x="2698684" y="2780695"/>
            <a:ext cx="755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Col 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35B885-62AC-445D-A37C-1636EE0EE790}"/>
              </a:ext>
            </a:extLst>
          </p:cNvPr>
          <p:cNvSpPr txBox="1"/>
          <p:nvPr/>
        </p:nvSpPr>
        <p:spPr>
          <a:xfrm rot="18698482">
            <a:off x="3498818" y="2756055"/>
            <a:ext cx="755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Col 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CBB00B-64E7-4D4C-88D1-1FBFF7F986B7}"/>
              </a:ext>
            </a:extLst>
          </p:cNvPr>
          <p:cNvSpPr txBox="1"/>
          <p:nvPr/>
        </p:nvSpPr>
        <p:spPr>
          <a:xfrm rot="18909504">
            <a:off x="4337555" y="2762135"/>
            <a:ext cx="755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Col 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76C669F-7133-4A9E-8518-6EDFD5FB7953}"/>
              </a:ext>
            </a:extLst>
          </p:cNvPr>
          <p:cNvSpPr txBox="1"/>
          <p:nvPr/>
        </p:nvSpPr>
        <p:spPr>
          <a:xfrm rot="18983452">
            <a:off x="5173500" y="2793622"/>
            <a:ext cx="755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Col 4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361E16FA-BADA-4279-85F4-75A0DF2996CC}"/>
              </a:ext>
            </a:extLst>
          </p:cNvPr>
          <p:cNvSpPr/>
          <p:nvPr/>
        </p:nvSpPr>
        <p:spPr>
          <a:xfrm>
            <a:off x="2194982" y="3482056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5FF444D-0D5C-475A-939C-B6F7B05E8597}"/>
              </a:ext>
            </a:extLst>
          </p:cNvPr>
          <p:cNvSpPr/>
          <p:nvPr/>
        </p:nvSpPr>
        <p:spPr>
          <a:xfrm>
            <a:off x="3013665" y="3482056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3913426A-5EA0-43A9-8A40-534418120266}"/>
              </a:ext>
            </a:extLst>
          </p:cNvPr>
          <p:cNvSpPr/>
          <p:nvPr/>
        </p:nvSpPr>
        <p:spPr>
          <a:xfrm>
            <a:off x="3845596" y="3482056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1C2C148-9394-4C72-8420-830A332764F1}"/>
              </a:ext>
            </a:extLst>
          </p:cNvPr>
          <p:cNvSpPr/>
          <p:nvPr/>
        </p:nvSpPr>
        <p:spPr>
          <a:xfrm>
            <a:off x="4691799" y="3482056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E514AD2C-E670-4B63-8447-AE066E2AC6DA}"/>
              </a:ext>
            </a:extLst>
          </p:cNvPr>
          <p:cNvSpPr/>
          <p:nvPr/>
        </p:nvSpPr>
        <p:spPr>
          <a:xfrm>
            <a:off x="2194982" y="4497025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D9B8B9D2-0D49-4FCA-9DBB-1369134FE9E5}"/>
              </a:ext>
            </a:extLst>
          </p:cNvPr>
          <p:cNvSpPr/>
          <p:nvPr/>
        </p:nvSpPr>
        <p:spPr>
          <a:xfrm>
            <a:off x="3013665" y="4497025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0755662D-611B-4525-8040-349DCAB3A3BC}"/>
              </a:ext>
            </a:extLst>
          </p:cNvPr>
          <p:cNvSpPr/>
          <p:nvPr/>
        </p:nvSpPr>
        <p:spPr>
          <a:xfrm>
            <a:off x="3845596" y="4497025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EFE91006-F99D-41BC-9737-272A75588FB5}"/>
              </a:ext>
            </a:extLst>
          </p:cNvPr>
          <p:cNvSpPr/>
          <p:nvPr/>
        </p:nvSpPr>
        <p:spPr>
          <a:xfrm>
            <a:off x="4691799" y="449702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15D6EEA-A9A3-423B-B076-13917F5A3EAA}"/>
              </a:ext>
            </a:extLst>
          </p:cNvPr>
          <p:cNvSpPr/>
          <p:nvPr/>
        </p:nvSpPr>
        <p:spPr>
          <a:xfrm>
            <a:off x="2610557" y="3980843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65DF71FB-98E5-4493-8EB3-4828FB1ABC34}"/>
              </a:ext>
            </a:extLst>
          </p:cNvPr>
          <p:cNvSpPr/>
          <p:nvPr/>
        </p:nvSpPr>
        <p:spPr>
          <a:xfrm>
            <a:off x="3447098" y="399410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271358E3-664D-427E-B942-F857EFB7FD42}"/>
              </a:ext>
            </a:extLst>
          </p:cNvPr>
          <p:cNvSpPr/>
          <p:nvPr/>
        </p:nvSpPr>
        <p:spPr>
          <a:xfrm>
            <a:off x="4264696" y="399410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43D5398F-3135-4591-B42A-2EA7DB3B3565}"/>
              </a:ext>
            </a:extLst>
          </p:cNvPr>
          <p:cNvSpPr/>
          <p:nvPr/>
        </p:nvSpPr>
        <p:spPr>
          <a:xfrm>
            <a:off x="5027079" y="399410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00B4B6A6-1424-4D90-9985-38B56102D56F}"/>
              </a:ext>
            </a:extLst>
          </p:cNvPr>
          <p:cNvSpPr/>
          <p:nvPr/>
        </p:nvSpPr>
        <p:spPr>
          <a:xfrm>
            <a:off x="2608898" y="4986683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FB7495EE-DF6B-4AD0-A601-21147234ABA9}"/>
              </a:ext>
            </a:extLst>
          </p:cNvPr>
          <p:cNvSpPr/>
          <p:nvPr/>
        </p:nvSpPr>
        <p:spPr>
          <a:xfrm>
            <a:off x="3447098" y="499994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32F6B788-53D0-4203-A632-D257B525719E}"/>
              </a:ext>
            </a:extLst>
          </p:cNvPr>
          <p:cNvSpPr/>
          <p:nvPr/>
        </p:nvSpPr>
        <p:spPr>
          <a:xfrm>
            <a:off x="4263036" y="499994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775C882B-8698-4A63-AA68-0C2B8ADD9B5A}"/>
              </a:ext>
            </a:extLst>
          </p:cNvPr>
          <p:cNvSpPr/>
          <p:nvPr/>
        </p:nvSpPr>
        <p:spPr>
          <a:xfrm>
            <a:off x="5025419" y="499994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1BB36A6C-5886-42A5-8C5E-F089099B3C6E}"/>
              </a:ext>
            </a:extLst>
          </p:cNvPr>
          <p:cNvSpPr/>
          <p:nvPr/>
        </p:nvSpPr>
        <p:spPr>
          <a:xfrm>
            <a:off x="5794058" y="3987880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C7E120F1-FB6C-411C-BDC7-4E5A2D9A8BF6}"/>
              </a:ext>
            </a:extLst>
          </p:cNvPr>
          <p:cNvSpPr/>
          <p:nvPr/>
        </p:nvSpPr>
        <p:spPr>
          <a:xfrm>
            <a:off x="5794058" y="4993720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3F42A30C-B339-4C4B-87AD-82DF1FDC2397}"/>
              </a:ext>
            </a:extLst>
          </p:cNvPr>
          <p:cNvSpPr/>
          <p:nvPr/>
        </p:nvSpPr>
        <p:spPr>
          <a:xfrm>
            <a:off x="5458778" y="3484960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096ED178-22BC-4EDE-AA9D-B55A3DFE6066}"/>
              </a:ext>
            </a:extLst>
          </p:cNvPr>
          <p:cNvSpPr/>
          <p:nvPr/>
        </p:nvSpPr>
        <p:spPr>
          <a:xfrm>
            <a:off x="5458778" y="4490800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2F527A6-B49C-4BA3-B2BF-57957B0588D9}"/>
              </a:ext>
            </a:extLst>
          </p:cNvPr>
          <p:cNvSpPr txBox="1"/>
          <p:nvPr/>
        </p:nvSpPr>
        <p:spPr>
          <a:xfrm>
            <a:off x="1021502" y="3362743"/>
            <a:ext cx="889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Row 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52127CA-384E-44E9-99AA-769BEE8B2D25}"/>
              </a:ext>
            </a:extLst>
          </p:cNvPr>
          <p:cNvSpPr txBox="1"/>
          <p:nvPr/>
        </p:nvSpPr>
        <p:spPr>
          <a:xfrm>
            <a:off x="1021502" y="3868567"/>
            <a:ext cx="889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Row 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0AEF065-6C26-46A5-8148-7FFE4FFFDAB7}"/>
              </a:ext>
            </a:extLst>
          </p:cNvPr>
          <p:cNvSpPr txBox="1"/>
          <p:nvPr/>
        </p:nvSpPr>
        <p:spPr>
          <a:xfrm>
            <a:off x="1021502" y="4330187"/>
            <a:ext cx="889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Row 2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8D4E346-03C0-49A5-AD09-952BDF826EC0}"/>
              </a:ext>
            </a:extLst>
          </p:cNvPr>
          <p:cNvSpPr txBox="1"/>
          <p:nvPr/>
        </p:nvSpPr>
        <p:spPr>
          <a:xfrm>
            <a:off x="1021502" y="4836011"/>
            <a:ext cx="889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Row 3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5BBB296A-1273-40E5-9B48-01263E55EEB5}"/>
              </a:ext>
            </a:extLst>
          </p:cNvPr>
          <p:cNvSpPr/>
          <p:nvPr/>
        </p:nvSpPr>
        <p:spPr>
          <a:xfrm>
            <a:off x="2189798" y="5436568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749FF57-34BD-4D2B-B064-4293F9A23AA6}"/>
              </a:ext>
            </a:extLst>
          </p:cNvPr>
          <p:cNvSpPr/>
          <p:nvPr/>
        </p:nvSpPr>
        <p:spPr>
          <a:xfrm>
            <a:off x="3008480" y="5436568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8FA369F-6784-4F4E-8F9D-6AC7C6454F12}"/>
              </a:ext>
            </a:extLst>
          </p:cNvPr>
          <p:cNvSpPr/>
          <p:nvPr/>
        </p:nvSpPr>
        <p:spPr>
          <a:xfrm>
            <a:off x="3840411" y="5436568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A51669D-596A-4376-A6E5-4A12F0AD0148}"/>
              </a:ext>
            </a:extLst>
          </p:cNvPr>
          <p:cNvSpPr/>
          <p:nvPr/>
        </p:nvSpPr>
        <p:spPr>
          <a:xfrm>
            <a:off x="4686615" y="5436568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90FF9C5E-864C-40CD-B357-7AC0761953FB}"/>
              </a:ext>
            </a:extLst>
          </p:cNvPr>
          <p:cNvSpPr/>
          <p:nvPr/>
        </p:nvSpPr>
        <p:spPr>
          <a:xfrm>
            <a:off x="5453593" y="5439472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9259085-0C94-42CE-90C6-CF72EDE36A1C}"/>
              </a:ext>
            </a:extLst>
          </p:cNvPr>
          <p:cNvSpPr txBox="1"/>
          <p:nvPr/>
        </p:nvSpPr>
        <p:spPr>
          <a:xfrm>
            <a:off x="1016318" y="5317255"/>
            <a:ext cx="889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Row 4</a:t>
            </a: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23E875AD-F200-43D1-AFB3-654A2CE2CF6B}"/>
              </a:ext>
            </a:extLst>
          </p:cNvPr>
          <p:cNvCxnSpPr>
            <a:cxnSpLocks/>
            <a:stCxn id="174" idx="4"/>
            <a:endCxn id="178" idx="0"/>
          </p:cNvCxnSpPr>
          <p:nvPr/>
        </p:nvCxnSpPr>
        <p:spPr>
          <a:xfrm>
            <a:off x="3929416" y="3649696"/>
            <a:ext cx="0" cy="84732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70F73A35-21EB-48FA-A0CD-6282F05FD50F}"/>
              </a:ext>
            </a:extLst>
          </p:cNvPr>
          <p:cNvCxnSpPr>
            <a:cxnSpLocks/>
            <a:stCxn id="177" idx="6"/>
            <a:endCxn id="178" idx="2"/>
          </p:cNvCxnSpPr>
          <p:nvPr/>
        </p:nvCxnSpPr>
        <p:spPr>
          <a:xfrm>
            <a:off x="3181305" y="4580845"/>
            <a:ext cx="664291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BCEBF510-B79D-4763-BC27-62CA0AE3A1AF}"/>
              </a:ext>
            </a:extLst>
          </p:cNvPr>
          <p:cNvCxnSpPr>
            <a:cxnSpLocks/>
            <a:stCxn id="198" idx="0"/>
            <a:endCxn id="178" idx="4"/>
          </p:cNvCxnSpPr>
          <p:nvPr/>
        </p:nvCxnSpPr>
        <p:spPr>
          <a:xfrm flipV="1">
            <a:off x="3924232" y="4664665"/>
            <a:ext cx="5184" cy="77190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09DFD5B-F770-4FE1-9CF5-C4502520F10D}"/>
              </a:ext>
            </a:extLst>
          </p:cNvPr>
          <p:cNvCxnSpPr>
            <a:cxnSpLocks/>
            <a:stCxn id="179" idx="2"/>
            <a:endCxn id="178" idx="6"/>
          </p:cNvCxnSpPr>
          <p:nvPr/>
        </p:nvCxnSpPr>
        <p:spPr>
          <a:xfrm flipH="1">
            <a:off x="4013235" y="4580845"/>
            <a:ext cx="678564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FE9594E8-050F-47D9-BA15-2AEAF1BCD2E7}"/>
              </a:ext>
            </a:extLst>
          </p:cNvPr>
          <p:cNvSpPr txBox="1"/>
          <p:nvPr/>
        </p:nvSpPr>
        <p:spPr>
          <a:xfrm>
            <a:off x="6181956" y="3269879"/>
            <a:ext cx="33629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Four </a:t>
            </a:r>
            <a:r>
              <a:rPr lang="en-US" sz="2200" b="1" i="1" dirty="0" err="1"/>
              <a:t>w</a:t>
            </a:r>
            <a:r>
              <a:rPr lang="en-US" sz="2200" b="1" baseline="-25000" dirty="0" err="1"/>
              <a:t>i</a:t>
            </a:r>
            <a:r>
              <a:rPr lang="en-US" sz="2200" dirty="0"/>
              <a:t> next-nearest-neighbor variables: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44F5929D-51A0-4005-984F-978371B9964A}"/>
                  </a:ext>
                </a:extLst>
              </p:cNvPr>
              <p:cNvSpPr txBox="1"/>
              <p:nvPr/>
            </p:nvSpPr>
            <p:spPr>
              <a:xfrm>
                <a:off x="6255102" y="3938427"/>
                <a:ext cx="3491591" cy="2495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One left, one right, </a:t>
                </a:r>
              </a:p>
              <a:p>
                <a:pPr marL="314325" indent="-314325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One top, one bottom</a:t>
                </a:r>
              </a:p>
              <a:p>
                <a:pPr marL="314325" indent="-314325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Separation distance = 1.414 units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marL="314325" indent="-314325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Total of </a:t>
                </a:r>
                <a:r>
                  <a:rPr lang="en-US" sz="2200" i="1" dirty="0"/>
                  <a:t>2N </a:t>
                </a:r>
                <a:r>
                  <a:rPr lang="en-US" sz="2200" b="1" i="1" dirty="0"/>
                  <a:t>W config variables</a:t>
                </a:r>
                <a:r>
                  <a:rPr lang="en-US" sz="2200" dirty="0"/>
                  <a:t> for a 2-D CVM grid</a:t>
                </a:r>
              </a:p>
            </p:txBody>
          </p:sp>
        </mc:Choice>
        <mc:Fallback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44F5929D-51A0-4005-984F-978371B99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102" y="3938427"/>
                <a:ext cx="3491591" cy="2495298"/>
              </a:xfrm>
              <a:prstGeom prst="rect">
                <a:avLst/>
              </a:prstGeom>
              <a:blipFill>
                <a:blip r:embed="rId2"/>
                <a:stretch>
                  <a:fillRect l="-1920" t="-1711" b="-4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AD845D60-5E6D-4673-95B2-F5D704B5D0FF}"/>
              </a:ext>
            </a:extLst>
          </p:cNvPr>
          <p:cNvSpPr txBox="1"/>
          <p:nvPr/>
        </p:nvSpPr>
        <p:spPr>
          <a:xfrm>
            <a:off x="259119" y="4220621"/>
            <a:ext cx="68737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i="1" dirty="0" err="1"/>
              <a:t>w</a:t>
            </a:r>
            <a:r>
              <a:rPr lang="en-US" sz="2640" b="1" baseline="-25000" dirty="0" err="1"/>
              <a:t>i</a:t>
            </a:r>
            <a:r>
              <a:rPr lang="en-US" sz="2640" dirty="0"/>
              <a:t>:</a:t>
            </a:r>
            <a:r>
              <a:rPr lang="en-US" sz="2200" dirty="0"/>
              <a:t>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E1C0B54-D658-4ED6-879A-86E418A0DF4F}"/>
              </a:ext>
            </a:extLst>
          </p:cNvPr>
          <p:cNvSpPr txBox="1"/>
          <p:nvPr/>
        </p:nvSpPr>
        <p:spPr>
          <a:xfrm>
            <a:off x="2065895" y="1458132"/>
            <a:ext cx="5919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Four </a:t>
            </a:r>
            <a:r>
              <a:rPr lang="en-US" sz="2200" b="1" i="1" dirty="0" err="1"/>
              <a:t>w</a:t>
            </a:r>
            <a:r>
              <a:rPr lang="en-US" sz="2200" b="1" baseline="-25000" dirty="0" err="1"/>
              <a:t>i</a:t>
            </a:r>
            <a:r>
              <a:rPr lang="en-US" sz="2200" dirty="0"/>
              <a:t> nearest-neighbor variables are the two </a:t>
            </a:r>
            <a:r>
              <a:rPr lang="en-US" sz="2200" b="1" i="1" dirty="0"/>
              <a:t>horizontal</a:t>
            </a:r>
            <a:r>
              <a:rPr lang="en-US" sz="2200" dirty="0"/>
              <a:t> and two </a:t>
            </a:r>
            <a:r>
              <a:rPr lang="en-US" sz="2200" b="1" i="1" dirty="0"/>
              <a:t>vertical</a:t>
            </a:r>
            <a:r>
              <a:rPr lang="en-US" sz="2200" dirty="0"/>
              <a:t> neighbors</a:t>
            </a:r>
          </a:p>
        </p:txBody>
      </p:sp>
    </p:spTree>
    <p:extLst>
      <p:ext uri="{BB962C8B-B14F-4D97-AF65-F5344CB8AC3E}">
        <p14:creationId xmlns:p14="http://schemas.microsoft.com/office/powerpoint/2010/main" val="3341952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7508A63-2236-423D-AB98-7816D4D60C07}"/>
              </a:ext>
            </a:extLst>
          </p:cNvPr>
          <p:cNvSpPr txBox="1"/>
          <p:nvPr/>
        </p:nvSpPr>
        <p:spPr>
          <a:xfrm>
            <a:off x="377190" y="370466"/>
            <a:ext cx="930402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/>
              <a:t>The Eight </a:t>
            </a:r>
            <a:r>
              <a:rPr lang="en-US" sz="2640" b="1" i="1" dirty="0" err="1"/>
              <a:t>z</a:t>
            </a:r>
            <a:r>
              <a:rPr lang="en-US" sz="2640" b="1" baseline="-25000" dirty="0" err="1"/>
              <a:t>i</a:t>
            </a:r>
            <a:r>
              <a:rPr lang="en-US" sz="2640" b="1" baseline="-25000" dirty="0"/>
              <a:t> </a:t>
            </a:r>
            <a:r>
              <a:rPr lang="en-US" sz="2640" b="1" dirty="0"/>
              <a:t>Configuration Variables per Node in a 2-D CVM Grid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0CD6475-6FA7-4CDA-8477-848D468D849B}"/>
              </a:ext>
            </a:extLst>
          </p:cNvPr>
          <p:cNvSpPr txBox="1"/>
          <p:nvPr/>
        </p:nvSpPr>
        <p:spPr>
          <a:xfrm>
            <a:off x="5888353" y="1973626"/>
            <a:ext cx="33318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/>
              <a:t>Within two rows and three columns each: </a:t>
            </a:r>
          </a:p>
          <a:p>
            <a:pPr algn="ctr"/>
            <a:r>
              <a:rPr lang="en-US" sz="2200" dirty="0"/>
              <a:t>Four </a:t>
            </a:r>
            <a:r>
              <a:rPr lang="en-US" sz="2200" b="1" i="1" dirty="0" err="1"/>
              <a:t>z</a:t>
            </a:r>
            <a:r>
              <a:rPr lang="en-US" sz="2200" b="1" baseline="-25000" dirty="0" err="1"/>
              <a:t>i</a:t>
            </a:r>
            <a:r>
              <a:rPr lang="en-US" sz="2200" dirty="0"/>
              <a:t> triplet variables within the rows immediately above and below the central node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E9594E8-050F-47D9-BA15-2AEAF1BCD2E7}"/>
              </a:ext>
            </a:extLst>
          </p:cNvPr>
          <p:cNvSpPr txBox="1"/>
          <p:nvPr/>
        </p:nvSpPr>
        <p:spPr>
          <a:xfrm>
            <a:off x="5891028" y="5156812"/>
            <a:ext cx="35049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/>
              <a:t>Within two columns and three rows each: </a:t>
            </a:r>
            <a:endParaRPr lang="en-US" sz="2200" dirty="0"/>
          </a:p>
          <a:p>
            <a:pPr algn="ctr"/>
            <a:r>
              <a:rPr lang="en-US" sz="2200" dirty="0"/>
              <a:t>Four </a:t>
            </a:r>
            <a:r>
              <a:rPr lang="en-US" sz="2200" b="1" i="1" dirty="0" err="1"/>
              <a:t>z</a:t>
            </a:r>
            <a:r>
              <a:rPr lang="en-US" sz="2200" b="1" baseline="-25000" dirty="0" err="1"/>
              <a:t>i</a:t>
            </a:r>
            <a:r>
              <a:rPr lang="en-US" sz="2200" dirty="0"/>
              <a:t> triplet variables extend to two rows above and two rows below the central node (two for each direction) </a:t>
            </a: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DE5544D9-30B2-414F-8079-1546D53D9040}"/>
              </a:ext>
            </a:extLst>
          </p:cNvPr>
          <p:cNvGrpSpPr/>
          <p:nvPr/>
        </p:nvGrpSpPr>
        <p:grpSpPr>
          <a:xfrm>
            <a:off x="1250071" y="1765297"/>
            <a:ext cx="4417826" cy="1551628"/>
            <a:chOff x="1136428" y="846965"/>
            <a:chExt cx="4016205" cy="1410571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0A3B144F-B1D4-4EFF-9799-7C270611F3E0}"/>
                </a:ext>
              </a:extLst>
            </p:cNvPr>
            <p:cNvGrpSpPr/>
            <p:nvPr/>
          </p:nvGrpSpPr>
          <p:grpSpPr>
            <a:xfrm>
              <a:off x="1303423" y="998078"/>
              <a:ext cx="3496559" cy="1154719"/>
              <a:chOff x="1432589" y="1172682"/>
              <a:chExt cx="3496559" cy="115471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E9FE6DE-8AAA-4F45-A649-A5FCBBE7BDD9}"/>
                  </a:ext>
                </a:extLst>
              </p:cNvPr>
              <p:cNvSpPr/>
              <p:nvPr/>
            </p:nvSpPr>
            <p:spPr>
              <a:xfrm>
                <a:off x="1432589" y="1662368"/>
                <a:ext cx="155616" cy="1590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A1F2755-CD01-4810-8B34-7AA700EA83F9}"/>
                  </a:ext>
                </a:extLst>
              </p:cNvPr>
              <p:cNvSpPr/>
              <p:nvPr/>
            </p:nvSpPr>
            <p:spPr>
              <a:xfrm>
                <a:off x="2192554" y="1662368"/>
                <a:ext cx="155616" cy="1590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D184FE3-9479-4B3A-9F8D-075B1ECA401A}"/>
                  </a:ext>
                </a:extLst>
              </p:cNvPr>
              <p:cNvSpPr/>
              <p:nvPr/>
            </p:nvSpPr>
            <p:spPr>
              <a:xfrm>
                <a:off x="2964818" y="1662368"/>
                <a:ext cx="155616" cy="1590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3AAECE9-A503-48BE-9A66-2EA65EBAE7CA}"/>
                  </a:ext>
                </a:extLst>
              </p:cNvPr>
              <p:cNvSpPr/>
              <p:nvPr/>
            </p:nvSpPr>
            <p:spPr>
              <a:xfrm>
                <a:off x="3750330" y="1662368"/>
                <a:ext cx="155616" cy="1590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0016945-6A18-4FFF-BDED-47FC78C14962}"/>
                  </a:ext>
                </a:extLst>
              </p:cNvPr>
              <p:cNvSpPr/>
              <p:nvPr/>
            </p:nvSpPr>
            <p:spPr>
              <a:xfrm>
                <a:off x="1818359" y="1172683"/>
                <a:ext cx="155616" cy="1590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FAE1E26-D676-4E41-966B-4633516DCC72}"/>
                  </a:ext>
                </a:extLst>
              </p:cNvPr>
              <p:cNvSpPr/>
              <p:nvPr/>
            </p:nvSpPr>
            <p:spPr>
              <a:xfrm>
                <a:off x="2594901" y="1185264"/>
                <a:ext cx="155616" cy="1590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6E70F02-7253-44F3-893C-982B5431169D}"/>
                  </a:ext>
                </a:extLst>
              </p:cNvPr>
              <p:cNvSpPr/>
              <p:nvPr/>
            </p:nvSpPr>
            <p:spPr>
              <a:xfrm>
                <a:off x="3353859" y="1185264"/>
                <a:ext cx="155616" cy="1590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8E50721-FFB6-453E-BB04-EE37CC468B10}"/>
                  </a:ext>
                </a:extLst>
              </p:cNvPr>
              <p:cNvSpPr/>
              <p:nvPr/>
            </p:nvSpPr>
            <p:spPr>
              <a:xfrm>
                <a:off x="4061563" y="1185264"/>
                <a:ext cx="155616" cy="1590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1BAE7BB-7F1A-4DB8-8CDF-59B92DDED922}"/>
                  </a:ext>
                </a:extLst>
              </p:cNvPr>
              <p:cNvSpPr/>
              <p:nvPr/>
            </p:nvSpPr>
            <p:spPr>
              <a:xfrm>
                <a:off x="1816818" y="2126892"/>
                <a:ext cx="155616" cy="1590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0598198-B3DF-464C-93E4-E4003F7E6F2E}"/>
                  </a:ext>
                </a:extLst>
              </p:cNvPr>
              <p:cNvSpPr/>
              <p:nvPr/>
            </p:nvSpPr>
            <p:spPr>
              <a:xfrm>
                <a:off x="2594901" y="2139473"/>
                <a:ext cx="155616" cy="1590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E5D5D3B-046C-4D84-B2AB-D8694B2364CA}"/>
                  </a:ext>
                </a:extLst>
              </p:cNvPr>
              <p:cNvSpPr/>
              <p:nvPr/>
            </p:nvSpPr>
            <p:spPr>
              <a:xfrm>
                <a:off x="3352318" y="2139473"/>
                <a:ext cx="155616" cy="1590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ECDAB22-C80A-49A5-BF3E-5440BB31C876}"/>
                  </a:ext>
                </a:extLst>
              </p:cNvPr>
              <p:cNvSpPr/>
              <p:nvPr/>
            </p:nvSpPr>
            <p:spPr>
              <a:xfrm>
                <a:off x="4060022" y="2139473"/>
                <a:ext cx="155616" cy="1590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054093E-97FE-45B5-A88F-751FF4D55860}"/>
                  </a:ext>
                </a:extLst>
              </p:cNvPr>
              <p:cNvSpPr/>
              <p:nvPr/>
            </p:nvSpPr>
            <p:spPr>
              <a:xfrm>
                <a:off x="4773532" y="1179358"/>
                <a:ext cx="155616" cy="1590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B4F6981-5DC1-4958-9EED-096D591A3351}"/>
                  </a:ext>
                </a:extLst>
              </p:cNvPr>
              <p:cNvSpPr/>
              <p:nvPr/>
            </p:nvSpPr>
            <p:spPr>
              <a:xfrm>
                <a:off x="4773532" y="2133567"/>
                <a:ext cx="155616" cy="1590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C4C70A7-A40A-43FA-B56C-94D5B2115871}"/>
                  </a:ext>
                </a:extLst>
              </p:cNvPr>
              <p:cNvSpPr/>
              <p:nvPr/>
            </p:nvSpPr>
            <p:spPr>
              <a:xfrm>
                <a:off x="4462299" y="1656463"/>
                <a:ext cx="155616" cy="1590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4652FD6-D3C6-4EE8-AD31-7D71A5DE7F04}"/>
                  </a:ext>
                </a:extLst>
              </p:cNvPr>
              <p:cNvCxnSpPr>
                <a:cxnSpLocks/>
                <a:stCxn id="30" idx="5"/>
                <a:endCxn id="13" idx="1"/>
              </p:cNvCxnSpPr>
              <p:nvPr/>
            </p:nvCxnSpPr>
            <p:spPr>
              <a:xfrm>
                <a:off x="2727728" y="1321009"/>
                <a:ext cx="259879" cy="364649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9731203-E245-4D07-B498-981B83BBEACF}"/>
                  </a:ext>
                </a:extLst>
              </p:cNvPr>
              <p:cNvCxnSpPr>
                <a:cxnSpLocks/>
                <a:stCxn id="39" idx="7"/>
                <a:endCxn id="13" idx="3"/>
              </p:cNvCxnSpPr>
              <p:nvPr/>
            </p:nvCxnSpPr>
            <p:spPr>
              <a:xfrm flipV="1">
                <a:off x="2727728" y="1798113"/>
                <a:ext cx="259879" cy="364649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E457826-06FA-407A-BCE5-23EA89F84D2E}"/>
                  </a:ext>
                </a:extLst>
              </p:cNvPr>
              <p:cNvCxnSpPr>
                <a:cxnSpLocks/>
                <a:stCxn id="40" idx="1"/>
                <a:endCxn id="13" idx="5"/>
              </p:cNvCxnSpPr>
              <p:nvPr/>
            </p:nvCxnSpPr>
            <p:spPr>
              <a:xfrm flipH="1" flipV="1">
                <a:off x="3097645" y="1798113"/>
                <a:ext cx="277462" cy="364649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282A7322-99C8-481A-916C-367EAC5472E2}"/>
                  </a:ext>
                </a:extLst>
              </p:cNvPr>
              <p:cNvCxnSpPr>
                <a:cxnSpLocks/>
                <a:stCxn id="31" idx="3"/>
                <a:endCxn id="13" idx="7"/>
              </p:cNvCxnSpPr>
              <p:nvPr/>
            </p:nvCxnSpPr>
            <p:spPr>
              <a:xfrm flipH="1">
                <a:off x="3097645" y="1321009"/>
                <a:ext cx="279003" cy="364649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E247303-7CBD-4BB6-932A-19EF32277D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8708" y="1332151"/>
                <a:ext cx="279003" cy="364649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E9272441-131C-4804-A972-F539678B89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76996" y="1341460"/>
                <a:ext cx="277462" cy="364649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567561BB-D842-4218-818C-9B916DF5C8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19478" y="1787118"/>
                <a:ext cx="277462" cy="364649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0A62D41-AB27-46B4-B563-F0B15B2E2F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5657" y="1787118"/>
                <a:ext cx="279003" cy="364649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C280ACEC-F3DA-4E45-83CC-1A885852971E}"/>
                  </a:ext>
                </a:extLst>
              </p:cNvPr>
              <p:cNvSpPr/>
              <p:nvPr/>
            </p:nvSpPr>
            <p:spPr>
              <a:xfrm>
                <a:off x="2284126" y="1172683"/>
                <a:ext cx="738534" cy="531914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964FC526-A879-4C95-958E-F3A0AD57C9C5}"/>
                  </a:ext>
                </a:extLst>
              </p:cNvPr>
              <p:cNvSpPr/>
              <p:nvPr/>
            </p:nvSpPr>
            <p:spPr>
              <a:xfrm>
                <a:off x="2275276" y="1795487"/>
                <a:ext cx="738534" cy="531914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51FE8F21-E63F-4527-A4A2-FA3977A55169}"/>
                  </a:ext>
                </a:extLst>
              </p:cNvPr>
              <p:cNvSpPr/>
              <p:nvPr/>
            </p:nvSpPr>
            <p:spPr>
              <a:xfrm>
                <a:off x="3102886" y="1172682"/>
                <a:ext cx="738534" cy="531914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D58F891-AE35-419A-9E40-3AD9E53392EF}"/>
                  </a:ext>
                </a:extLst>
              </p:cNvPr>
              <p:cNvSpPr/>
              <p:nvPr/>
            </p:nvSpPr>
            <p:spPr>
              <a:xfrm>
                <a:off x="3121072" y="1779174"/>
                <a:ext cx="738534" cy="531914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sp>
          <p:nvSpPr>
            <p:cNvPr id="298" name="Rectangle: Rounded Corners 297">
              <a:extLst>
                <a:ext uri="{FF2B5EF4-FFF2-40B4-BE49-F238E27FC236}">
                  <a16:creationId xmlns:a16="http://schemas.microsoft.com/office/drawing/2014/main" id="{12F68911-9A7C-4A0E-AF67-615E239D380D}"/>
                </a:ext>
              </a:extLst>
            </p:cNvPr>
            <p:cNvSpPr/>
            <p:nvPr/>
          </p:nvSpPr>
          <p:spPr>
            <a:xfrm>
              <a:off x="1136428" y="846965"/>
              <a:ext cx="4016205" cy="1410571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F1BC2073-E7A0-403E-BFB0-F794585F4E74}"/>
              </a:ext>
            </a:extLst>
          </p:cNvPr>
          <p:cNvGrpSpPr/>
          <p:nvPr/>
        </p:nvGrpSpPr>
        <p:grpSpPr>
          <a:xfrm>
            <a:off x="1153456" y="4807608"/>
            <a:ext cx="4514441" cy="2431392"/>
            <a:chOff x="1048596" y="2003738"/>
            <a:chExt cx="4104037" cy="2210356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361E16FA-BADA-4279-85F4-75A0DF2996CC}"/>
                </a:ext>
              </a:extLst>
            </p:cNvPr>
            <p:cNvSpPr/>
            <p:nvPr/>
          </p:nvSpPr>
          <p:spPr>
            <a:xfrm>
              <a:off x="1336398" y="2166994"/>
              <a:ext cx="15902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FF444D-0D5C-475A-939C-B6F7B05E8597}"/>
                </a:ext>
              </a:extLst>
            </p:cNvPr>
            <p:cNvSpPr/>
            <p:nvPr/>
          </p:nvSpPr>
          <p:spPr>
            <a:xfrm>
              <a:off x="2112983" y="2166994"/>
              <a:ext cx="15902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3913426A-5EA0-43A9-8A40-534418120266}"/>
                </a:ext>
              </a:extLst>
            </p:cNvPr>
            <p:cNvSpPr/>
            <p:nvPr/>
          </p:nvSpPr>
          <p:spPr>
            <a:xfrm>
              <a:off x="2902135" y="2166994"/>
              <a:ext cx="15902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E1C2C148-9394-4C72-8420-830A332764F1}"/>
                </a:ext>
              </a:extLst>
            </p:cNvPr>
            <p:cNvSpPr/>
            <p:nvPr/>
          </p:nvSpPr>
          <p:spPr>
            <a:xfrm>
              <a:off x="3704826" y="2166994"/>
              <a:ext cx="15902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E514AD2C-E670-4B63-8447-AE066E2AC6DA}"/>
                </a:ext>
              </a:extLst>
            </p:cNvPr>
            <p:cNvSpPr/>
            <p:nvPr/>
          </p:nvSpPr>
          <p:spPr>
            <a:xfrm>
              <a:off x="1336398" y="3089693"/>
              <a:ext cx="15902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D9B8B9D2-0D49-4FCA-9DBB-1369134FE9E5}"/>
                </a:ext>
              </a:extLst>
            </p:cNvPr>
            <p:cNvSpPr/>
            <p:nvPr/>
          </p:nvSpPr>
          <p:spPr>
            <a:xfrm>
              <a:off x="2112983" y="3089693"/>
              <a:ext cx="15902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755662D-611B-4525-8040-349DCAB3A3BC}"/>
                </a:ext>
              </a:extLst>
            </p:cNvPr>
            <p:cNvSpPr/>
            <p:nvPr/>
          </p:nvSpPr>
          <p:spPr>
            <a:xfrm>
              <a:off x="2902135" y="3089693"/>
              <a:ext cx="15902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EFE91006-F99D-41BC-9737-272A75588FB5}"/>
                </a:ext>
              </a:extLst>
            </p:cNvPr>
            <p:cNvSpPr/>
            <p:nvPr/>
          </p:nvSpPr>
          <p:spPr>
            <a:xfrm>
              <a:off x="3704826" y="3089693"/>
              <a:ext cx="15902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A15D6EEA-A9A3-423B-B076-13917F5A3EAA}"/>
                </a:ext>
              </a:extLst>
            </p:cNvPr>
            <p:cNvSpPr/>
            <p:nvPr/>
          </p:nvSpPr>
          <p:spPr>
            <a:xfrm>
              <a:off x="1730604" y="2620437"/>
              <a:ext cx="15902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65DF71FB-98E5-4493-8EB3-4828FB1ABC34}"/>
                </a:ext>
              </a:extLst>
            </p:cNvPr>
            <p:cNvSpPr/>
            <p:nvPr/>
          </p:nvSpPr>
          <p:spPr>
            <a:xfrm>
              <a:off x="2524128" y="2632493"/>
              <a:ext cx="15902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271358E3-664D-427E-B942-F857EFB7FD42}"/>
                </a:ext>
              </a:extLst>
            </p:cNvPr>
            <p:cNvSpPr/>
            <p:nvPr/>
          </p:nvSpPr>
          <p:spPr>
            <a:xfrm>
              <a:off x="3299684" y="2632493"/>
              <a:ext cx="15902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43D5398F-3135-4591-B42A-2EA7DB3B3565}"/>
                </a:ext>
              </a:extLst>
            </p:cNvPr>
            <p:cNvSpPr/>
            <p:nvPr/>
          </p:nvSpPr>
          <p:spPr>
            <a:xfrm>
              <a:off x="4022865" y="2632493"/>
              <a:ext cx="15902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00B4B6A6-1424-4D90-9985-38B56102D56F}"/>
                </a:ext>
              </a:extLst>
            </p:cNvPr>
            <p:cNvSpPr/>
            <p:nvPr/>
          </p:nvSpPr>
          <p:spPr>
            <a:xfrm>
              <a:off x="1729029" y="3534837"/>
              <a:ext cx="15902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FB7495EE-DF6B-4AD0-A601-21147234ABA9}"/>
                </a:ext>
              </a:extLst>
            </p:cNvPr>
            <p:cNvSpPr/>
            <p:nvPr/>
          </p:nvSpPr>
          <p:spPr>
            <a:xfrm>
              <a:off x="2524128" y="3546893"/>
              <a:ext cx="15902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32F6B788-53D0-4203-A632-D257B525719E}"/>
                </a:ext>
              </a:extLst>
            </p:cNvPr>
            <p:cNvSpPr/>
            <p:nvPr/>
          </p:nvSpPr>
          <p:spPr>
            <a:xfrm>
              <a:off x="3298110" y="3546893"/>
              <a:ext cx="15902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775C882B-8698-4A63-AA68-0C2B8ADD9B5A}"/>
                </a:ext>
              </a:extLst>
            </p:cNvPr>
            <p:cNvSpPr/>
            <p:nvPr/>
          </p:nvSpPr>
          <p:spPr>
            <a:xfrm>
              <a:off x="4021290" y="3546893"/>
              <a:ext cx="15902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BB36A6C-5886-42A5-8C5E-F089099B3C6E}"/>
                </a:ext>
              </a:extLst>
            </p:cNvPr>
            <p:cNvSpPr/>
            <p:nvPr/>
          </p:nvSpPr>
          <p:spPr>
            <a:xfrm>
              <a:off x="4750404" y="2626834"/>
              <a:ext cx="15902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C7E120F1-FB6C-411C-BDC7-4E5A2D9A8BF6}"/>
                </a:ext>
              </a:extLst>
            </p:cNvPr>
            <p:cNvSpPr/>
            <p:nvPr/>
          </p:nvSpPr>
          <p:spPr>
            <a:xfrm>
              <a:off x="4750404" y="3541234"/>
              <a:ext cx="15902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3F42A30C-B339-4C4B-87AD-82DF1FDC2397}"/>
                </a:ext>
              </a:extLst>
            </p:cNvPr>
            <p:cNvSpPr/>
            <p:nvPr/>
          </p:nvSpPr>
          <p:spPr>
            <a:xfrm>
              <a:off x="4432365" y="2169634"/>
              <a:ext cx="15902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096ED178-22BC-4EDE-AA9D-B55A3DFE6066}"/>
                </a:ext>
              </a:extLst>
            </p:cNvPr>
            <p:cNvSpPr/>
            <p:nvPr/>
          </p:nvSpPr>
          <p:spPr>
            <a:xfrm>
              <a:off x="4432365" y="3084034"/>
              <a:ext cx="15902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5BBB296A-1273-40E5-9B48-01263E55EEB5}"/>
                </a:ext>
              </a:extLst>
            </p:cNvPr>
            <p:cNvSpPr/>
            <p:nvPr/>
          </p:nvSpPr>
          <p:spPr>
            <a:xfrm>
              <a:off x="1331480" y="3943823"/>
              <a:ext cx="15902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7749FF57-34BD-4D2B-B064-4293F9A23AA6}"/>
                </a:ext>
              </a:extLst>
            </p:cNvPr>
            <p:cNvSpPr/>
            <p:nvPr/>
          </p:nvSpPr>
          <p:spPr>
            <a:xfrm>
              <a:off x="2108065" y="3943823"/>
              <a:ext cx="15902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78FA369F-6784-4F4E-8F9D-6AC7C6454F12}"/>
                </a:ext>
              </a:extLst>
            </p:cNvPr>
            <p:cNvSpPr/>
            <p:nvPr/>
          </p:nvSpPr>
          <p:spPr>
            <a:xfrm>
              <a:off x="2897217" y="3943823"/>
              <a:ext cx="15902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1A51669D-596A-4376-A6E5-4A12F0AD0148}"/>
                </a:ext>
              </a:extLst>
            </p:cNvPr>
            <p:cNvSpPr/>
            <p:nvPr/>
          </p:nvSpPr>
          <p:spPr>
            <a:xfrm>
              <a:off x="3699908" y="3943823"/>
              <a:ext cx="15902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90FF9C5E-864C-40CD-B357-7AC0761953FB}"/>
                </a:ext>
              </a:extLst>
            </p:cNvPr>
            <p:cNvSpPr/>
            <p:nvPr/>
          </p:nvSpPr>
          <p:spPr>
            <a:xfrm>
              <a:off x="4427447" y="3946463"/>
              <a:ext cx="15902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3E875AD-F200-43D1-AFB3-654A2CE2CF6B}"/>
                </a:ext>
              </a:extLst>
            </p:cNvPr>
            <p:cNvCxnSpPr>
              <a:cxnSpLocks/>
              <a:stCxn id="181" idx="5"/>
              <a:endCxn id="178" idx="1"/>
            </p:cNvCxnSpPr>
            <p:nvPr/>
          </p:nvCxnSpPr>
          <p:spPr>
            <a:xfrm>
              <a:off x="2659860" y="2762575"/>
              <a:ext cx="265562" cy="34943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70F73A35-21EB-48FA-A0CD-6282F05FD50F}"/>
                </a:ext>
              </a:extLst>
            </p:cNvPr>
            <p:cNvCxnSpPr>
              <a:cxnSpLocks/>
              <a:stCxn id="185" idx="7"/>
              <a:endCxn id="178" idx="3"/>
            </p:cNvCxnSpPr>
            <p:nvPr/>
          </p:nvCxnSpPr>
          <p:spPr>
            <a:xfrm flipV="1">
              <a:off x="2659860" y="3219775"/>
              <a:ext cx="265562" cy="34943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CEBF510-B79D-4763-BC27-62CA0AE3A1AF}"/>
                </a:ext>
              </a:extLst>
            </p:cNvPr>
            <p:cNvCxnSpPr>
              <a:cxnSpLocks/>
              <a:stCxn id="198" idx="1"/>
              <a:endCxn id="185" idx="5"/>
            </p:cNvCxnSpPr>
            <p:nvPr/>
          </p:nvCxnSpPr>
          <p:spPr>
            <a:xfrm flipH="1" flipV="1">
              <a:off x="2659860" y="3676975"/>
              <a:ext cx="260644" cy="2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09DFD5B-F770-4FE1-9CF5-C4502520F10D}"/>
                </a:ext>
              </a:extLst>
            </p:cNvPr>
            <p:cNvCxnSpPr>
              <a:cxnSpLocks/>
              <a:stCxn id="182" idx="3"/>
              <a:endCxn id="178" idx="7"/>
            </p:cNvCxnSpPr>
            <p:nvPr/>
          </p:nvCxnSpPr>
          <p:spPr>
            <a:xfrm flipH="1">
              <a:off x="3037867" y="2762575"/>
              <a:ext cx="285104" cy="34943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7449F01-C496-4B13-A5AB-CD727386912F}"/>
                </a:ext>
              </a:extLst>
            </p:cNvPr>
            <p:cNvCxnSpPr>
              <a:cxnSpLocks/>
              <a:stCxn id="186" idx="1"/>
              <a:endCxn id="178" idx="5"/>
            </p:cNvCxnSpPr>
            <p:nvPr/>
          </p:nvCxnSpPr>
          <p:spPr>
            <a:xfrm flipH="1" flipV="1">
              <a:off x="3037867" y="3219775"/>
              <a:ext cx="283530" cy="34943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E7A3F9DB-048E-4CC5-BAC0-CBB5BBA62027}"/>
                </a:ext>
              </a:extLst>
            </p:cNvPr>
            <p:cNvCxnSpPr>
              <a:cxnSpLocks/>
              <a:stCxn id="174" idx="3"/>
              <a:endCxn id="181" idx="7"/>
            </p:cNvCxnSpPr>
            <p:nvPr/>
          </p:nvCxnSpPr>
          <p:spPr>
            <a:xfrm flipH="1">
              <a:off x="2659860" y="2297076"/>
              <a:ext cx="265562" cy="357735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747756A-453F-4755-8CDC-22FB6FC4E327}"/>
                </a:ext>
              </a:extLst>
            </p:cNvPr>
            <p:cNvCxnSpPr>
              <a:cxnSpLocks/>
              <a:stCxn id="174" idx="5"/>
              <a:endCxn id="182" idx="1"/>
            </p:cNvCxnSpPr>
            <p:nvPr/>
          </p:nvCxnSpPr>
          <p:spPr>
            <a:xfrm>
              <a:off x="3037867" y="2297076"/>
              <a:ext cx="285104" cy="357735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CEAE867C-A0AD-4ED3-8330-D964ABA18B43}"/>
                </a:ext>
              </a:extLst>
            </p:cNvPr>
            <p:cNvCxnSpPr>
              <a:cxnSpLocks/>
              <a:stCxn id="198" idx="7"/>
              <a:endCxn id="186" idx="3"/>
            </p:cNvCxnSpPr>
            <p:nvPr/>
          </p:nvCxnSpPr>
          <p:spPr>
            <a:xfrm flipV="1">
              <a:off x="3032949" y="3676975"/>
              <a:ext cx="288448" cy="2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Rectangle: Rounded Corners 300">
              <a:extLst>
                <a:ext uri="{FF2B5EF4-FFF2-40B4-BE49-F238E27FC236}">
                  <a16:creationId xmlns:a16="http://schemas.microsoft.com/office/drawing/2014/main" id="{96A26E16-8BB4-4684-AF7A-B165BE1CD322}"/>
                </a:ext>
              </a:extLst>
            </p:cNvPr>
            <p:cNvSpPr/>
            <p:nvPr/>
          </p:nvSpPr>
          <p:spPr>
            <a:xfrm>
              <a:off x="1048596" y="2003738"/>
              <a:ext cx="4104037" cy="2210356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26311340-9238-4326-99E3-8E0ADBBA81F8}"/>
                </a:ext>
              </a:extLst>
            </p:cNvPr>
            <p:cNvSpPr/>
            <p:nvPr/>
          </p:nvSpPr>
          <p:spPr>
            <a:xfrm>
              <a:off x="2475563" y="2237766"/>
              <a:ext cx="492916" cy="846268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009F9A76-99C1-4D4E-AE99-BC32CC5CDC98}"/>
                </a:ext>
              </a:extLst>
            </p:cNvPr>
            <p:cNvSpPr/>
            <p:nvPr/>
          </p:nvSpPr>
          <p:spPr>
            <a:xfrm>
              <a:off x="3029628" y="2245163"/>
              <a:ext cx="492916" cy="846268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50697B3F-FD33-4821-AF5C-F37D6BB800E8}"/>
                </a:ext>
              </a:extLst>
            </p:cNvPr>
            <p:cNvSpPr/>
            <p:nvPr/>
          </p:nvSpPr>
          <p:spPr>
            <a:xfrm>
              <a:off x="3037877" y="3166924"/>
              <a:ext cx="492916" cy="846268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C6591937-A471-4C58-ACCB-253B9A85FDC9}"/>
                </a:ext>
              </a:extLst>
            </p:cNvPr>
            <p:cNvSpPr/>
            <p:nvPr/>
          </p:nvSpPr>
          <p:spPr>
            <a:xfrm>
              <a:off x="2457935" y="3166924"/>
              <a:ext cx="492916" cy="846268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205969-7012-4245-9933-4299C175422F}"/>
              </a:ext>
            </a:extLst>
          </p:cNvPr>
          <p:cNvSpPr txBox="1"/>
          <p:nvPr/>
        </p:nvSpPr>
        <p:spPr>
          <a:xfrm>
            <a:off x="3192349" y="1152088"/>
            <a:ext cx="39335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i="1" dirty="0"/>
              <a:t>Four horizontal </a:t>
            </a:r>
            <a:r>
              <a:rPr lang="en-US" sz="2200" b="1" i="1" dirty="0" err="1"/>
              <a:t>z</a:t>
            </a:r>
            <a:r>
              <a:rPr lang="en-US" sz="2200" b="1" i="1" baseline="-25000" dirty="0" err="1"/>
              <a:t>i</a:t>
            </a:r>
            <a:r>
              <a:rPr lang="en-US" sz="2200" b="1" i="1" dirty="0"/>
              <a:t> configurations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B0344C3-54DD-4F76-8E20-0779077F05B7}"/>
              </a:ext>
            </a:extLst>
          </p:cNvPr>
          <p:cNvSpPr txBox="1"/>
          <p:nvPr/>
        </p:nvSpPr>
        <p:spPr>
          <a:xfrm>
            <a:off x="3380865" y="4254150"/>
            <a:ext cx="3618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i="1" dirty="0"/>
              <a:t>Four vertical </a:t>
            </a:r>
            <a:r>
              <a:rPr lang="en-US" sz="2200" b="1" i="1" dirty="0" err="1"/>
              <a:t>z</a:t>
            </a:r>
            <a:r>
              <a:rPr lang="en-US" sz="2200" b="1" i="1" baseline="-25000" dirty="0" err="1"/>
              <a:t>i</a:t>
            </a:r>
            <a:r>
              <a:rPr lang="en-US" sz="2200" b="1" i="1" dirty="0"/>
              <a:t>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538657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7508A63-2236-423D-AB98-7816D4D60C07}"/>
              </a:ext>
            </a:extLst>
          </p:cNvPr>
          <p:cNvSpPr txBox="1"/>
          <p:nvPr/>
        </p:nvSpPr>
        <p:spPr>
          <a:xfrm>
            <a:off x="1163488" y="820493"/>
            <a:ext cx="7886309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/>
              <a:t>These are </a:t>
            </a:r>
            <a:r>
              <a:rPr lang="en-US" sz="2640" b="1" i="1" u="sng" dirty="0"/>
              <a:t>NOT</a:t>
            </a:r>
            <a:r>
              <a:rPr lang="en-US" sz="2640" b="1" dirty="0"/>
              <a:t> </a:t>
            </a:r>
            <a:r>
              <a:rPr lang="en-US" sz="2640" b="1" i="1" dirty="0" err="1"/>
              <a:t>z</a:t>
            </a:r>
            <a:r>
              <a:rPr lang="en-US" sz="2640" b="1" baseline="-25000" dirty="0" err="1"/>
              <a:t>i</a:t>
            </a:r>
            <a:r>
              <a:rPr lang="en-US" sz="2640" b="1" baseline="-25000" dirty="0"/>
              <a:t> </a:t>
            </a:r>
            <a:r>
              <a:rPr lang="en-US" sz="2640" b="1" dirty="0"/>
              <a:t>Configurations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9BC0BB7-302D-4552-A5ED-6BC5E1B25A81}"/>
              </a:ext>
            </a:extLst>
          </p:cNvPr>
          <p:cNvSpPr txBox="1"/>
          <p:nvPr/>
        </p:nvSpPr>
        <p:spPr>
          <a:xfrm>
            <a:off x="5555088" y="2493633"/>
            <a:ext cx="420461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/>
              <a:t>NOT allowable </a:t>
            </a:r>
            <a:r>
              <a:rPr lang="en-US" sz="2200" b="1" i="1" dirty="0" err="1"/>
              <a:t>z</a:t>
            </a:r>
            <a:r>
              <a:rPr lang="en-US" sz="2200" b="1" i="1" baseline="-25000" dirty="0" err="1"/>
              <a:t>i</a:t>
            </a:r>
            <a:r>
              <a:rPr lang="en-US" sz="2200" b="1" i="1" dirty="0"/>
              <a:t> configurations: </a:t>
            </a:r>
          </a:p>
          <a:p>
            <a:pPr algn="ctr"/>
            <a:endParaRPr lang="en-US" sz="2200" b="1" i="1" dirty="0"/>
          </a:p>
          <a:p>
            <a:pPr algn="ctr"/>
            <a:r>
              <a:rPr lang="en-US" sz="2200" dirty="0"/>
              <a:t>The </a:t>
            </a:r>
            <a:r>
              <a:rPr lang="en-US" sz="2200" b="1" i="1" dirty="0" err="1"/>
              <a:t>z</a:t>
            </a:r>
            <a:r>
              <a:rPr lang="en-US" sz="2200" b="1" baseline="-25000" dirty="0" err="1"/>
              <a:t>i</a:t>
            </a:r>
            <a:r>
              <a:rPr lang="en-US" sz="2200" dirty="0"/>
              <a:t> triplet variables must be in a “bent-angle” configuration, not a straight line. </a:t>
            </a: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2A998E72-F2C1-4462-8129-8A870E2FA7E9}"/>
              </a:ext>
            </a:extLst>
          </p:cNvPr>
          <p:cNvSpPr/>
          <p:nvPr/>
        </p:nvSpPr>
        <p:spPr>
          <a:xfrm>
            <a:off x="1081436" y="2241559"/>
            <a:ext cx="174922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9D52EF63-51BB-4811-B163-35BF36922882}"/>
              </a:ext>
            </a:extLst>
          </p:cNvPr>
          <p:cNvSpPr/>
          <p:nvPr/>
        </p:nvSpPr>
        <p:spPr>
          <a:xfrm>
            <a:off x="1935680" y="2241559"/>
            <a:ext cx="174922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281C5928-E6EF-46F6-8332-553D6F4D9B97}"/>
              </a:ext>
            </a:extLst>
          </p:cNvPr>
          <p:cNvSpPr/>
          <p:nvPr/>
        </p:nvSpPr>
        <p:spPr>
          <a:xfrm>
            <a:off x="2803747" y="2241559"/>
            <a:ext cx="174922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09858625-E7DF-40F1-946A-BA1E5D6871E6}"/>
              </a:ext>
            </a:extLst>
          </p:cNvPr>
          <p:cNvSpPr/>
          <p:nvPr/>
        </p:nvSpPr>
        <p:spPr>
          <a:xfrm>
            <a:off x="3686707" y="2241559"/>
            <a:ext cx="174922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28ACB0D9-6882-46F1-92B1-1B6947C482FB}"/>
              </a:ext>
            </a:extLst>
          </p:cNvPr>
          <p:cNvSpPr/>
          <p:nvPr/>
        </p:nvSpPr>
        <p:spPr>
          <a:xfrm>
            <a:off x="1081436" y="3256528"/>
            <a:ext cx="174922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625479B2-F4E9-4013-B35B-6E09C0467B52}"/>
              </a:ext>
            </a:extLst>
          </p:cNvPr>
          <p:cNvSpPr/>
          <p:nvPr/>
        </p:nvSpPr>
        <p:spPr>
          <a:xfrm>
            <a:off x="1935680" y="3256528"/>
            <a:ext cx="174922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C882537F-9E7A-49CB-891D-A8A3DC46DB94}"/>
              </a:ext>
            </a:extLst>
          </p:cNvPr>
          <p:cNvSpPr/>
          <p:nvPr/>
        </p:nvSpPr>
        <p:spPr>
          <a:xfrm>
            <a:off x="2803747" y="3256528"/>
            <a:ext cx="174922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97CB5336-5844-41DD-908E-9860FFC1D543}"/>
              </a:ext>
            </a:extLst>
          </p:cNvPr>
          <p:cNvSpPr/>
          <p:nvPr/>
        </p:nvSpPr>
        <p:spPr>
          <a:xfrm>
            <a:off x="3686707" y="3256528"/>
            <a:ext cx="174922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5FFDB67B-3CE0-494B-B1E2-899932413F0D}"/>
              </a:ext>
            </a:extLst>
          </p:cNvPr>
          <p:cNvSpPr/>
          <p:nvPr/>
        </p:nvSpPr>
        <p:spPr>
          <a:xfrm>
            <a:off x="1515063" y="2740347"/>
            <a:ext cx="174922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8096C4AF-4492-4E02-8AED-985C225854F0}"/>
              </a:ext>
            </a:extLst>
          </p:cNvPr>
          <p:cNvSpPr/>
          <p:nvPr/>
        </p:nvSpPr>
        <p:spPr>
          <a:xfrm>
            <a:off x="2387939" y="2753608"/>
            <a:ext cx="174922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AF2F1DC7-B1A3-481A-8942-2116EC87452B}"/>
              </a:ext>
            </a:extLst>
          </p:cNvPr>
          <p:cNvSpPr/>
          <p:nvPr/>
        </p:nvSpPr>
        <p:spPr>
          <a:xfrm>
            <a:off x="3241051" y="2753608"/>
            <a:ext cx="174922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A65A90B0-90BC-4293-8E09-44511BFC960C}"/>
              </a:ext>
            </a:extLst>
          </p:cNvPr>
          <p:cNvSpPr/>
          <p:nvPr/>
        </p:nvSpPr>
        <p:spPr>
          <a:xfrm>
            <a:off x="4036550" y="2753608"/>
            <a:ext cx="174922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D4544029-B126-44EC-A0BD-183F7C41464A}"/>
              </a:ext>
            </a:extLst>
          </p:cNvPr>
          <p:cNvSpPr/>
          <p:nvPr/>
        </p:nvSpPr>
        <p:spPr>
          <a:xfrm>
            <a:off x="1513332" y="3746187"/>
            <a:ext cx="174922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B1102843-3988-446B-8467-5E89855D4606}"/>
              </a:ext>
            </a:extLst>
          </p:cNvPr>
          <p:cNvSpPr/>
          <p:nvPr/>
        </p:nvSpPr>
        <p:spPr>
          <a:xfrm>
            <a:off x="2387939" y="3759448"/>
            <a:ext cx="174922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54091B71-F3B7-4B6E-88ED-2CB8414B2C76}"/>
              </a:ext>
            </a:extLst>
          </p:cNvPr>
          <p:cNvSpPr/>
          <p:nvPr/>
        </p:nvSpPr>
        <p:spPr>
          <a:xfrm>
            <a:off x="3239320" y="3759448"/>
            <a:ext cx="174922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825B5A4E-C1BF-4C6F-81D2-1A24DAD44860}"/>
              </a:ext>
            </a:extLst>
          </p:cNvPr>
          <p:cNvSpPr/>
          <p:nvPr/>
        </p:nvSpPr>
        <p:spPr>
          <a:xfrm>
            <a:off x="4034819" y="3759448"/>
            <a:ext cx="174922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EFFEE7BE-EDAB-4B68-ACB1-EA8B7FFE2D6B}"/>
              </a:ext>
            </a:extLst>
          </p:cNvPr>
          <p:cNvSpPr/>
          <p:nvPr/>
        </p:nvSpPr>
        <p:spPr>
          <a:xfrm>
            <a:off x="4836843" y="2747383"/>
            <a:ext cx="174922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CB24EFEC-F8B4-4A7C-8E3C-820BB4B9B1F1}"/>
              </a:ext>
            </a:extLst>
          </p:cNvPr>
          <p:cNvSpPr/>
          <p:nvPr/>
        </p:nvSpPr>
        <p:spPr>
          <a:xfrm>
            <a:off x="4836843" y="3753223"/>
            <a:ext cx="174922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7E0AA4B4-D673-4183-BF08-47888AE45F03}"/>
              </a:ext>
            </a:extLst>
          </p:cNvPr>
          <p:cNvSpPr/>
          <p:nvPr/>
        </p:nvSpPr>
        <p:spPr>
          <a:xfrm>
            <a:off x="4487000" y="2244463"/>
            <a:ext cx="174922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0F97A6A3-841C-426C-9E7D-3C575E51F94C}"/>
              </a:ext>
            </a:extLst>
          </p:cNvPr>
          <p:cNvSpPr/>
          <p:nvPr/>
        </p:nvSpPr>
        <p:spPr>
          <a:xfrm>
            <a:off x="4487000" y="3250303"/>
            <a:ext cx="174922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748632B4-41B7-4160-BF67-55EF8F450B45}"/>
              </a:ext>
            </a:extLst>
          </p:cNvPr>
          <p:cNvSpPr/>
          <p:nvPr/>
        </p:nvSpPr>
        <p:spPr>
          <a:xfrm>
            <a:off x="1076027" y="4231985"/>
            <a:ext cx="174922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D8FB0C22-605E-4F8A-9068-49C598013553}"/>
              </a:ext>
            </a:extLst>
          </p:cNvPr>
          <p:cNvSpPr/>
          <p:nvPr/>
        </p:nvSpPr>
        <p:spPr>
          <a:xfrm>
            <a:off x="1930270" y="4231985"/>
            <a:ext cx="174922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A8FBEF64-4F7F-4231-9309-1F5CED5D3F2E}"/>
              </a:ext>
            </a:extLst>
          </p:cNvPr>
          <p:cNvSpPr/>
          <p:nvPr/>
        </p:nvSpPr>
        <p:spPr>
          <a:xfrm>
            <a:off x="2798337" y="4231985"/>
            <a:ext cx="174922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9900E47E-2423-4D30-9C1D-C502D745FCE2}"/>
              </a:ext>
            </a:extLst>
          </p:cNvPr>
          <p:cNvSpPr/>
          <p:nvPr/>
        </p:nvSpPr>
        <p:spPr>
          <a:xfrm>
            <a:off x="3681297" y="4231985"/>
            <a:ext cx="174922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CE58E769-9B23-4A05-8ABA-4C63DD397352}"/>
              </a:ext>
            </a:extLst>
          </p:cNvPr>
          <p:cNvSpPr/>
          <p:nvPr/>
        </p:nvSpPr>
        <p:spPr>
          <a:xfrm>
            <a:off x="4481590" y="4234889"/>
            <a:ext cx="174922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055328E2-7BD7-4E42-9732-4FAAF0725B09}"/>
              </a:ext>
            </a:extLst>
          </p:cNvPr>
          <p:cNvCxnSpPr>
            <a:cxnSpLocks/>
            <a:stCxn id="264" idx="5"/>
            <a:endCxn id="261" idx="1"/>
          </p:cNvCxnSpPr>
          <p:nvPr/>
        </p:nvCxnSpPr>
        <p:spPr>
          <a:xfrm>
            <a:off x="2537246" y="2896698"/>
            <a:ext cx="292118" cy="38438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204780A3-5489-47FB-8750-334CD88A1652}"/>
              </a:ext>
            </a:extLst>
          </p:cNvPr>
          <p:cNvCxnSpPr>
            <a:cxnSpLocks/>
            <a:stCxn id="268" idx="7"/>
            <a:endCxn id="261" idx="3"/>
          </p:cNvCxnSpPr>
          <p:nvPr/>
        </p:nvCxnSpPr>
        <p:spPr>
          <a:xfrm flipV="1">
            <a:off x="2537246" y="3399618"/>
            <a:ext cx="292118" cy="38438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0D741AD7-C7F9-496E-AD86-8E44B8A9B0D3}"/>
              </a:ext>
            </a:extLst>
          </p:cNvPr>
          <p:cNvCxnSpPr>
            <a:cxnSpLocks/>
            <a:stCxn id="276" idx="7"/>
            <a:endCxn id="268" idx="3"/>
          </p:cNvCxnSpPr>
          <p:nvPr/>
        </p:nvCxnSpPr>
        <p:spPr>
          <a:xfrm flipV="1">
            <a:off x="2079576" y="3902539"/>
            <a:ext cx="333981" cy="353997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6878B03-7F2B-44EA-A3E2-88831ED50AE6}"/>
              </a:ext>
            </a:extLst>
          </p:cNvPr>
          <p:cNvCxnSpPr>
            <a:cxnSpLocks/>
            <a:stCxn id="265" idx="3"/>
            <a:endCxn id="261" idx="7"/>
          </p:cNvCxnSpPr>
          <p:nvPr/>
        </p:nvCxnSpPr>
        <p:spPr>
          <a:xfrm flipH="1">
            <a:off x="2953053" y="2896698"/>
            <a:ext cx="313614" cy="38438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6D7E15D9-2CCE-45FD-A42A-C5E6C650DAC0}"/>
              </a:ext>
            </a:extLst>
          </p:cNvPr>
          <p:cNvCxnSpPr>
            <a:cxnSpLocks/>
            <a:stCxn id="269" idx="1"/>
            <a:endCxn id="261" idx="5"/>
          </p:cNvCxnSpPr>
          <p:nvPr/>
        </p:nvCxnSpPr>
        <p:spPr>
          <a:xfrm flipH="1" flipV="1">
            <a:off x="2953052" y="3399618"/>
            <a:ext cx="311883" cy="38438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1792E00F-219E-42C8-870E-42CD1879C655}"/>
              </a:ext>
            </a:extLst>
          </p:cNvPr>
          <p:cNvCxnSpPr>
            <a:cxnSpLocks/>
            <a:stCxn id="256" idx="5"/>
            <a:endCxn id="264" idx="1"/>
          </p:cNvCxnSpPr>
          <p:nvPr/>
        </p:nvCxnSpPr>
        <p:spPr>
          <a:xfrm>
            <a:off x="2084985" y="2384650"/>
            <a:ext cx="328570" cy="39350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1B7C4D1B-1386-432B-BA5F-19C9A3A2CDCC}"/>
              </a:ext>
            </a:extLst>
          </p:cNvPr>
          <p:cNvCxnSpPr>
            <a:cxnSpLocks/>
            <a:stCxn id="258" idx="3"/>
            <a:endCxn id="265" idx="7"/>
          </p:cNvCxnSpPr>
          <p:nvPr/>
        </p:nvCxnSpPr>
        <p:spPr>
          <a:xfrm flipH="1">
            <a:off x="3390357" y="2384650"/>
            <a:ext cx="321966" cy="39350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04B4140-9817-48FF-BD96-A531F8318522}"/>
              </a:ext>
            </a:extLst>
          </p:cNvPr>
          <p:cNvCxnSpPr>
            <a:cxnSpLocks/>
            <a:stCxn id="278" idx="1"/>
            <a:endCxn id="269" idx="5"/>
          </p:cNvCxnSpPr>
          <p:nvPr/>
        </p:nvCxnSpPr>
        <p:spPr>
          <a:xfrm flipH="1" flipV="1">
            <a:off x="3388625" y="3902539"/>
            <a:ext cx="318289" cy="353997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E4004488-1EAE-4921-8E28-E629DBF47F5D}"/>
              </a:ext>
            </a:extLst>
          </p:cNvPr>
          <p:cNvSpPr/>
          <p:nvPr/>
        </p:nvSpPr>
        <p:spPr>
          <a:xfrm>
            <a:off x="754380" y="2042161"/>
            <a:ext cx="4514441" cy="252800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A7E638C3-B023-4340-8F8C-356253FEF6DE}"/>
              </a:ext>
            </a:extLst>
          </p:cNvPr>
          <p:cNvSpPr/>
          <p:nvPr/>
        </p:nvSpPr>
        <p:spPr>
          <a:xfrm>
            <a:off x="2009420" y="2316504"/>
            <a:ext cx="848140" cy="93089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3A0268B-AC5D-4E3A-9AC1-9B23147C51DF}"/>
              </a:ext>
            </a:extLst>
          </p:cNvPr>
          <p:cNvSpPr/>
          <p:nvPr/>
        </p:nvSpPr>
        <p:spPr>
          <a:xfrm>
            <a:off x="2941573" y="2326623"/>
            <a:ext cx="848140" cy="93089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4E39432E-D584-4F59-B896-D5D5708DE3CF}"/>
              </a:ext>
            </a:extLst>
          </p:cNvPr>
          <p:cNvSpPr/>
          <p:nvPr/>
        </p:nvSpPr>
        <p:spPr>
          <a:xfrm>
            <a:off x="2941573" y="3353741"/>
            <a:ext cx="848140" cy="93089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8014762D-7A4A-40C3-867A-3091A623DC6E}"/>
              </a:ext>
            </a:extLst>
          </p:cNvPr>
          <p:cNvSpPr/>
          <p:nvPr/>
        </p:nvSpPr>
        <p:spPr>
          <a:xfrm>
            <a:off x="1978535" y="3334123"/>
            <a:ext cx="848140" cy="93089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492261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8" y="152402"/>
            <a:ext cx="3234133" cy="477044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2500" b="1" dirty="0"/>
              <a:t>For More Information: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2" y="685803"/>
            <a:ext cx="6912368" cy="1631129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b="1" dirty="0" err="1"/>
              <a:t>GitHub</a:t>
            </a:r>
            <a:r>
              <a:rPr lang="en-US" b="1" dirty="0"/>
              <a:t> Public Repository: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https://github.com/ajmaren/2D-Cluster-Variation-Method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Website: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www.aliannajmaren.com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1407" y="5862940"/>
            <a:ext cx="3028757" cy="477044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2500" b="1" dirty="0"/>
              <a:t>Contact Information: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3133" y="6375740"/>
            <a:ext cx="4516264" cy="1015576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b="1" dirty="0"/>
              <a:t>Alianna J. Maren, Ph.D.: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alianna@aliannajmaren.com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5"/>
              </a:rPr>
              <a:t>alianna.maren@northwestern.edu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2213" y="2738740"/>
            <a:ext cx="2571836" cy="477044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2500" b="1" dirty="0"/>
              <a:t>Code Availability: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276601"/>
            <a:ext cx="8534400" cy="2246682"/>
          </a:xfrm>
          <a:prstGeom prst="rect">
            <a:avLst/>
          </a:prstGeom>
          <a:noFill/>
        </p:spPr>
        <p:txBody>
          <a:bodyPr wrap="square" lIns="91358" tIns="45677" rIns="91358" bIns="45677" rtlCol="0">
            <a:spAutoFit/>
          </a:bodyPr>
          <a:lstStyle/>
          <a:p>
            <a:r>
              <a:rPr lang="en-US" dirty="0"/>
              <a:t>Code will be made available on the public </a:t>
            </a:r>
            <a:r>
              <a:rPr lang="en-US" dirty="0" err="1"/>
              <a:t>GitHub</a:t>
            </a:r>
            <a:r>
              <a:rPr lang="en-US" dirty="0"/>
              <a:t> repository after initial development, </a:t>
            </a:r>
            <a:r>
              <a:rPr lang="en-US" b="1" dirty="0"/>
              <a:t> </a:t>
            </a:r>
            <a:r>
              <a:rPr lang="en-US" dirty="0"/>
              <a:t>documentation, V&amp;V, and experiments are completed. </a:t>
            </a:r>
          </a:p>
          <a:p>
            <a:endParaRPr lang="en-US" dirty="0"/>
          </a:p>
          <a:p>
            <a:r>
              <a:rPr lang="en-US" dirty="0"/>
              <a:t>Look on </a:t>
            </a:r>
            <a:r>
              <a:rPr lang="en-US" dirty="0" err="1"/>
              <a:t>arXiv</a:t>
            </a:r>
            <a:r>
              <a:rPr lang="en-US" dirty="0"/>
              <a:t> for various papers documenting theoretical and experimental results. See the “Patents and Publications” page on </a:t>
            </a:r>
            <a:r>
              <a:rPr lang="en-US" dirty="0">
                <a:hlinkClick r:id="rId3"/>
              </a:rPr>
              <a:t>www.aliannajmaren.com</a:t>
            </a:r>
            <a:r>
              <a:rPr lang="en-US" dirty="0"/>
              <a:t> for full access to the latest papers. See the “Blog” page for discussions on theory, code, and experimental results.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 J Maren\Pictures\AJM-website-textile-bckgrnds\italian-renaissance-gold-brocade_pinterest.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685800" y="685804"/>
            <a:ext cx="8610600" cy="6324600"/>
          </a:xfrm>
          <a:prstGeom prst="rect">
            <a:avLst/>
          </a:prstGeom>
          <a:solidFill>
            <a:srgbClr val="FAE6CD"/>
          </a:solidFill>
          <a:ln w="28575"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87" tIns="50894" rIns="101787" bIns="50894" rtlCol="0" anchor="ctr"/>
          <a:lstStyle/>
          <a:p>
            <a:pPr algn="ctr"/>
            <a:endParaRPr lang="en-US" dirty="0"/>
          </a:p>
        </p:txBody>
      </p:sp>
      <p:grpSp>
        <p:nvGrpSpPr>
          <p:cNvPr id="2" name="Group 11"/>
          <p:cNvGrpSpPr/>
          <p:nvPr/>
        </p:nvGrpSpPr>
        <p:grpSpPr>
          <a:xfrm>
            <a:off x="1562099" y="1295400"/>
            <a:ext cx="6858002" cy="1750611"/>
            <a:chOff x="1600198" y="4160896"/>
            <a:chExt cx="6858002" cy="1750611"/>
          </a:xfrm>
        </p:grpSpPr>
        <p:sp>
          <p:nvSpPr>
            <p:cNvPr id="9" name="TextBox 8"/>
            <p:cNvSpPr txBox="1"/>
            <p:nvPr/>
          </p:nvSpPr>
          <p:spPr>
            <a:xfrm>
              <a:off x="1600200" y="4256039"/>
              <a:ext cx="6858000" cy="1600438"/>
            </a:xfrm>
            <a:prstGeom prst="rect">
              <a:avLst/>
            </a:prstGeom>
            <a:solidFill>
              <a:srgbClr val="F5D2A5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800" dirty="0">
                <a:latin typeface="Britannic Bold" pitchFamily="34" charset="0"/>
              </a:endParaRPr>
            </a:p>
            <a:p>
              <a:pPr algn="ctr"/>
              <a:r>
                <a:rPr lang="en-US" sz="2400" dirty="0">
                  <a:latin typeface="Britannic Bold" pitchFamily="34" charset="0"/>
                </a:rPr>
                <a:t>Overview:</a:t>
              </a:r>
            </a:p>
            <a:p>
              <a:pPr algn="ctr"/>
              <a:r>
                <a:rPr lang="en-US" sz="2400" b="1" dirty="0"/>
                <a:t>Visualizing the Configuration Variables</a:t>
              </a:r>
            </a:p>
            <a:p>
              <a:pPr algn="ctr"/>
              <a:r>
                <a:rPr lang="en-US" sz="2400" b="1" dirty="0"/>
                <a:t>for the Cluster Variation Method (Both 1-D and 2-D)</a:t>
              </a:r>
            </a:p>
            <a:p>
              <a:pPr algn="ctr"/>
              <a:endParaRPr lang="en-US" sz="1000" dirty="0">
                <a:latin typeface="Britannic Bold" pitchFamily="34" charset="0"/>
              </a:endParaRPr>
            </a:p>
            <a:p>
              <a:pPr algn="ctr"/>
              <a:endParaRPr lang="en-US" sz="800" dirty="0">
                <a:latin typeface="Britannic Bold" pitchFamily="34" charset="0"/>
              </a:endParaRPr>
            </a:p>
          </p:txBody>
        </p:sp>
        <p:pic>
          <p:nvPicPr>
            <p:cNvPr id="2054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199" y="5761100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11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198" y="4160896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1205403-3AA3-411C-84BA-5B94B787A72A}"/>
              </a:ext>
            </a:extLst>
          </p:cNvPr>
          <p:cNvSpPr txBox="1"/>
          <p:nvPr/>
        </p:nvSpPr>
        <p:spPr>
          <a:xfrm>
            <a:off x="1468366" y="3466153"/>
            <a:ext cx="7121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 depiction of how the configuration variables appear in both the </a:t>
            </a:r>
            <a:r>
              <a:rPr lang="en-US" b="1" dirty="0"/>
              <a:t>1-D</a:t>
            </a:r>
            <a:r>
              <a:rPr lang="en-US" dirty="0"/>
              <a:t> and </a:t>
            </a:r>
            <a:r>
              <a:rPr lang="en-US" b="1" dirty="0"/>
              <a:t>2-D CVM grids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Needed to design object-oriented programming (OOP) approach to computing </a:t>
            </a:r>
            <a:r>
              <a:rPr lang="en-US" b="1" dirty="0"/>
              <a:t>configuration variable distributions </a:t>
            </a:r>
            <a:r>
              <a:rPr lang="en-US" dirty="0"/>
              <a:t>and thermodynamic properties in a CVM grid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Precursor to code design and documentation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 J Maren\Pictures\AJM-website-textile-bckgrnds\italian-renaissance-gold-brocade_pinterest.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685800" y="685804"/>
            <a:ext cx="8610600" cy="6324600"/>
          </a:xfrm>
          <a:prstGeom prst="rect">
            <a:avLst/>
          </a:prstGeom>
          <a:solidFill>
            <a:srgbClr val="FAE6CD"/>
          </a:solidFill>
          <a:ln w="28575"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87" tIns="50894" rIns="101787" bIns="50894" rtlCol="0" anchor="ctr"/>
          <a:lstStyle/>
          <a:p>
            <a:pPr algn="ctr"/>
            <a:endParaRPr lang="en-US" dirty="0"/>
          </a:p>
        </p:txBody>
      </p:sp>
      <p:grpSp>
        <p:nvGrpSpPr>
          <p:cNvPr id="2" name="Group 11"/>
          <p:cNvGrpSpPr/>
          <p:nvPr/>
        </p:nvGrpSpPr>
        <p:grpSpPr>
          <a:xfrm>
            <a:off x="1562098" y="2754441"/>
            <a:ext cx="6858003" cy="1131759"/>
            <a:chOff x="1600197" y="4505793"/>
            <a:chExt cx="6858003" cy="1131759"/>
          </a:xfrm>
        </p:grpSpPr>
        <p:sp>
          <p:nvSpPr>
            <p:cNvPr id="9" name="TextBox 8"/>
            <p:cNvSpPr txBox="1"/>
            <p:nvPr/>
          </p:nvSpPr>
          <p:spPr>
            <a:xfrm>
              <a:off x="1600200" y="4625371"/>
              <a:ext cx="6858000" cy="861774"/>
            </a:xfrm>
            <a:prstGeom prst="rect">
              <a:avLst/>
            </a:prstGeom>
            <a:solidFill>
              <a:srgbClr val="F5D2A5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800" dirty="0">
                <a:latin typeface="Britannic Bold" pitchFamily="34" charset="0"/>
              </a:endParaRPr>
            </a:p>
            <a:p>
              <a:pPr algn="ctr"/>
              <a:r>
                <a:rPr lang="en-US" sz="2400" dirty="0">
                  <a:latin typeface="Britannic Bold" pitchFamily="34" charset="0"/>
                </a:rPr>
                <a:t>Configuration Variables in the 1-D CVM</a:t>
              </a:r>
              <a:endParaRPr lang="en-US" sz="2400" b="1" dirty="0"/>
            </a:p>
            <a:p>
              <a:pPr algn="ctr"/>
              <a:endParaRPr lang="en-US" sz="1000" dirty="0">
                <a:latin typeface="Britannic Bold" pitchFamily="34" charset="0"/>
              </a:endParaRPr>
            </a:p>
            <a:p>
              <a:pPr algn="ctr"/>
              <a:endParaRPr lang="en-US" sz="800" dirty="0">
                <a:latin typeface="Britannic Bold" pitchFamily="34" charset="0"/>
              </a:endParaRPr>
            </a:p>
          </p:txBody>
        </p:sp>
        <p:pic>
          <p:nvPicPr>
            <p:cNvPr id="2054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197" y="5487145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11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198" y="4505793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137029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>
            <p:extLst/>
          </p:nvPr>
        </p:nvGraphicFramePr>
        <p:xfrm>
          <a:off x="723900" y="467127"/>
          <a:ext cx="8610600" cy="645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6858000" imgH="5143500" progId="Acrobat.Document.11">
                  <p:embed/>
                </p:oleObj>
              </mc:Choice>
              <mc:Fallback>
                <p:oleObj name="Acrobat Document" r:id="rId3" imgW="6858000" imgH="5143500" progId="Acrobat.Document.11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467127"/>
                        <a:ext cx="8610600" cy="645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31296" y="195395"/>
            <a:ext cx="6595807" cy="461578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2400" b="1" dirty="0"/>
              <a:t>The 1-D CVM: Comprised of a Single Zigzag 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23257" y="728693"/>
            <a:ext cx="5754936" cy="400023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b="1" dirty="0"/>
              <a:t>Showing the Configuration Variables </a:t>
            </a:r>
            <a:r>
              <a:rPr lang="en-US" b="1" i="1" dirty="0"/>
              <a:t>x</a:t>
            </a:r>
            <a:r>
              <a:rPr lang="en-US" b="1" i="1" baseline="-25000" dirty="0"/>
              <a:t>i</a:t>
            </a:r>
            <a:r>
              <a:rPr lang="en-US" b="1" dirty="0"/>
              <a:t>, </a:t>
            </a:r>
            <a:r>
              <a:rPr lang="en-US" b="1" i="1" dirty="0" err="1"/>
              <a:t>y</a:t>
            </a:r>
            <a:r>
              <a:rPr lang="en-US" b="1" i="1" baseline="-25000" dirty="0" err="1"/>
              <a:t>i</a:t>
            </a:r>
            <a:r>
              <a:rPr lang="en-US" b="1" dirty="0"/>
              <a:t>, </a:t>
            </a:r>
            <a:r>
              <a:rPr lang="en-US" b="1" i="1" dirty="0" err="1"/>
              <a:t>w</a:t>
            </a:r>
            <a:r>
              <a:rPr lang="en-US" b="1" i="1" baseline="-25000" dirty="0" err="1"/>
              <a:t>i</a:t>
            </a:r>
            <a:r>
              <a:rPr lang="en-US" b="1" dirty="0"/>
              <a:t>, and </a:t>
            </a:r>
            <a:r>
              <a:rPr lang="en-US" b="1" i="1" dirty="0" err="1"/>
              <a:t>z</a:t>
            </a:r>
            <a:r>
              <a:rPr lang="en-US" b="1" i="1" baseline="-25000" dirty="0" err="1"/>
              <a:t>i</a:t>
            </a:r>
            <a:r>
              <a:rPr lang="en-US" b="1" i="1" baseline="-25000" dirty="0"/>
              <a:t>   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242A9C-41AD-460C-BC65-D9D7A4306834}"/>
              </a:ext>
            </a:extLst>
          </p:cNvPr>
          <p:cNvSpPr txBox="1"/>
          <p:nvPr/>
        </p:nvSpPr>
        <p:spPr>
          <a:xfrm>
            <a:off x="1049823" y="1331431"/>
            <a:ext cx="71216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There are four different kinds of local configuration variables: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– the fraction of nodes in their specific activation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 – nearest-neighbors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dirty="0"/>
              <a:t> – next-nearest-neighbors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z</a:t>
            </a:r>
            <a:r>
              <a:rPr lang="en-US" i="1" baseline="-25000" dirty="0" err="1"/>
              <a:t>i</a:t>
            </a:r>
            <a:r>
              <a:rPr lang="en-US" i="1" dirty="0"/>
              <a:t> - triplets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48FFD-5200-48ED-BF7F-09C4CB6F7191}"/>
              </a:ext>
            </a:extLst>
          </p:cNvPr>
          <p:cNvSpPr txBox="1"/>
          <p:nvPr/>
        </p:nvSpPr>
        <p:spPr>
          <a:xfrm>
            <a:off x="1049823" y="4506433"/>
            <a:ext cx="82465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numbers of each kind: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– two types: </a:t>
            </a:r>
            <a:r>
              <a:rPr lang="en-US" b="1" dirty="0"/>
              <a:t>A</a:t>
            </a:r>
            <a:r>
              <a:rPr lang="en-US" dirty="0"/>
              <a:t> or </a:t>
            </a:r>
            <a:r>
              <a:rPr lang="en-US" b="1" dirty="0"/>
              <a:t>B</a:t>
            </a:r>
            <a:r>
              <a:rPr lang="en-US" dirty="0"/>
              <a:t> (“on” or “off,” respectively)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 – three types: </a:t>
            </a:r>
            <a:r>
              <a:rPr lang="en-US" b="1" dirty="0"/>
              <a:t>A-A</a:t>
            </a:r>
            <a:r>
              <a:rPr lang="en-US" dirty="0"/>
              <a:t>, </a:t>
            </a:r>
            <a:r>
              <a:rPr lang="en-US" b="1" dirty="0"/>
              <a:t>A-B</a:t>
            </a:r>
            <a:r>
              <a:rPr lang="en-US" dirty="0"/>
              <a:t> (also </a:t>
            </a:r>
            <a:r>
              <a:rPr lang="en-US" b="1" dirty="0"/>
              <a:t>B-A</a:t>
            </a:r>
            <a:r>
              <a:rPr lang="en-US" dirty="0"/>
              <a:t>), and </a:t>
            </a:r>
            <a:r>
              <a:rPr lang="en-US" b="1" dirty="0"/>
              <a:t>B-B</a:t>
            </a:r>
            <a:r>
              <a:rPr lang="en-US" dirty="0"/>
              <a:t> (degeneracy = 2 for </a:t>
            </a:r>
            <a:r>
              <a:rPr lang="en-US" b="1" dirty="0"/>
              <a:t>A-B</a:t>
            </a:r>
            <a:r>
              <a:rPr lang="en-US" dirty="0"/>
              <a:t> / </a:t>
            </a:r>
            <a:r>
              <a:rPr lang="en-US" b="1" dirty="0"/>
              <a:t>B-A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dirty="0"/>
              <a:t> – three types: </a:t>
            </a:r>
            <a:r>
              <a:rPr lang="en-US" b="1" dirty="0"/>
              <a:t>A--A</a:t>
            </a:r>
            <a:r>
              <a:rPr lang="en-US" dirty="0"/>
              <a:t>, </a:t>
            </a:r>
            <a:r>
              <a:rPr lang="en-US" b="1" dirty="0"/>
              <a:t>A--B</a:t>
            </a:r>
            <a:r>
              <a:rPr lang="en-US" dirty="0"/>
              <a:t> (also </a:t>
            </a:r>
            <a:r>
              <a:rPr lang="en-US" b="1" dirty="0"/>
              <a:t>B--A</a:t>
            </a:r>
            <a:r>
              <a:rPr lang="en-US" dirty="0"/>
              <a:t>), and </a:t>
            </a:r>
            <a:r>
              <a:rPr lang="en-US" b="1" dirty="0"/>
              <a:t>B--B</a:t>
            </a:r>
            <a:r>
              <a:rPr lang="en-US" dirty="0"/>
              <a:t> (degeneracy = 2 for </a:t>
            </a:r>
            <a:r>
              <a:rPr lang="en-US" b="1" dirty="0"/>
              <a:t>A--B</a:t>
            </a:r>
            <a:r>
              <a:rPr lang="en-US" dirty="0"/>
              <a:t> / </a:t>
            </a:r>
            <a:r>
              <a:rPr lang="en-US" b="1" dirty="0"/>
              <a:t>B—A</a:t>
            </a:r>
            <a:r>
              <a:rPr lang="en-US" dirty="0"/>
              <a:t> – these occur within the same row for the 1-D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z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– six types of triplets; two have degeneracies of two each</a:t>
            </a:r>
            <a:r>
              <a:rPr lang="en-US" i="1" dirty="0"/>
              <a:t> – see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5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6454140" y="3027680"/>
            <a:ext cx="502920" cy="51816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2430780" y="302768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268224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318516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93954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688080" y="250952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469392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202680" y="2509520"/>
            <a:ext cx="502920" cy="51816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519684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5699760" y="250952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595122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217932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293370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343662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4442460" y="302768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419100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544830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494538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7" name="Right Brace 236"/>
          <p:cNvSpPr/>
          <p:nvPr/>
        </p:nvSpPr>
        <p:spPr>
          <a:xfrm rot="5400000">
            <a:off x="6366510" y="3384550"/>
            <a:ext cx="259080" cy="75438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8" name="TextBox 237"/>
          <p:cNvSpPr txBox="1"/>
          <p:nvPr/>
        </p:nvSpPr>
        <p:spPr>
          <a:xfrm>
            <a:off x="5280660" y="3804920"/>
            <a:ext cx="2514600" cy="604520"/>
          </a:xfrm>
          <a:prstGeom prst="rect">
            <a:avLst/>
          </a:prstGeom>
          <a:noFill/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sz="1600" dirty="0"/>
              <a:t>Horizontal wrap-around; identical with leftmost units</a:t>
            </a:r>
          </a:p>
        </p:txBody>
      </p:sp>
      <p:grpSp>
        <p:nvGrpSpPr>
          <p:cNvPr id="2" name="Group 251"/>
          <p:cNvGrpSpPr/>
          <p:nvPr/>
        </p:nvGrpSpPr>
        <p:grpSpPr>
          <a:xfrm>
            <a:off x="335280" y="4582160"/>
            <a:ext cx="2766060" cy="2504440"/>
            <a:chOff x="304800" y="4267200"/>
            <a:chExt cx="2438400" cy="1905000"/>
          </a:xfrm>
        </p:grpSpPr>
        <p:sp>
          <p:nvSpPr>
            <p:cNvPr id="240" name="Rectangle 239"/>
            <p:cNvSpPr/>
            <p:nvPr/>
          </p:nvSpPr>
          <p:spPr>
            <a:xfrm>
              <a:off x="457200" y="5562600"/>
              <a:ext cx="293914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676400" y="5562600"/>
              <a:ext cx="293914" cy="3048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457200" y="4800600"/>
              <a:ext cx="293914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676400" y="4800600"/>
              <a:ext cx="293914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762000" y="4724400"/>
              <a:ext cx="704850" cy="37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Unit in state </a:t>
              </a:r>
              <a:r>
                <a:rPr lang="en-US" sz="1300" b="1" dirty="0"/>
                <a:t>A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838200" y="5334000"/>
              <a:ext cx="783771" cy="67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Wrap-around unit in state </a:t>
              </a:r>
              <a:r>
                <a:rPr lang="en-US" sz="1300" b="1" dirty="0"/>
                <a:t>A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1981200" y="4724400"/>
              <a:ext cx="699407" cy="37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Unit in state </a:t>
              </a:r>
              <a:r>
                <a:rPr lang="en-US" sz="1300" b="1" dirty="0"/>
                <a:t>B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1981200" y="5334000"/>
              <a:ext cx="699407" cy="67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Wrap-around unit in state </a:t>
              </a:r>
              <a:r>
                <a:rPr lang="en-US" sz="1300" b="1" dirty="0"/>
                <a:t>B</a:t>
              </a: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04800" y="4267200"/>
              <a:ext cx="2438400" cy="1905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148039" y="4343400"/>
              <a:ext cx="761856" cy="291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Legend</a:t>
              </a:r>
            </a:p>
          </p:txBody>
        </p:sp>
      </p:grpSp>
      <p:grpSp>
        <p:nvGrpSpPr>
          <p:cNvPr id="3" name="Group 252"/>
          <p:cNvGrpSpPr/>
          <p:nvPr/>
        </p:nvGrpSpPr>
        <p:grpSpPr>
          <a:xfrm>
            <a:off x="3268980" y="4582160"/>
            <a:ext cx="6537960" cy="2504440"/>
            <a:chOff x="-886597" y="4267200"/>
            <a:chExt cx="5153797" cy="2209800"/>
          </a:xfrm>
        </p:grpSpPr>
        <p:sp>
          <p:nvSpPr>
            <p:cNvPr id="258" name="TextBox 257"/>
            <p:cNvSpPr txBox="1"/>
            <p:nvPr/>
          </p:nvSpPr>
          <p:spPr>
            <a:xfrm>
              <a:off x="-428486" y="4734580"/>
              <a:ext cx="787493" cy="515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/>
                <a:t>z</a:t>
              </a:r>
              <a:r>
                <a:rPr lang="en-US" sz="1600" b="1" i="1" baseline="-25000" dirty="0"/>
                <a:t>1</a:t>
              </a:r>
              <a:r>
                <a:rPr lang="en-US" sz="1600" dirty="0"/>
                <a:t> = 0.125</a:t>
              </a:r>
              <a:endParaRPr lang="en-US" sz="1600" b="1" i="1" dirty="0"/>
            </a:p>
            <a:p>
              <a:pPr algn="ctr"/>
              <a:r>
                <a:rPr lang="en-US" sz="1600" b="1" i="1" dirty="0"/>
                <a:t>Z</a:t>
              </a:r>
              <a:r>
                <a:rPr lang="en-US" sz="1600" b="1" i="1" baseline="-25000" dirty="0"/>
                <a:t>1</a:t>
              </a:r>
              <a:r>
                <a:rPr lang="en-US" sz="1600" b="1" i="1" dirty="0"/>
                <a:t> </a:t>
              </a:r>
              <a:r>
                <a:rPr lang="en-US" sz="1600" dirty="0"/>
                <a:t>= 2</a:t>
              </a: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-886597" y="4267200"/>
              <a:ext cx="5153797" cy="22098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-863311" y="4343400"/>
              <a:ext cx="5064437" cy="32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Configuration Variable (Triplet) Values (Equiprobable when </a:t>
              </a:r>
              <a:r>
                <a:rPr lang="en-US" sz="1800" b="1" i="1" dirty="0"/>
                <a:t>h =  1)</a:t>
              </a:r>
            </a:p>
          </p:txBody>
        </p:sp>
      </p:grpSp>
      <p:grpSp>
        <p:nvGrpSpPr>
          <p:cNvPr id="4" name="Group 263"/>
          <p:cNvGrpSpPr/>
          <p:nvPr/>
        </p:nvGrpSpPr>
        <p:grpSpPr>
          <a:xfrm>
            <a:off x="3268986" y="5183311"/>
            <a:ext cx="812624" cy="683994"/>
            <a:chOff x="1447796" y="3200400"/>
            <a:chExt cx="738749" cy="603524"/>
          </a:xfrm>
        </p:grpSpPr>
        <p:sp>
          <p:nvSpPr>
            <p:cNvPr id="265" name="TextBox 264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5" name="Group 200"/>
            <p:cNvGrpSpPr/>
            <p:nvPr/>
          </p:nvGrpSpPr>
          <p:grpSpPr>
            <a:xfrm>
              <a:off x="1447796" y="3505200"/>
              <a:ext cx="738749" cy="298724"/>
              <a:chOff x="1447796" y="3505200"/>
              <a:chExt cx="738749" cy="298724"/>
            </a:xfrm>
          </p:grpSpPr>
          <p:sp>
            <p:nvSpPr>
              <p:cNvPr id="267" name="TextBox 266"/>
              <p:cNvSpPr txBox="1"/>
              <p:nvPr/>
            </p:nvSpPr>
            <p:spPr>
              <a:xfrm>
                <a:off x="1905000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1447796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cxnSp>
            <p:nvCxnSpPr>
              <p:cNvPr id="269" name="Straight Connector 268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277"/>
          <p:cNvGrpSpPr/>
          <p:nvPr/>
        </p:nvGrpSpPr>
        <p:grpSpPr>
          <a:xfrm>
            <a:off x="4945380" y="5186685"/>
            <a:ext cx="802999" cy="683994"/>
            <a:chOff x="1447803" y="3200400"/>
            <a:chExt cx="729998" cy="603524"/>
          </a:xfrm>
        </p:grpSpPr>
        <p:sp>
          <p:nvSpPr>
            <p:cNvPr id="279" name="TextBox 278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7" name="Group 200"/>
            <p:cNvGrpSpPr/>
            <p:nvPr/>
          </p:nvGrpSpPr>
          <p:grpSpPr>
            <a:xfrm>
              <a:off x="1447803" y="3505200"/>
              <a:ext cx="729998" cy="298724"/>
              <a:chOff x="1447803" y="3505200"/>
              <a:chExt cx="729998" cy="298724"/>
            </a:xfrm>
          </p:grpSpPr>
          <p:sp>
            <p:nvSpPr>
              <p:cNvPr id="281" name="TextBox 280"/>
              <p:cNvSpPr txBox="1"/>
              <p:nvPr/>
            </p:nvSpPr>
            <p:spPr>
              <a:xfrm>
                <a:off x="1905000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1447803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cxnSp>
            <p:nvCxnSpPr>
              <p:cNvPr id="283" name="Straight Connector 282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285"/>
          <p:cNvGrpSpPr/>
          <p:nvPr/>
        </p:nvGrpSpPr>
        <p:grpSpPr>
          <a:xfrm>
            <a:off x="3268981" y="5967294"/>
            <a:ext cx="802999" cy="683994"/>
            <a:chOff x="1447803" y="3200400"/>
            <a:chExt cx="729998" cy="603524"/>
          </a:xfrm>
        </p:grpSpPr>
        <p:sp>
          <p:nvSpPr>
            <p:cNvPr id="287" name="TextBox 286"/>
            <p:cNvSpPr txBox="1"/>
            <p:nvPr/>
          </p:nvSpPr>
          <p:spPr>
            <a:xfrm>
              <a:off x="1676400" y="3200400"/>
              <a:ext cx="272801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grpSp>
          <p:nvGrpSpPr>
            <p:cNvPr id="9" name="Group 200"/>
            <p:cNvGrpSpPr/>
            <p:nvPr/>
          </p:nvGrpSpPr>
          <p:grpSpPr>
            <a:xfrm>
              <a:off x="1447803" y="3505200"/>
              <a:ext cx="729998" cy="298724"/>
              <a:chOff x="1447803" y="3505200"/>
              <a:chExt cx="729998" cy="298724"/>
            </a:xfrm>
          </p:grpSpPr>
          <p:sp>
            <p:nvSpPr>
              <p:cNvPr id="289" name="TextBox 288"/>
              <p:cNvSpPr txBox="1"/>
              <p:nvPr/>
            </p:nvSpPr>
            <p:spPr>
              <a:xfrm>
                <a:off x="1905000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1447803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291" name="Straight Connector 290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292"/>
          <p:cNvGrpSpPr/>
          <p:nvPr/>
        </p:nvGrpSpPr>
        <p:grpSpPr>
          <a:xfrm>
            <a:off x="4945386" y="5967294"/>
            <a:ext cx="812624" cy="683994"/>
            <a:chOff x="1447796" y="3200400"/>
            <a:chExt cx="738749" cy="603524"/>
          </a:xfrm>
        </p:grpSpPr>
        <p:sp>
          <p:nvSpPr>
            <p:cNvPr id="294" name="TextBox 293"/>
            <p:cNvSpPr txBox="1"/>
            <p:nvPr/>
          </p:nvSpPr>
          <p:spPr>
            <a:xfrm>
              <a:off x="1676400" y="3200400"/>
              <a:ext cx="272802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grpSp>
          <p:nvGrpSpPr>
            <p:cNvPr id="11" name="Group 200"/>
            <p:cNvGrpSpPr/>
            <p:nvPr/>
          </p:nvGrpSpPr>
          <p:grpSpPr>
            <a:xfrm>
              <a:off x="1447796" y="3505200"/>
              <a:ext cx="738749" cy="298724"/>
              <a:chOff x="1447796" y="3505200"/>
              <a:chExt cx="738749" cy="298724"/>
            </a:xfrm>
          </p:grpSpPr>
          <p:sp>
            <p:nvSpPr>
              <p:cNvPr id="296" name="TextBox 295"/>
              <p:cNvSpPr txBox="1"/>
              <p:nvPr/>
            </p:nvSpPr>
            <p:spPr>
              <a:xfrm>
                <a:off x="1905000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1447796" y="3505200"/>
                <a:ext cx="272802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298" name="Straight Connector 297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301"/>
          <p:cNvGrpSpPr/>
          <p:nvPr/>
        </p:nvGrpSpPr>
        <p:grpSpPr>
          <a:xfrm>
            <a:off x="6705606" y="5186685"/>
            <a:ext cx="812624" cy="683994"/>
            <a:chOff x="1447796" y="3200400"/>
            <a:chExt cx="738749" cy="603524"/>
          </a:xfrm>
        </p:grpSpPr>
        <p:sp>
          <p:nvSpPr>
            <p:cNvPr id="303" name="TextBox 302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13" name="Group 200"/>
            <p:cNvGrpSpPr/>
            <p:nvPr/>
          </p:nvGrpSpPr>
          <p:grpSpPr>
            <a:xfrm>
              <a:off x="1447796" y="3505200"/>
              <a:ext cx="738749" cy="298724"/>
              <a:chOff x="1447796" y="3505200"/>
              <a:chExt cx="738749" cy="298724"/>
            </a:xfrm>
          </p:grpSpPr>
          <p:sp>
            <p:nvSpPr>
              <p:cNvPr id="305" name="TextBox 304"/>
              <p:cNvSpPr txBox="1"/>
              <p:nvPr/>
            </p:nvSpPr>
            <p:spPr>
              <a:xfrm>
                <a:off x="1905000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1447796" y="3505200"/>
                <a:ext cx="272802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307" name="Straight Connector 306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308"/>
          <p:cNvGrpSpPr/>
          <p:nvPr/>
        </p:nvGrpSpPr>
        <p:grpSpPr>
          <a:xfrm>
            <a:off x="8231330" y="5190054"/>
            <a:ext cx="812624" cy="683994"/>
            <a:chOff x="1447796" y="3200400"/>
            <a:chExt cx="738749" cy="603524"/>
          </a:xfrm>
        </p:grpSpPr>
        <p:sp>
          <p:nvSpPr>
            <p:cNvPr id="310" name="TextBox 309"/>
            <p:cNvSpPr txBox="1"/>
            <p:nvPr/>
          </p:nvSpPr>
          <p:spPr>
            <a:xfrm>
              <a:off x="1676400" y="3200400"/>
              <a:ext cx="272802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grpSp>
          <p:nvGrpSpPr>
            <p:cNvPr id="15" name="Group 200"/>
            <p:cNvGrpSpPr/>
            <p:nvPr/>
          </p:nvGrpSpPr>
          <p:grpSpPr>
            <a:xfrm>
              <a:off x="1447796" y="3505200"/>
              <a:ext cx="738749" cy="298724"/>
              <a:chOff x="1447796" y="3505200"/>
              <a:chExt cx="738749" cy="298724"/>
            </a:xfrm>
          </p:grpSpPr>
          <p:sp>
            <p:nvSpPr>
              <p:cNvPr id="312" name="TextBox 311"/>
              <p:cNvSpPr txBox="1"/>
              <p:nvPr/>
            </p:nvSpPr>
            <p:spPr>
              <a:xfrm>
                <a:off x="1905000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1447796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cxnSp>
            <p:nvCxnSpPr>
              <p:cNvPr id="314" name="Straight Connector 313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316"/>
          <p:cNvGrpSpPr/>
          <p:nvPr/>
        </p:nvGrpSpPr>
        <p:grpSpPr>
          <a:xfrm>
            <a:off x="6705601" y="5967294"/>
            <a:ext cx="802999" cy="683994"/>
            <a:chOff x="1447803" y="3200400"/>
            <a:chExt cx="729998" cy="603524"/>
          </a:xfrm>
        </p:grpSpPr>
        <p:sp>
          <p:nvSpPr>
            <p:cNvPr id="318" name="TextBox 317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17" name="Group 200"/>
            <p:cNvGrpSpPr/>
            <p:nvPr/>
          </p:nvGrpSpPr>
          <p:grpSpPr>
            <a:xfrm>
              <a:off x="1447803" y="3505200"/>
              <a:ext cx="729998" cy="298724"/>
              <a:chOff x="1447803" y="3505200"/>
              <a:chExt cx="729998" cy="298724"/>
            </a:xfrm>
          </p:grpSpPr>
          <p:sp>
            <p:nvSpPr>
              <p:cNvPr id="320" name="TextBox 319"/>
              <p:cNvSpPr txBox="1"/>
              <p:nvPr/>
            </p:nvSpPr>
            <p:spPr>
              <a:xfrm>
                <a:off x="1905000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321" name="TextBox 320"/>
              <p:cNvSpPr txBox="1"/>
              <p:nvPr/>
            </p:nvSpPr>
            <p:spPr>
              <a:xfrm>
                <a:off x="1447803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322" name="Straight Connector 321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323"/>
          <p:cNvGrpSpPr/>
          <p:nvPr/>
        </p:nvGrpSpPr>
        <p:grpSpPr>
          <a:xfrm>
            <a:off x="8231329" y="5967294"/>
            <a:ext cx="802999" cy="683994"/>
            <a:chOff x="1447803" y="3200400"/>
            <a:chExt cx="729998" cy="603524"/>
          </a:xfrm>
        </p:grpSpPr>
        <p:sp>
          <p:nvSpPr>
            <p:cNvPr id="325" name="TextBox 324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19" name="Group 200"/>
            <p:cNvGrpSpPr/>
            <p:nvPr/>
          </p:nvGrpSpPr>
          <p:grpSpPr>
            <a:xfrm>
              <a:off x="1447803" y="3505200"/>
              <a:ext cx="729998" cy="298724"/>
              <a:chOff x="1447803" y="3505200"/>
              <a:chExt cx="729998" cy="298724"/>
            </a:xfrm>
          </p:grpSpPr>
          <p:sp>
            <p:nvSpPr>
              <p:cNvPr id="327" name="TextBox 326"/>
              <p:cNvSpPr txBox="1"/>
              <p:nvPr/>
            </p:nvSpPr>
            <p:spPr>
              <a:xfrm>
                <a:off x="1905000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1447803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329" name="Straight Connector 328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2" name="TextBox 331"/>
          <p:cNvSpPr txBox="1"/>
          <p:nvPr/>
        </p:nvSpPr>
        <p:spPr>
          <a:xfrm>
            <a:off x="7276295" y="5884309"/>
            <a:ext cx="1019912" cy="795291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dirty="0"/>
              <a:t> = 2</a:t>
            </a:r>
          </a:p>
          <a:p>
            <a:pPr algn="ctr"/>
            <a:r>
              <a:rPr lang="en-US" sz="1300" i="1" dirty="0"/>
              <a:t>variant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7104637" y="5013963"/>
            <a:ext cx="1204257" cy="795291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2var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 </a:t>
            </a:r>
            <a:r>
              <a:rPr lang="en-US" sz="1600" b="1" i="1" baseline="-25000" dirty="0" err="1"/>
              <a:t>var</a:t>
            </a:r>
            <a:r>
              <a:rPr lang="en-US" sz="1600" b="1" i="1" dirty="0"/>
              <a:t> </a:t>
            </a:r>
            <a:r>
              <a:rPr lang="en-US" sz="1600" dirty="0"/>
              <a:t>= 2</a:t>
            </a:r>
          </a:p>
          <a:p>
            <a:pPr algn="ctr"/>
            <a:r>
              <a:rPr lang="en-US" sz="1300" i="1" dirty="0"/>
              <a:t>variant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5599895" y="5100322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</a:t>
            </a:r>
            <a:r>
              <a:rPr lang="en-US" sz="1600" dirty="0"/>
              <a:t> = 0.125</a:t>
            </a:r>
            <a:endParaRPr lang="en-US" sz="1600" b="1" i="1" dirty="0"/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</a:t>
            </a:r>
            <a:r>
              <a:rPr lang="en-US" sz="1600" b="1" i="1" dirty="0"/>
              <a:t> </a:t>
            </a:r>
            <a:r>
              <a:rPr lang="en-US" sz="1600" dirty="0"/>
              <a:t>= 2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3839675" y="5982210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6</a:t>
            </a:r>
            <a:r>
              <a:rPr lang="en-US" sz="1600" dirty="0"/>
              <a:t> = 0.125</a:t>
            </a:r>
            <a:endParaRPr lang="en-US" sz="1600" b="1" i="1" dirty="0"/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6</a:t>
            </a:r>
            <a:r>
              <a:rPr lang="en-US" sz="1600" dirty="0"/>
              <a:t>= 2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5599895" y="5982210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b="1" i="1" dirty="0"/>
              <a:t> </a:t>
            </a:r>
            <a:r>
              <a:rPr lang="en-US" sz="1600" dirty="0"/>
              <a:t>= 2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8803088" y="5982210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4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4</a:t>
            </a:r>
            <a:r>
              <a:rPr lang="en-US" sz="1600" b="1" i="1" dirty="0"/>
              <a:t> </a:t>
            </a:r>
            <a:r>
              <a:rPr lang="en-US" sz="1600" dirty="0"/>
              <a:t>= 2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2294682" y="284216"/>
            <a:ext cx="5396687" cy="441348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r>
              <a:rPr lang="en-US" sz="2200" b="1" dirty="0"/>
              <a:t>1-D CVM with Two Instances of Base Pattern</a:t>
            </a:r>
            <a:endParaRPr lang="en-US" sz="2200" b="1" i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8785055" y="5100322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3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3</a:t>
            </a:r>
            <a:r>
              <a:rPr lang="en-US" sz="1600" dirty="0"/>
              <a:t>= 2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3520440" y="6658175"/>
            <a:ext cx="5867400" cy="348729"/>
          </a:xfrm>
          <a:prstGeom prst="rect">
            <a:avLst/>
          </a:prstGeom>
          <a:noFill/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sz="1600" b="1" i="1" dirty="0" err="1"/>
              <a:t>z</a:t>
            </a:r>
            <a:r>
              <a:rPr lang="en-US" sz="1600" b="1" i="1" baseline="-25000" dirty="0" err="1"/>
              <a:t>i</a:t>
            </a:r>
            <a:r>
              <a:rPr lang="en-US" sz="1600" dirty="0"/>
              <a:t> = fraction of triplets of type </a:t>
            </a:r>
            <a:r>
              <a:rPr lang="en-US" sz="1600" i="1" dirty="0" err="1"/>
              <a:t>i</a:t>
            </a:r>
            <a:r>
              <a:rPr lang="en-US" sz="1600" dirty="0"/>
              <a:t>; </a:t>
            </a:r>
            <a:r>
              <a:rPr lang="en-US" sz="1600" b="1" i="1" dirty="0" err="1"/>
              <a:t>Z</a:t>
            </a:r>
            <a:r>
              <a:rPr lang="en-US" sz="1600" b="1" i="1" baseline="-25000" dirty="0" err="1"/>
              <a:t>i</a:t>
            </a:r>
            <a:r>
              <a:rPr lang="en-US" sz="1600" b="1" i="1" dirty="0"/>
              <a:t> </a:t>
            </a:r>
            <a:r>
              <a:rPr lang="en-US" sz="1600" dirty="0"/>
              <a:t>= total number of triplets of type </a:t>
            </a:r>
            <a:r>
              <a:rPr lang="en-US" sz="1600" i="1" dirty="0" err="1"/>
              <a:t>i</a:t>
            </a:r>
            <a:r>
              <a:rPr lang="en-US" sz="1600" i="1" dirty="0"/>
              <a:t> 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7124708" y="2595883"/>
            <a:ext cx="2766059" cy="73250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dirty="0"/>
              <a:t>Total number of triplets = number of units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167640" y="2216975"/>
            <a:ext cx="1760220" cy="16743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dirty="0"/>
              <a:t>Envelope configuration: wraparound horizontally only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F01F3AE-3611-4064-B74A-1F6C4C2A7C92}"/>
              </a:ext>
            </a:extLst>
          </p:cNvPr>
          <p:cNvSpPr txBox="1"/>
          <p:nvPr/>
        </p:nvSpPr>
        <p:spPr>
          <a:xfrm>
            <a:off x="695754" y="860244"/>
            <a:ext cx="9058779" cy="1026124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r>
              <a:rPr lang="en-US" b="1" i="1" dirty="0"/>
              <a:t>Base pattern characteristics: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Requires eight nodes; four A and four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Yields one instance of each of the different triplets (including the degenerate types)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7" name="Right Brace 236"/>
          <p:cNvSpPr/>
          <p:nvPr/>
        </p:nvSpPr>
        <p:spPr>
          <a:xfrm rot="5400000">
            <a:off x="6873716" y="2885483"/>
            <a:ext cx="259080" cy="75438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8" name="TextBox 237"/>
          <p:cNvSpPr txBox="1"/>
          <p:nvPr/>
        </p:nvSpPr>
        <p:spPr>
          <a:xfrm>
            <a:off x="5638800" y="3305852"/>
            <a:ext cx="2514600" cy="604520"/>
          </a:xfrm>
          <a:prstGeom prst="rect">
            <a:avLst/>
          </a:prstGeom>
          <a:noFill/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sz="1600" dirty="0"/>
              <a:t>Horizontal wrap-around; identical with leftmost units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2682240" y="344583"/>
            <a:ext cx="4629874" cy="111845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2200" b="1" dirty="0"/>
              <a:t>Square-Grid-Node Representation vs. </a:t>
            </a:r>
          </a:p>
          <a:p>
            <a:pPr algn="ctr"/>
            <a:r>
              <a:rPr lang="en-US" sz="2200" b="1" dirty="0"/>
              <a:t>Dot-Grid-Node Representation</a:t>
            </a:r>
          </a:p>
          <a:p>
            <a:pPr algn="ctr"/>
            <a:r>
              <a:rPr lang="en-US" sz="2200" b="1" dirty="0"/>
              <a:t>for the Same Grid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173354" y="4290163"/>
            <a:ext cx="1844041" cy="10261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101799" tIns="50900" rIns="101799" bIns="50900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Same pattern in dot-grid representation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173355" y="1986298"/>
            <a:ext cx="1844040" cy="10261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dirty="0"/>
              <a:t>1-D grid with</a:t>
            </a:r>
          </a:p>
          <a:p>
            <a:pPr algn="ctr"/>
            <a:r>
              <a:rPr lang="en-US" dirty="0"/>
              <a:t>two repeats of base pattern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A24C63-56B9-4D5A-82E3-9B07E80F87A4}"/>
              </a:ext>
            </a:extLst>
          </p:cNvPr>
          <p:cNvGrpSpPr/>
          <p:nvPr/>
        </p:nvGrpSpPr>
        <p:grpSpPr>
          <a:xfrm>
            <a:off x="2590800" y="1981200"/>
            <a:ext cx="4777740" cy="1036320"/>
            <a:chOff x="2179320" y="1981200"/>
            <a:chExt cx="4777740" cy="1036320"/>
          </a:xfrm>
        </p:grpSpPr>
        <p:sp>
          <p:nvSpPr>
            <p:cNvPr id="180" name="Rectangle 179"/>
            <p:cNvSpPr/>
            <p:nvPr/>
          </p:nvSpPr>
          <p:spPr>
            <a:xfrm>
              <a:off x="6454140" y="2499360"/>
              <a:ext cx="502920" cy="51816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3939540" y="2499360"/>
              <a:ext cx="502920" cy="518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3688080" y="1981200"/>
              <a:ext cx="502920" cy="518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6202680" y="1981200"/>
              <a:ext cx="502920" cy="51816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699760" y="1981200"/>
              <a:ext cx="502920" cy="518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951220" y="2499360"/>
              <a:ext cx="502920" cy="518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179320" y="1981200"/>
              <a:ext cx="502920" cy="5181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933700" y="2499360"/>
              <a:ext cx="502920" cy="518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3436620" y="2499360"/>
              <a:ext cx="502920" cy="518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191000" y="1981200"/>
              <a:ext cx="502920" cy="5181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5448300" y="2499360"/>
              <a:ext cx="502920" cy="518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4945380" y="2499360"/>
              <a:ext cx="502920" cy="518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3185160" y="1981200"/>
              <a:ext cx="502920" cy="5181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682240" y="1981200"/>
              <a:ext cx="502920" cy="5181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430780" y="2499360"/>
              <a:ext cx="502920" cy="5181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196840" y="1981200"/>
              <a:ext cx="502920" cy="5181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693920" y="1981200"/>
              <a:ext cx="502920" cy="5181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442460" y="2499360"/>
              <a:ext cx="502920" cy="5181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799" tIns="50900" rIns="101799" bIns="5090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97041D-C596-4419-A51E-337DA0A47D4F}"/>
              </a:ext>
            </a:extLst>
          </p:cNvPr>
          <p:cNvGrpSpPr/>
          <p:nvPr/>
        </p:nvGrpSpPr>
        <p:grpSpPr>
          <a:xfrm>
            <a:off x="2842260" y="4442696"/>
            <a:ext cx="4134802" cy="576581"/>
            <a:chOff x="2738438" y="4452619"/>
            <a:chExt cx="4134802" cy="576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CF8C0BC-AEF6-4C7A-ADE0-B165E69E31AB}"/>
                </a:ext>
              </a:extLst>
            </p:cNvPr>
            <p:cNvSpPr/>
            <p:nvPr/>
          </p:nvSpPr>
          <p:spPr>
            <a:xfrm>
              <a:off x="2738438" y="4452619"/>
              <a:ext cx="247174" cy="2198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829EE904-AB2C-4614-8557-73B495FD834C}"/>
                </a:ext>
              </a:extLst>
            </p:cNvPr>
            <p:cNvSpPr/>
            <p:nvPr/>
          </p:nvSpPr>
          <p:spPr>
            <a:xfrm>
              <a:off x="3204551" y="4452619"/>
              <a:ext cx="247174" cy="2198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3EB3835-189D-470B-BE7E-9FE77C9B2713}"/>
                </a:ext>
              </a:extLst>
            </p:cNvPr>
            <p:cNvSpPr/>
            <p:nvPr/>
          </p:nvSpPr>
          <p:spPr>
            <a:xfrm>
              <a:off x="3670664" y="4452619"/>
              <a:ext cx="247174" cy="2198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3FC2E449-85C1-4D6E-8105-6E10008DAD5E}"/>
                </a:ext>
              </a:extLst>
            </p:cNvPr>
            <p:cNvSpPr/>
            <p:nvPr/>
          </p:nvSpPr>
          <p:spPr>
            <a:xfrm>
              <a:off x="2985612" y="4809382"/>
              <a:ext cx="247174" cy="2198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9BF403C6-E483-43ED-9597-EA93B71AC24D}"/>
                </a:ext>
              </a:extLst>
            </p:cNvPr>
            <p:cNvSpPr/>
            <p:nvPr/>
          </p:nvSpPr>
          <p:spPr>
            <a:xfrm>
              <a:off x="3438185" y="4809382"/>
              <a:ext cx="247174" cy="2198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05C0C24-6FAB-42F5-85F6-EF08F4B470A8}"/>
                </a:ext>
              </a:extLst>
            </p:cNvPr>
            <p:cNvSpPr/>
            <p:nvPr/>
          </p:nvSpPr>
          <p:spPr>
            <a:xfrm>
              <a:off x="3890758" y="4809382"/>
              <a:ext cx="247174" cy="2198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AE34828-C7BD-4D2F-98A7-869C05C0B5A9}"/>
                </a:ext>
              </a:extLst>
            </p:cNvPr>
            <p:cNvSpPr/>
            <p:nvPr/>
          </p:nvSpPr>
          <p:spPr>
            <a:xfrm>
              <a:off x="4343331" y="4809382"/>
              <a:ext cx="247174" cy="2198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4B92673-2AF5-4008-AF2B-CD2D4A7B5710}"/>
                </a:ext>
              </a:extLst>
            </p:cNvPr>
            <p:cNvSpPr/>
            <p:nvPr/>
          </p:nvSpPr>
          <p:spPr>
            <a:xfrm>
              <a:off x="4136777" y="4452619"/>
              <a:ext cx="247174" cy="2198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C6A52AB-CBDB-4D58-8BA9-1F06F3E49052}"/>
                </a:ext>
              </a:extLst>
            </p:cNvPr>
            <p:cNvSpPr/>
            <p:nvPr/>
          </p:nvSpPr>
          <p:spPr>
            <a:xfrm>
              <a:off x="4602890" y="4452619"/>
              <a:ext cx="247174" cy="2198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15E7790-DD85-4A46-B3E0-BA824C89460D}"/>
                </a:ext>
              </a:extLst>
            </p:cNvPr>
            <p:cNvSpPr/>
            <p:nvPr/>
          </p:nvSpPr>
          <p:spPr>
            <a:xfrm>
              <a:off x="5069003" y="4452619"/>
              <a:ext cx="247174" cy="2198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86C8AB7-0815-44DA-B45D-F2142F16F360}"/>
                </a:ext>
              </a:extLst>
            </p:cNvPr>
            <p:cNvSpPr/>
            <p:nvPr/>
          </p:nvSpPr>
          <p:spPr>
            <a:xfrm>
              <a:off x="5535116" y="4452619"/>
              <a:ext cx="247174" cy="2198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4810FF2-2DD5-4C75-89C6-72A565E3337C}"/>
                </a:ext>
              </a:extLst>
            </p:cNvPr>
            <p:cNvSpPr/>
            <p:nvPr/>
          </p:nvSpPr>
          <p:spPr>
            <a:xfrm>
              <a:off x="4795904" y="4809382"/>
              <a:ext cx="247174" cy="2198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3738F70-DE7A-4A47-8CAC-71B886909E0B}"/>
                </a:ext>
              </a:extLst>
            </p:cNvPr>
            <p:cNvSpPr/>
            <p:nvPr/>
          </p:nvSpPr>
          <p:spPr>
            <a:xfrm>
              <a:off x="5248477" y="4809382"/>
              <a:ext cx="247174" cy="2198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BC61526-1F4B-40E2-BFAB-786E985D469E}"/>
                </a:ext>
              </a:extLst>
            </p:cNvPr>
            <p:cNvSpPr/>
            <p:nvPr/>
          </p:nvSpPr>
          <p:spPr>
            <a:xfrm>
              <a:off x="5701050" y="4809382"/>
              <a:ext cx="247174" cy="2198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5A039FE-6572-4E1C-A460-EEBC3907353F}"/>
                </a:ext>
              </a:extLst>
            </p:cNvPr>
            <p:cNvSpPr/>
            <p:nvPr/>
          </p:nvSpPr>
          <p:spPr>
            <a:xfrm>
              <a:off x="6153626" y="4809382"/>
              <a:ext cx="247174" cy="2198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AA30D31-B599-4D7C-BE79-83121E6769AD}"/>
                </a:ext>
              </a:extLst>
            </p:cNvPr>
            <p:cNvSpPr/>
            <p:nvPr/>
          </p:nvSpPr>
          <p:spPr>
            <a:xfrm>
              <a:off x="6001226" y="4452619"/>
              <a:ext cx="247174" cy="2198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AF7B9C2-D48D-4BEC-B4FE-89CCB33B97F2}"/>
                </a:ext>
              </a:extLst>
            </p:cNvPr>
            <p:cNvSpPr/>
            <p:nvPr/>
          </p:nvSpPr>
          <p:spPr>
            <a:xfrm>
              <a:off x="6414373" y="4452619"/>
              <a:ext cx="247174" cy="219818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0DEA366A-A5C0-44A7-B266-EB4BB5DDCA65}"/>
                </a:ext>
              </a:extLst>
            </p:cNvPr>
            <p:cNvSpPr/>
            <p:nvPr/>
          </p:nvSpPr>
          <p:spPr>
            <a:xfrm>
              <a:off x="6626066" y="4803225"/>
              <a:ext cx="247174" cy="219818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B2E58AE5-7C2B-4748-B54D-0C320B7F50FD}"/>
              </a:ext>
            </a:extLst>
          </p:cNvPr>
          <p:cNvSpPr txBox="1"/>
          <p:nvPr/>
        </p:nvSpPr>
        <p:spPr>
          <a:xfrm>
            <a:off x="8010251" y="1859001"/>
            <a:ext cx="1760220" cy="13339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dirty="0"/>
              <a:t>Typical grid representation – easy pattern visualization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D91E53F-FE50-48E7-B4E3-869E2F0B8060}"/>
              </a:ext>
            </a:extLst>
          </p:cNvPr>
          <p:cNvSpPr txBox="1"/>
          <p:nvPr/>
        </p:nvSpPr>
        <p:spPr>
          <a:xfrm>
            <a:off x="5495651" y="5397500"/>
            <a:ext cx="2514600" cy="841458"/>
          </a:xfrm>
          <a:prstGeom prst="rect">
            <a:avLst/>
          </a:prstGeom>
          <a:noFill/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sz="1600" dirty="0"/>
              <a:t>Same horizontal wrap-around; identical with leftmost units</a:t>
            </a:r>
          </a:p>
        </p:txBody>
      </p:sp>
      <p:sp>
        <p:nvSpPr>
          <p:cNvPr id="130" name="Right Brace 129">
            <a:extLst>
              <a:ext uri="{FF2B5EF4-FFF2-40B4-BE49-F238E27FC236}">
                <a16:creationId xmlns:a16="http://schemas.microsoft.com/office/drawing/2014/main" id="{48E8D8CC-3326-40E6-A1B7-A93A604CD93A}"/>
              </a:ext>
            </a:extLst>
          </p:cNvPr>
          <p:cNvSpPr/>
          <p:nvPr/>
        </p:nvSpPr>
        <p:spPr>
          <a:xfrm rot="5400000">
            <a:off x="6620932" y="5099472"/>
            <a:ext cx="219818" cy="45243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3FEBA36-A136-418E-BA79-5A68210D7CC2}"/>
              </a:ext>
            </a:extLst>
          </p:cNvPr>
          <p:cNvSpPr txBox="1"/>
          <p:nvPr/>
        </p:nvSpPr>
        <p:spPr>
          <a:xfrm>
            <a:off x="8010864" y="4101700"/>
            <a:ext cx="1760220" cy="19494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dirty="0"/>
              <a:t>Dot grid representation – easy to view configuration variables (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dirty="0"/>
              <a:t>, and </a:t>
            </a:r>
            <a:r>
              <a:rPr lang="en-US" i="1" dirty="0"/>
              <a:t>z</a:t>
            </a:r>
            <a:r>
              <a:rPr lang="en-US" dirty="0"/>
              <a:t>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6B66593-8542-4117-BDE2-6E599F9C6BBB}"/>
              </a:ext>
            </a:extLst>
          </p:cNvPr>
          <p:cNvSpPr txBox="1"/>
          <p:nvPr/>
        </p:nvSpPr>
        <p:spPr>
          <a:xfrm>
            <a:off x="3011633" y="6563554"/>
            <a:ext cx="4023360" cy="71834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dirty="0"/>
              <a:t>The wrap-around on the left-hand-side was useful for structured code</a:t>
            </a:r>
          </a:p>
        </p:txBody>
      </p:sp>
    </p:spTree>
    <p:extLst>
      <p:ext uri="{BB962C8B-B14F-4D97-AF65-F5344CB8AC3E}">
        <p14:creationId xmlns:p14="http://schemas.microsoft.com/office/powerpoint/2010/main" val="271722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 J Maren\Pictures\AJM-website-textile-bckgrnds\italian-renaissance-gold-brocade_pinterest.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685800" y="685804"/>
            <a:ext cx="8610600" cy="6324600"/>
          </a:xfrm>
          <a:prstGeom prst="rect">
            <a:avLst/>
          </a:prstGeom>
          <a:solidFill>
            <a:srgbClr val="FAE6CD"/>
          </a:solidFill>
          <a:ln w="28575"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87" tIns="50894" rIns="101787" bIns="50894" rtlCol="0" anchor="ctr"/>
          <a:lstStyle/>
          <a:p>
            <a:pPr algn="ctr"/>
            <a:endParaRPr lang="en-US" dirty="0"/>
          </a:p>
        </p:txBody>
      </p:sp>
      <p:grpSp>
        <p:nvGrpSpPr>
          <p:cNvPr id="2" name="Group 11"/>
          <p:cNvGrpSpPr/>
          <p:nvPr/>
        </p:nvGrpSpPr>
        <p:grpSpPr>
          <a:xfrm>
            <a:off x="1562098" y="2754441"/>
            <a:ext cx="6858003" cy="1131759"/>
            <a:chOff x="1600197" y="4505793"/>
            <a:chExt cx="6858003" cy="1131759"/>
          </a:xfrm>
        </p:grpSpPr>
        <p:sp>
          <p:nvSpPr>
            <p:cNvPr id="9" name="TextBox 8"/>
            <p:cNvSpPr txBox="1"/>
            <p:nvPr/>
          </p:nvSpPr>
          <p:spPr>
            <a:xfrm>
              <a:off x="1600200" y="4625371"/>
              <a:ext cx="6858000" cy="861774"/>
            </a:xfrm>
            <a:prstGeom prst="rect">
              <a:avLst/>
            </a:prstGeom>
            <a:solidFill>
              <a:srgbClr val="F5D2A5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800" dirty="0">
                <a:latin typeface="Britannic Bold" pitchFamily="34" charset="0"/>
              </a:endParaRPr>
            </a:p>
            <a:p>
              <a:pPr algn="ctr"/>
              <a:r>
                <a:rPr lang="en-US" sz="2400" dirty="0">
                  <a:latin typeface="Britannic Bold" pitchFamily="34" charset="0"/>
                </a:rPr>
                <a:t>Configuration Variables in the 2-D CVM</a:t>
              </a:r>
              <a:endParaRPr lang="en-US" sz="2400" b="1" dirty="0"/>
            </a:p>
            <a:p>
              <a:pPr algn="ctr"/>
              <a:endParaRPr lang="en-US" sz="1000" dirty="0">
                <a:latin typeface="Britannic Bold" pitchFamily="34" charset="0"/>
              </a:endParaRPr>
            </a:p>
            <a:p>
              <a:pPr algn="ctr"/>
              <a:endParaRPr lang="en-US" sz="800" dirty="0">
                <a:latin typeface="Britannic Bold" pitchFamily="34" charset="0"/>
              </a:endParaRPr>
            </a:p>
          </p:txBody>
        </p:sp>
        <p:pic>
          <p:nvPicPr>
            <p:cNvPr id="2054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197" y="5487145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11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198" y="4505793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123337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" y="-105759"/>
            <a:ext cx="203197" cy="44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584" tIns="50292" rIns="100584" bIns="5029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2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" y="-105759"/>
            <a:ext cx="203197" cy="44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584" tIns="50292" rIns="100584" bIns="5029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2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" y="-105759"/>
            <a:ext cx="203197" cy="44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584" tIns="50292" rIns="100584" bIns="5029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2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" y="-105759"/>
            <a:ext cx="203197" cy="44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584" tIns="50292" rIns="100584" bIns="5029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" y="-105759"/>
            <a:ext cx="203197" cy="44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584" tIns="50292" rIns="100584" bIns="5029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200"/>
          </a:p>
        </p:txBody>
      </p:sp>
      <p:grpSp>
        <p:nvGrpSpPr>
          <p:cNvPr id="229" name="Group 228"/>
          <p:cNvGrpSpPr/>
          <p:nvPr/>
        </p:nvGrpSpPr>
        <p:grpSpPr>
          <a:xfrm>
            <a:off x="2179320" y="1287780"/>
            <a:ext cx="4777740" cy="2514600"/>
            <a:chOff x="2286000" y="1143000"/>
            <a:chExt cx="4343400" cy="2286000"/>
          </a:xfrm>
        </p:grpSpPr>
        <p:sp>
          <p:nvSpPr>
            <p:cNvPr id="180" name="Rectangle 179"/>
            <p:cNvSpPr/>
            <p:nvPr/>
          </p:nvSpPr>
          <p:spPr>
            <a:xfrm>
              <a:off x="6172200" y="2971800"/>
              <a:ext cx="457200" cy="4572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514600" y="29718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743200" y="25146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3200400" y="25146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3886200" y="29718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3657600" y="25146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572000" y="25146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5943600" y="2514600"/>
              <a:ext cx="457200" cy="4572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029200" y="25146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486400" y="25146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715000" y="29718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286000" y="25146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971800" y="29718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3429000" y="29718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343400" y="29718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114800" y="25146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5257800" y="29718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4800600" y="29718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6172200" y="2057400"/>
              <a:ext cx="457200" cy="4572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514600" y="20574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743200" y="16002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200400" y="16002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886200" y="20574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657600" y="16002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572000" y="16002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5943600" y="1600200"/>
              <a:ext cx="457200" cy="4572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029200" y="16002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486400" y="16002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5715000" y="20574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286000" y="16002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971800" y="20574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3429000" y="20574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343400" y="20574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4114800" y="16002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5257800" y="20574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4800600" y="20574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6172200" y="1143000"/>
              <a:ext cx="457200" cy="4572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514600" y="1143000"/>
              <a:ext cx="457200" cy="4572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886200" y="1143000"/>
              <a:ext cx="457200" cy="4572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5715000" y="1143000"/>
              <a:ext cx="457200" cy="4572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971800" y="1143000"/>
              <a:ext cx="457200" cy="4572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429000" y="1143000"/>
              <a:ext cx="457200" cy="4572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4343400" y="1143000"/>
              <a:ext cx="457200" cy="4572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5257800" y="1143000"/>
              <a:ext cx="457200" cy="4572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800600" y="1143000"/>
              <a:ext cx="457200" cy="4572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sp>
        <p:nvSpPr>
          <p:cNvPr id="230" name="Right Brace 229"/>
          <p:cNvSpPr/>
          <p:nvPr/>
        </p:nvSpPr>
        <p:spPr>
          <a:xfrm>
            <a:off x="6957060" y="1287780"/>
            <a:ext cx="251460" cy="50292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31" name="TextBox 230"/>
          <p:cNvSpPr txBox="1"/>
          <p:nvPr/>
        </p:nvSpPr>
        <p:spPr>
          <a:xfrm>
            <a:off x="7208520" y="1287781"/>
            <a:ext cx="251460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40" dirty="0"/>
              <a:t>Vertical wrap-around; identical with bottom row</a:t>
            </a:r>
          </a:p>
        </p:txBody>
      </p:sp>
      <p:sp>
        <p:nvSpPr>
          <p:cNvPr id="237" name="Right Brace 236"/>
          <p:cNvSpPr/>
          <p:nvPr/>
        </p:nvSpPr>
        <p:spPr>
          <a:xfrm rot="5400000">
            <a:off x="6370320" y="3634740"/>
            <a:ext cx="251460" cy="75438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38" name="TextBox 237"/>
          <p:cNvSpPr txBox="1"/>
          <p:nvPr/>
        </p:nvSpPr>
        <p:spPr>
          <a:xfrm>
            <a:off x="5280660" y="4053840"/>
            <a:ext cx="251460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40" dirty="0"/>
              <a:t>Horizontal wrap-around; identical with leftmost units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335280" y="4808220"/>
            <a:ext cx="2766060" cy="2430780"/>
            <a:chOff x="304800" y="4267200"/>
            <a:chExt cx="2438400" cy="1905000"/>
          </a:xfrm>
        </p:grpSpPr>
        <p:sp>
          <p:nvSpPr>
            <p:cNvPr id="240" name="Rectangle 239"/>
            <p:cNvSpPr/>
            <p:nvPr/>
          </p:nvSpPr>
          <p:spPr>
            <a:xfrm>
              <a:off x="457200" y="5562600"/>
              <a:ext cx="293914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676400" y="5562600"/>
              <a:ext cx="293914" cy="3048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457200" y="4800600"/>
              <a:ext cx="293914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676400" y="4800600"/>
              <a:ext cx="293914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762000" y="4724400"/>
              <a:ext cx="704850" cy="390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0" dirty="0"/>
                <a:t>Unit in state </a:t>
              </a:r>
              <a:r>
                <a:rPr lang="en-US" sz="1320" b="1" dirty="0"/>
                <a:t>A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838200" y="5334000"/>
              <a:ext cx="783771" cy="709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0" dirty="0"/>
                <a:t>Wrap-around unit in state </a:t>
              </a:r>
              <a:r>
                <a:rPr lang="en-US" sz="1320" b="1" dirty="0"/>
                <a:t>A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1981200" y="4724400"/>
              <a:ext cx="699407" cy="390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0" dirty="0"/>
                <a:t>Unit in state </a:t>
              </a:r>
              <a:r>
                <a:rPr lang="en-US" sz="1320" b="1" dirty="0"/>
                <a:t>B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1981200" y="5334000"/>
              <a:ext cx="699407" cy="709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0" dirty="0"/>
                <a:t>Wrap-around unit in state </a:t>
              </a:r>
              <a:r>
                <a:rPr lang="en-US" sz="1320" b="1" dirty="0"/>
                <a:t>B</a:t>
              </a: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04800" y="4267200"/>
              <a:ext cx="2438400" cy="1905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148039" y="4343400"/>
              <a:ext cx="755565" cy="284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60" b="1" dirty="0"/>
                <a:t>Legend</a:t>
              </a: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3268980" y="4808220"/>
            <a:ext cx="6537960" cy="2430780"/>
            <a:chOff x="-886597" y="4267200"/>
            <a:chExt cx="5153797" cy="2209800"/>
          </a:xfrm>
        </p:grpSpPr>
        <p:sp>
          <p:nvSpPr>
            <p:cNvPr id="258" name="TextBox 257"/>
            <p:cNvSpPr txBox="1"/>
            <p:nvPr/>
          </p:nvSpPr>
          <p:spPr>
            <a:xfrm>
              <a:off x="-415219" y="4734580"/>
              <a:ext cx="760957" cy="51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40" b="1" i="1" dirty="0"/>
                <a:t>z</a:t>
              </a:r>
              <a:r>
                <a:rPr lang="en-US" sz="1540" b="1" i="1" baseline="-25000" dirty="0"/>
                <a:t>1</a:t>
              </a:r>
              <a:r>
                <a:rPr lang="en-US" sz="1540" dirty="0"/>
                <a:t> = 0.125</a:t>
              </a:r>
              <a:endParaRPr lang="en-US" sz="1540" b="1" i="1" dirty="0"/>
            </a:p>
            <a:p>
              <a:pPr algn="ctr"/>
              <a:r>
                <a:rPr lang="en-US" sz="1540" b="1" i="1" dirty="0"/>
                <a:t>Z</a:t>
              </a:r>
              <a:r>
                <a:rPr lang="en-US" sz="1540" b="1" i="1" baseline="-25000" dirty="0"/>
                <a:t>1</a:t>
              </a:r>
              <a:r>
                <a:rPr lang="en-US" sz="1540" b="1" i="1" dirty="0"/>
                <a:t> </a:t>
              </a:r>
              <a:r>
                <a:rPr lang="en-US" sz="1540" dirty="0"/>
                <a:t>= 16</a:t>
              </a: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-886597" y="4267200"/>
              <a:ext cx="5153797" cy="22098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-688374" y="4343400"/>
              <a:ext cx="4823425" cy="330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60" b="1" dirty="0"/>
                <a:t>Configuration Variable (Triplet) Values </a:t>
              </a:r>
              <a:r>
                <a:rPr lang="en-US" sz="1760" b="1" dirty="0" err="1"/>
                <a:t>Equiprobable</a:t>
              </a:r>
              <a:r>
                <a:rPr lang="en-US" sz="1760" b="1" dirty="0"/>
                <a:t> when </a:t>
              </a:r>
              <a:r>
                <a:rPr lang="en-US" sz="1760" b="1" i="1" dirty="0"/>
                <a:t>h = 1</a:t>
              </a: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3268979" y="5385136"/>
            <a:ext cx="807812" cy="664601"/>
            <a:chOff x="1447800" y="3200400"/>
            <a:chExt cx="734375" cy="604183"/>
          </a:xfrm>
        </p:grpSpPr>
        <p:sp>
          <p:nvSpPr>
            <p:cNvPr id="265" name="TextBox 264"/>
            <p:cNvSpPr txBox="1"/>
            <p:nvPr/>
          </p:nvSpPr>
          <p:spPr>
            <a:xfrm>
              <a:off x="1676400" y="3200400"/>
              <a:ext cx="277175" cy="299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40" b="1" dirty="0"/>
                <a:t>A</a:t>
              </a:r>
            </a:p>
          </p:txBody>
        </p:sp>
        <p:grpSp>
          <p:nvGrpSpPr>
            <p:cNvPr id="266" name="Group 200"/>
            <p:cNvGrpSpPr/>
            <p:nvPr/>
          </p:nvGrpSpPr>
          <p:grpSpPr>
            <a:xfrm>
              <a:off x="1447800" y="3505200"/>
              <a:ext cx="734375" cy="299383"/>
              <a:chOff x="1447800" y="3505200"/>
              <a:chExt cx="734375" cy="299383"/>
            </a:xfrm>
          </p:grpSpPr>
          <p:sp>
            <p:nvSpPr>
              <p:cNvPr id="267" name="TextBox 266"/>
              <p:cNvSpPr txBox="1"/>
              <p:nvPr/>
            </p:nvSpPr>
            <p:spPr>
              <a:xfrm>
                <a:off x="1905000" y="3505200"/>
                <a:ext cx="277175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A</a:t>
                </a: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1447800" y="3505200"/>
                <a:ext cx="277175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A</a:t>
                </a:r>
              </a:p>
            </p:txBody>
          </p:sp>
          <p:cxnSp>
            <p:nvCxnSpPr>
              <p:cNvPr id="269" name="Straight Connector 268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8" name="Group 277"/>
          <p:cNvGrpSpPr/>
          <p:nvPr/>
        </p:nvGrpSpPr>
        <p:grpSpPr>
          <a:xfrm>
            <a:off x="4945381" y="5388410"/>
            <a:ext cx="798194" cy="664601"/>
            <a:chOff x="1447800" y="3200400"/>
            <a:chExt cx="725631" cy="604183"/>
          </a:xfrm>
        </p:grpSpPr>
        <p:sp>
          <p:nvSpPr>
            <p:cNvPr id="279" name="TextBox 278"/>
            <p:cNvSpPr txBox="1"/>
            <p:nvPr/>
          </p:nvSpPr>
          <p:spPr>
            <a:xfrm>
              <a:off x="1676400" y="3200400"/>
              <a:ext cx="277175" cy="299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40" b="1" dirty="0"/>
                <a:t>A</a:t>
              </a:r>
            </a:p>
          </p:txBody>
        </p:sp>
        <p:grpSp>
          <p:nvGrpSpPr>
            <p:cNvPr id="280" name="Group 200"/>
            <p:cNvGrpSpPr/>
            <p:nvPr/>
          </p:nvGrpSpPr>
          <p:grpSpPr>
            <a:xfrm>
              <a:off x="1447800" y="3505200"/>
              <a:ext cx="725631" cy="299383"/>
              <a:chOff x="1447800" y="3505200"/>
              <a:chExt cx="725631" cy="299383"/>
            </a:xfrm>
          </p:grpSpPr>
          <p:sp>
            <p:nvSpPr>
              <p:cNvPr id="281" name="TextBox 280"/>
              <p:cNvSpPr txBox="1"/>
              <p:nvPr/>
            </p:nvSpPr>
            <p:spPr>
              <a:xfrm>
                <a:off x="1905000" y="3505200"/>
                <a:ext cx="268431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B</a:t>
                </a: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1447800" y="3505200"/>
                <a:ext cx="277175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A</a:t>
                </a:r>
              </a:p>
            </p:txBody>
          </p:sp>
          <p:cxnSp>
            <p:nvCxnSpPr>
              <p:cNvPr id="283" name="Straight Connector 282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6" name="Group 285"/>
          <p:cNvGrpSpPr/>
          <p:nvPr/>
        </p:nvGrpSpPr>
        <p:grpSpPr>
          <a:xfrm>
            <a:off x="3268981" y="6146065"/>
            <a:ext cx="798194" cy="664601"/>
            <a:chOff x="1447800" y="3200400"/>
            <a:chExt cx="725631" cy="604183"/>
          </a:xfrm>
        </p:grpSpPr>
        <p:sp>
          <p:nvSpPr>
            <p:cNvPr id="287" name="TextBox 286"/>
            <p:cNvSpPr txBox="1"/>
            <p:nvPr/>
          </p:nvSpPr>
          <p:spPr>
            <a:xfrm>
              <a:off x="1676400" y="3200400"/>
              <a:ext cx="268431" cy="299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40" b="1" dirty="0"/>
                <a:t>B</a:t>
              </a:r>
            </a:p>
          </p:txBody>
        </p:sp>
        <p:grpSp>
          <p:nvGrpSpPr>
            <p:cNvPr id="288" name="Group 200"/>
            <p:cNvGrpSpPr/>
            <p:nvPr/>
          </p:nvGrpSpPr>
          <p:grpSpPr>
            <a:xfrm>
              <a:off x="1447800" y="3505200"/>
              <a:ext cx="725631" cy="299383"/>
              <a:chOff x="1447800" y="3505200"/>
              <a:chExt cx="725631" cy="299383"/>
            </a:xfrm>
          </p:grpSpPr>
          <p:sp>
            <p:nvSpPr>
              <p:cNvPr id="289" name="TextBox 288"/>
              <p:cNvSpPr txBox="1"/>
              <p:nvPr/>
            </p:nvSpPr>
            <p:spPr>
              <a:xfrm>
                <a:off x="1905000" y="3505200"/>
                <a:ext cx="268431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B</a:t>
                </a: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1447800" y="3505200"/>
                <a:ext cx="268431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B</a:t>
                </a:r>
              </a:p>
            </p:txBody>
          </p:sp>
          <p:cxnSp>
            <p:nvCxnSpPr>
              <p:cNvPr id="291" name="Straight Connector 290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3" name="Group 292"/>
          <p:cNvGrpSpPr/>
          <p:nvPr/>
        </p:nvGrpSpPr>
        <p:grpSpPr>
          <a:xfrm>
            <a:off x="4945379" y="6146065"/>
            <a:ext cx="807812" cy="664601"/>
            <a:chOff x="1447800" y="3200400"/>
            <a:chExt cx="734375" cy="604183"/>
          </a:xfrm>
        </p:grpSpPr>
        <p:sp>
          <p:nvSpPr>
            <p:cNvPr id="294" name="TextBox 293"/>
            <p:cNvSpPr txBox="1"/>
            <p:nvPr/>
          </p:nvSpPr>
          <p:spPr>
            <a:xfrm>
              <a:off x="1676400" y="3200400"/>
              <a:ext cx="268431" cy="299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40" b="1" dirty="0"/>
                <a:t>B</a:t>
              </a:r>
            </a:p>
          </p:txBody>
        </p:sp>
        <p:grpSp>
          <p:nvGrpSpPr>
            <p:cNvPr id="295" name="Group 200"/>
            <p:cNvGrpSpPr/>
            <p:nvPr/>
          </p:nvGrpSpPr>
          <p:grpSpPr>
            <a:xfrm>
              <a:off x="1447800" y="3505200"/>
              <a:ext cx="734375" cy="299383"/>
              <a:chOff x="1447800" y="3505200"/>
              <a:chExt cx="734375" cy="299383"/>
            </a:xfrm>
          </p:grpSpPr>
          <p:sp>
            <p:nvSpPr>
              <p:cNvPr id="296" name="TextBox 295"/>
              <p:cNvSpPr txBox="1"/>
              <p:nvPr/>
            </p:nvSpPr>
            <p:spPr>
              <a:xfrm>
                <a:off x="1905000" y="3505200"/>
                <a:ext cx="277175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A</a:t>
                </a: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1447800" y="3505200"/>
                <a:ext cx="268431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B</a:t>
                </a:r>
              </a:p>
            </p:txBody>
          </p:sp>
          <p:cxnSp>
            <p:nvCxnSpPr>
              <p:cNvPr id="298" name="Straight Connector 297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2" name="Group 301"/>
          <p:cNvGrpSpPr/>
          <p:nvPr/>
        </p:nvGrpSpPr>
        <p:grpSpPr>
          <a:xfrm>
            <a:off x="6705599" y="5388410"/>
            <a:ext cx="807812" cy="664601"/>
            <a:chOff x="1447800" y="3200400"/>
            <a:chExt cx="734375" cy="604183"/>
          </a:xfrm>
        </p:grpSpPr>
        <p:sp>
          <p:nvSpPr>
            <p:cNvPr id="303" name="TextBox 302"/>
            <p:cNvSpPr txBox="1"/>
            <p:nvPr/>
          </p:nvSpPr>
          <p:spPr>
            <a:xfrm>
              <a:off x="1676400" y="3200400"/>
              <a:ext cx="277175" cy="299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40" b="1" dirty="0"/>
                <a:t>A</a:t>
              </a:r>
            </a:p>
          </p:txBody>
        </p:sp>
        <p:grpSp>
          <p:nvGrpSpPr>
            <p:cNvPr id="304" name="Group 200"/>
            <p:cNvGrpSpPr/>
            <p:nvPr/>
          </p:nvGrpSpPr>
          <p:grpSpPr>
            <a:xfrm>
              <a:off x="1447800" y="3505200"/>
              <a:ext cx="734375" cy="299383"/>
              <a:chOff x="1447800" y="3505200"/>
              <a:chExt cx="734375" cy="299383"/>
            </a:xfrm>
          </p:grpSpPr>
          <p:sp>
            <p:nvSpPr>
              <p:cNvPr id="305" name="TextBox 304"/>
              <p:cNvSpPr txBox="1"/>
              <p:nvPr/>
            </p:nvSpPr>
            <p:spPr>
              <a:xfrm>
                <a:off x="1905000" y="3505200"/>
                <a:ext cx="277175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A</a:t>
                </a:r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1447800" y="3505200"/>
                <a:ext cx="268431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B</a:t>
                </a:r>
              </a:p>
            </p:txBody>
          </p:sp>
          <p:cxnSp>
            <p:nvCxnSpPr>
              <p:cNvPr id="307" name="Straight Connector 306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9" name="Group 308"/>
          <p:cNvGrpSpPr/>
          <p:nvPr/>
        </p:nvGrpSpPr>
        <p:grpSpPr>
          <a:xfrm>
            <a:off x="8231326" y="5391685"/>
            <a:ext cx="807812" cy="664601"/>
            <a:chOff x="1447800" y="3200400"/>
            <a:chExt cx="734375" cy="604183"/>
          </a:xfrm>
        </p:grpSpPr>
        <p:sp>
          <p:nvSpPr>
            <p:cNvPr id="310" name="TextBox 309"/>
            <p:cNvSpPr txBox="1"/>
            <p:nvPr/>
          </p:nvSpPr>
          <p:spPr>
            <a:xfrm>
              <a:off x="1676400" y="3200400"/>
              <a:ext cx="268431" cy="299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40" b="1" dirty="0"/>
                <a:t>B</a:t>
              </a:r>
            </a:p>
          </p:txBody>
        </p:sp>
        <p:grpSp>
          <p:nvGrpSpPr>
            <p:cNvPr id="311" name="Group 200"/>
            <p:cNvGrpSpPr/>
            <p:nvPr/>
          </p:nvGrpSpPr>
          <p:grpSpPr>
            <a:xfrm>
              <a:off x="1447800" y="3505200"/>
              <a:ext cx="734375" cy="299383"/>
              <a:chOff x="1447800" y="3505200"/>
              <a:chExt cx="734375" cy="299383"/>
            </a:xfrm>
          </p:grpSpPr>
          <p:sp>
            <p:nvSpPr>
              <p:cNvPr id="312" name="TextBox 311"/>
              <p:cNvSpPr txBox="1"/>
              <p:nvPr/>
            </p:nvSpPr>
            <p:spPr>
              <a:xfrm>
                <a:off x="1905000" y="3505200"/>
                <a:ext cx="277175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A</a:t>
                </a: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1447800" y="3505200"/>
                <a:ext cx="277175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A</a:t>
                </a:r>
              </a:p>
            </p:txBody>
          </p:sp>
          <p:cxnSp>
            <p:nvCxnSpPr>
              <p:cNvPr id="314" name="Straight Connector 313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7" name="Group 316"/>
          <p:cNvGrpSpPr/>
          <p:nvPr/>
        </p:nvGrpSpPr>
        <p:grpSpPr>
          <a:xfrm>
            <a:off x="6705601" y="6146065"/>
            <a:ext cx="798194" cy="664601"/>
            <a:chOff x="1447800" y="3200400"/>
            <a:chExt cx="725631" cy="604183"/>
          </a:xfrm>
        </p:grpSpPr>
        <p:sp>
          <p:nvSpPr>
            <p:cNvPr id="318" name="TextBox 317"/>
            <p:cNvSpPr txBox="1"/>
            <p:nvPr/>
          </p:nvSpPr>
          <p:spPr>
            <a:xfrm>
              <a:off x="1676400" y="3200400"/>
              <a:ext cx="277175" cy="299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40" b="1" dirty="0"/>
                <a:t>A</a:t>
              </a:r>
            </a:p>
          </p:txBody>
        </p:sp>
        <p:grpSp>
          <p:nvGrpSpPr>
            <p:cNvPr id="319" name="Group 200"/>
            <p:cNvGrpSpPr/>
            <p:nvPr/>
          </p:nvGrpSpPr>
          <p:grpSpPr>
            <a:xfrm>
              <a:off x="1447800" y="3505200"/>
              <a:ext cx="725631" cy="299383"/>
              <a:chOff x="1447800" y="3505200"/>
              <a:chExt cx="725631" cy="299383"/>
            </a:xfrm>
          </p:grpSpPr>
          <p:sp>
            <p:nvSpPr>
              <p:cNvPr id="320" name="TextBox 319"/>
              <p:cNvSpPr txBox="1"/>
              <p:nvPr/>
            </p:nvSpPr>
            <p:spPr>
              <a:xfrm>
                <a:off x="1905000" y="3505200"/>
                <a:ext cx="268431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B</a:t>
                </a:r>
              </a:p>
            </p:txBody>
          </p:sp>
          <p:sp>
            <p:nvSpPr>
              <p:cNvPr id="321" name="TextBox 320"/>
              <p:cNvSpPr txBox="1"/>
              <p:nvPr/>
            </p:nvSpPr>
            <p:spPr>
              <a:xfrm>
                <a:off x="1447800" y="3505200"/>
                <a:ext cx="268431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B</a:t>
                </a:r>
              </a:p>
            </p:txBody>
          </p:sp>
          <p:cxnSp>
            <p:nvCxnSpPr>
              <p:cNvPr id="322" name="Straight Connector 321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4" name="Group 323"/>
          <p:cNvGrpSpPr/>
          <p:nvPr/>
        </p:nvGrpSpPr>
        <p:grpSpPr>
          <a:xfrm>
            <a:off x="8231328" y="6146065"/>
            <a:ext cx="798194" cy="664601"/>
            <a:chOff x="1447800" y="3200400"/>
            <a:chExt cx="725631" cy="604183"/>
          </a:xfrm>
        </p:grpSpPr>
        <p:sp>
          <p:nvSpPr>
            <p:cNvPr id="325" name="TextBox 324"/>
            <p:cNvSpPr txBox="1"/>
            <p:nvPr/>
          </p:nvSpPr>
          <p:spPr>
            <a:xfrm>
              <a:off x="1676400" y="3200400"/>
              <a:ext cx="277175" cy="299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40" b="1" dirty="0"/>
                <a:t>A</a:t>
              </a:r>
            </a:p>
          </p:txBody>
        </p:sp>
        <p:grpSp>
          <p:nvGrpSpPr>
            <p:cNvPr id="326" name="Group 200"/>
            <p:cNvGrpSpPr/>
            <p:nvPr/>
          </p:nvGrpSpPr>
          <p:grpSpPr>
            <a:xfrm>
              <a:off x="1447800" y="3505200"/>
              <a:ext cx="725631" cy="299383"/>
              <a:chOff x="1447800" y="3505200"/>
              <a:chExt cx="725631" cy="299383"/>
            </a:xfrm>
          </p:grpSpPr>
          <p:sp>
            <p:nvSpPr>
              <p:cNvPr id="327" name="TextBox 326"/>
              <p:cNvSpPr txBox="1"/>
              <p:nvPr/>
            </p:nvSpPr>
            <p:spPr>
              <a:xfrm>
                <a:off x="1905000" y="3505200"/>
                <a:ext cx="268431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B</a:t>
                </a:r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1447800" y="3505200"/>
                <a:ext cx="268431" cy="299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40" b="1" dirty="0"/>
                  <a:t>B</a:t>
                </a:r>
              </a:p>
            </p:txBody>
          </p:sp>
          <p:cxnSp>
            <p:nvCxnSpPr>
              <p:cNvPr id="329" name="Straight Connector 328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2" name="TextBox 331"/>
          <p:cNvSpPr txBox="1"/>
          <p:nvPr/>
        </p:nvSpPr>
        <p:spPr>
          <a:xfrm>
            <a:off x="7303578" y="6065521"/>
            <a:ext cx="9653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5</a:t>
            </a:r>
            <a:r>
              <a:rPr lang="en-US" sz="1540" dirty="0"/>
              <a:t> = 0.125</a:t>
            </a:r>
          </a:p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5</a:t>
            </a:r>
            <a:r>
              <a:rPr lang="en-US" sz="1540" dirty="0"/>
              <a:t> = 16</a:t>
            </a:r>
          </a:p>
          <a:p>
            <a:pPr algn="ctr"/>
            <a:r>
              <a:rPr lang="en-US" sz="1320" i="1" dirty="0"/>
              <a:t>variant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7135136" y="5220771"/>
            <a:ext cx="11432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2var</a:t>
            </a:r>
            <a:r>
              <a:rPr lang="en-US" sz="1540" dirty="0"/>
              <a:t> = 0.125</a:t>
            </a:r>
          </a:p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2 var</a:t>
            </a:r>
            <a:r>
              <a:rPr lang="en-US" sz="1540" b="1" i="1" dirty="0"/>
              <a:t> </a:t>
            </a:r>
            <a:r>
              <a:rPr lang="en-US" sz="1540" dirty="0"/>
              <a:t>= 16</a:t>
            </a:r>
          </a:p>
          <a:p>
            <a:pPr algn="ctr"/>
            <a:r>
              <a:rPr lang="en-US" sz="1320" i="1" dirty="0"/>
              <a:t>variant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5627178" y="5304591"/>
            <a:ext cx="965328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2</a:t>
            </a:r>
            <a:r>
              <a:rPr lang="en-US" sz="1540" dirty="0"/>
              <a:t> = 0.125</a:t>
            </a:r>
            <a:endParaRPr lang="en-US" sz="1540" b="1" i="1" dirty="0"/>
          </a:p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2</a:t>
            </a:r>
            <a:r>
              <a:rPr lang="en-US" sz="1540" b="1" i="1" dirty="0"/>
              <a:t> </a:t>
            </a:r>
            <a:r>
              <a:rPr lang="en-US" sz="1540" dirty="0"/>
              <a:t>= 16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3866958" y="6160539"/>
            <a:ext cx="965328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6</a:t>
            </a:r>
            <a:r>
              <a:rPr lang="en-US" sz="1540" dirty="0"/>
              <a:t> = 0.125</a:t>
            </a:r>
            <a:endParaRPr lang="en-US" sz="1540" b="1" i="1" dirty="0"/>
          </a:p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6</a:t>
            </a:r>
            <a:r>
              <a:rPr lang="en-US" sz="1540" dirty="0"/>
              <a:t>= 16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5627178" y="6160539"/>
            <a:ext cx="965328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5</a:t>
            </a:r>
            <a:r>
              <a:rPr lang="en-US" sz="1540" dirty="0"/>
              <a:t> = 0.125</a:t>
            </a:r>
          </a:p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5</a:t>
            </a:r>
            <a:r>
              <a:rPr lang="en-US" sz="1540" b="1" i="1" dirty="0"/>
              <a:t> </a:t>
            </a:r>
            <a:r>
              <a:rPr lang="en-US" sz="1540" dirty="0"/>
              <a:t>= 16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8830375" y="6160539"/>
            <a:ext cx="965328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4</a:t>
            </a:r>
            <a:r>
              <a:rPr lang="en-US" sz="1540" dirty="0"/>
              <a:t> = 0.125</a:t>
            </a:r>
          </a:p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4</a:t>
            </a:r>
            <a:r>
              <a:rPr lang="en-US" sz="1540" b="1" i="1" dirty="0"/>
              <a:t> </a:t>
            </a:r>
            <a:r>
              <a:rPr lang="en-US" sz="1540" dirty="0"/>
              <a:t>= 16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2263140" y="533400"/>
            <a:ext cx="5449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2-D Configuration Variable Values when </a:t>
            </a:r>
            <a:r>
              <a:rPr lang="en-US" sz="2200" b="1" i="1" dirty="0"/>
              <a:t>h = 1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8812338" y="5304591"/>
            <a:ext cx="965328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3</a:t>
            </a:r>
            <a:r>
              <a:rPr lang="en-US" sz="1540" dirty="0"/>
              <a:t> = 0.125</a:t>
            </a:r>
          </a:p>
          <a:p>
            <a:pPr algn="ctr"/>
            <a:r>
              <a:rPr lang="en-US" sz="1540" b="1" i="1" dirty="0"/>
              <a:t>Z</a:t>
            </a:r>
            <a:r>
              <a:rPr lang="en-US" sz="1540" b="1" i="1" baseline="-25000" dirty="0"/>
              <a:t>3</a:t>
            </a:r>
            <a:r>
              <a:rPr lang="en-US" sz="1540" dirty="0"/>
              <a:t>= 16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3520440" y="6816626"/>
            <a:ext cx="5867400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40" b="1" i="1" dirty="0" err="1"/>
              <a:t>z</a:t>
            </a:r>
            <a:r>
              <a:rPr lang="en-US" sz="1540" b="1" i="1" baseline="-25000" dirty="0" err="1"/>
              <a:t>i</a:t>
            </a:r>
            <a:r>
              <a:rPr lang="en-US" sz="1540" dirty="0"/>
              <a:t> = fraction of triplets of type </a:t>
            </a:r>
            <a:r>
              <a:rPr lang="en-US" sz="1540" i="1" dirty="0" err="1"/>
              <a:t>i</a:t>
            </a:r>
            <a:r>
              <a:rPr lang="en-US" sz="1540" dirty="0"/>
              <a:t>; </a:t>
            </a:r>
            <a:r>
              <a:rPr lang="en-US" sz="1540" b="1" i="1" dirty="0" err="1"/>
              <a:t>Z</a:t>
            </a:r>
            <a:r>
              <a:rPr lang="en-US" sz="1540" b="1" i="1" baseline="-25000" dirty="0" err="1"/>
              <a:t>i</a:t>
            </a:r>
            <a:r>
              <a:rPr lang="en-US" sz="1540" b="1" i="1" dirty="0"/>
              <a:t> </a:t>
            </a:r>
            <a:r>
              <a:rPr lang="en-US" sz="1540" dirty="0"/>
              <a:t>= total number of triplets of type </a:t>
            </a:r>
            <a:r>
              <a:rPr lang="en-US" sz="1540" i="1" dirty="0" err="1"/>
              <a:t>i</a:t>
            </a:r>
            <a:r>
              <a:rPr lang="en-US" sz="1540" i="1" dirty="0"/>
              <a:t> 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7124701" y="2253216"/>
            <a:ext cx="2766059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Total number of triplets = 4*number of units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167640" y="1874521"/>
            <a:ext cx="1760220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Envelope configuration: wraparounds vertically and horizontally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D8D9531-1B3C-4810-B261-B8D0DBB79E36}"/>
              </a:ext>
            </a:extLst>
          </p:cNvPr>
          <p:cNvSpPr/>
          <p:nvPr/>
        </p:nvSpPr>
        <p:spPr>
          <a:xfrm>
            <a:off x="1676400" y="4792866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354E418-DF72-4672-AF52-D0162FF2EF92}"/>
              </a:ext>
            </a:extLst>
          </p:cNvPr>
          <p:cNvSpPr/>
          <p:nvPr/>
        </p:nvSpPr>
        <p:spPr>
          <a:xfrm>
            <a:off x="2183574" y="4792866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66C8C9-BB75-453A-B780-323C36AFDB89}"/>
              </a:ext>
            </a:extLst>
          </p:cNvPr>
          <p:cNvSpPr/>
          <p:nvPr/>
        </p:nvSpPr>
        <p:spPr>
          <a:xfrm>
            <a:off x="2690747" y="4792866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FC8513-7BFF-4BB8-81B7-9DD28DF3B14F}"/>
              </a:ext>
            </a:extLst>
          </p:cNvPr>
          <p:cNvSpPr/>
          <p:nvPr/>
        </p:nvSpPr>
        <p:spPr>
          <a:xfrm>
            <a:off x="3197921" y="4792866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595085-E5C8-43CF-A975-797C54651F26}"/>
              </a:ext>
            </a:extLst>
          </p:cNvPr>
          <p:cNvSpPr/>
          <p:nvPr/>
        </p:nvSpPr>
        <p:spPr>
          <a:xfrm>
            <a:off x="4179902" y="4792866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FC64BB-570E-4B66-AE25-0D9DE3FAC81D}"/>
              </a:ext>
            </a:extLst>
          </p:cNvPr>
          <p:cNvSpPr/>
          <p:nvPr/>
        </p:nvSpPr>
        <p:spPr>
          <a:xfrm>
            <a:off x="4687076" y="4792866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0F69D4-E0AE-4E3B-9EE9-ABECFA4358C5}"/>
              </a:ext>
            </a:extLst>
          </p:cNvPr>
          <p:cNvSpPr/>
          <p:nvPr/>
        </p:nvSpPr>
        <p:spPr>
          <a:xfrm>
            <a:off x="5194250" y="4792866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C39627-745D-42DF-BC92-2DAC0201B257}"/>
              </a:ext>
            </a:extLst>
          </p:cNvPr>
          <p:cNvSpPr/>
          <p:nvPr/>
        </p:nvSpPr>
        <p:spPr>
          <a:xfrm>
            <a:off x="5701420" y="4786641"/>
            <a:ext cx="167640" cy="18009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9FE6DE-8AAA-4F45-A649-A5FCBBE7BDD9}"/>
              </a:ext>
            </a:extLst>
          </p:cNvPr>
          <p:cNvSpPr/>
          <p:nvPr/>
        </p:nvSpPr>
        <p:spPr>
          <a:xfrm>
            <a:off x="1676400" y="5807835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A1F2755-CD01-4810-8B34-7AA700EA83F9}"/>
              </a:ext>
            </a:extLst>
          </p:cNvPr>
          <p:cNvSpPr/>
          <p:nvPr/>
        </p:nvSpPr>
        <p:spPr>
          <a:xfrm>
            <a:off x="2183574" y="5807835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184FE3-9479-4B3A-9F8D-075B1ECA401A}"/>
              </a:ext>
            </a:extLst>
          </p:cNvPr>
          <p:cNvSpPr/>
          <p:nvPr/>
        </p:nvSpPr>
        <p:spPr>
          <a:xfrm>
            <a:off x="2690747" y="5807835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AAECE9-A503-48BE-9A66-2EA65EBAE7CA}"/>
              </a:ext>
            </a:extLst>
          </p:cNvPr>
          <p:cNvSpPr/>
          <p:nvPr/>
        </p:nvSpPr>
        <p:spPr>
          <a:xfrm>
            <a:off x="3197921" y="580783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63B5DD-493D-4B7D-9B1C-BEEEF2108B5B}"/>
              </a:ext>
            </a:extLst>
          </p:cNvPr>
          <p:cNvSpPr/>
          <p:nvPr/>
        </p:nvSpPr>
        <p:spPr>
          <a:xfrm>
            <a:off x="4179902" y="5807835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59B163-D8BB-448A-AD4A-187B6EF871E5}"/>
              </a:ext>
            </a:extLst>
          </p:cNvPr>
          <p:cNvSpPr/>
          <p:nvPr/>
        </p:nvSpPr>
        <p:spPr>
          <a:xfrm>
            <a:off x="4687076" y="5807835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23C831-224B-4B45-B983-E97AE0F04013}"/>
              </a:ext>
            </a:extLst>
          </p:cNvPr>
          <p:cNvSpPr/>
          <p:nvPr/>
        </p:nvSpPr>
        <p:spPr>
          <a:xfrm>
            <a:off x="5194250" y="580783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94FCAC2-C056-45C3-B594-122943F37963}"/>
              </a:ext>
            </a:extLst>
          </p:cNvPr>
          <p:cNvSpPr/>
          <p:nvPr/>
        </p:nvSpPr>
        <p:spPr>
          <a:xfrm>
            <a:off x="5701420" y="5801610"/>
            <a:ext cx="167640" cy="18009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0016945-6A18-4FFF-BDED-47FC78C14962}"/>
              </a:ext>
            </a:extLst>
          </p:cNvPr>
          <p:cNvSpPr/>
          <p:nvPr/>
        </p:nvSpPr>
        <p:spPr>
          <a:xfrm>
            <a:off x="1927860" y="5304915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AE1E26-D676-4E41-966B-4633516DCC72}"/>
              </a:ext>
            </a:extLst>
          </p:cNvPr>
          <p:cNvSpPr/>
          <p:nvPr/>
        </p:nvSpPr>
        <p:spPr>
          <a:xfrm>
            <a:off x="2435034" y="530491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6E70F02-7253-44F3-893C-982B5431169D}"/>
              </a:ext>
            </a:extLst>
          </p:cNvPr>
          <p:cNvSpPr/>
          <p:nvPr/>
        </p:nvSpPr>
        <p:spPr>
          <a:xfrm>
            <a:off x="2942207" y="530491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E50721-FFB6-453E-BB04-EE37CC468B10}"/>
              </a:ext>
            </a:extLst>
          </p:cNvPr>
          <p:cNvSpPr/>
          <p:nvPr/>
        </p:nvSpPr>
        <p:spPr>
          <a:xfrm>
            <a:off x="3449381" y="530491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1B40AC-7969-4E6F-A7EB-A00A48ABA4B0}"/>
              </a:ext>
            </a:extLst>
          </p:cNvPr>
          <p:cNvSpPr/>
          <p:nvPr/>
        </p:nvSpPr>
        <p:spPr>
          <a:xfrm>
            <a:off x="4431362" y="530491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795A3C6-C026-44E6-9044-00AE6683D13E}"/>
              </a:ext>
            </a:extLst>
          </p:cNvPr>
          <p:cNvSpPr/>
          <p:nvPr/>
        </p:nvSpPr>
        <p:spPr>
          <a:xfrm>
            <a:off x="4938536" y="5304915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9A64F05-C0CF-4B7E-BB99-FF8AB8E91D34}"/>
              </a:ext>
            </a:extLst>
          </p:cNvPr>
          <p:cNvSpPr/>
          <p:nvPr/>
        </p:nvSpPr>
        <p:spPr>
          <a:xfrm>
            <a:off x="5445710" y="530491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995DA70-3932-445C-B0C5-66D28661FEBF}"/>
              </a:ext>
            </a:extLst>
          </p:cNvPr>
          <p:cNvSpPr/>
          <p:nvPr/>
        </p:nvSpPr>
        <p:spPr>
          <a:xfrm>
            <a:off x="5952880" y="5298690"/>
            <a:ext cx="167640" cy="18009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1BAE7BB-7F1A-4DB8-8CDF-59B92DDED922}"/>
              </a:ext>
            </a:extLst>
          </p:cNvPr>
          <p:cNvSpPr/>
          <p:nvPr/>
        </p:nvSpPr>
        <p:spPr>
          <a:xfrm>
            <a:off x="1926200" y="6310755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0598198-B3DF-464C-93E4-E4003F7E6F2E}"/>
              </a:ext>
            </a:extLst>
          </p:cNvPr>
          <p:cNvSpPr/>
          <p:nvPr/>
        </p:nvSpPr>
        <p:spPr>
          <a:xfrm>
            <a:off x="2433374" y="631075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5D5D3B-046C-4D84-B2AB-D8694B2364CA}"/>
              </a:ext>
            </a:extLst>
          </p:cNvPr>
          <p:cNvSpPr/>
          <p:nvPr/>
        </p:nvSpPr>
        <p:spPr>
          <a:xfrm>
            <a:off x="2940548" y="631075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ECDAB22-C80A-49A5-BF3E-5440BB31C876}"/>
              </a:ext>
            </a:extLst>
          </p:cNvPr>
          <p:cNvSpPr/>
          <p:nvPr/>
        </p:nvSpPr>
        <p:spPr>
          <a:xfrm>
            <a:off x="3447721" y="631075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D07DFED-5108-4E59-B9B1-AE3DCE9B6BBF}"/>
              </a:ext>
            </a:extLst>
          </p:cNvPr>
          <p:cNvSpPr/>
          <p:nvPr/>
        </p:nvSpPr>
        <p:spPr>
          <a:xfrm>
            <a:off x="4429702" y="631075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3A197DB-068C-4EE7-81BC-E74A113267CB}"/>
              </a:ext>
            </a:extLst>
          </p:cNvPr>
          <p:cNvSpPr/>
          <p:nvPr/>
        </p:nvSpPr>
        <p:spPr>
          <a:xfrm>
            <a:off x="4936876" y="631075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BBFEB1-979A-4311-A2A7-2F3E8755B459}"/>
              </a:ext>
            </a:extLst>
          </p:cNvPr>
          <p:cNvSpPr/>
          <p:nvPr/>
        </p:nvSpPr>
        <p:spPr>
          <a:xfrm>
            <a:off x="5444050" y="6310755"/>
            <a:ext cx="167640" cy="167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B3AFA04-94B4-42CF-A360-BB07450FCEDF}"/>
              </a:ext>
            </a:extLst>
          </p:cNvPr>
          <p:cNvSpPr/>
          <p:nvPr/>
        </p:nvSpPr>
        <p:spPr>
          <a:xfrm>
            <a:off x="5951220" y="6304530"/>
            <a:ext cx="167640" cy="18009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662187C-1585-4442-8970-16E3F698ABAD}"/>
              </a:ext>
            </a:extLst>
          </p:cNvPr>
          <p:cNvSpPr/>
          <p:nvPr/>
        </p:nvSpPr>
        <p:spPr>
          <a:xfrm>
            <a:off x="1927860" y="4311525"/>
            <a:ext cx="167640" cy="16764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9D0A1D-FE5C-49C7-A870-ED9D1438D267}"/>
              </a:ext>
            </a:extLst>
          </p:cNvPr>
          <p:cNvSpPr/>
          <p:nvPr/>
        </p:nvSpPr>
        <p:spPr>
          <a:xfrm>
            <a:off x="2435034" y="4311525"/>
            <a:ext cx="167640" cy="16764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9E07EE5-F540-467D-86C3-50BB5A615EC8}"/>
              </a:ext>
            </a:extLst>
          </p:cNvPr>
          <p:cNvSpPr/>
          <p:nvPr/>
        </p:nvSpPr>
        <p:spPr>
          <a:xfrm>
            <a:off x="2942207" y="4311525"/>
            <a:ext cx="167640" cy="16764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0A8D45E-1F74-43F4-B51E-6F0979A3E2D0}"/>
              </a:ext>
            </a:extLst>
          </p:cNvPr>
          <p:cNvSpPr/>
          <p:nvPr/>
        </p:nvSpPr>
        <p:spPr>
          <a:xfrm>
            <a:off x="3449381" y="4311525"/>
            <a:ext cx="167640" cy="1676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14B1BD0-2334-4769-BD2A-62394FF14394}"/>
              </a:ext>
            </a:extLst>
          </p:cNvPr>
          <p:cNvSpPr/>
          <p:nvPr/>
        </p:nvSpPr>
        <p:spPr>
          <a:xfrm>
            <a:off x="4431362" y="4311525"/>
            <a:ext cx="167640" cy="16764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150C986-A108-44DC-B0A7-A2530BCB36A6}"/>
              </a:ext>
            </a:extLst>
          </p:cNvPr>
          <p:cNvSpPr/>
          <p:nvPr/>
        </p:nvSpPr>
        <p:spPr>
          <a:xfrm>
            <a:off x="4938536" y="4311525"/>
            <a:ext cx="167640" cy="16764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B3B5BB1-AE1E-497A-AAED-1E6A73A5B108}"/>
              </a:ext>
            </a:extLst>
          </p:cNvPr>
          <p:cNvSpPr/>
          <p:nvPr/>
        </p:nvSpPr>
        <p:spPr>
          <a:xfrm>
            <a:off x="5445710" y="4311525"/>
            <a:ext cx="167640" cy="1676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288A1D4-36A2-432F-A897-6FEAD58F34CA}"/>
              </a:ext>
            </a:extLst>
          </p:cNvPr>
          <p:cNvSpPr/>
          <p:nvPr/>
        </p:nvSpPr>
        <p:spPr>
          <a:xfrm>
            <a:off x="5952880" y="4305300"/>
            <a:ext cx="167640" cy="18009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BA1E815-7D94-46DC-A783-7176796C6EF2}"/>
              </a:ext>
            </a:extLst>
          </p:cNvPr>
          <p:cNvSpPr/>
          <p:nvPr/>
        </p:nvSpPr>
        <p:spPr>
          <a:xfrm>
            <a:off x="3954895" y="4305300"/>
            <a:ext cx="167640" cy="16764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054093E-97FE-45B5-A88F-751FF4D55860}"/>
              </a:ext>
            </a:extLst>
          </p:cNvPr>
          <p:cNvSpPr/>
          <p:nvPr/>
        </p:nvSpPr>
        <p:spPr>
          <a:xfrm>
            <a:off x="3939540" y="5298690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B4F6981-5DC1-4958-9EED-096D591A3351}"/>
              </a:ext>
            </a:extLst>
          </p:cNvPr>
          <p:cNvSpPr/>
          <p:nvPr/>
        </p:nvSpPr>
        <p:spPr>
          <a:xfrm>
            <a:off x="3939540" y="6304530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B44A78-01C6-47B1-82DA-81CBC1E9DBA2}"/>
              </a:ext>
            </a:extLst>
          </p:cNvPr>
          <p:cNvSpPr/>
          <p:nvPr/>
        </p:nvSpPr>
        <p:spPr>
          <a:xfrm>
            <a:off x="3688080" y="4795770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C4C70A7-A40A-43FA-B56C-94D5B2115871}"/>
              </a:ext>
            </a:extLst>
          </p:cNvPr>
          <p:cNvSpPr/>
          <p:nvPr/>
        </p:nvSpPr>
        <p:spPr>
          <a:xfrm>
            <a:off x="3688080" y="5801610"/>
            <a:ext cx="167640" cy="167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131F8DD-D3CB-441E-A7CC-1C1E438694AF}"/>
              </a:ext>
            </a:extLst>
          </p:cNvPr>
          <p:cNvGrpSpPr/>
          <p:nvPr/>
        </p:nvGrpSpPr>
        <p:grpSpPr>
          <a:xfrm>
            <a:off x="1550670" y="1120140"/>
            <a:ext cx="4777740" cy="2514600"/>
            <a:chOff x="2286000" y="1143000"/>
            <a:chExt cx="4343400" cy="22860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F97E341-8E86-4CB1-914B-3D7839728C29}"/>
                </a:ext>
              </a:extLst>
            </p:cNvPr>
            <p:cNvSpPr/>
            <p:nvPr/>
          </p:nvSpPr>
          <p:spPr>
            <a:xfrm>
              <a:off x="6172200" y="2971800"/>
              <a:ext cx="457200" cy="4572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BDB6027-2414-41E1-AF43-13E8F0FCFE74}"/>
                </a:ext>
              </a:extLst>
            </p:cNvPr>
            <p:cNvSpPr/>
            <p:nvPr/>
          </p:nvSpPr>
          <p:spPr>
            <a:xfrm>
              <a:off x="2514600" y="29718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9D3ECB5-4806-43A6-89D7-D8A46E6D1C02}"/>
                </a:ext>
              </a:extLst>
            </p:cNvPr>
            <p:cNvSpPr/>
            <p:nvPr/>
          </p:nvSpPr>
          <p:spPr>
            <a:xfrm>
              <a:off x="2743200" y="25146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0D1C7DD-CFD3-409A-BA7F-5A9858098C61}"/>
                </a:ext>
              </a:extLst>
            </p:cNvPr>
            <p:cNvSpPr/>
            <p:nvPr/>
          </p:nvSpPr>
          <p:spPr>
            <a:xfrm>
              <a:off x="3200400" y="25146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CD7E08E-C212-4CD1-B412-BA009A82E75B}"/>
                </a:ext>
              </a:extLst>
            </p:cNvPr>
            <p:cNvSpPr/>
            <p:nvPr/>
          </p:nvSpPr>
          <p:spPr>
            <a:xfrm>
              <a:off x="3886200" y="29718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A7EC831-7075-4C56-929F-397437125279}"/>
                </a:ext>
              </a:extLst>
            </p:cNvPr>
            <p:cNvSpPr/>
            <p:nvPr/>
          </p:nvSpPr>
          <p:spPr>
            <a:xfrm>
              <a:off x="3657600" y="25146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EF0723-C9A3-40F6-97D4-843F41365359}"/>
                </a:ext>
              </a:extLst>
            </p:cNvPr>
            <p:cNvSpPr/>
            <p:nvPr/>
          </p:nvSpPr>
          <p:spPr>
            <a:xfrm>
              <a:off x="4572000" y="25146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1C7DF0A-FC82-4122-B782-083E52461D24}"/>
                </a:ext>
              </a:extLst>
            </p:cNvPr>
            <p:cNvSpPr/>
            <p:nvPr/>
          </p:nvSpPr>
          <p:spPr>
            <a:xfrm>
              <a:off x="5943600" y="2514600"/>
              <a:ext cx="457200" cy="4572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EF7BED8-E9C8-416E-A70D-2F2B13B4B8E4}"/>
                </a:ext>
              </a:extLst>
            </p:cNvPr>
            <p:cNvSpPr/>
            <p:nvPr/>
          </p:nvSpPr>
          <p:spPr>
            <a:xfrm>
              <a:off x="5029200" y="25146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24BCCBA-C882-4211-B40F-6AEFA2A07D28}"/>
                </a:ext>
              </a:extLst>
            </p:cNvPr>
            <p:cNvSpPr/>
            <p:nvPr/>
          </p:nvSpPr>
          <p:spPr>
            <a:xfrm>
              <a:off x="5486400" y="25146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865D191-7DBD-46E6-A59F-B0800A449239}"/>
                </a:ext>
              </a:extLst>
            </p:cNvPr>
            <p:cNvSpPr/>
            <p:nvPr/>
          </p:nvSpPr>
          <p:spPr>
            <a:xfrm>
              <a:off x="5715000" y="29718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8FFC274-1FAB-4BD8-8607-E27514764C6A}"/>
                </a:ext>
              </a:extLst>
            </p:cNvPr>
            <p:cNvSpPr/>
            <p:nvPr/>
          </p:nvSpPr>
          <p:spPr>
            <a:xfrm>
              <a:off x="2286000" y="25146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BCA693A-0543-4F04-8EAF-A7CFD12549B6}"/>
                </a:ext>
              </a:extLst>
            </p:cNvPr>
            <p:cNvSpPr/>
            <p:nvPr/>
          </p:nvSpPr>
          <p:spPr>
            <a:xfrm>
              <a:off x="2971800" y="29718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7FB98FA-CE37-4F33-9BE4-E91AE0C34615}"/>
                </a:ext>
              </a:extLst>
            </p:cNvPr>
            <p:cNvSpPr/>
            <p:nvPr/>
          </p:nvSpPr>
          <p:spPr>
            <a:xfrm>
              <a:off x="3429000" y="29718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BAC14A0-0A86-4825-B341-088A225E33A2}"/>
                </a:ext>
              </a:extLst>
            </p:cNvPr>
            <p:cNvSpPr/>
            <p:nvPr/>
          </p:nvSpPr>
          <p:spPr>
            <a:xfrm>
              <a:off x="4343400" y="29718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0CEE22E-783F-4FB9-9130-B8E6D507D0E2}"/>
                </a:ext>
              </a:extLst>
            </p:cNvPr>
            <p:cNvSpPr/>
            <p:nvPr/>
          </p:nvSpPr>
          <p:spPr>
            <a:xfrm>
              <a:off x="4114800" y="25146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BBA54FE-BDA4-4962-ADAD-56021F1D5459}"/>
                </a:ext>
              </a:extLst>
            </p:cNvPr>
            <p:cNvSpPr/>
            <p:nvPr/>
          </p:nvSpPr>
          <p:spPr>
            <a:xfrm>
              <a:off x="5257800" y="29718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100D9B0-4E7A-4248-B3AF-B1F808772649}"/>
                </a:ext>
              </a:extLst>
            </p:cNvPr>
            <p:cNvSpPr/>
            <p:nvPr/>
          </p:nvSpPr>
          <p:spPr>
            <a:xfrm>
              <a:off x="4800600" y="29718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CED3866-2FA9-4B49-B1F2-B00BB50EC0F7}"/>
                </a:ext>
              </a:extLst>
            </p:cNvPr>
            <p:cNvSpPr/>
            <p:nvPr/>
          </p:nvSpPr>
          <p:spPr>
            <a:xfrm>
              <a:off x="6172200" y="2057400"/>
              <a:ext cx="457200" cy="4572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882017C-884F-4E4F-9982-2F8C0C2A01DC}"/>
                </a:ext>
              </a:extLst>
            </p:cNvPr>
            <p:cNvSpPr/>
            <p:nvPr/>
          </p:nvSpPr>
          <p:spPr>
            <a:xfrm>
              <a:off x="2514600" y="20574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F05537C-1AC9-4B3F-A80B-497E9005A84F}"/>
                </a:ext>
              </a:extLst>
            </p:cNvPr>
            <p:cNvSpPr/>
            <p:nvPr/>
          </p:nvSpPr>
          <p:spPr>
            <a:xfrm>
              <a:off x="2743200" y="16002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F899FFB-1E59-49C0-8479-A536D093DC77}"/>
                </a:ext>
              </a:extLst>
            </p:cNvPr>
            <p:cNvSpPr/>
            <p:nvPr/>
          </p:nvSpPr>
          <p:spPr>
            <a:xfrm>
              <a:off x="3200400" y="16002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A8F4AD6-123C-4F85-9E1A-C7605C4B5A35}"/>
                </a:ext>
              </a:extLst>
            </p:cNvPr>
            <p:cNvSpPr/>
            <p:nvPr/>
          </p:nvSpPr>
          <p:spPr>
            <a:xfrm>
              <a:off x="3886200" y="20574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944683D-F8FF-4CDB-AC57-C13DA09303E0}"/>
                </a:ext>
              </a:extLst>
            </p:cNvPr>
            <p:cNvSpPr/>
            <p:nvPr/>
          </p:nvSpPr>
          <p:spPr>
            <a:xfrm>
              <a:off x="3657600" y="16002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CDB97E6-5355-4443-9F9C-F6F08B614B4B}"/>
                </a:ext>
              </a:extLst>
            </p:cNvPr>
            <p:cNvSpPr/>
            <p:nvPr/>
          </p:nvSpPr>
          <p:spPr>
            <a:xfrm>
              <a:off x="4572000" y="16002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2201188-5F83-4708-A055-4497D30FB5BE}"/>
                </a:ext>
              </a:extLst>
            </p:cNvPr>
            <p:cNvSpPr/>
            <p:nvPr/>
          </p:nvSpPr>
          <p:spPr>
            <a:xfrm>
              <a:off x="5943600" y="1600200"/>
              <a:ext cx="457200" cy="4572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6D6E519-C92F-4ABF-8B98-7DEC892AB310}"/>
                </a:ext>
              </a:extLst>
            </p:cNvPr>
            <p:cNvSpPr/>
            <p:nvPr/>
          </p:nvSpPr>
          <p:spPr>
            <a:xfrm>
              <a:off x="5029200" y="16002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E2482F4-B277-4CD8-9C11-70F1069953FE}"/>
                </a:ext>
              </a:extLst>
            </p:cNvPr>
            <p:cNvSpPr/>
            <p:nvPr/>
          </p:nvSpPr>
          <p:spPr>
            <a:xfrm>
              <a:off x="5486400" y="16002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8DB0FCC-6D1F-41E5-AA41-0B2FA8272884}"/>
                </a:ext>
              </a:extLst>
            </p:cNvPr>
            <p:cNvSpPr/>
            <p:nvPr/>
          </p:nvSpPr>
          <p:spPr>
            <a:xfrm>
              <a:off x="5715000" y="20574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EE372D2-974C-438C-B4E4-FBC200B8A1C6}"/>
                </a:ext>
              </a:extLst>
            </p:cNvPr>
            <p:cNvSpPr/>
            <p:nvPr/>
          </p:nvSpPr>
          <p:spPr>
            <a:xfrm>
              <a:off x="2286000" y="16002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47562AD-3B6C-40B7-B777-4D2612DE3CF7}"/>
                </a:ext>
              </a:extLst>
            </p:cNvPr>
            <p:cNvSpPr/>
            <p:nvPr/>
          </p:nvSpPr>
          <p:spPr>
            <a:xfrm>
              <a:off x="2971800" y="20574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4BE6F42-82FB-4152-A02A-197ACFC6EFD0}"/>
                </a:ext>
              </a:extLst>
            </p:cNvPr>
            <p:cNvSpPr/>
            <p:nvPr/>
          </p:nvSpPr>
          <p:spPr>
            <a:xfrm>
              <a:off x="3429000" y="20574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6643A1E-8CF0-4326-801A-E1A63DABA5F4}"/>
                </a:ext>
              </a:extLst>
            </p:cNvPr>
            <p:cNvSpPr/>
            <p:nvPr/>
          </p:nvSpPr>
          <p:spPr>
            <a:xfrm>
              <a:off x="4343400" y="20574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53CA748-93D8-431A-9B33-F4E6252FB49E}"/>
                </a:ext>
              </a:extLst>
            </p:cNvPr>
            <p:cNvSpPr/>
            <p:nvPr/>
          </p:nvSpPr>
          <p:spPr>
            <a:xfrm>
              <a:off x="4114800" y="1600200"/>
              <a:ext cx="4572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6C079C7-7CA2-4BEB-A316-E6B5B6FE07F1}"/>
                </a:ext>
              </a:extLst>
            </p:cNvPr>
            <p:cNvSpPr/>
            <p:nvPr/>
          </p:nvSpPr>
          <p:spPr>
            <a:xfrm>
              <a:off x="5257800" y="20574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7CFDFEA-F5C5-42A8-8EB6-553D18EFEE7A}"/>
                </a:ext>
              </a:extLst>
            </p:cNvPr>
            <p:cNvSpPr/>
            <p:nvPr/>
          </p:nvSpPr>
          <p:spPr>
            <a:xfrm>
              <a:off x="4800600" y="2057400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CCEC49C-DE38-47C7-A98F-A54697386C2E}"/>
                </a:ext>
              </a:extLst>
            </p:cNvPr>
            <p:cNvSpPr/>
            <p:nvPr/>
          </p:nvSpPr>
          <p:spPr>
            <a:xfrm>
              <a:off x="6172200" y="1143000"/>
              <a:ext cx="457200" cy="4572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D3D3C17-7F85-46D8-9C23-547DEDED3ED8}"/>
                </a:ext>
              </a:extLst>
            </p:cNvPr>
            <p:cNvSpPr/>
            <p:nvPr/>
          </p:nvSpPr>
          <p:spPr>
            <a:xfrm>
              <a:off x="2514600" y="1143000"/>
              <a:ext cx="457200" cy="4572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261520A-20E8-42DE-8951-80113A61E4BD}"/>
                </a:ext>
              </a:extLst>
            </p:cNvPr>
            <p:cNvSpPr/>
            <p:nvPr/>
          </p:nvSpPr>
          <p:spPr>
            <a:xfrm>
              <a:off x="3886200" y="1143000"/>
              <a:ext cx="457200" cy="4572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F140023-6E51-42D4-BE33-6BDD218E5CA3}"/>
                </a:ext>
              </a:extLst>
            </p:cNvPr>
            <p:cNvSpPr/>
            <p:nvPr/>
          </p:nvSpPr>
          <p:spPr>
            <a:xfrm>
              <a:off x="5715000" y="1143000"/>
              <a:ext cx="457200" cy="4572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18B698F-3E0F-4923-8B0A-E96B05493780}"/>
                </a:ext>
              </a:extLst>
            </p:cNvPr>
            <p:cNvSpPr/>
            <p:nvPr/>
          </p:nvSpPr>
          <p:spPr>
            <a:xfrm>
              <a:off x="2971800" y="1143000"/>
              <a:ext cx="457200" cy="4572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0833D08-4187-49F8-8A24-D4B60F7782EF}"/>
                </a:ext>
              </a:extLst>
            </p:cNvPr>
            <p:cNvSpPr/>
            <p:nvPr/>
          </p:nvSpPr>
          <p:spPr>
            <a:xfrm>
              <a:off x="3429000" y="1143000"/>
              <a:ext cx="457200" cy="4572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9406858-B0C7-4693-8095-4B0F4A5E9CD5}"/>
                </a:ext>
              </a:extLst>
            </p:cNvPr>
            <p:cNvSpPr/>
            <p:nvPr/>
          </p:nvSpPr>
          <p:spPr>
            <a:xfrm>
              <a:off x="4343400" y="1143000"/>
              <a:ext cx="457200" cy="4572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7FCDC00-32FE-4CF8-8F21-29B20D91213C}"/>
                </a:ext>
              </a:extLst>
            </p:cNvPr>
            <p:cNvSpPr/>
            <p:nvPr/>
          </p:nvSpPr>
          <p:spPr>
            <a:xfrm>
              <a:off x="5257800" y="1143000"/>
              <a:ext cx="457200" cy="4572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AA46445-5033-4938-B6FE-05E860766224}"/>
                </a:ext>
              </a:extLst>
            </p:cNvPr>
            <p:cNvSpPr/>
            <p:nvPr/>
          </p:nvSpPr>
          <p:spPr>
            <a:xfrm>
              <a:off x="4800600" y="1143000"/>
              <a:ext cx="457200" cy="4572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7508A63-2236-423D-AB98-7816D4D60C07}"/>
              </a:ext>
            </a:extLst>
          </p:cNvPr>
          <p:cNvSpPr txBox="1"/>
          <p:nvPr/>
        </p:nvSpPr>
        <p:spPr>
          <a:xfrm>
            <a:off x="670562" y="360848"/>
            <a:ext cx="8801099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/>
              <a:t>Two Different Visualizations of the Same 2-D CVM Grid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7BD0F-6BAF-45BC-911E-600CE56BA65A}"/>
              </a:ext>
            </a:extLst>
          </p:cNvPr>
          <p:cNvSpPr txBox="1"/>
          <p:nvPr/>
        </p:nvSpPr>
        <p:spPr>
          <a:xfrm>
            <a:off x="6454141" y="1455420"/>
            <a:ext cx="34812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Block grid: </a:t>
            </a:r>
          </a:p>
          <a:p>
            <a:pPr marL="314325" indent="-314325">
              <a:buFont typeface="Arial" panose="020B0604020202020204" pitchFamily="34" charset="0"/>
              <a:buChar char="•"/>
            </a:pPr>
            <a:r>
              <a:rPr lang="en-US" sz="2200" dirty="0"/>
              <a:t>Used in most papers &amp; </a:t>
            </a:r>
            <a:r>
              <a:rPr lang="en-US" sz="2200" dirty="0" err="1"/>
              <a:t>slidedecks</a:t>
            </a:r>
            <a:r>
              <a:rPr lang="en-US" sz="2200" dirty="0"/>
              <a:t> </a:t>
            </a:r>
          </a:p>
          <a:p>
            <a:pPr marL="314325" indent="-314325">
              <a:buFont typeface="Arial" panose="020B0604020202020204" pitchFamily="34" charset="0"/>
              <a:buChar char="•"/>
            </a:pPr>
            <a:r>
              <a:rPr lang="en-US" sz="2200" dirty="0"/>
              <a:t>Easiest for visualizing local shapes &amp; patterns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E250B14-4437-42E6-A9D7-CF4D9418374A}"/>
              </a:ext>
            </a:extLst>
          </p:cNvPr>
          <p:cNvSpPr txBox="1"/>
          <p:nvPr/>
        </p:nvSpPr>
        <p:spPr>
          <a:xfrm>
            <a:off x="6441382" y="4569980"/>
            <a:ext cx="34812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Dot grid: </a:t>
            </a:r>
          </a:p>
          <a:p>
            <a:pPr marL="314325" indent="-314325">
              <a:buFont typeface="Arial" panose="020B0604020202020204" pitchFamily="34" charset="0"/>
              <a:buChar char="•"/>
            </a:pPr>
            <a:r>
              <a:rPr lang="en-US" sz="2200" dirty="0"/>
              <a:t>Used only to show how the different configuration variables are set 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8274A-B5B5-461F-9442-1808D90454E3}"/>
              </a:ext>
            </a:extLst>
          </p:cNvPr>
          <p:cNvSpPr txBox="1"/>
          <p:nvPr/>
        </p:nvSpPr>
        <p:spPr>
          <a:xfrm>
            <a:off x="939835" y="6745559"/>
            <a:ext cx="81787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/>
              <a:t>Note: </a:t>
            </a:r>
            <a:r>
              <a:rPr lang="en-US" sz="2200" dirty="0"/>
              <a:t>BOTH grid patterns show both horizontal and vertical wrap-arounds; at the top and right-side edges; dark and light mottled grey</a:t>
            </a:r>
          </a:p>
        </p:txBody>
      </p:sp>
    </p:spTree>
    <p:extLst>
      <p:ext uri="{BB962C8B-B14F-4D97-AF65-F5344CB8AC3E}">
        <p14:creationId xmlns:p14="http://schemas.microsoft.com/office/powerpoint/2010/main" val="407866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1137</Words>
  <Application>Microsoft Office PowerPoint</Application>
  <PresentationFormat>Custom</PresentationFormat>
  <Paragraphs>218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Britannic Bold</vt:lpstr>
      <vt:lpstr>Calibri</vt:lpstr>
      <vt:lpstr>Cambria Math</vt:lpstr>
      <vt:lpstr>Monotype Corsiva</vt:lpstr>
      <vt:lpstr>Times New Roman</vt:lpstr>
      <vt:lpstr>Office Theme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 J Maren</dc:creator>
  <cp:lastModifiedBy>Alianna Maren</cp:lastModifiedBy>
  <cp:revision>138</cp:revision>
  <dcterms:created xsi:type="dcterms:W3CDTF">2016-11-28T17:15:15Z</dcterms:created>
  <dcterms:modified xsi:type="dcterms:W3CDTF">2018-10-03T14:44:54Z</dcterms:modified>
</cp:coreProperties>
</file>