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7" r:id="rId3"/>
    <p:sldId id="263" r:id="rId4"/>
    <p:sldId id="269" r:id="rId5"/>
    <p:sldId id="270" r:id="rId6"/>
    <p:sldId id="268" r:id="rId7"/>
    <p:sldId id="266" r:id="rId8"/>
    <p:sldId id="262" r:id="rId9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9"/>
    <a:srgbClr val="9FA069"/>
    <a:srgbClr val="DCAA46"/>
    <a:srgbClr val="F0DC8C"/>
    <a:srgbClr val="E6DC96"/>
    <a:srgbClr val="F5EBC8"/>
    <a:srgbClr val="FFF5D2"/>
    <a:srgbClr val="FAF5D2"/>
    <a:srgbClr val="FFFFCC"/>
    <a:srgbClr val="F5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FAF9B-35BF-411B-A9D7-EACB04DDEFC6}" v="3" dt="2018-10-10T19:45:3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27" autoAdjust="0"/>
  </p:normalViewPr>
  <p:slideViewPr>
    <p:cSldViewPr>
      <p:cViewPr varScale="1">
        <p:scale>
          <a:sx n="99" d="100"/>
          <a:sy n="99" d="100"/>
        </p:scale>
        <p:origin x="726" y="7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liannajmar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lianna.maren@northwestern.edu" TargetMode="External"/><Relationship Id="rId5" Type="http://schemas.openxmlformats.org/officeDocument/2006/relationships/hyperlink" Target="mailto:alianna@aliannajmaren.com" TargetMode="External"/><Relationship Id="rId4" Type="http://schemas.openxmlformats.org/officeDocument/2006/relationships/hyperlink" Target="http://www.aliannajmar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969666" y="2495260"/>
            <a:ext cx="6091567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1-D Cluster Variation Method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Object-Oriented Base Code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626496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Verification and Validation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94866" y="5638800"/>
            <a:ext cx="1872591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23,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1014" y="281313"/>
            <a:ext cx="4676371" cy="86168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The Object-Oriented Python Code</a:t>
            </a:r>
          </a:p>
          <a:p>
            <a:pPr algn="ctr"/>
            <a:r>
              <a:rPr lang="en-US" sz="2500" b="1" dirty="0"/>
              <a:t>for a 1-D CVM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838200" y="1516806"/>
            <a:ext cx="8382000" cy="5324448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The Code: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1D-CVM_OO_basic-config-vars_V-and-V_1-1_2018-09-23.py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Notes: This code currently: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Has </a:t>
            </a:r>
            <a:r>
              <a:rPr lang="en-US" b="1" i="1" dirty="0"/>
              <a:t>only the w (next-nearest-neighbor, in the same row) configuration values </a:t>
            </a:r>
            <a:r>
              <a:rPr lang="en-US" dirty="0"/>
              <a:t>computed. No </a:t>
            </a:r>
            <a:r>
              <a:rPr lang="en-US" i="1" dirty="0"/>
              <a:t>y</a:t>
            </a:r>
            <a:r>
              <a:rPr lang="en-US" dirty="0"/>
              <a:t> (nearest neighbor, on the diagonal), no </a:t>
            </a:r>
            <a:r>
              <a:rPr lang="en-US" i="1" dirty="0"/>
              <a:t>z</a:t>
            </a:r>
            <a:r>
              <a:rPr lang="en-US" dirty="0"/>
              <a:t> (triplets).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Is a transition from simple structured code to </a:t>
            </a:r>
            <a:r>
              <a:rPr lang="en-US" b="1" dirty="0"/>
              <a:t>Object-Oriented (OO) 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Has been rewritten from the initial test code into a </a:t>
            </a:r>
            <a:r>
              <a:rPr lang="en-US" b="1" i="1" dirty="0"/>
              <a:t>fully structured (procedure / function) code that can be readily expanded </a:t>
            </a:r>
            <a:r>
              <a:rPr lang="en-US" dirty="0"/>
              <a:t>for greater functionality. 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– see the blog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2281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92130"/>
              </p:ext>
            </p:extLst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599" y="196343"/>
            <a:ext cx="2958608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859" y="660796"/>
            <a:ext cx="6934682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dirty="0"/>
              <a:t>Showing the Configuration Variables </a:t>
            </a:r>
            <a:r>
              <a:rPr lang="en-US" sz="2500" i="1" dirty="0"/>
              <a:t>x</a:t>
            </a:r>
            <a:r>
              <a:rPr lang="en-US" sz="2500" i="1" baseline="-25000" dirty="0"/>
              <a:t>i</a:t>
            </a:r>
            <a:r>
              <a:rPr lang="en-US" sz="2500" dirty="0"/>
              <a:t>, </a:t>
            </a:r>
            <a:r>
              <a:rPr lang="en-US" sz="2500" i="1" dirty="0" err="1"/>
              <a:t>y</a:t>
            </a:r>
            <a:r>
              <a:rPr lang="en-US" sz="2500" i="1" baseline="-25000" dirty="0" err="1"/>
              <a:t>i</a:t>
            </a:r>
            <a:r>
              <a:rPr lang="en-US" sz="2500" dirty="0"/>
              <a:t>, </a:t>
            </a:r>
            <a:r>
              <a:rPr lang="en-US" sz="2500" i="1" dirty="0" err="1"/>
              <a:t>w</a:t>
            </a:r>
            <a:r>
              <a:rPr lang="en-US" sz="2500" i="1" baseline="-25000" dirty="0" err="1"/>
              <a:t>i</a:t>
            </a:r>
            <a:r>
              <a:rPr lang="en-US" sz="2500" dirty="0"/>
              <a:t>, and </a:t>
            </a:r>
            <a:r>
              <a:rPr lang="en-US" sz="2500" i="1" dirty="0" err="1"/>
              <a:t>z</a:t>
            </a:r>
            <a:r>
              <a:rPr lang="en-US" sz="2500" i="1" baseline="-25000" dirty="0" err="1"/>
              <a:t>i</a:t>
            </a:r>
            <a:r>
              <a:rPr lang="en-US" sz="2500" i="1" baseline="-25000" dirty="0"/>
              <a:t>   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330856" y="73078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8" y="2595883"/>
            <a:ext cx="2766059" cy="7325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205654" y="2525861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54816" y="638805"/>
            <a:ext cx="9137327" cy="1333900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A and four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Doubling the base pattern gives two instances of each of the triplet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216139" y="227076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450079" y="175260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964679" y="175260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461759" y="175260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1321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94131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69569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19861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20445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95299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21029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707379" y="227076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grpSp>
        <p:nvGrpSpPr>
          <p:cNvPr id="2" name="Group 251"/>
          <p:cNvGrpSpPr/>
          <p:nvPr/>
        </p:nvGrpSpPr>
        <p:grpSpPr>
          <a:xfrm>
            <a:off x="423235" y="1477826"/>
            <a:ext cx="2327696" cy="1689520"/>
            <a:chOff x="392060" y="4267201"/>
            <a:chExt cx="2051963" cy="1285132"/>
          </a:xfrm>
        </p:grpSpPr>
        <p:sp>
          <p:nvSpPr>
            <p:cNvPr id="240" name="Rectangle 239"/>
            <p:cNvSpPr/>
            <p:nvPr/>
          </p:nvSpPr>
          <p:spPr>
            <a:xfrm>
              <a:off x="513763" y="5067109"/>
              <a:ext cx="184719" cy="18524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04120" y="5053322"/>
              <a:ext cx="180109" cy="185248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09209" y="4603302"/>
              <a:ext cx="184719" cy="1852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04121" y="4586881"/>
              <a:ext cx="180109" cy="185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14710" y="4503923"/>
              <a:ext cx="704850" cy="35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Unit in state </a:t>
              </a:r>
              <a:r>
                <a:rPr lang="en-US" sz="12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14710" y="4878460"/>
              <a:ext cx="783771" cy="63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Wrap-around unit in state </a:t>
              </a:r>
              <a:r>
                <a:rPr lang="en-US" sz="12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705011" y="4503923"/>
              <a:ext cx="699407" cy="35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Unit in state </a:t>
              </a:r>
              <a:r>
                <a:rPr lang="en-US" sz="12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744616" y="4863483"/>
              <a:ext cx="699407" cy="63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Wrap-around unit in state </a:t>
              </a:r>
              <a:r>
                <a:rPr lang="en-US" sz="12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2060" y="4267201"/>
              <a:ext cx="1968259" cy="12851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61075" y="4290310"/>
              <a:ext cx="630249" cy="234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963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69554" y="4734580"/>
              <a:ext cx="869629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0.0625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1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564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567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6348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6348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567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571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6348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6348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6265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394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481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787578" y="6363210"/>
            <a:ext cx="1124107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0.0625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6363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750990" y="6363210"/>
            <a:ext cx="1124107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0.1875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999104" y="152400"/>
            <a:ext cx="8192645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One Instance of Base Pattern and One Altered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32958" y="5481322"/>
            <a:ext cx="1124107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0.1875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7039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886708" y="1838963"/>
            <a:ext cx="1866892" cy="6567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800" b="1" dirty="0"/>
              <a:t>Two nodes interchanged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244511" y="560808"/>
            <a:ext cx="7833637" cy="872236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1800" b="1" i="1" dirty="0"/>
              <a:t>Total grid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Equal numbers of </a:t>
            </a:r>
            <a:r>
              <a:rPr lang="en-US" sz="1600" b="1" dirty="0"/>
              <a:t>A</a:t>
            </a:r>
            <a:r>
              <a:rPr lang="en-US" sz="1600" i="1" dirty="0"/>
              <a:t> and </a:t>
            </a:r>
            <a:r>
              <a:rPr lang="en-US" sz="1600" b="1" dirty="0"/>
              <a:t>B</a:t>
            </a:r>
            <a:r>
              <a:rPr lang="en-US" sz="1600" dirty="0"/>
              <a:t> nodes, but one base pattern is altered</a:t>
            </a: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/>
              <a:t>Yields different instance of each of the different triplets (including the degenerate types)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44423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94715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545591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958839" y="175260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192779" y="227076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BFBEC161-8627-4FDF-9075-1DA3A2BE403C}"/>
              </a:ext>
            </a:extLst>
          </p:cNvPr>
          <p:cNvSpPr/>
          <p:nvPr/>
        </p:nvSpPr>
        <p:spPr>
          <a:xfrm rot="16200000">
            <a:off x="5110996" y="2698702"/>
            <a:ext cx="154842" cy="3962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Arrow: Curved Right 110">
            <a:extLst>
              <a:ext uri="{FF2B5EF4-FFF2-40B4-BE49-F238E27FC236}">
                <a16:creationId xmlns:a16="http://schemas.microsoft.com/office/drawing/2014/main" id="{BB96C67F-B043-4202-9AD6-19DA2F4DD7E0}"/>
              </a:ext>
            </a:extLst>
          </p:cNvPr>
          <p:cNvSpPr/>
          <p:nvPr/>
        </p:nvSpPr>
        <p:spPr>
          <a:xfrm rot="5400000" flipH="1">
            <a:off x="5028084" y="2553009"/>
            <a:ext cx="305420" cy="8382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B13C80A-AD1A-45B1-AAB8-63062C870D55}"/>
              </a:ext>
            </a:extLst>
          </p:cNvPr>
          <p:cNvSpPr/>
          <p:nvPr/>
        </p:nvSpPr>
        <p:spPr>
          <a:xfrm>
            <a:off x="152400" y="4963160"/>
            <a:ext cx="2879189" cy="2504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E8D2E9-6815-43F0-8965-5C6F170D34C5}"/>
              </a:ext>
            </a:extLst>
          </p:cNvPr>
          <p:cNvSpPr txBox="1"/>
          <p:nvPr/>
        </p:nvSpPr>
        <p:spPr>
          <a:xfrm>
            <a:off x="667253" y="5030174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Summary of </a:t>
            </a:r>
            <a:r>
              <a:rPr lang="en-US" sz="1800" b="1" i="1" dirty="0"/>
              <a:t>Z(</a:t>
            </a:r>
            <a:r>
              <a:rPr lang="en-US" sz="1800" b="1" i="1" dirty="0" err="1"/>
              <a:t>i</a:t>
            </a:r>
            <a:r>
              <a:rPr lang="en-US" sz="1800" b="1" i="1" dirty="0"/>
              <a:t>)</a:t>
            </a:r>
            <a:r>
              <a:rPr lang="en-US" sz="1800" b="1" dirty="0"/>
              <a:t>’s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6BDB69-74AF-4AB2-9787-A27BF99F39C6}"/>
              </a:ext>
            </a:extLst>
          </p:cNvPr>
          <p:cNvSpPr txBox="1"/>
          <p:nvPr/>
        </p:nvSpPr>
        <p:spPr>
          <a:xfrm>
            <a:off x="254334" y="5447226"/>
            <a:ext cx="12394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Z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 </a:t>
            </a:r>
            <a:r>
              <a:rPr lang="en-US" sz="1400" b="1" dirty="0"/>
              <a:t>(A-A-A) </a:t>
            </a:r>
            <a:r>
              <a:rPr lang="en-US" sz="1600" dirty="0"/>
              <a:t>= 1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400" b="1" dirty="0"/>
              <a:t>(A-A-B) </a:t>
            </a:r>
            <a:r>
              <a:rPr lang="en-US" sz="1600" dirty="0"/>
              <a:t>= 2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400" b="1" dirty="0"/>
              <a:t>(B-A-A)</a:t>
            </a:r>
            <a:r>
              <a:rPr lang="en-US" sz="1400" dirty="0"/>
              <a:t> </a:t>
            </a:r>
            <a:r>
              <a:rPr lang="en-US" sz="1600" dirty="0"/>
              <a:t>= 2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b="1" i="1" dirty="0"/>
              <a:t> </a:t>
            </a:r>
            <a:r>
              <a:rPr lang="en-US" sz="1400" b="1" dirty="0"/>
              <a:t>(A-B-A) </a:t>
            </a:r>
            <a:r>
              <a:rPr lang="en-US" sz="1600" dirty="0"/>
              <a:t>= 3</a:t>
            </a:r>
          </a:p>
          <a:p>
            <a:endParaRPr 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D694346-88DC-4AA5-B00E-730F2AAFD211}"/>
              </a:ext>
            </a:extLst>
          </p:cNvPr>
          <p:cNvSpPr txBox="1"/>
          <p:nvPr/>
        </p:nvSpPr>
        <p:spPr>
          <a:xfrm>
            <a:off x="1693234" y="5437980"/>
            <a:ext cx="12234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dirty="0"/>
              <a:t> </a:t>
            </a:r>
            <a:r>
              <a:rPr lang="en-US" sz="1400" b="1" dirty="0"/>
              <a:t>(B-A-B)</a:t>
            </a:r>
            <a:r>
              <a:rPr lang="en-US" sz="1400" b="1" i="1" dirty="0"/>
              <a:t> </a:t>
            </a:r>
            <a:r>
              <a:rPr lang="en-US" sz="1600" dirty="0"/>
              <a:t>= 3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400" b="1" dirty="0"/>
              <a:t>(B-B-A) </a:t>
            </a:r>
            <a:r>
              <a:rPr lang="en-US" sz="1600" dirty="0"/>
              <a:t>= 2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400" b="1" dirty="0"/>
              <a:t>(A-B-B)</a:t>
            </a:r>
            <a:r>
              <a:rPr lang="en-US" sz="1400" dirty="0"/>
              <a:t> </a:t>
            </a:r>
            <a:r>
              <a:rPr lang="en-US" sz="1600" dirty="0"/>
              <a:t>= 2</a:t>
            </a:r>
          </a:p>
          <a:p>
            <a:endParaRPr lang="en-US" sz="1600" dirty="0"/>
          </a:p>
          <a:p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b="1" i="1" dirty="0"/>
              <a:t> </a:t>
            </a:r>
            <a:r>
              <a:rPr lang="en-US" sz="1400" b="1" dirty="0"/>
              <a:t>(B-B-B)</a:t>
            </a:r>
            <a:r>
              <a:rPr lang="en-US" sz="1400" b="1" i="1" dirty="0"/>
              <a:t> </a:t>
            </a:r>
            <a:r>
              <a:rPr lang="en-US" sz="1600" dirty="0"/>
              <a:t>= 1</a:t>
            </a:r>
          </a:p>
          <a:p>
            <a:endParaRPr lang="en-US" sz="1600" dirty="0"/>
          </a:p>
        </p:txBody>
      </p:sp>
      <p:sp>
        <p:nvSpPr>
          <p:cNvPr id="212" name="Rectangle 211"/>
          <p:cNvSpPr/>
          <p:nvPr/>
        </p:nvSpPr>
        <p:spPr>
          <a:xfrm>
            <a:off x="4701539" y="227076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grpSp>
        <p:nvGrpSpPr>
          <p:cNvPr id="117" name="Group 252">
            <a:extLst>
              <a:ext uri="{FF2B5EF4-FFF2-40B4-BE49-F238E27FC236}">
                <a16:creationId xmlns:a16="http://schemas.microsoft.com/office/drawing/2014/main" id="{9B6E4030-48DA-468B-BAFB-27BD4566D07B}"/>
              </a:ext>
            </a:extLst>
          </p:cNvPr>
          <p:cNvGrpSpPr/>
          <p:nvPr/>
        </p:nvGrpSpPr>
        <p:grpSpPr>
          <a:xfrm>
            <a:off x="3268980" y="3314439"/>
            <a:ext cx="6537960" cy="1569660"/>
            <a:chOff x="-886597" y="4406326"/>
            <a:chExt cx="5153797" cy="2070674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3F9AFE9-8E76-41D5-A90F-1E9912EBAAE0}"/>
                </a:ext>
              </a:extLst>
            </p:cNvPr>
            <p:cNvSpPr txBox="1"/>
            <p:nvPr/>
          </p:nvSpPr>
          <p:spPr>
            <a:xfrm>
              <a:off x="-369342" y="5060063"/>
              <a:ext cx="881003" cy="771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y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0.1875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Y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0006BE-DCDC-4387-8D1F-82F2CE59AE87}"/>
                </a:ext>
              </a:extLst>
            </p:cNvPr>
            <p:cNvSpPr/>
            <p:nvPr/>
          </p:nvSpPr>
          <p:spPr>
            <a:xfrm>
              <a:off x="-886597" y="4406326"/>
              <a:ext cx="5153797" cy="207067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D0448C-EA73-4188-995A-A5CD206390E0}"/>
                </a:ext>
              </a:extLst>
            </p:cNvPr>
            <p:cNvSpPr txBox="1"/>
            <p:nvPr/>
          </p:nvSpPr>
          <p:spPr>
            <a:xfrm>
              <a:off x="558703" y="4485707"/>
              <a:ext cx="2263198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Nearest-Neighbor (Y) Values</a:t>
              </a:r>
              <a:endParaRPr lang="en-US" sz="1800" b="1" i="1" dirty="0"/>
            </a:p>
          </p:txBody>
        </p:sp>
      </p:grpSp>
      <p:grpSp>
        <p:nvGrpSpPr>
          <p:cNvPr id="121" name="Group 263">
            <a:extLst>
              <a:ext uri="{FF2B5EF4-FFF2-40B4-BE49-F238E27FC236}">
                <a16:creationId xmlns:a16="http://schemas.microsoft.com/office/drawing/2014/main" id="{EDFC924B-0705-404B-A2DA-F5EAF5CD17B2}"/>
              </a:ext>
            </a:extLst>
          </p:cNvPr>
          <p:cNvGrpSpPr/>
          <p:nvPr/>
        </p:nvGrpSpPr>
        <p:grpSpPr>
          <a:xfrm>
            <a:off x="3417546" y="3745061"/>
            <a:ext cx="621055" cy="560364"/>
            <a:chOff x="1447796" y="3309485"/>
            <a:chExt cx="564595" cy="49443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64ABF1-506E-4CC4-839B-0FE492618429}"/>
                </a:ext>
              </a:extLst>
            </p:cNvPr>
            <p:cNvSpPr txBox="1"/>
            <p:nvPr/>
          </p:nvSpPr>
          <p:spPr>
            <a:xfrm>
              <a:off x="1730846" y="3309485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23" name="Group 200">
              <a:extLst>
                <a:ext uri="{FF2B5EF4-FFF2-40B4-BE49-F238E27FC236}">
                  <a16:creationId xmlns:a16="http://schemas.microsoft.com/office/drawing/2014/main" id="{D8BFF11C-E545-48B6-A400-D5BDC1F9AF46}"/>
                </a:ext>
              </a:extLst>
            </p:cNvPr>
            <p:cNvGrpSpPr/>
            <p:nvPr/>
          </p:nvGrpSpPr>
          <p:grpSpPr>
            <a:xfrm>
              <a:off x="1447796" y="3505200"/>
              <a:ext cx="324132" cy="298724"/>
              <a:chOff x="1447796" y="3505200"/>
              <a:chExt cx="324132" cy="298724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685452E-E5BF-4A81-99FA-DD19447600C8}"/>
                  </a:ext>
                </a:extLst>
              </p:cNvPr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2623D41-B0C7-4D2E-BD95-A9699F3AAF60}"/>
                  </a:ext>
                </a:extLst>
              </p:cNvPr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277">
            <a:extLst>
              <a:ext uri="{FF2B5EF4-FFF2-40B4-BE49-F238E27FC236}">
                <a16:creationId xmlns:a16="http://schemas.microsoft.com/office/drawing/2014/main" id="{8A2A9F95-3703-4BC4-B9B1-5F98E7FFA3AE}"/>
              </a:ext>
            </a:extLst>
          </p:cNvPr>
          <p:cNvGrpSpPr/>
          <p:nvPr/>
        </p:nvGrpSpPr>
        <p:grpSpPr>
          <a:xfrm>
            <a:off x="4922884" y="3745066"/>
            <a:ext cx="639716" cy="563789"/>
            <a:chOff x="1447803" y="3306464"/>
            <a:chExt cx="581559" cy="49746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93D1FA8-D04D-4460-86AD-107E7AB1C9E8}"/>
                </a:ext>
              </a:extLst>
            </p:cNvPr>
            <p:cNvSpPr txBox="1"/>
            <p:nvPr/>
          </p:nvSpPr>
          <p:spPr>
            <a:xfrm>
              <a:off x="1747817" y="3306464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30" name="Group 200">
              <a:extLst>
                <a:ext uri="{FF2B5EF4-FFF2-40B4-BE49-F238E27FC236}">
                  <a16:creationId xmlns:a16="http://schemas.microsoft.com/office/drawing/2014/main" id="{65101F59-D525-4BC3-92D5-7564122BA004}"/>
                </a:ext>
              </a:extLst>
            </p:cNvPr>
            <p:cNvGrpSpPr/>
            <p:nvPr/>
          </p:nvGrpSpPr>
          <p:grpSpPr>
            <a:xfrm>
              <a:off x="1447803" y="3505200"/>
              <a:ext cx="324125" cy="298724"/>
              <a:chOff x="1447803" y="3505200"/>
              <a:chExt cx="324125" cy="298724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54BEAD-6744-4845-8478-AA7D902E1226}"/>
                  </a:ext>
                </a:extLst>
              </p:cNvPr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BDB9563-2DD4-44B8-A786-1CAA9DEE5B58}"/>
                  </a:ext>
                </a:extLst>
              </p:cNvPr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301">
            <a:extLst>
              <a:ext uri="{FF2B5EF4-FFF2-40B4-BE49-F238E27FC236}">
                <a16:creationId xmlns:a16="http://schemas.microsoft.com/office/drawing/2014/main" id="{EB049CF9-991D-48DC-B6E4-866F2FBBAD6B}"/>
              </a:ext>
            </a:extLst>
          </p:cNvPr>
          <p:cNvGrpSpPr/>
          <p:nvPr/>
        </p:nvGrpSpPr>
        <p:grpSpPr>
          <a:xfrm>
            <a:off x="6553200" y="3745062"/>
            <a:ext cx="831271" cy="563716"/>
            <a:chOff x="1526044" y="3306527"/>
            <a:chExt cx="507798" cy="49739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84668A7-6FD0-4D4E-8C21-7B6BB12D3715}"/>
                </a:ext>
              </a:extLst>
            </p:cNvPr>
            <p:cNvSpPr txBox="1"/>
            <p:nvPr/>
          </p:nvSpPr>
          <p:spPr>
            <a:xfrm>
              <a:off x="1752297" y="3306527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51" name="Group 200">
              <a:extLst>
                <a:ext uri="{FF2B5EF4-FFF2-40B4-BE49-F238E27FC236}">
                  <a16:creationId xmlns:a16="http://schemas.microsoft.com/office/drawing/2014/main" id="{29E582BD-D73E-446C-9FDF-ED5B3AFA72B6}"/>
                </a:ext>
              </a:extLst>
            </p:cNvPr>
            <p:cNvGrpSpPr/>
            <p:nvPr/>
          </p:nvGrpSpPr>
          <p:grpSpPr>
            <a:xfrm>
              <a:off x="1526044" y="3505200"/>
              <a:ext cx="272802" cy="298724"/>
              <a:chOff x="1526044" y="3505200"/>
              <a:chExt cx="272802" cy="298724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32998AC-E4A4-400A-AFCD-80E484218ACE}"/>
                  </a:ext>
                </a:extLst>
              </p:cNvPr>
              <p:cNvSpPr txBox="1"/>
              <p:nvPr/>
            </p:nvSpPr>
            <p:spPr>
              <a:xfrm>
                <a:off x="1526044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A44239A-AF0C-4FDB-BCAF-951812767C26}"/>
                  </a:ext>
                </a:extLst>
              </p:cNvPr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 308">
            <a:extLst>
              <a:ext uri="{FF2B5EF4-FFF2-40B4-BE49-F238E27FC236}">
                <a16:creationId xmlns:a16="http://schemas.microsoft.com/office/drawing/2014/main" id="{C0F18D07-FE85-4098-9327-E116CCA85156}"/>
              </a:ext>
            </a:extLst>
          </p:cNvPr>
          <p:cNvGrpSpPr/>
          <p:nvPr/>
        </p:nvGrpSpPr>
        <p:grpSpPr>
          <a:xfrm>
            <a:off x="8229600" y="3786411"/>
            <a:ext cx="600914" cy="540147"/>
            <a:chOff x="1447796" y="3327323"/>
            <a:chExt cx="546285" cy="47660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8BB5E27-F3D2-4BE1-856A-2F286888A92D}"/>
                </a:ext>
              </a:extLst>
            </p:cNvPr>
            <p:cNvSpPr txBox="1"/>
            <p:nvPr/>
          </p:nvSpPr>
          <p:spPr>
            <a:xfrm>
              <a:off x="1721279" y="3327323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8" name="Group 200">
              <a:extLst>
                <a:ext uri="{FF2B5EF4-FFF2-40B4-BE49-F238E27FC236}">
                  <a16:creationId xmlns:a16="http://schemas.microsoft.com/office/drawing/2014/main" id="{24E75900-CEBD-4122-A678-567D457E8306}"/>
                </a:ext>
              </a:extLst>
            </p:cNvPr>
            <p:cNvGrpSpPr/>
            <p:nvPr/>
          </p:nvGrpSpPr>
          <p:grpSpPr>
            <a:xfrm>
              <a:off x="1447796" y="3505200"/>
              <a:ext cx="324132" cy="298724"/>
              <a:chOff x="1447796" y="3505200"/>
              <a:chExt cx="324132" cy="298724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18BA05C-9AEC-4631-AB29-E57CD0D33F2E}"/>
                  </a:ext>
                </a:extLst>
              </p:cNvPr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AAF4A61-4A9C-48D2-8511-76FA3A7BC67D}"/>
                  </a:ext>
                </a:extLst>
              </p:cNvPr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58E80F79-1F20-40BE-BA6B-47A12A3EA698}"/>
              </a:ext>
            </a:extLst>
          </p:cNvPr>
          <p:cNvSpPr txBox="1"/>
          <p:nvPr/>
        </p:nvSpPr>
        <p:spPr>
          <a:xfrm>
            <a:off x="7034503" y="3657600"/>
            <a:ext cx="1322880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2var</a:t>
            </a:r>
            <a:r>
              <a:rPr lang="en-US" sz="1600" dirty="0"/>
              <a:t> = 0.3125</a:t>
            </a:r>
          </a:p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2 var</a:t>
            </a:r>
            <a:r>
              <a:rPr lang="en-US" sz="1600" b="1" i="1" dirty="0"/>
              <a:t> </a:t>
            </a:r>
            <a:r>
              <a:rPr lang="en-US" sz="1600" dirty="0"/>
              <a:t>= 5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6864D7-005B-4D9B-A062-28018A2F385C}"/>
              </a:ext>
            </a:extLst>
          </p:cNvPr>
          <p:cNvSpPr txBox="1"/>
          <p:nvPr/>
        </p:nvSpPr>
        <p:spPr>
          <a:xfrm>
            <a:off x="5434302" y="3781454"/>
            <a:ext cx="1138535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2</a:t>
            </a:r>
            <a:r>
              <a:rPr lang="en-US" sz="1600" dirty="0"/>
              <a:t> = 0.3125</a:t>
            </a:r>
            <a:endParaRPr lang="en-US" sz="1600" b="1" i="1" dirty="0"/>
          </a:p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4E935-422D-449E-977C-903C3598C8C5}"/>
              </a:ext>
            </a:extLst>
          </p:cNvPr>
          <p:cNvSpPr txBox="1"/>
          <p:nvPr/>
        </p:nvSpPr>
        <p:spPr>
          <a:xfrm>
            <a:off x="8703248" y="3705254"/>
            <a:ext cx="1138535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3</a:t>
            </a:r>
            <a:r>
              <a:rPr lang="en-US" sz="1600" dirty="0"/>
              <a:t> = 0.1875</a:t>
            </a:r>
          </a:p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3</a:t>
            </a:r>
            <a:r>
              <a:rPr lang="en-US" sz="1600" dirty="0"/>
              <a:t>= 3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4D1BDB-0D1E-49AE-A17A-20CCFBDA23D5}"/>
              </a:ext>
            </a:extLst>
          </p:cNvPr>
          <p:cNvSpPr txBox="1"/>
          <p:nvPr/>
        </p:nvSpPr>
        <p:spPr>
          <a:xfrm>
            <a:off x="3604260" y="4320960"/>
            <a:ext cx="5867400" cy="595237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y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nearest neighbors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</a:p>
          <a:p>
            <a:pPr algn="ctr"/>
            <a:r>
              <a:rPr lang="en-US" sz="1600" b="1" i="1" dirty="0"/>
              <a:t>Y</a:t>
            </a:r>
            <a:r>
              <a:rPr lang="en-US" sz="1600" b="1" i="1" baseline="-25000" dirty="0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nearest neighbors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1795905-4EFF-42DD-93AE-5C36E3116F50}"/>
              </a:ext>
            </a:extLst>
          </p:cNvPr>
          <p:cNvSpPr/>
          <p:nvPr/>
        </p:nvSpPr>
        <p:spPr>
          <a:xfrm>
            <a:off x="152400" y="3351185"/>
            <a:ext cx="2856694" cy="15437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DF3F45B-F7B2-4D95-BA35-2015A8A6F665}"/>
              </a:ext>
            </a:extLst>
          </p:cNvPr>
          <p:cNvSpPr txBox="1"/>
          <p:nvPr/>
        </p:nvSpPr>
        <p:spPr>
          <a:xfrm>
            <a:off x="644757" y="3476351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Summary of </a:t>
            </a:r>
            <a:r>
              <a:rPr lang="en-US" sz="1800" b="1" i="1" dirty="0"/>
              <a:t>Y(</a:t>
            </a:r>
            <a:r>
              <a:rPr lang="en-US" sz="1800" b="1" i="1" dirty="0" err="1"/>
              <a:t>i</a:t>
            </a:r>
            <a:r>
              <a:rPr lang="en-US" sz="1800" b="1" i="1" dirty="0"/>
              <a:t>)</a:t>
            </a:r>
            <a:r>
              <a:rPr lang="en-US" sz="1800" b="1" dirty="0"/>
              <a:t>’s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E7AB7BB-9DFF-4DB0-A10A-A30379277760}"/>
              </a:ext>
            </a:extLst>
          </p:cNvPr>
          <p:cNvSpPr txBox="1"/>
          <p:nvPr/>
        </p:nvSpPr>
        <p:spPr>
          <a:xfrm>
            <a:off x="212589" y="3902649"/>
            <a:ext cx="108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Y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 </a:t>
            </a:r>
            <a:r>
              <a:rPr lang="en-US" sz="1400" b="1" dirty="0"/>
              <a:t>(A-A) </a:t>
            </a:r>
            <a:r>
              <a:rPr lang="en-US" sz="1600" dirty="0"/>
              <a:t>= 3</a:t>
            </a:r>
          </a:p>
          <a:p>
            <a:endParaRPr lang="en-US" sz="1600" dirty="0"/>
          </a:p>
          <a:p>
            <a:r>
              <a:rPr lang="en-US" sz="1600" b="1" i="1" dirty="0"/>
              <a:t>Y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400" b="1" dirty="0"/>
              <a:t>(A-B) </a:t>
            </a:r>
            <a:r>
              <a:rPr lang="en-US" sz="1600" dirty="0"/>
              <a:t>= 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2E59D2-2F1F-4B68-8C9C-27AC9EDD081A}"/>
              </a:ext>
            </a:extLst>
          </p:cNvPr>
          <p:cNvSpPr txBox="1"/>
          <p:nvPr/>
        </p:nvSpPr>
        <p:spPr>
          <a:xfrm>
            <a:off x="1651489" y="3893403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Y</a:t>
            </a:r>
            <a:r>
              <a:rPr lang="en-US" sz="1600" b="1" i="1" baseline="-25000" dirty="0"/>
              <a:t>4</a:t>
            </a:r>
            <a:r>
              <a:rPr lang="en-US" sz="1600" b="1" dirty="0"/>
              <a:t> </a:t>
            </a:r>
            <a:r>
              <a:rPr lang="en-US" sz="1400" b="1" dirty="0"/>
              <a:t>(B-B)</a:t>
            </a:r>
            <a:r>
              <a:rPr lang="en-US" sz="1400" b="1" i="1" dirty="0"/>
              <a:t> </a:t>
            </a:r>
            <a:r>
              <a:rPr lang="en-US" sz="1600" dirty="0"/>
              <a:t>= 3</a:t>
            </a:r>
          </a:p>
          <a:p>
            <a:endParaRPr lang="en-US" sz="1600" dirty="0"/>
          </a:p>
          <a:p>
            <a:r>
              <a:rPr lang="en-US" sz="1600" b="1" i="1" dirty="0"/>
              <a:t>Y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400" b="1" dirty="0"/>
              <a:t>(B-A) </a:t>
            </a:r>
            <a:r>
              <a:rPr lang="en-US" sz="1600" dirty="0"/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21614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7900" y="281313"/>
            <a:ext cx="2162607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Code Specifics: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647700" y="935533"/>
            <a:ext cx="8763000" cy="6555554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/>
              <a:t>Grid Size / Configuration: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2 rows, 12 columns – 24 nodes total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instances of “base” pattern (eight nodes per base pattern)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“base” pattern instances allow some flexibility in choosing multiple node swaps (for a later code development)</a:t>
            </a:r>
          </a:p>
          <a:p>
            <a:endParaRPr lang="en-US" dirty="0"/>
          </a:p>
          <a:p>
            <a:r>
              <a:rPr lang="en-US" b="1" dirty="0"/>
              <a:t>Code Notes: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Written in </a:t>
            </a:r>
            <a:r>
              <a:rPr lang="en-US" b="1" i="1" dirty="0"/>
              <a:t>OO Python</a:t>
            </a:r>
            <a:r>
              <a:rPr lang="en-US" dirty="0"/>
              <a:t>; single class is for the object </a:t>
            </a:r>
            <a:r>
              <a:rPr lang="en-US" b="1" dirty="0"/>
              <a:t>node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Methods not yet fully developed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Structured code; </a:t>
            </a:r>
            <a:r>
              <a:rPr lang="en-US" b="1" i="1" dirty="0"/>
              <a:t>procedures &amp;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Start </a:t>
            </a:r>
            <a:r>
              <a:rPr lang="en-US" b="1" i="1" dirty="0"/>
              <a:t>reading from the bottom </a:t>
            </a:r>
            <a:r>
              <a:rPr lang="en-US" dirty="0"/>
              <a:t>to get a sense of what is happening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Code Actions: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Define a grid of 24 nodes in two rows; initialize with zero activation value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Assign node activation values according to the “base” pattern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Computes the in-row </a:t>
            </a:r>
            <a:r>
              <a:rPr lang="en-US" i="1" dirty="0"/>
              <a:t>w</a:t>
            </a:r>
            <a:r>
              <a:rPr lang="en-US" dirty="0"/>
              <a:t> configuration values ONLY (no </a:t>
            </a:r>
            <a:r>
              <a:rPr lang="en-US" i="1" dirty="0"/>
              <a:t>y</a:t>
            </a:r>
            <a:r>
              <a:rPr lang="en-US" dirty="0"/>
              <a:t> values, no </a:t>
            </a:r>
            <a:r>
              <a:rPr lang="en-US" i="1" dirty="0"/>
              <a:t>z</a:t>
            </a:r>
            <a:r>
              <a:rPr lang="en-US" dirty="0"/>
              <a:t>-triplets)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Allows the user to select two nodes to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Tests the desired swap to see if two nodes have different activations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Performs the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Lots of debug print statements throughout, controlled via Boolean for easy turn-on and off</a:t>
            </a:r>
          </a:p>
        </p:txBody>
      </p:sp>
    </p:spTree>
    <p:extLst>
      <p:ext uri="{BB962C8B-B14F-4D97-AF65-F5344CB8AC3E}">
        <p14:creationId xmlns:p14="http://schemas.microsoft.com/office/powerpoint/2010/main" val="21159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086046" y="188958"/>
            <a:ext cx="7886309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Experimental Results: Object-Oriented Code, 1-D CVM</a:t>
            </a:r>
          </a:p>
          <a:p>
            <a:pPr algn="ctr"/>
            <a:r>
              <a:rPr lang="en-US" sz="2200" b="1" dirty="0"/>
              <a:t>The Base Grid Plus </a:t>
            </a:r>
            <a:r>
              <a:rPr lang="en-US" sz="2200" b="1" i="1" dirty="0"/>
              <a:t>w</a:t>
            </a:r>
            <a:r>
              <a:rPr lang="en-US" sz="2200" b="1" dirty="0"/>
              <a:t>-Config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8F30-01EF-42BC-A593-81BC59A9A33C}"/>
              </a:ext>
            </a:extLst>
          </p:cNvPr>
          <p:cNvSpPr txBox="1"/>
          <p:nvPr/>
        </p:nvSpPr>
        <p:spPr>
          <a:xfrm>
            <a:off x="1070716" y="915048"/>
            <a:ext cx="2638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Structured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60A90-E914-4F85-BBF1-156A6EC89DDB}"/>
              </a:ext>
            </a:extLst>
          </p:cNvPr>
          <p:cNvSpPr txBox="1"/>
          <p:nvPr/>
        </p:nvSpPr>
        <p:spPr>
          <a:xfrm>
            <a:off x="11690" y="6989171"/>
            <a:ext cx="439177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2D-CVM_OO_basic-config-vars_V-and-V_1-1_2018-09-23.py</a:t>
            </a:r>
          </a:p>
          <a:p>
            <a:pPr algn="ctr"/>
            <a:r>
              <a:rPr lang="en-US" sz="1320" b="1" dirty="0"/>
              <a:t>2018/09/23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ECC4D1-F39F-4129-BBF6-9E1BBF6F63B0}"/>
              </a:ext>
            </a:extLst>
          </p:cNvPr>
          <p:cNvSpPr txBox="1"/>
          <p:nvPr/>
        </p:nvSpPr>
        <p:spPr>
          <a:xfrm>
            <a:off x="4990685" y="894379"/>
            <a:ext cx="2497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Original Linear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3C6B5-49D5-4586-B273-636922AB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1" t="32184" r="5329" b="16092"/>
          <a:stretch/>
        </p:blipFill>
        <p:spPr>
          <a:xfrm>
            <a:off x="4411997" y="1201015"/>
            <a:ext cx="4526280" cy="578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39929-D599-4502-9944-F6DA12C63164}"/>
              </a:ext>
            </a:extLst>
          </p:cNvPr>
          <p:cNvSpPr txBox="1"/>
          <p:nvPr/>
        </p:nvSpPr>
        <p:spPr>
          <a:xfrm>
            <a:off x="4421545" y="6984595"/>
            <a:ext cx="337900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simple_OO-node-list-code_1b_2018-07-29.py</a:t>
            </a:r>
          </a:p>
          <a:p>
            <a:pPr algn="ctr"/>
            <a:r>
              <a:rPr lang="en-US" sz="1320" b="1" dirty="0"/>
              <a:t>2019/09/23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126C-AD4B-441F-9140-9984CEEB2292}"/>
              </a:ext>
            </a:extLst>
          </p:cNvPr>
          <p:cNvSpPr txBox="1"/>
          <p:nvPr/>
        </p:nvSpPr>
        <p:spPr>
          <a:xfrm>
            <a:off x="7787527" y="2069263"/>
            <a:ext cx="2198337" cy="30716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20" b="1" dirty="0"/>
              <a:t>Verification &amp; Validation:</a:t>
            </a:r>
          </a:p>
          <a:p>
            <a:endParaRPr lang="en-US" sz="880" b="1" dirty="0"/>
          </a:p>
          <a:p>
            <a:r>
              <a:rPr lang="en-US" sz="1320" dirty="0"/>
              <a:t>Previous code was extensively hand-validated for the same-row </a:t>
            </a:r>
            <a:r>
              <a:rPr lang="en-US" sz="1320" i="1" dirty="0"/>
              <a:t>w</a:t>
            </a:r>
            <a:r>
              <a:rPr lang="en-US" sz="1320" dirty="0"/>
              <a:t>-values.</a:t>
            </a:r>
          </a:p>
          <a:p>
            <a:r>
              <a:rPr lang="en-US" sz="1320" dirty="0"/>
              <a:t>New code gives identical results.</a:t>
            </a:r>
          </a:p>
          <a:p>
            <a:endParaRPr lang="en-US" sz="1320" dirty="0"/>
          </a:p>
          <a:p>
            <a:r>
              <a:rPr lang="en-US" sz="1320" dirty="0"/>
              <a:t>The new code provides the same functionality as previous, but is re-organized with a procedure / function structure, all called from __main__.</a:t>
            </a:r>
          </a:p>
          <a:p>
            <a:endParaRPr lang="en-US" sz="13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C2FD7-7098-4E7C-A0F4-F70073E9B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2" t="35902" r="10312" b="9838"/>
          <a:stretch/>
        </p:blipFill>
        <p:spPr>
          <a:xfrm>
            <a:off x="374515" y="1274853"/>
            <a:ext cx="3809186" cy="5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375234" cy="1631129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public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1238</Words>
  <Application>Microsoft Office PowerPoint</Application>
  <PresentationFormat>Custom</PresentationFormat>
  <Paragraphs>234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Britannic Bold</vt:lpstr>
      <vt:lpstr>Calibri</vt:lpstr>
      <vt:lpstr>Monotype Corsiva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96</cp:revision>
  <dcterms:created xsi:type="dcterms:W3CDTF">2016-11-28T17:15:15Z</dcterms:created>
  <dcterms:modified xsi:type="dcterms:W3CDTF">2018-10-10T19:45:33Z</dcterms:modified>
</cp:coreProperties>
</file>