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6"/>
  </p:notesMasterIdLst>
  <p:sldIdLst>
    <p:sldId id="256" r:id="rId2"/>
    <p:sldId id="331" r:id="rId3"/>
    <p:sldId id="332" r:id="rId4"/>
    <p:sldId id="333" r:id="rId5"/>
    <p:sldId id="323" r:id="rId6"/>
    <p:sldId id="324" r:id="rId7"/>
    <p:sldId id="325" r:id="rId8"/>
    <p:sldId id="326" r:id="rId9"/>
    <p:sldId id="327" r:id="rId10"/>
    <p:sldId id="328" r:id="rId11"/>
    <p:sldId id="329" r:id="rId12"/>
    <p:sldId id="330" r:id="rId13"/>
    <p:sldId id="342" r:id="rId14"/>
    <p:sldId id="334" r:id="rId15"/>
    <p:sldId id="336" r:id="rId16"/>
    <p:sldId id="337" r:id="rId17"/>
    <p:sldId id="338" r:id="rId18"/>
    <p:sldId id="339" r:id="rId19"/>
    <p:sldId id="340" r:id="rId20"/>
    <p:sldId id="335" r:id="rId21"/>
    <p:sldId id="343" r:id="rId22"/>
    <p:sldId id="347" r:id="rId23"/>
    <p:sldId id="354" r:id="rId24"/>
    <p:sldId id="307" r:id="rId25"/>
    <p:sldId id="308" r:id="rId26"/>
    <p:sldId id="346" r:id="rId27"/>
    <p:sldId id="310" r:id="rId28"/>
    <p:sldId id="348" r:id="rId29"/>
    <p:sldId id="349" r:id="rId30"/>
    <p:sldId id="350" r:id="rId31"/>
    <p:sldId id="351" r:id="rId32"/>
    <p:sldId id="352" r:id="rId33"/>
    <p:sldId id="353" r:id="rId34"/>
    <p:sldId id="344" r:id="rId35"/>
    <p:sldId id="303" r:id="rId36"/>
    <p:sldId id="345" r:id="rId37"/>
    <p:sldId id="313" r:id="rId38"/>
    <p:sldId id="314" r:id="rId39"/>
    <p:sldId id="315" r:id="rId40"/>
    <p:sldId id="316" r:id="rId41"/>
    <p:sldId id="317" r:id="rId42"/>
    <p:sldId id="299" r:id="rId43"/>
    <p:sldId id="300" r:id="rId44"/>
    <p:sldId id="27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3" autoAdjust="0"/>
    <p:restoredTop sz="89408" autoAdjust="0"/>
  </p:normalViewPr>
  <p:slideViewPr>
    <p:cSldViewPr>
      <p:cViewPr varScale="1">
        <p:scale>
          <a:sx n="57" d="100"/>
          <a:sy n="57" d="100"/>
        </p:scale>
        <p:origin x="67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工作表1!$B$1</c:f>
              <c:strCache>
                <c:ptCount val="1"/>
                <c:pt idx="0">
                  <c:v>Total</c:v>
                </c:pt>
              </c:strCache>
            </c:strRef>
          </c:tx>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工作表1!$A$2:$A$4</c:f>
              <c:strCache>
                <c:ptCount val="3"/>
                <c:pt idx="0">
                  <c:v>Iteration 1</c:v>
                </c:pt>
                <c:pt idx="1">
                  <c:v>Iteration 2</c:v>
                </c:pt>
                <c:pt idx="2">
                  <c:v>Iterarion 3</c:v>
                </c:pt>
              </c:strCache>
            </c:strRef>
          </c:cat>
          <c:val>
            <c:numRef>
              <c:f>工作表1!$B$2:$B$4</c:f>
              <c:numCache>
                <c:formatCode>General</c:formatCode>
                <c:ptCount val="3"/>
                <c:pt idx="0">
                  <c:v>2596</c:v>
                </c:pt>
                <c:pt idx="1">
                  <c:v>1137</c:v>
                </c:pt>
                <c:pt idx="2">
                  <c:v>2064</c:v>
                </c:pt>
              </c:numCache>
            </c:numRef>
          </c:val>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9400F2-D48C-4C5F-B68A-47E97779C1EC}" type="datetimeFigureOut">
              <a:rPr lang="en-US" smtClean="0"/>
              <a:pPr/>
              <a:t>12/7/2013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B3DD8A-63B1-41A6-A805-DFEC07A5904E}" type="slidenum">
              <a:rPr lang="en-US" smtClean="0"/>
              <a:pPr/>
              <a:t>‹#›</a:t>
            </a:fld>
            <a:endParaRPr lang="en-US"/>
          </a:p>
        </p:txBody>
      </p:sp>
    </p:spTree>
    <p:extLst>
      <p:ext uri="{BB962C8B-B14F-4D97-AF65-F5344CB8AC3E}">
        <p14:creationId xmlns:p14="http://schemas.microsoft.com/office/powerpoint/2010/main" val="140304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B3DD8A-63B1-41A6-A805-DFEC07A5904E}" type="slidenum">
              <a:rPr lang="en-US" smtClean="0"/>
              <a:pPr/>
              <a:t>1</a:t>
            </a:fld>
            <a:endParaRPr lang="en-US"/>
          </a:p>
        </p:txBody>
      </p:sp>
    </p:spTree>
    <p:extLst>
      <p:ext uri="{BB962C8B-B14F-4D97-AF65-F5344CB8AC3E}">
        <p14:creationId xmlns:p14="http://schemas.microsoft.com/office/powerpoint/2010/main" val="1221588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As planned in the SPMP, our group has a logical and </a:t>
            </a:r>
            <a:r>
              <a:rPr lang="en-US" altLang="zh-CN" sz="1200" kern="1200" dirty="0" smtClean="0">
                <a:solidFill>
                  <a:schemeClr val="tx1"/>
                </a:solidFill>
                <a:latin typeface="+mn-lt"/>
                <a:ea typeface="+mn-ea"/>
                <a:cs typeface="+mn-cs"/>
              </a:rPr>
              <a:t>comprehensive</a:t>
            </a:r>
            <a:r>
              <a:rPr kumimoji="1" lang="en-US" altLang="zh-CN" dirty="0" smtClean="0"/>
              <a:t> test process. Unit Test-&gt;Module Test-&gt;Integration Test.</a:t>
            </a:r>
            <a:r>
              <a:rPr kumimoji="1" lang="zh-CN" altLang="en-US" dirty="0" smtClean="0"/>
              <a:t> </a:t>
            </a:r>
            <a:r>
              <a:rPr kumimoji="1" lang="en-US" altLang="zh-CN" dirty="0" smtClean="0"/>
              <a:t>We</a:t>
            </a:r>
            <a:r>
              <a:rPr kumimoji="1" lang="zh-CN" altLang="en-US" dirty="0" smtClean="0"/>
              <a:t> </a:t>
            </a:r>
            <a:r>
              <a:rPr kumimoji="1" lang="en-US" altLang="zh-CN" dirty="0" smtClean="0"/>
              <a:t>have</a:t>
            </a:r>
            <a:r>
              <a:rPr kumimoji="1" lang="zh-CN" altLang="en-US" dirty="0" smtClean="0"/>
              <a:t> </a:t>
            </a:r>
            <a:r>
              <a:rPr kumimoji="1" lang="en-US" altLang="zh-CN" dirty="0" smtClean="0"/>
              <a:t>hundreds of</a:t>
            </a:r>
            <a:r>
              <a:rPr kumimoji="1" lang="zh-CN" altLang="en-US" dirty="0" smtClean="0"/>
              <a:t> </a:t>
            </a:r>
            <a:r>
              <a:rPr kumimoji="1" lang="en-US" altLang="zh-CN" dirty="0" smtClean="0"/>
              <a:t>unit</a:t>
            </a:r>
            <a:r>
              <a:rPr kumimoji="1" lang="zh-CN" altLang="en-US" dirty="0" smtClean="0"/>
              <a:t> </a:t>
            </a:r>
            <a:r>
              <a:rPr kumimoji="1" lang="en-US" altLang="zh-CN" dirty="0" smtClean="0"/>
              <a:t>tests</a:t>
            </a:r>
            <a:r>
              <a:rPr kumimoji="1" lang="zh-CN" altLang="en-US" dirty="0" smtClean="0"/>
              <a:t> </a:t>
            </a:r>
            <a:r>
              <a:rPr kumimoji="1" lang="en-US" altLang="zh-CN" dirty="0" smtClean="0"/>
              <a:t>to</a:t>
            </a:r>
            <a:r>
              <a:rPr kumimoji="1" lang="zh-CN" altLang="en-US" dirty="0" smtClean="0"/>
              <a:t> </a:t>
            </a:r>
            <a:r>
              <a:rPr kumimoji="1" lang="en-US" altLang="zh-CN" dirty="0" smtClean="0"/>
              <a:t>test</a:t>
            </a:r>
            <a:r>
              <a:rPr kumimoji="1" lang="zh-CN" altLang="en-US" dirty="0" smtClean="0"/>
              <a:t> </a:t>
            </a:r>
            <a:r>
              <a:rPr kumimoji="1" lang="en-US" altLang="zh-CN" dirty="0" smtClean="0"/>
              <a:t>every</a:t>
            </a:r>
            <a:r>
              <a:rPr kumimoji="1" lang="zh-CN" altLang="en-US" dirty="0" smtClean="0"/>
              <a:t> </a:t>
            </a:r>
            <a:r>
              <a:rPr kumimoji="1" lang="en-US" altLang="zh-CN" dirty="0" smtClean="0"/>
              <a:t>page</a:t>
            </a:r>
            <a:r>
              <a:rPr kumimoji="1" lang="zh-CN" altLang="en-US" dirty="0" smtClean="0"/>
              <a:t> </a:t>
            </a:r>
            <a:r>
              <a:rPr kumimoji="1" lang="en-US" altLang="zh-CN" dirty="0" smtClean="0"/>
              <a:t>and every</a:t>
            </a:r>
            <a:r>
              <a:rPr kumimoji="1" lang="zh-CN" altLang="en-US" dirty="0" smtClean="0"/>
              <a:t> </a:t>
            </a:r>
            <a:r>
              <a:rPr kumimoji="1" lang="en-US" altLang="zh-CN" dirty="0" smtClean="0"/>
              <a:t>function.</a:t>
            </a:r>
            <a:r>
              <a:rPr kumimoji="1" lang="zh-CN" altLang="en-US" dirty="0" smtClean="0"/>
              <a:t> </a:t>
            </a:r>
            <a:r>
              <a:rPr kumimoji="1" lang="en-US" altLang="zh-CN" dirty="0" smtClean="0"/>
              <a:t>For</a:t>
            </a:r>
            <a:r>
              <a:rPr kumimoji="1" lang="zh-CN" altLang="en-US" dirty="0" smtClean="0"/>
              <a:t> </a:t>
            </a:r>
            <a:r>
              <a:rPr kumimoji="1" lang="en-US" altLang="zh-CN" dirty="0" smtClean="0"/>
              <a:t>every</a:t>
            </a:r>
            <a:r>
              <a:rPr kumimoji="1" lang="zh-CN" altLang="en-US" dirty="0" smtClean="0"/>
              <a:t> </a:t>
            </a:r>
            <a:r>
              <a:rPr kumimoji="1" lang="en-US" altLang="zh-CN" dirty="0" smtClean="0"/>
              <a:t>module,</a:t>
            </a:r>
            <a:r>
              <a:rPr kumimoji="1" lang="zh-CN" altLang="en-US" dirty="0" smtClean="0"/>
              <a:t> </a:t>
            </a:r>
            <a:r>
              <a:rPr kumimoji="1" lang="en-US" altLang="zh-CN" dirty="0" smtClean="0"/>
              <a:t>we</a:t>
            </a:r>
            <a:r>
              <a:rPr kumimoji="1" lang="zh-CN" altLang="en-US" dirty="0" smtClean="0"/>
              <a:t> </a:t>
            </a:r>
            <a:r>
              <a:rPr kumimoji="1" lang="en-US" altLang="zh-CN" dirty="0" smtClean="0"/>
              <a:t>have</a:t>
            </a:r>
            <a:r>
              <a:rPr kumimoji="1" lang="zh-CN" altLang="en-US" dirty="0" smtClean="0"/>
              <a:t> </a:t>
            </a:r>
            <a:r>
              <a:rPr kumimoji="1" lang="en-US" altLang="zh-CN" dirty="0" smtClean="0"/>
              <a:t>at</a:t>
            </a:r>
            <a:r>
              <a:rPr kumimoji="1" lang="zh-CN" altLang="en-US" dirty="0" smtClean="0"/>
              <a:t> </a:t>
            </a:r>
            <a:r>
              <a:rPr kumimoji="1" lang="en-US" altLang="zh-CN" dirty="0" smtClean="0"/>
              <a:t>least</a:t>
            </a:r>
            <a:r>
              <a:rPr kumimoji="1" lang="zh-CN" altLang="en-US" dirty="0" smtClean="0"/>
              <a:t> </a:t>
            </a:r>
            <a:r>
              <a:rPr kumimoji="1" lang="en-US" altLang="zh-CN" dirty="0" smtClean="0"/>
              <a:t>2</a:t>
            </a:r>
            <a:r>
              <a:rPr kumimoji="1" lang="zh-CN" altLang="en-US" dirty="0" smtClean="0"/>
              <a:t> </a:t>
            </a:r>
            <a:r>
              <a:rPr kumimoji="1" lang="en-US" altLang="zh-CN" dirty="0" smtClean="0"/>
              <a:t>people</a:t>
            </a:r>
            <a:r>
              <a:rPr kumimoji="1" lang="zh-CN" altLang="en-US" dirty="0" smtClean="0"/>
              <a:t> </a:t>
            </a:r>
            <a:r>
              <a:rPr kumimoji="1" lang="en-US" altLang="zh-CN" dirty="0" smtClean="0"/>
              <a:t>involved</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module</a:t>
            </a:r>
            <a:r>
              <a:rPr kumimoji="1" lang="zh-CN" altLang="en-US" dirty="0" smtClean="0"/>
              <a:t> </a:t>
            </a:r>
            <a:r>
              <a:rPr kumimoji="1" lang="en-US" altLang="zh-CN" dirty="0" smtClean="0"/>
              <a:t>test,</a:t>
            </a:r>
            <a:r>
              <a:rPr kumimoji="1" lang="zh-CN" altLang="en-US" dirty="0" smtClean="0"/>
              <a:t> </a:t>
            </a:r>
            <a:r>
              <a:rPr kumimoji="1" lang="en-US" altLang="zh-CN" dirty="0" smtClean="0"/>
              <a:t>one</a:t>
            </a:r>
            <a:r>
              <a:rPr kumimoji="1" lang="zh-CN" altLang="en-US" dirty="0" smtClean="0"/>
              <a:t> </a:t>
            </a:r>
            <a:r>
              <a:rPr kumimoji="1" lang="en-US" altLang="zh-CN" dirty="0" smtClean="0"/>
              <a:t>of</a:t>
            </a:r>
            <a:r>
              <a:rPr kumimoji="1" lang="zh-CN" altLang="en-US" dirty="0" smtClean="0"/>
              <a:t> </a:t>
            </a:r>
            <a:r>
              <a:rPr kumimoji="1" lang="en-US" altLang="zh-CN" dirty="0" smtClean="0"/>
              <a:t>whom</a:t>
            </a:r>
            <a:r>
              <a:rPr kumimoji="1" lang="zh-CN" altLang="en-US" dirty="0" smtClean="0"/>
              <a:t> </a:t>
            </a:r>
            <a:r>
              <a:rPr kumimoji="1" lang="en-US" altLang="zh-CN" dirty="0" smtClean="0"/>
              <a:t>is</a:t>
            </a:r>
            <a:r>
              <a:rPr kumimoji="1" lang="zh-CN" altLang="en-US" dirty="0" smtClean="0"/>
              <a:t> </a:t>
            </a:r>
            <a:r>
              <a:rPr kumimoji="1" lang="en-US" altLang="zh-CN" dirty="0" smtClean="0"/>
              <a:t>the</a:t>
            </a:r>
            <a:r>
              <a:rPr kumimoji="1" lang="zh-CN" altLang="en-US" dirty="0" smtClean="0"/>
              <a:t> </a:t>
            </a:r>
            <a:r>
              <a:rPr kumimoji="1" lang="en-US" altLang="zh-CN" dirty="0" smtClean="0"/>
              <a:t>developer</a:t>
            </a:r>
            <a:r>
              <a:rPr kumimoji="1" lang="zh-CN" altLang="en-US" dirty="0" smtClean="0"/>
              <a:t> </a:t>
            </a:r>
            <a:r>
              <a:rPr kumimoji="1" lang="en-US" altLang="zh-CN" dirty="0" smtClean="0"/>
              <a:t>of</a:t>
            </a:r>
            <a:r>
              <a:rPr kumimoji="1" lang="zh-CN" altLang="en-US" dirty="0" smtClean="0"/>
              <a:t> </a:t>
            </a:r>
            <a:r>
              <a:rPr kumimoji="1" lang="en-US" altLang="zh-CN" dirty="0" smtClean="0"/>
              <a:t>that</a:t>
            </a:r>
            <a:r>
              <a:rPr kumimoji="1" lang="zh-CN" altLang="en-US" dirty="0" smtClean="0"/>
              <a:t> </a:t>
            </a:r>
            <a:r>
              <a:rPr kumimoji="1" lang="en-US" altLang="zh-CN" dirty="0" smtClean="0"/>
              <a:t>module</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others</a:t>
            </a:r>
            <a:r>
              <a:rPr kumimoji="1" lang="zh-CN" altLang="en-US" dirty="0" smtClean="0"/>
              <a:t> </a:t>
            </a:r>
            <a:r>
              <a:rPr kumimoji="1" lang="en-US" altLang="zh-CN" dirty="0" smtClean="0"/>
              <a:t>are</a:t>
            </a:r>
            <a:r>
              <a:rPr kumimoji="1" lang="zh-CN" altLang="en-US" dirty="0" smtClean="0"/>
              <a:t> </a:t>
            </a:r>
            <a:r>
              <a:rPr kumimoji="1" lang="en-US" altLang="zh-CN" dirty="0" smtClean="0"/>
              <a:t>assigned</a:t>
            </a:r>
            <a:r>
              <a:rPr kumimoji="1" lang="zh-CN" altLang="en-US" dirty="0" smtClean="0"/>
              <a:t> </a:t>
            </a:r>
            <a:r>
              <a:rPr kumimoji="1" lang="en-US" altLang="zh-CN" dirty="0" smtClean="0"/>
              <a:t>testers.</a:t>
            </a:r>
            <a:r>
              <a:rPr kumimoji="1" lang="zh-CN" altLang="en-US" dirty="0" smtClean="0"/>
              <a:t> </a:t>
            </a:r>
            <a:r>
              <a:rPr kumimoji="1" lang="en-US" altLang="zh-CN" dirty="0" smtClean="0"/>
              <a:t>At</a:t>
            </a:r>
            <a:r>
              <a:rPr kumimoji="1" lang="zh-CN" altLang="en-US" dirty="0" smtClean="0"/>
              <a:t> </a:t>
            </a:r>
            <a:r>
              <a:rPr kumimoji="1" lang="en-US" altLang="zh-CN" dirty="0" smtClean="0"/>
              <a:t>the</a:t>
            </a:r>
            <a:r>
              <a:rPr kumimoji="1" lang="zh-CN" altLang="en-US" dirty="0" smtClean="0"/>
              <a:t> </a:t>
            </a:r>
            <a:r>
              <a:rPr kumimoji="1" lang="en-US" altLang="zh-CN" dirty="0" smtClean="0"/>
              <a:t>end</a:t>
            </a:r>
            <a:r>
              <a:rPr kumimoji="1" lang="zh-CN" altLang="en-US" dirty="0" smtClean="0"/>
              <a:t> </a:t>
            </a:r>
            <a:r>
              <a:rPr kumimoji="1" lang="en-US" altLang="zh-CN" dirty="0" smtClean="0"/>
              <a:t>of</a:t>
            </a:r>
            <a:r>
              <a:rPr kumimoji="1" lang="zh-CN" altLang="en-US" dirty="0" smtClean="0"/>
              <a:t> </a:t>
            </a:r>
            <a:r>
              <a:rPr kumimoji="1" lang="en-US" altLang="zh-CN" dirty="0" smtClean="0"/>
              <a:t>every</a:t>
            </a:r>
            <a:r>
              <a:rPr kumimoji="1" lang="zh-CN" altLang="en-US" dirty="0" smtClean="0"/>
              <a:t> </a:t>
            </a:r>
            <a:r>
              <a:rPr kumimoji="1" lang="en-US" altLang="zh-CN" dirty="0" smtClean="0"/>
              <a:t>iteration,</a:t>
            </a:r>
            <a:r>
              <a:rPr kumimoji="1" lang="zh-CN" altLang="en-US" dirty="0" smtClean="0"/>
              <a:t> </a:t>
            </a:r>
            <a:r>
              <a:rPr kumimoji="1" lang="en-US" altLang="zh-CN" dirty="0" smtClean="0"/>
              <a:t>we</a:t>
            </a:r>
            <a:r>
              <a:rPr kumimoji="1" lang="zh-CN" altLang="en-US" dirty="0" smtClean="0"/>
              <a:t> </a:t>
            </a:r>
            <a:r>
              <a:rPr kumimoji="1" lang="en-US" altLang="zh-CN" dirty="0" smtClean="0"/>
              <a:t>had</a:t>
            </a:r>
            <a:r>
              <a:rPr kumimoji="1" lang="zh-CN" altLang="en-US" dirty="0" smtClean="0"/>
              <a:t> </a:t>
            </a:r>
            <a:r>
              <a:rPr kumimoji="1" lang="en-US" altLang="zh-CN" dirty="0" smtClean="0"/>
              <a:t>the</a:t>
            </a:r>
            <a:r>
              <a:rPr kumimoji="1" lang="zh-CN" altLang="en-US" dirty="0" smtClean="0"/>
              <a:t> </a:t>
            </a:r>
            <a:r>
              <a:rPr kumimoji="1" lang="en-US" altLang="zh-CN" dirty="0" smtClean="0"/>
              <a:t>integration</a:t>
            </a:r>
            <a:r>
              <a:rPr kumimoji="1" lang="zh-CN" altLang="en-US" dirty="0" smtClean="0"/>
              <a:t> </a:t>
            </a:r>
            <a:r>
              <a:rPr kumimoji="1" lang="en-US" altLang="zh-CN" dirty="0" smtClean="0"/>
              <a:t>test</a:t>
            </a:r>
            <a:r>
              <a:rPr kumimoji="1" lang="zh-CN" altLang="en-US" dirty="0" smtClean="0"/>
              <a:t> </a:t>
            </a:r>
            <a:r>
              <a:rPr kumimoji="1" lang="en-US" altLang="zh-CN" dirty="0" smtClean="0"/>
              <a:t>to</a:t>
            </a:r>
            <a:r>
              <a:rPr kumimoji="1" lang="zh-CN" altLang="en-US" dirty="0" smtClean="0"/>
              <a:t> </a:t>
            </a:r>
            <a:r>
              <a:rPr kumimoji="1" lang="en-US" altLang="zh-CN" dirty="0" smtClean="0"/>
              <a:t>test</a:t>
            </a:r>
            <a:r>
              <a:rPr kumimoji="1" lang="zh-CN" altLang="en-US" dirty="0" smtClean="0"/>
              <a:t> </a:t>
            </a:r>
            <a:r>
              <a:rPr kumimoji="1" lang="en-US" altLang="zh-CN" dirty="0" smtClean="0"/>
              <a:t>the</a:t>
            </a:r>
            <a:r>
              <a:rPr kumimoji="1" lang="zh-CN" altLang="en-US" dirty="0" smtClean="0"/>
              <a:t> </a:t>
            </a:r>
            <a:r>
              <a:rPr kumimoji="1" lang="en-US" altLang="zh-CN" dirty="0" smtClean="0"/>
              <a:t>steady</a:t>
            </a:r>
            <a:r>
              <a:rPr kumimoji="1" lang="zh-CN" altLang="en-US" dirty="0" smtClean="0"/>
              <a:t> </a:t>
            </a:r>
            <a:r>
              <a:rPr kumimoji="1" lang="en-US" altLang="zh-CN" dirty="0" smtClean="0"/>
              <a:t>use</a:t>
            </a:r>
            <a:r>
              <a:rPr kumimoji="1" lang="zh-CN" altLang="en-US" dirty="0" smtClean="0"/>
              <a:t> </a:t>
            </a:r>
            <a:r>
              <a:rPr kumimoji="1" lang="en-US" altLang="zh-CN" dirty="0" smtClean="0"/>
              <a:t>of</a:t>
            </a:r>
            <a:r>
              <a:rPr kumimoji="1" lang="zh-CN" altLang="en-US" dirty="0" smtClean="0"/>
              <a:t> </a:t>
            </a:r>
            <a:r>
              <a:rPr kumimoji="1" lang="en-US" altLang="zh-CN" dirty="0" smtClean="0"/>
              <a:t>the</a:t>
            </a:r>
            <a:r>
              <a:rPr kumimoji="1" lang="zh-CN" altLang="en-US" dirty="0" smtClean="0"/>
              <a:t> </a:t>
            </a:r>
            <a:r>
              <a:rPr kumimoji="1" lang="en-US" altLang="zh-CN" dirty="0" smtClean="0"/>
              <a:t>combination</a:t>
            </a:r>
            <a:r>
              <a:rPr kumimoji="1" lang="zh-CN" altLang="en-US" dirty="0" smtClean="0"/>
              <a:t> </a:t>
            </a:r>
            <a:r>
              <a:rPr kumimoji="1" lang="en-US" altLang="zh-CN" dirty="0" smtClean="0"/>
              <a:t>of</a:t>
            </a:r>
            <a:r>
              <a:rPr kumimoji="1" lang="zh-CN" altLang="en-US" dirty="0" smtClean="0"/>
              <a:t> </a:t>
            </a:r>
            <a:r>
              <a:rPr kumimoji="1" lang="en-US" altLang="zh-CN" dirty="0" smtClean="0"/>
              <a:t>all</a:t>
            </a:r>
            <a:r>
              <a:rPr kumimoji="1" lang="zh-CN" altLang="en-US" dirty="0" smtClean="0"/>
              <a:t> </a:t>
            </a:r>
            <a:r>
              <a:rPr kumimoji="1" lang="en-US" altLang="zh-CN" dirty="0" smtClean="0"/>
              <a:t>the</a:t>
            </a:r>
            <a:r>
              <a:rPr kumimoji="1" lang="zh-CN" altLang="en-US" dirty="0" smtClean="0"/>
              <a:t> </a:t>
            </a:r>
            <a:r>
              <a:rPr kumimoji="1" lang="en-US" altLang="zh-CN" dirty="0" smtClean="0"/>
              <a:t>modules.</a:t>
            </a:r>
            <a:r>
              <a:rPr kumimoji="1" lang="zh-CN" altLang="en-US" dirty="0" smtClean="0"/>
              <a:t> </a:t>
            </a:r>
            <a:r>
              <a:rPr kumimoji="1" lang="en-US" altLang="zh-CN" dirty="0" smtClean="0"/>
              <a:t>The</a:t>
            </a:r>
            <a:r>
              <a:rPr kumimoji="1" lang="zh-CN" altLang="en-US" dirty="0" smtClean="0"/>
              <a:t> </a:t>
            </a:r>
            <a:r>
              <a:rPr kumimoji="1" lang="en-US" altLang="zh-CN" dirty="0" smtClean="0"/>
              <a:t>test</a:t>
            </a:r>
            <a:r>
              <a:rPr kumimoji="1" lang="zh-CN" altLang="en-US" dirty="0" smtClean="0"/>
              <a:t> </a:t>
            </a:r>
            <a:r>
              <a:rPr kumimoji="1" lang="en-US" altLang="zh-CN" dirty="0" smtClean="0"/>
              <a:t>results,</a:t>
            </a:r>
            <a:r>
              <a:rPr kumimoji="1" lang="zh-CN" altLang="en-US" dirty="0" smtClean="0"/>
              <a:t> </a:t>
            </a:r>
            <a:r>
              <a:rPr kumimoji="1" lang="en-US" altLang="zh-CN" dirty="0" smtClean="0"/>
              <a:t>especially</a:t>
            </a:r>
            <a:r>
              <a:rPr kumimoji="1" lang="zh-CN" altLang="en-US" dirty="0" smtClean="0"/>
              <a:t> </a:t>
            </a:r>
            <a:r>
              <a:rPr kumimoji="1" lang="en-US" altLang="zh-CN" dirty="0" smtClean="0"/>
              <a:t>those</a:t>
            </a:r>
            <a:r>
              <a:rPr kumimoji="1" lang="zh-CN" altLang="en-US" dirty="0" smtClean="0"/>
              <a:t> </a:t>
            </a:r>
            <a:r>
              <a:rPr kumimoji="1" lang="en-US" altLang="zh-CN" dirty="0" smtClean="0"/>
              <a:t>failure</a:t>
            </a:r>
            <a:r>
              <a:rPr kumimoji="1" lang="zh-CN" altLang="en-US" dirty="0" smtClean="0"/>
              <a:t> </a:t>
            </a:r>
            <a:r>
              <a:rPr kumimoji="1" lang="en-US" altLang="zh-CN" dirty="0" smtClean="0"/>
              <a:t>test</a:t>
            </a:r>
            <a:r>
              <a:rPr kumimoji="1" lang="zh-CN" altLang="en-US" dirty="0" smtClean="0"/>
              <a:t> </a:t>
            </a:r>
            <a:r>
              <a:rPr kumimoji="1" lang="en-US" altLang="zh-CN" dirty="0" smtClean="0"/>
              <a:t>results,</a:t>
            </a:r>
            <a:r>
              <a:rPr kumimoji="1" lang="zh-CN" altLang="en-US" dirty="0" smtClean="0"/>
              <a:t> </a:t>
            </a:r>
            <a:r>
              <a:rPr kumimoji="1" lang="en-US" altLang="zh-CN" dirty="0" smtClean="0"/>
              <a:t>would</a:t>
            </a:r>
            <a:r>
              <a:rPr kumimoji="1" lang="zh-CN" altLang="en-US" dirty="0" smtClean="0"/>
              <a:t> </a:t>
            </a:r>
            <a:r>
              <a:rPr kumimoji="1" lang="en-US" altLang="zh-CN" dirty="0" smtClean="0"/>
              <a:t>be</a:t>
            </a:r>
            <a:r>
              <a:rPr kumimoji="1" lang="zh-CN" altLang="en-US" dirty="0" smtClean="0"/>
              <a:t> </a:t>
            </a:r>
            <a:r>
              <a:rPr kumimoji="1" lang="en-US" altLang="zh-CN" dirty="0" smtClean="0"/>
              <a:t>reported</a:t>
            </a:r>
            <a:r>
              <a:rPr kumimoji="1" lang="zh-CN" altLang="en-US" dirty="0" smtClean="0"/>
              <a:t> </a:t>
            </a:r>
            <a:r>
              <a:rPr kumimoji="1" lang="en-US" altLang="zh-CN" dirty="0" smtClean="0"/>
              <a:t>on</a:t>
            </a:r>
            <a:r>
              <a:rPr kumimoji="1" lang="en-US" altLang="zh-CN" baseline="0" dirty="0" smtClean="0"/>
              <a:t> the </a:t>
            </a:r>
            <a:r>
              <a:rPr kumimoji="1" lang="en-US" altLang="zh-CN" baseline="0" dirty="0" err="1" smtClean="0"/>
              <a:t>GitHub</a:t>
            </a:r>
            <a:r>
              <a:rPr kumimoji="1" lang="zh-CN" altLang="en-US" dirty="0" smtClean="0"/>
              <a:t> </a:t>
            </a:r>
            <a:r>
              <a:rPr kumimoji="1" lang="en-US" altLang="zh-CN" dirty="0" smtClean="0"/>
              <a:t>with</a:t>
            </a:r>
            <a:r>
              <a:rPr kumimoji="1" lang="zh-CN" altLang="en-US" dirty="0" smtClean="0"/>
              <a:t> </a:t>
            </a:r>
            <a:r>
              <a:rPr kumimoji="1" lang="en-US" altLang="zh-CN" dirty="0" smtClean="0"/>
              <a:t>all</a:t>
            </a:r>
            <a:r>
              <a:rPr kumimoji="1" lang="zh-CN" altLang="en-US" dirty="0" smtClean="0"/>
              <a:t> </a:t>
            </a:r>
            <a:r>
              <a:rPr kumimoji="1" lang="en-US" altLang="zh-CN" dirty="0" smtClean="0"/>
              <a:t>the</a:t>
            </a:r>
            <a:r>
              <a:rPr kumimoji="1" lang="zh-CN" altLang="en-US" dirty="0" smtClean="0"/>
              <a:t> </a:t>
            </a:r>
            <a:r>
              <a:rPr kumimoji="1" lang="en-US" altLang="zh-CN" dirty="0" smtClean="0"/>
              <a:t>group</a:t>
            </a:r>
            <a:r>
              <a:rPr kumimoji="1" lang="zh-CN" altLang="en-US" dirty="0" smtClean="0"/>
              <a:t> </a:t>
            </a:r>
            <a:r>
              <a:rPr kumimoji="1" lang="en-US" altLang="zh-CN" dirty="0" smtClean="0"/>
              <a:t>members</a:t>
            </a:r>
            <a:r>
              <a:rPr kumimoji="1" lang="zh-CN" altLang="en-US" dirty="0" smtClean="0"/>
              <a:t> </a:t>
            </a:r>
            <a:r>
              <a:rPr kumimoji="1" lang="en-US" altLang="zh-CN" dirty="0" smtClean="0"/>
              <a:t>and</a:t>
            </a:r>
            <a:r>
              <a:rPr kumimoji="1" lang="zh-CN" altLang="en-US" dirty="0" smtClean="0"/>
              <a:t> </a:t>
            </a:r>
            <a:r>
              <a:rPr kumimoji="1" lang="en-US" altLang="zh-CN" dirty="0" smtClean="0"/>
              <a:t>discussed</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meeting. We will assign the important levels of them and assign</a:t>
            </a:r>
            <a:r>
              <a:rPr kumimoji="1" lang="en-US" altLang="zh-CN" baseline="0" dirty="0" smtClean="0"/>
              <a:t> someone to fix them.</a:t>
            </a:r>
            <a:r>
              <a:rPr kumimoji="1" lang="zh-CN" altLang="en-US" dirty="0" smtClean="0"/>
              <a:t> </a:t>
            </a:r>
            <a:r>
              <a:rPr kumimoji="1" lang="en-US" altLang="zh-CN" dirty="0" smtClean="0"/>
              <a:t>By</a:t>
            </a:r>
            <a:r>
              <a:rPr kumimoji="1" lang="zh-CN" altLang="en-US" dirty="0" smtClean="0"/>
              <a:t> </a:t>
            </a:r>
            <a:r>
              <a:rPr kumimoji="1" lang="en-US" altLang="zh-CN" dirty="0" smtClean="0"/>
              <a:t>figuring</a:t>
            </a:r>
            <a:r>
              <a:rPr kumimoji="1" lang="zh-CN" altLang="en-US" dirty="0" smtClean="0"/>
              <a:t> </a:t>
            </a:r>
            <a:r>
              <a:rPr kumimoji="1" lang="en-US" altLang="zh-CN" dirty="0" smtClean="0"/>
              <a:t>out</a:t>
            </a:r>
            <a:r>
              <a:rPr kumimoji="1" lang="zh-CN" altLang="en-US" dirty="0" smtClean="0"/>
              <a:t> </a:t>
            </a:r>
            <a:r>
              <a:rPr kumimoji="1" lang="en-US" altLang="zh-CN" dirty="0" smtClean="0"/>
              <a:t>what</a:t>
            </a:r>
            <a:r>
              <a:rPr kumimoji="1" lang="zh-CN" altLang="en-US" dirty="0" smtClean="0"/>
              <a:t> </a:t>
            </a:r>
            <a:r>
              <a:rPr kumimoji="1" lang="en-US" altLang="zh-CN" dirty="0" smtClean="0"/>
              <a:t>should</a:t>
            </a:r>
            <a:r>
              <a:rPr kumimoji="1" lang="zh-CN" altLang="en-US" dirty="0" smtClean="0"/>
              <a:t> </a:t>
            </a:r>
            <a:r>
              <a:rPr kumimoji="1" lang="en-US" altLang="zh-CN" dirty="0" smtClean="0"/>
              <a:t>be</a:t>
            </a:r>
            <a:r>
              <a:rPr kumimoji="1" lang="zh-CN" altLang="en-US" dirty="0" smtClean="0"/>
              <a:t> </a:t>
            </a:r>
            <a:r>
              <a:rPr kumimoji="1" lang="en-US" altLang="zh-CN" dirty="0" smtClean="0"/>
              <a:t>improved</a:t>
            </a:r>
            <a:r>
              <a:rPr kumimoji="1" lang="zh-CN" altLang="en-US" dirty="0" smtClean="0"/>
              <a:t> </a:t>
            </a:r>
            <a:r>
              <a:rPr kumimoji="1" lang="en-US" altLang="zh-CN" dirty="0" smtClean="0"/>
              <a:t>from</a:t>
            </a:r>
            <a:r>
              <a:rPr kumimoji="1" lang="zh-CN" altLang="en-US" dirty="0" smtClean="0"/>
              <a:t> </a:t>
            </a:r>
            <a:r>
              <a:rPr kumimoji="1" lang="en-US" altLang="zh-CN" dirty="0" smtClean="0"/>
              <a:t>those</a:t>
            </a:r>
            <a:r>
              <a:rPr kumimoji="1" lang="zh-CN" altLang="en-US" dirty="0" smtClean="0"/>
              <a:t> </a:t>
            </a:r>
            <a:r>
              <a:rPr kumimoji="1" lang="en-US" altLang="zh-CN" dirty="0" smtClean="0"/>
              <a:t>test</a:t>
            </a:r>
            <a:r>
              <a:rPr kumimoji="1" lang="zh-CN" altLang="en-US" dirty="0" smtClean="0"/>
              <a:t> </a:t>
            </a:r>
            <a:r>
              <a:rPr kumimoji="1" lang="en-US" altLang="zh-CN" dirty="0" smtClean="0"/>
              <a:t>results,</a:t>
            </a:r>
            <a:r>
              <a:rPr kumimoji="1" lang="zh-CN" altLang="en-US" dirty="0" smtClean="0"/>
              <a:t> </a:t>
            </a:r>
            <a:r>
              <a:rPr kumimoji="1" lang="en-US" altLang="zh-CN" dirty="0" smtClean="0"/>
              <a:t>our</a:t>
            </a:r>
            <a:r>
              <a:rPr kumimoji="1" lang="zh-CN" altLang="en-US" dirty="0" smtClean="0"/>
              <a:t> </a:t>
            </a:r>
            <a:r>
              <a:rPr kumimoji="1" lang="en-US" altLang="zh-CN" dirty="0" smtClean="0"/>
              <a:t>application</a:t>
            </a:r>
            <a:r>
              <a:rPr kumimoji="1" lang="zh-CN" altLang="en-US" dirty="0" smtClean="0"/>
              <a:t> </a:t>
            </a:r>
            <a:r>
              <a:rPr kumimoji="1" lang="en-US" altLang="zh-CN" dirty="0" smtClean="0"/>
              <a:t>grew</a:t>
            </a:r>
            <a:r>
              <a:rPr kumimoji="1" lang="zh-CN" altLang="en-US" dirty="0" smtClean="0"/>
              <a:t> </a:t>
            </a:r>
            <a:r>
              <a:rPr kumimoji="1" lang="en-US" altLang="zh-CN" dirty="0" smtClean="0"/>
              <a:t>better</a:t>
            </a:r>
            <a:r>
              <a:rPr kumimoji="1" lang="zh-CN" altLang="en-US" dirty="0" smtClean="0"/>
              <a:t> </a:t>
            </a:r>
            <a:r>
              <a:rPr kumimoji="1" lang="en-US" altLang="zh-CN" dirty="0" smtClean="0"/>
              <a:t>and</a:t>
            </a:r>
            <a:r>
              <a:rPr kumimoji="1" lang="zh-CN" altLang="en-US" dirty="0" smtClean="0"/>
              <a:t> </a:t>
            </a:r>
            <a:r>
              <a:rPr kumimoji="1" lang="en-US" altLang="zh-CN" dirty="0" smtClean="0"/>
              <a:t>better.</a:t>
            </a:r>
            <a:endParaRPr kumimoji="1" lang="zh-CN" altLang="en-US" dirty="0"/>
          </a:p>
        </p:txBody>
      </p:sp>
      <p:sp>
        <p:nvSpPr>
          <p:cNvPr id="4" name="幻灯片编号占位符 3"/>
          <p:cNvSpPr>
            <a:spLocks noGrp="1"/>
          </p:cNvSpPr>
          <p:nvPr>
            <p:ph type="sldNum" sz="quarter" idx="10"/>
          </p:nvPr>
        </p:nvSpPr>
        <p:spPr/>
        <p:txBody>
          <a:bodyPr/>
          <a:lstStyle/>
          <a:p>
            <a:fld id="{01B3DD8A-63B1-41A6-A805-DFEC07A5904E}" type="slidenum">
              <a:rPr lang="en-US" smtClean="0"/>
              <a:pPr/>
              <a:t>28</a:t>
            </a:fld>
            <a:endParaRPr lang="en-US"/>
          </a:p>
        </p:txBody>
      </p:sp>
    </p:spTree>
    <p:extLst>
      <p:ext uri="{BB962C8B-B14F-4D97-AF65-F5344CB8AC3E}">
        <p14:creationId xmlns:p14="http://schemas.microsoft.com/office/powerpoint/2010/main" val="831138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Just test the website without tools.</a:t>
            </a:r>
            <a:r>
              <a:rPr lang="en-US" altLang="zh-CN" baseline="0" dirty="0" smtClean="0"/>
              <a:t> </a:t>
            </a:r>
            <a:r>
              <a:rPr lang="en-US" altLang="zh-CN" dirty="0" smtClean="0"/>
              <a:t>It is not very efficient, but sometimes</a:t>
            </a:r>
            <a:r>
              <a:rPr lang="en-US" altLang="zh-CN" baseline="0" dirty="0" smtClean="0"/>
              <a:t> it is easier and clearer to exposure the defects of our application. </a:t>
            </a:r>
            <a:endParaRPr lang="en-US" altLang="zh-CN" dirty="0" smtClean="0"/>
          </a:p>
          <a:p>
            <a:endParaRPr lang="en-US" altLang="zh-CN" dirty="0" smtClean="0"/>
          </a:p>
          <a:p>
            <a:r>
              <a:rPr lang="en-US" altLang="zh-CN" dirty="0" smtClean="0"/>
              <a:t>This is one of the most</a:t>
            </a:r>
            <a:r>
              <a:rPr lang="en-US" altLang="zh-CN" baseline="0" dirty="0" smtClean="0"/>
              <a:t> important things I learned from the test process of our project. Using some test tools to do the automatic tests save us a lot of time and provide us a better way to record the test cases.</a:t>
            </a:r>
            <a:endParaRPr lang="zh-CN" altLang="en-US" dirty="0"/>
          </a:p>
        </p:txBody>
      </p:sp>
      <p:sp>
        <p:nvSpPr>
          <p:cNvPr id="4" name="灯片编号占位符 3"/>
          <p:cNvSpPr>
            <a:spLocks noGrp="1"/>
          </p:cNvSpPr>
          <p:nvPr>
            <p:ph type="sldNum" sz="quarter" idx="10"/>
          </p:nvPr>
        </p:nvSpPr>
        <p:spPr/>
        <p:txBody>
          <a:bodyPr/>
          <a:lstStyle/>
          <a:p>
            <a:fld id="{01B3DD8A-63B1-41A6-A805-DFEC07A5904E}" type="slidenum">
              <a:rPr lang="en-US" smtClean="0"/>
              <a:pPr/>
              <a:t>29</a:t>
            </a:fld>
            <a:endParaRPr lang="en-US"/>
          </a:p>
        </p:txBody>
      </p:sp>
    </p:spTree>
    <p:extLst>
      <p:ext uri="{BB962C8B-B14F-4D97-AF65-F5344CB8AC3E}">
        <p14:creationId xmlns:p14="http://schemas.microsoft.com/office/powerpoint/2010/main" val="3525958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After the first iteration, we gradually applied some TDD concept to our development process. For example, members would test some special cases according to the customer’s requirement(user stories) and make them fail, then we try to fix these bugs and make the test cases passed. According to the test results, we can find out where we should improve and modify. clearly After the tests, we would modify our code until the tests pass. That is how our software getting improved.</a:t>
            </a:r>
          </a:p>
          <a:p>
            <a:r>
              <a:rPr lang="en-US" altLang="zh-CN" sz="1200" kern="1200" dirty="0" smtClean="0">
                <a:solidFill>
                  <a:schemeClr val="tx1"/>
                </a:solidFill>
                <a:effectLst/>
                <a:latin typeface="+mn-lt"/>
                <a:ea typeface="+mn-ea"/>
                <a:cs typeface="+mn-cs"/>
              </a:rPr>
              <a:t>	The workflow is as following:</a:t>
            </a:r>
          </a:p>
          <a:p>
            <a:r>
              <a:rPr lang="en-US" altLang="zh-CN" sz="1200" kern="1200" dirty="0" smtClean="0">
                <a:solidFill>
                  <a:schemeClr val="tx1"/>
                </a:solidFill>
                <a:effectLst/>
                <a:latin typeface="+mn-lt"/>
                <a:ea typeface="+mn-ea"/>
                <a:cs typeface="+mn-cs"/>
              </a:rPr>
              <a:t>1.  	Create a test case based on the requirements and make it failed.</a:t>
            </a:r>
          </a:p>
          <a:p>
            <a:r>
              <a:rPr lang="en-US" altLang="zh-CN" sz="1200" kern="1200" dirty="0" smtClean="0">
                <a:solidFill>
                  <a:schemeClr val="tx1"/>
                </a:solidFill>
                <a:effectLst/>
                <a:latin typeface="+mn-lt"/>
                <a:ea typeface="+mn-ea"/>
                <a:cs typeface="+mn-cs"/>
              </a:rPr>
              <a:t>2.  	Write code to pass the test in Step1.</a:t>
            </a:r>
          </a:p>
          <a:p>
            <a:r>
              <a:rPr lang="en-US" altLang="zh-CN" sz="1200" kern="1200" dirty="0" smtClean="0">
                <a:solidFill>
                  <a:schemeClr val="tx1"/>
                </a:solidFill>
                <a:effectLst/>
                <a:latin typeface="+mn-lt"/>
                <a:ea typeface="+mn-ea"/>
                <a:cs typeface="+mn-cs"/>
              </a:rPr>
              <a:t>3.  	Refactor so that the code is made to be readable, maintainable and make sure it can still pass the test.</a:t>
            </a:r>
          </a:p>
          <a:p>
            <a:r>
              <a:rPr lang="en-US" altLang="zh-CN" sz="1200" kern="1200" dirty="0" smtClean="0">
                <a:solidFill>
                  <a:schemeClr val="tx1"/>
                </a:solidFill>
                <a:effectLst/>
                <a:latin typeface="+mn-lt"/>
                <a:ea typeface="+mn-ea"/>
                <a:cs typeface="+mn-cs"/>
              </a:rPr>
              <a:t>4.  	Repeat for each new test until all the requirements are met.</a:t>
            </a:r>
            <a:r>
              <a:rPr lang="en-US"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01B3DD8A-63B1-41A6-A805-DFEC07A5904E}" type="slidenum">
              <a:rPr lang="en-US" smtClean="0"/>
              <a:pPr/>
              <a:t>30</a:t>
            </a:fld>
            <a:endParaRPr lang="en-US"/>
          </a:p>
        </p:txBody>
      </p:sp>
    </p:spTree>
    <p:extLst>
      <p:ext uri="{BB962C8B-B14F-4D97-AF65-F5344CB8AC3E}">
        <p14:creationId xmlns:p14="http://schemas.microsoft.com/office/powerpoint/2010/main" val="4191562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zh-CN" altLang="en-US" dirty="0" smtClean="0"/>
              <a:t> </a:t>
            </a:r>
            <a:r>
              <a:rPr kumimoji="1" lang="en-US" altLang="zh-CN" dirty="0" smtClean="0"/>
              <a:t>have</a:t>
            </a:r>
            <a:r>
              <a:rPr kumimoji="1" lang="zh-CN" altLang="en-US" dirty="0" smtClean="0"/>
              <a:t> </a:t>
            </a:r>
            <a:r>
              <a:rPr kumimoji="1" lang="en-US" altLang="zh-CN" dirty="0" smtClean="0"/>
              <a:t>this</a:t>
            </a:r>
            <a:r>
              <a:rPr kumimoji="1" lang="zh-CN" altLang="en-US" dirty="0" smtClean="0"/>
              <a:t> </a:t>
            </a:r>
            <a:r>
              <a:rPr kumimoji="1" lang="en-US" altLang="zh-CN" dirty="0" smtClean="0"/>
              <a:t>listed</a:t>
            </a:r>
            <a:r>
              <a:rPr kumimoji="1" lang="zh-CN" altLang="en-US" dirty="0" smtClean="0"/>
              <a:t> </a:t>
            </a:r>
            <a:r>
              <a:rPr kumimoji="1" lang="en-US" altLang="zh-CN" dirty="0" smtClean="0"/>
              <a:t>documents</a:t>
            </a:r>
            <a:r>
              <a:rPr kumimoji="1" lang="zh-CN" altLang="en-US" dirty="0" smtClean="0"/>
              <a:t> </a:t>
            </a:r>
            <a:r>
              <a:rPr kumimoji="1" lang="en-US" altLang="zh-CN" dirty="0" smtClean="0"/>
              <a:t>which</a:t>
            </a:r>
            <a:r>
              <a:rPr kumimoji="1" lang="zh-CN" altLang="en-US" dirty="0" smtClean="0"/>
              <a:t> </a:t>
            </a:r>
            <a:r>
              <a:rPr kumimoji="1" lang="en-US" altLang="zh-CN" dirty="0" smtClean="0"/>
              <a:t>helped</a:t>
            </a:r>
            <a:r>
              <a:rPr kumimoji="1" lang="zh-CN" altLang="en-US" dirty="0" smtClean="0"/>
              <a:t> </a:t>
            </a:r>
            <a:r>
              <a:rPr kumimoji="1" lang="en-US" altLang="zh-CN" dirty="0" smtClean="0"/>
              <a:t>us</a:t>
            </a:r>
            <a:r>
              <a:rPr kumimoji="1" lang="zh-CN" altLang="en-US" dirty="0" smtClean="0"/>
              <a:t> </a:t>
            </a:r>
            <a:r>
              <a:rPr kumimoji="1" lang="en-US" altLang="zh-CN" dirty="0" smtClean="0"/>
              <a:t>do</a:t>
            </a:r>
            <a:r>
              <a:rPr kumimoji="1" lang="zh-CN" altLang="en-US" dirty="0" smtClean="0"/>
              <a:t> </a:t>
            </a:r>
            <a:r>
              <a:rPr kumimoji="1" lang="en-US" altLang="zh-CN" dirty="0" smtClean="0"/>
              <a:t>the</a:t>
            </a:r>
            <a:r>
              <a:rPr kumimoji="1" lang="zh-CN" altLang="en-US" dirty="0" smtClean="0"/>
              <a:t> </a:t>
            </a:r>
            <a:r>
              <a:rPr kumimoji="1" lang="en-US" altLang="zh-CN" dirty="0" smtClean="0"/>
              <a:t>tests</a:t>
            </a:r>
            <a:r>
              <a:rPr kumimoji="1" lang="zh-CN" altLang="en-US" dirty="0" smtClean="0"/>
              <a:t> </a:t>
            </a:r>
            <a:r>
              <a:rPr kumimoji="1" lang="en-US" altLang="zh-CN" dirty="0" smtClean="0"/>
              <a:t>and</a:t>
            </a:r>
            <a:r>
              <a:rPr kumimoji="1" lang="zh-CN" altLang="en-US" dirty="0" smtClean="0"/>
              <a:t> </a:t>
            </a:r>
            <a:r>
              <a:rPr kumimoji="1" lang="en-US" altLang="zh-CN" dirty="0" smtClean="0"/>
              <a:t>record</a:t>
            </a:r>
            <a:r>
              <a:rPr kumimoji="1" lang="zh-CN" altLang="en-US" dirty="0" smtClean="0"/>
              <a:t> </a:t>
            </a:r>
            <a:r>
              <a:rPr kumimoji="1" lang="en-US" altLang="zh-CN" dirty="0" smtClean="0"/>
              <a:t>the</a:t>
            </a:r>
            <a:r>
              <a:rPr kumimoji="1" lang="zh-CN" altLang="en-US" dirty="0" smtClean="0"/>
              <a:t> </a:t>
            </a:r>
            <a:r>
              <a:rPr kumimoji="1" lang="en-US" altLang="zh-CN" dirty="0" smtClean="0"/>
              <a:t>test</a:t>
            </a:r>
            <a:r>
              <a:rPr kumimoji="1" lang="zh-CN" altLang="en-US" dirty="0" smtClean="0"/>
              <a:t> </a:t>
            </a:r>
            <a:r>
              <a:rPr kumimoji="1" lang="en-US" altLang="zh-CN" dirty="0" smtClean="0"/>
              <a:t>result.</a:t>
            </a:r>
          </a:p>
          <a:p>
            <a:r>
              <a:rPr kumimoji="1" lang="en-US" altLang="zh-CN" dirty="0" smtClean="0"/>
              <a:t>Though</a:t>
            </a:r>
            <a:r>
              <a:rPr kumimoji="1" lang="en-US" altLang="zh-CN" baseline="0" dirty="0" smtClean="0"/>
              <a:t> we have a lot of test cases, we only recorded some of the most typical ones in our Test Cases Excel file.</a:t>
            </a:r>
            <a:endParaRPr kumimoji="1" lang="en-US" altLang="zh-CN" dirty="0" smtClean="0"/>
          </a:p>
          <a:p>
            <a:r>
              <a:rPr kumimoji="1" lang="en-US" altLang="zh-CN" dirty="0" smtClean="0"/>
              <a:t>Some</a:t>
            </a:r>
            <a:r>
              <a:rPr kumimoji="1" lang="zh-CN" altLang="en-US" dirty="0" smtClean="0"/>
              <a:t> </a:t>
            </a:r>
            <a:r>
              <a:rPr kumimoji="1" lang="en-US" altLang="zh-CN" dirty="0" smtClean="0"/>
              <a:t>of</a:t>
            </a:r>
            <a:r>
              <a:rPr kumimoji="1" lang="zh-CN" altLang="en-US" dirty="0" smtClean="0"/>
              <a:t> </a:t>
            </a:r>
            <a:r>
              <a:rPr kumimoji="1" lang="en-US" altLang="zh-CN" dirty="0" smtClean="0"/>
              <a:t>the</a:t>
            </a:r>
            <a:r>
              <a:rPr kumimoji="1" lang="zh-CN" altLang="en-US" dirty="0" smtClean="0"/>
              <a:t> </a:t>
            </a:r>
            <a:r>
              <a:rPr kumimoji="1" lang="en-US" altLang="zh-CN" dirty="0" smtClean="0"/>
              <a:t>test</a:t>
            </a:r>
            <a:r>
              <a:rPr kumimoji="1" lang="zh-CN" altLang="en-US" dirty="0" smtClean="0"/>
              <a:t> </a:t>
            </a:r>
            <a:r>
              <a:rPr kumimoji="1" lang="en-US" altLang="zh-CN" dirty="0" smtClean="0"/>
              <a:t>cases</a:t>
            </a:r>
            <a:r>
              <a:rPr kumimoji="1" lang="zh-CN" altLang="en-US" dirty="0" smtClean="0"/>
              <a:t> </a:t>
            </a:r>
            <a:r>
              <a:rPr kumimoji="1" lang="en-US" altLang="zh-CN" dirty="0" smtClean="0"/>
              <a:t>were</a:t>
            </a:r>
            <a:r>
              <a:rPr kumimoji="1" lang="zh-CN" altLang="en-US" dirty="0" smtClean="0"/>
              <a:t> </a:t>
            </a:r>
            <a:r>
              <a:rPr kumimoji="1" lang="en-US" altLang="zh-CN" dirty="0" smtClean="0"/>
              <a:t>tested</a:t>
            </a:r>
            <a:r>
              <a:rPr kumimoji="1" lang="zh-CN" altLang="en-US" dirty="0" smtClean="0"/>
              <a:t> </a:t>
            </a:r>
            <a:r>
              <a:rPr kumimoji="1" lang="en-US" altLang="zh-CN" dirty="0" smtClean="0"/>
              <a:t>by</a:t>
            </a:r>
            <a:r>
              <a:rPr kumimoji="1" lang="zh-CN" altLang="en-US" dirty="0" smtClean="0"/>
              <a:t> </a:t>
            </a:r>
            <a:r>
              <a:rPr kumimoji="1" lang="en-US" altLang="zh-CN" dirty="0" smtClean="0"/>
              <a:t>Selenium</a:t>
            </a:r>
            <a:r>
              <a:rPr kumimoji="1" lang="zh-CN" altLang="en-US" dirty="0" smtClean="0"/>
              <a:t> </a:t>
            </a:r>
            <a:r>
              <a:rPr kumimoji="1" lang="en-US" altLang="zh-CN" dirty="0" smtClean="0"/>
              <a:t>or</a:t>
            </a:r>
            <a:r>
              <a:rPr kumimoji="1" lang="zh-CN" altLang="en-US" dirty="0" smtClean="0"/>
              <a:t> </a:t>
            </a:r>
            <a:r>
              <a:rPr kumimoji="1" lang="en-US" altLang="zh-CN" dirty="0" err="1" smtClean="0"/>
              <a:t>PHPUnit</a:t>
            </a:r>
            <a:r>
              <a:rPr kumimoji="1" lang="en-US" altLang="zh-CN" dirty="0" smtClean="0"/>
              <a:t>,</a:t>
            </a:r>
            <a:r>
              <a:rPr kumimoji="1" lang="zh-CN" altLang="en-US" dirty="0" smtClean="0"/>
              <a:t> </a:t>
            </a:r>
            <a:r>
              <a:rPr kumimoji="1" lang="en-US" altLang="zh-CN" dirty="0" smtClean="0"/>
              <a:t>the</a:t>
            </a:r>
            <a:r>
              <a:rPr kumimoji="1" lang="zh-CN" altLang="en-US" dirty="0" smtClean="0"/>
              <a:t> </a:t>
            </a:r>
            <a:r>
              <a:rPr kumimoji="1" lang="en-US" altLang="zh-CN" dirty="0" smtClean="0"/>
              <a:t>HTML</a:t>
            </a:r>
            <a:r>
              <a:rPr kumimoji="1" lang="zh-CN" altLang="en-US" dirty="0" smtClean="0"/>
              <a:t> </a:t>
            </a:r>
            <a:r>
              <a:rPr kumimoji="1" lang="en-US" altLang="zh-CN" dirty="0" smtClean="0"/>
              <a:t>file</a:t>
            </a:r>
            <a:r>
              <a:rPr kumimoji="1" lang="zh-CN" altLang="en-US" dirty="0" smtClean="0"/>
              <a:t> </a:t>
            </a:r>
            <a:r>
              <a:rPr kumimoji="1" lang="en-US" altLang="zh-CN" dirty="0" smtClean="0"/>
              <a:t>of</a:t>
            </a:r>
            <a:r>
              <a:rPr kumimoji="1" lang="zh-CN" altLang="en-US" dirty="0" smtClean="0"/>
              <a:t> </a:t>
            </a:r>
            <a:r>
              <a:rPr kumimoji="1" lang="en-US" altLang="zh-CN" dirty="0" smtClean="0"/>
              <a:t>them</a:t>
            </a:r>
            <a:r>
              <a:rPr kumimoji="1" lang="zh-CN" altLang="en-US" dirty="0" smtClean="0"/>
              <a:t> </a:t>
            </a:r>
            <a:r>
              <a:rPr kumimoji="1" lang="en-US" altLang="zh-CN" dirty="0" smtClean="0"/>
              <a:t>show</a:t>
            </a:r>
            <a:r>
              <a:rPr kumimoji="1" lang="zh-CN" altLang="en-US" dirty="0" smtClean="0"/>
              <a:t> </a:t>
            </a:r>
            <a:r>
              <a:rPr kumimoji="1" lang="en-US" altLang="zh-CN" dirty="0" smtClean="0"/>
              <a:t>a</a:t>
            </a:r>
            <a:r>
              <a:rPr kumimoji="1" lang="zh-CN" altLang="en-US" dirty="0" smtClean="0"/>
              <a:t> </a:t>
            </a:r>
            <a:r>
              <a:rPr kumimoji="1" lang="en-US" altLang="zh-CN" dirty="0" smtClean="0"/>
              <a:t>clear</a:t>
            </a:r>
            <a:r>
              <a:rPr kumimoji="1" lang="zh-CN" altLang="en-US" dirty="0" smtClean="0"/>
              <a:t> </a:t>
            </a:r>
            <a:r>
              <a:rPr kumimoji="1" lang="en-US" altLang="zh-CN" dirty="0" smtClean="0"/>
              <a:t>view</a:t>
            </a:r>
            <a:r>
              <a:rPr kumimoji="1" lang="zh-CN" altLang="en-US" dirty="0" smtClean="0"/>
              <a:t> </a:t>
            </a:r>
            <a:r>
              <a:rPr kumimoji="1" lang="en-US" altLang="zh-CN" dirty="0" smtClean="0"/>
              <a:t>of</a:t>
            </a:r>
            <a:r>
              <a:rPr kumimoji="1" lang="zh-CN" altLang="en-US" dirty="0" smtClean="0"/>
              <a:t> </a:t>
            </a:r>
            <a:r>
              <a:rPr kumimoji="1" lang="en-US" altLang="zh-CN" dirty="0" smtClean="0"/>
              <a:t>the</a:t>
            </a:r>
            <a:r>
              <a:rPr kumimoji="1" lang="zh-CN" altLang="en-US" dirty="0" smtClean="0"/>
              <a:t> </a:t>
            </a:r>
            <a:r>
              <a:rPr kumimoji="1" lang="en-US" altLang="zh-CN" dirty="0" smtClean="0"/>
              <a:t>steps</a:t>
            </a:r>
            <a:r>
              <a:rPr kumimoji="1" lang="zh-CN" altLang="en-US" dirty="0" smtClean="0"/>
              <a:t> </a:t>
            </a:r>
            <a:r>
              <a:rPr kumimoji="1" lang="en-US" altLang="zh-CN" dirty="0" smtClean="0"/>
              <a:t>we</a:t>
            </a:r>
            <a:r>
              <a:rPr kumimoji="1" lang="zh-CN" altLang="en-US" dirty="0" smtClean="0"/>
              <a:t> </a:t>
            </a:r>
            <a:r>
              <a:rPr kumimoji="1" lang="en-US" altLang="zh-CN" dirty="0" smtClean="0"/>
              <a:t>did</a:t>
            </a:r>
            <a:r>
              <a:rPr kumimoji="1" lang="zh-CN" altLang="en-US" dirty="0" smtClean="0"/>
              <a:t> </a:t>
            </a:r>
            <a:r>
              <a:rPr kumimoji="1" lang="en-US" altLang="zh-CN" dirty="0" smtClean="0"/>
              <a:t>in</a:t>
            </a:r>
            <a:r>
              <a:rPr kumimoji="1" lang="zh-CN" altLang="en-US" dirty="0" smtClean="0"/>
              <a:t> </a:t>
            </a:r>
            <a:r>
              <a:rPr kumimoji="1" lang="en-US" altLang="zh-CN" dirty="0" smtClean="0"/>
              <a:t>tests</a:t>
            </a:r>
            <a:r>
              <a:rPr kumimoji="1" lang="zh-CN" altLang="en-US" dirty="0" smtClean="0"/>
              <a:t> </a:t>
            </a:r>
            <a:r>
              <a:rPr kumimoji="1" lang="en-US" altLang="zh-CN" dirty="0" smtClean="0"/>
              <a:t>and</a:t>
            </a:r>
            <a:r>
              <a:rPr kumimoji="1" lang="zh-CN" altLang="en-US" dirty="0" smtClean="0"/>
              <a:t> </a:t>
            </a:r>
            <a:r>
              <a:rPr kumimoji="1" lang="en-US" altLang="zh-CN" dirty="0" smtClean="0"/>
              <a:t>values</a:t>
            </a:r>
            <a:r>
              <a:rPr kumimoji="1" lang="zh-CN" altLang="en-US" dirty="0" smtClean="0"/>
              <a:t> </a:t>
            </a:r>
            <a:r>
              <a:rPr kumimoji="1" lang="en-US" altLang="zh-CN" dirty="0" smtClean="0"/>
              <a:t>we</a:t>
            </a:r>
            <a:r>
              <a:rPr kumimoji="1" lang="zh-CN" altLang="en-US" dirty="0" smtClean="0"/>
              <a:t> </a:t>
            </a:r>
            <a:r>
              <a:rPr kumimoji="1" lang="en-US" altLang="zh-CN" dirty="0" smtClean="0"/>
              <a:t>input</a:t>
            </a:r>
            <a:r>
              <a:rPr kumimoji="1" lang="zh-CN" altLang="en-US" dirty="0" smtClean="0"/>
              <a:t> </a:t>
            </a:r>
            <a:r>
              <a:rPr kumimoji="1" lang="en-US" altLang="zh-CN" dirty="0" smtClean="0"/>
              <a:t>in</a:t>
            </a:r>
            <a:r>
              <a:rPr kumimoji="1" lang="zh-CN" altLang="en-US" dirty="0" smtClean="0"/>
              <a:t> </a:t>
            </a:r>
            <a:r>
              <a:rPr kumimoji="1" lang="en-US" altLang="zh-CN" dirty="0" smtClean="0"/>
              <a:t>tests.</a:t>
            </a:r>
          </a:p>
          <a:p>
            <a:r>
              <a:rPr kumimoji="1" lang="en-US" altLang="zh-CN" dirty="0" smtClean="0"/>
              <a:t>Besides,</a:t>
            </a:r>
            <a:r>
              <a:rPr kumimoji="1" lang="zh-CN" altLang="en-US" dirty="0" smtClean="0"/>
              <a:t> </a:t>
            </a:r>
            <a:r>
              <a:rPr kumimoji="1" lang="en-US" altLang="zh-CN" dirty="0" smtClean="0"/>
              <a:t>by</a:t>
            </a:r>
            <a:r>
              <a:rPr kumimoji="1" lang="zh-CN" altLang="en-US" dirty="0" smtClean="0"/>
              <a:t> </a:t>
            </a:r>
            <a:r>
              <a:rPr kumimoji="1" lang="en-US" altLang="zh-CN" dirty="0" smtClean="0"/>
              <a:t>using</a:t>
            </a:r>
            <a:r>
              <a:rPr kumimoji="1" lang="zh-CN" altLang="en-US" dirty="0" smtClean="0"/>
              <a:t> </a:t>
            </a:r>
            <a:r>
              <a:rPr kumimoji="1" lang="en-US" altLang="zh-CN" dirty="0" smtClean="0"/>
              <a:t>Selenium</a:t>
            </a:r>
            <a:r>
              <a:rPr kumimoji="1" lang="zh-CN" altLang="en-US" dirty="0" smtClean="0"/>
              <a:t> </a:t>
            </a:r>
            <a:r>
              <a:rPr kumimoji="1" lang="en-US" altLang="zh-CN" dirty="0" smtClean="0"/>
              <a:t>IDE</a:t>
            </a:r>
            <a:r>
              <a:rPr kumimoji="1" lang="zh-CN" altLang="en-US" dirty="0" smtClean="0"/>
              <a:t> </a:t>
            </a:r>
            <a:r>
              <a:rPr kumimoji="1" lang="en-US" altLang="zh-CN" dirty="0" smtClean="0"/>
              <a:t>plugin,</a:t>
            </a:r>
            <a:r>
              <a:rPr kumimoji="1" lang="zh-CN" altLang="en-US" dirty="0" smtClean="0"/>
              <a:t> </a:t>
            </a:r>
            <a:r>
              <a:rPr kumimoji="1" lang="en-US" altLang="zh-CN" dirty="0" smtClean="0"/>
              <a:t>we</a:t>
            </a:r>
            <a:r>
              <a:rPr kumimoji="1" lang="zh-CN" altLang="en-US" dirty="0" smtClean="0"/>
              <a:t> </a:t>
            </a:r>
            <a:r>
              <a:rPr kumimoji="1" lang="en-US" altLang="zh-CN" dirty="0" smtClean="0"/>
              <a:t>can</a:t>
            </a:r>
            <a:r>
              <a:rPr kumimoji="1" lang="zh-CN" altLang="en-US" dirty="0" smtClean="0"/>
              <a:t> </a:t>
            </a:r>
            <a:r>
              <a:rPr kumimoji="1" lang="en-US" altLang="zh-CN" dirty="0" smtClean="0"/>
              <a:t>reuse</a:t>
            </a:r>
            <a:r>
              <a:rPr kumimoji="1" lang="zh-CN" altLang="en-US" dirty="0" smtClean="0"/>
              <a:t> </a:t>
            </a:r>
            <a:r>
              <a:rPr kumimoji="1" lang="en-US" altLang="zh-CN" dirty="0" smtClean="0"/>
              <a:t>some</a:t>
            </a:r>
            <a:r>
              <a:rPr kumimoji="1" lang="zh-CN" altLang="en-US" dirty="0" smtClean="0"/>
              <a:t> </a:t>
            </a:r>
            <a:r>
              <a:rPr kumimoji="1" lang="en-US" altLang="zh-CN" dirty="0" smtClean="0"/>
              <a:t>of</a:t>
            </a:r>
            <a:r>
              <a:rPr kumimoji="1" lang="zh-CN" altLang="en-US" dirty="0" smtClean="0"/>
              <a:t> </a:t>
            </a:r>
            <a:r>
              <a:rPr kumimoji="1" lang="en-US" altLang="zh-CN" dirty="0" smtClean="0"/>
              <a:t>the</a:t>
            </a:r>
            <a:r>
              <a:rPr kumimoji="1" lang="zh-CN" altLang="en-US" dirty="0" smtClean="0"/>
              <a:t> </a:t>
            </a:r>
            <a:r>
              <a:rPr kumimoji="1" lang="en-US" altLang="zh-CN" dirty="0" smtClean="0"/>
              <a:t>test</a:t>
            </a:r>
            <a:r>
              <a:rPr kumimoji="1" lang="zh-CN" altLang="en-US" dirty="0" smtClean="0"/>
              <a:t> </a:t>
            </a:r>
            <a:r>
              <a:rPr kumimoji="1" lang="en-US" altLang="zh-CN" dirty="0" smtClean="0"/>
              <a:t>codes</a:t>
            </a:r>
            <a:r>
              <a:rPr kumimoji="1" lang="zh-CN" altLang="en-US" dirty="0" smtClean="0"/>
              <a:t> </a:t>
            </a:r>
            <a:r>
              <a:rPr kumimoji="1" lang="en-US" altLang="zh-CN" dirty="0" smtClean="0"/>
              <a:t>to</a:t>
            </a:r>
            <a:r>
              <a:rPr kumimoji="1" lang="zh-CN" altLang="en-US" dirty="0" smtClean="0"/>
              <a:t> </a:t>
            </a:r>
            <a:r>
              <a:rPr kumimoji="1" lang="en-US" altLang="zh-CN" dirty="0" smtClean="0"/>
              <a:t>do</a:t>
            </a:r>
            <a:r>
              <a:rPr kumimoji="1" lang="zh-CN" altLang="en-US" dirty="0" smtClean="0"/>
              <a:t> </a:t>
            </a:r>
            <a:r>
              <a:rPr kumimoji="1" lang="en-US" altLang="zh-CN" dirty="0" smtClean="0"/>
              <a:t>amount</a:t>
            </a:r>
            <a:r>
              <a:rPr kumimoji="1" lang="zh-CN" altLang="en-US" dirty="0" smtClean="0"/>
              <a:t> </a:t>
            </a:r>
            <a:r>
              <a:rPr kumimoji="1" lang="en-US" altLang="zh-CN" dirty="0" smtClean="0"/>
              <a:t>of</a:t>
            </a:r>
            <a:r>
              <a:rPr kumimoji="1" lang="zh-CN" altLang="en-US" dirty="0" smtClean="0"/>
              <a:t> </a:t>
            </a:r>
            <a:r>
              <a:rPr kumimoji="1" lang="en-US" altLang="zh-CN" dirty="0" smtClean="0"/>
              <a:t>similar</a:t>
            </a:r>
            <a:r>
              <a:rPr kumimoji="1" lang="zh-CN" altLang="en-US" dirty="0" smtClean="0"/>
              <a:t> </a:t>
            </a:r>
            <a:r>
              <a:rPr kumimoji="1" lang="en-US" altLang="zh-CN" dirty="0" smtClean="0"/>
              <a:t>tests</a:t>
            </a:r>
            <a:r>
              <a:rPr kumimoji="1" lang="zh-CN" altLang="en-US" dirty="0" smtClean="0"/>
              <a:t> </a:t>
            </a:r>
            <a:r>
              <a:rPr kumimoji="1" lang="en-US" altLang="zh-CN" dirty="0" smtClean="0"/>
              <a:t>conveniently.</a:t>
            </a:r>
            <a:endParaRPr kumimoji="1" lang="zh-CN" altLang="en-US" dirty="0"/>
          </a:p>
        </p:txBody>
      </p:sp>
      <p:sp>
        <p:nvSpPr>
          <p:cNvPr id="4" name="幻灯片编号占位符 3"/>
          <p:cNvSpPr>
            <a:spLocks noGrp="1"/>
          </p:cNvSpPr>
          <p:nvPr>
            <p:ph type="sldNum" sz="quarter" idx="10"/>
          </p:nvPr>
        </p:nvSpPr>
        <p:spPr/>
        <p:txBody>
          <a:bodyPr/>
          <a:lstStyle/>
          <a:p>
            <a:fld id="{01B3DD8A-63B1-41A6-A805-DFEC07A5904E}" type="slidenum">
              <a:rPr lang="en-US" smtClean="0"/>
              <a:pPr/>
              <a:t>31</a:t>
            </a:fld>
            <a:endParaRPr lang="en-US"/>
          </a:p>
        </p:txBody>
      </p:sp>
    </p:spTree>
    <p:extLst>
      <p:ext uri="{BB962C8B-B14F-4D97-AF65-F5344CB8AC3E}">
        <p14:creationId xmlns:p14="http://schemas.microsoft.com/office/powerpoint/2010/main" val="562683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B3DD8A-63B1-41A6-A805-DFEC07A5904E}" type="slidenum">
              <a:rPr lang="en-US" smtClean="0"/>
              <a:pPr/>
              <a:t>32</a:t>
            </a:fld>
            <a:endParaRPr lang="en-US"/>
          </a:p>
        </p:txBody>
      </p:sp>
    </p:spTree>
    <p:extLst>
      <p:ext uri="{BB962C8B-B14F-4D97-AF65-F5344CB8AC3E}">
        <p14:creationId xmlns:p14="http://schemas.microsoft.com/office/powerpoint/2010/main" val="2920709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01B3DD8A-63B1-41A6-A805-DFEC07A5904E}" type="slidenum">
              <a:rPr lang="en-US" smtClean="0"/>
              <a:pPr/>
              <a:t>33</a:t>
            </a:fld>
            <a:endParaRPr lang="en-US"/>
          </a:p>
        </p:txBody>
      </p:sp>
    </p:spTree>
    <p:extLst>
      <p:ext uri="{BB962C8B-B14F-4D97-AF65-F5344CB8AC3E}">
        <p14:creationId xmlns:p14="http://schemas.microsoft.com/office/powerpoint/2010/main" val="2856327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Communication:  Our team was very large</a:t>
            </a:r>
            <a:r>
              <a:rPr lang="en-US" baseline="0" dirty="0" smtClean="0"/>
              <a:t> with 9 members, we realized very quickly that we needed to keep our communication very simple and easy to follow.  All of our team had completely different schedules, some working during the day M-F and some free during the day but taking night classes every night M-F.  When too many lines of communication were open it was difficult for group members, when they had time to focus on the project, to catch up on all of the communication that took place during the previous 12 or so hours.  We had our code repository on </a:t>
            </a:r>
            <a:r>
              <a:rPr lang="en-US" baseline="0" dirty="0" err="1" smtClean="0"/>
              <a:t>GitHub</a:t>
            </a:r>
            <a:r>
              <a:rPr lang="en-US" baseline="0" dirty="0" smtClean="0"/>
              <a:t>, which sends email updates when changes are made, we also had our bug tracking with Pivotal Tracker which also sent email updates, we had our regular email communication to ask and answer various project topics, and we had our shared google drive to hold all of our project documents.  The simpler we kept our communication the easier it was to stay up to speed.</a:t>
            </a:r>
            <a:endParaRPr lang="en-US" dirty="0" smtClean="0"/>
          </a:p>
          <a:p>
            <a:r>
              <a:rPr lang="en-US" dirty="0" smtClean="0"/>
              <a:t>Design: Necessary to spend a large amount</a:t>
            </a:r>
            <a:r>
              <a:rPr lang="en-US" baseline="0" dirty="0" smtClean="0"/>
              <a:t> of time on Planning, to clearly define requirements and user stories to ensure the system meets the customers needs.  When things are rushed in the design phase, not every component is defined and mocked up with enough detail and different team members end up taking their own approach on the components, this leads to mismatched team expectations as well as conflict resolution to get the specific component back on track</a:t>
            </a:r>
          </a:p>
          <a:p>
            <a:r>
              <a:rPr lang="en-US" baseline="0" dirty="0" smtClean="0"/>
              <a:t>Goals:  It is necessary to be realistic when setting goals for each sprint, it was easy to over estimate what we were able to do, this leads to us spending all of our time developing to finish every goal that was set for the sprint…which leads to our next issue: </a:t>
            </a:r>
            <a:r>
              <a:rPr lang="en-US" i="1" baseline="0" dirty="0" smtClean="0"/>
              <a:t>testing!</a:t>
            </a:r>
          </a:p>
          <a:p>
            <a:r>
              <a:rPr lang="en-US" i="0" baseline="0" dirty="0" smtClean="0"/>
              <a:t>Testing:  When development runs over, the amount of time for testing gets cut shorter and shorter, we learned after the first iteration that we needed to make sure that we allocated more time for testing, that way the testing of the previous sprints completed tasks would not run over into the next sprint.</a:t>
            </a:r>
          </a:p>
          <a:p>
            <a:r>
              <a:rPr lang="en-US" i="0" baseline="0" dirty="0" smtClean="0"/>
              <a:t>Small Teams:  We found that a group of 9 was very difficult to manage, it was much easier when we broke down into smaller teams of 2 or 3 for the front end, database, and integration layer.  These small teams also helped to keep our communication simple and concise, as you would only be exposed to the necessary communication traffic.</a:t>
            </a:r>
          </a:p>
          <a:p>
            <a:r>
              <a:rPr lang="en-US" i="0" baseline="0" dirty="0" smtClean="0"/>
              <a:t>Database Updates: Over the course of the 3 iterations we have made various changes to our DB, a new </a:t>
            </a:r>
            <a:r>
              <a:rPr lang="en-US" i="0" baseline="0" dirty="0" err="1" smtClean="0"/>
              <a:t>sql</a:t>
            </a:r>
            <a:r>
              <a:rPr lang="en-US" i="0" baseline="0" dirty="0" smtClean="0"/>
              <a:t> script was created for every change to the </a:t>
            </a:r>
            <a:r>
              <a:rPr lang="en-US" i="0" baseline="0" dirty="0" err="1" smtClean="0"/>
              <a:t>db</a:t>
            </a:r>
            <a:r>
              <a:rPr lang="en-US" i="0" baseline="0" dirty="0" smtClean="0"/>
              <a:t>, it was critical that you run the scripts in the correct order to ensure that your local database was set up correctly, we ended up with many files in this database directory that it became difficult to maintain your local database if you were not intimately familiar with the </a:t>
            </a:r>
            <a:r>
              <a:rPr lang="en-US" i="0" baseline="0" dirty="0" err="1" smtClean="0"/>
              <a:t>db</a:t>
            </a:r>
            <a:r>
              <a:rPr lang="en-US" i="0" baseline="0" dirty="0" smtClean="0"/>
              <a:t> changes.  We found that we need to have one single file to make all necessary </a:t>
            </a:r>
            <a:r>
              <a:rPr lang="en-US" i="0" baseline="0" dirty="0" err="1" smtClean="0"/>
              <a:t>db</a:t>
            </a:r>
            <a:r>
              <a:rPr lang="en-US" i="0" baseline="0" dirty="0" smtClean="0"/>
              <a:t> changes as opposed to many files that needed to be run in a correct order.</a:t>
            </a:r>
          </a:p>
          <a:p>
            <a:endParaRPr lang="en-US" i="0" baseline="0" dirty="0" smtClean="0"/>
          </a:p>
          <a:p>
            <a:endParaRPr lang="en-US" i="0" dirty="0"/>
          </a:p>
        </p:txBody>
      </p:sp>
      <p:sp>
        <p:nvSpPr>
          <p:cNvPr id="4" name="Slide Number Placeholder 3"/>
          <p:cNvSpPr>
            <a:spLocks noGrp="1"/>
          </p:cNvSpPr>
          <p:nvPr>
            <p:ph type="sldNum" sz="quarter" idx="10"/>
          </p:nvPr>
        </p:nvSpPr>
        <p:spPr/>
        <p:txBody>
          <a:bodyPr/>
          <a:lstStyle/>
          <a:p>
            <a:fld id="{01B3DD8A-63B1-41A6-A805-DFEC07A5904E}" type="slidenum">
              <a:rPr lang="en-US" smtClean="0"/>
              <a:pPr/>
              <a:t>42</a:t>
            </a:fld>
            <a:endParaRPr lang="en-US"/>
          </a:p>
        </p:txBody>
      </p:sp>
    </p:spTree>
    <p:extLst>
      <p:ext uri="{BB962C8B-B14F-4D97-AF65-F5344CB8AC3E}">
        <p14:creationId xmlns:p14="http://schemas.microsoft.com/office/powerpoint/2010/main" val="3714066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full automation</a:t>
            </a:r>
            <a:r>
              <a:rPr lang="en-US" baseline="0" dirty="0" smtClean="0"/>
              <a:t> for</a:t>
            </a:r>
            <a:r>
              <a:rPr lang="en-US" dirty="0" smtClean="0"/>
              <a:t> dosing adjustment in the algorithm. </a:t>
            </a:r>
          </a:p>
          <a:p>
            <a:r>
              <a:rPr lang="en-US" dirty="0" smtClean="0"/>
              <a:t>Automate</a:t>
            </a:r>
            <a:r>
              <a:rPr lang="en-US" baseline="0" dirty="0" smtClean="0"/>
              <a:t> medication selection based on drug contraindications instead of just generating alert messages.</a:t>
            </a:r>
            <a:endParaRPr lang="en-US" dirty="0" smtClean="0"/>
          </a:p>
          <a:p>
            <a:r>
              <a:rPr lang="en-US" dirty="0" smtClean="0"/>
              <a:t>There</a:t>
            </a:r>
            <a:r>
              <a:rPr lang="en-US" baseline="0" dirty="0" smtClean="0"/>
              <a:t> are several </a:t>
            </a:r>
            <a:r>
              <a:rPr lang="en-US" baseline="0" dirty="0" err="1" smtClean="0"/>
              <a:t>aglorithms</a:t>
            </a:r>
            <a:r>
              <a:rPr lang="en-US" baseline="0" dirty="0" smtClean="0"/>
              <a:t> in the AACE </a:t>
            </a:r>
            <a:r>
              <a:rPr lang="en-US" baseline="0" dirty="0" err="1" smtClean="0"/>
              <a:t>concensus</a:t>
            </a:r>
            <a:r>
              <a:rPr lang="en-US" baseline="0" dirty="0" smtClean="0"/>
              <a:t> statement so implement more algorithms.</a:t>
            </a:r>
          </a:p>
          <a:p>
            <a:r>
              <a:rPr lang="en-US" baseline="0" dirty="0" smtClean="0"/>
              <a:t>A1C graphs should include medications for each visit so the user can visualize the effectiveness </a:t>
            </a:r>
            <a:r>
              <a:rPr lang="en-US" baseline="0" smtClean="0"/>
              <a:t>of medicines.</a:t>
            </a:r>
            <a:endParaRPr lang="en-US" dirty="0"/>
          </a:p>
        </p:txBody>
      </p:sp>
      <p:sp>
        <p:nvSpPr>
          <p:cNvPr id="4" name="Slide Number Placeholder 3"/>
          <p:cNvSpPr>
            <a:spLocks noGrp="1"/>
          </p:cNvSpPr>
          <p:nvPr>
            <p:ph type="sldNum" sz="quarter" idx="10"/>
          </p:nvPr>
        </p:nvSpPr>
        <p:spPr/>
        <p:txBody>
          <a:bodyPr/>
          <a:lstStyle/>
          <a:p>
            <a:fld id="{01B3DD8A-63B1-41A6-A805-DFEC07A5904E}" type="slidenum">
              <a:rPr lang="en-US" smtClean="0"/>
              <a:pPr/>
              <a:t>43</a:t>
            </a:fld>
            <a:endParaRPr lang="en-US"/>
          </a:p>
        </p:txBody>
      </p:sp>
    </p:spTree>
    <p:extLst>
      <p:ext uri="{BB962C8B-B14F-4D97-AF65-F5344CB8AC3E}">
        <p14:creationId xmlns:p14="http://schemas.microsoft.com/office/powerpoint/2010/main" val="277627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This project will be developed for the MET Health Informatics Lab (MET-HILAB) under direction of Professors </a:t>
            </a:r>
            <a:r>
              <a:rPr lang="en-US" dirty="0" err="1" smtClean="0"/>
              <a:t>Guanglan</a:t>
            </a:r>
            <a:r>
              <a:rPr lang="en-US" dirty="0" smtClean="0"/>
              <a:t> Zhang and Vladimir </a:t>
            </a:r>
            <a:r>
              <a:rPr lang="en-US" dirty="0" err="1" smtClean="0"/>
              <a:t>Brusic</a:t>
            </a:r>
            <a:r>
              <a:rPr lang="en-US" dirty="0" smtClean="0"/>
              <a:t> (the customer).The main goal of the project is to develop a type 2 diabetes management web based application which will include four major parts a) user interface, b) a database, c) a type II diabetes management algorithm, and d) health calculators. The purpose of this application is intended to be used as a teaching tool that will demonstrate implementation of a real clinical algorithm, examples of successful treatment decisions, situations where clinical algorithms may fail, and to provide a platform for familiarization of students with the process of development and implementation and use of medical algorithms.</a:t>
            </a: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1B3DD8A-63B1-41A6-A805-DFEC07A5904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121212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B3DD8A-63B1-41A6-A805-DFEC07A5904E}" type="slidenum">
              <a:rPr lang="en-US" smtClean="0"/>
              <a:pPr/>
              <a:t>14</a:t>
            </a:fld>
            <a:endParaRPr lang="en-US"/>
          </a:p>
        </p:txBody>
      </p:sp>
    </p:spTree>
    <p:extLst>
      <p:ext uri="{BB962C8B-B14F-4D97-AF65-F5344CB8AC3E}">
        <p14:creationId xmlns:p14="http://schemas.microsoft.com/office/powerpoint/2010/main" val="15210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Rot="1" noChangeAspect="1" noChangeArrowheads="1"/>
          </p:cNvSpPr>
          <p:nvPr>
            <p:ph type="sldImg"/>
          </p:nvPr>
        </p:nvSpPr>
        <p:spPr/>
      </p:sp>
      <p:sp>
        <p:nvSpPr>
          <p:cNvPr id="6146" name="Rectangle 2"/>
          <p:cNvSpPr>
            <a:spLocks noGrp="1" noChangeArrowheads="1"/>
          </p:cNvSpPr>
          <p:nvPr>
            <p:ph type="body" idx="1"/>
          </p:nvPr>
        </p:nvSpPr>
        <p:spPr/>
        <p:txBody>
          <a:bodyPr/>
          <a:lstStyle/>
          <a:p>
            <a:r>
              <a:rPr lang="en-US"/>
              <a:t>Type safe: php is not strong typing language, actually most of scripting languages are not, which makes security holes.</a:t>
            </a:r>
          </a:p>
        </p:txBody>
      </p:sp>
    </p:spTree>
    <p:extLst>
      <p:ext uri="{BB962C8B-B14F-4D97-AF65-F5344CB8AC3E}">
        <p14:creationId xmlns:p14="http://schemas.microsoft.com/office/powerpoint/2010/main" val="1401342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Rot="1" noChangeAspect="1" noChangeArrowheads="1"/>
          </p:cNvSpPr>
          <p:nvPr>
            <p:ph type="sldImg"/>
          </p:nvPr>
        </p:nvSpPr>
        <p:spPr/>
      </p:sp>
      <p:sp>
        <p:nvSpPr>
          <p:cNvPr id="8194" name="Rectangle 2"/>
          <p:cNvSpPr>
            <a:spLocks noGrp="1" noChangeArrowheads="1"/>
          </p:cNvSpPr>
          <p:nvPr>
            <p:ph type="body" idx="1"/>
          </p:nvPr>
        </p:nvSpPr>
        <p:spPr/>
        <p:txBody>
          <a:bodyPr/>
          <a:lstStyle/>
          <a:p>
            <a:r>
              <a:rPr lang="en-US"/>
              <a:t>Scalability, maintenance are the keys of modern website projects.</a:t>
            </a:r>
          </a:p>
          <a:p>
            <a:r>
              <a:rPr lang="en-US"/>
              <a:t>Environments are changing.</a:t>
            </a:r>
          </a:p>
          <a:p>
            <a:r>
              <a:rPr lang="en-US"/>
              <a:t>Requests are changing.</a:t>
            </a:r>
          </a:p>
        </p:txBody>
      </p:sp>
    </p:spTree>
    <p:extLst>
      <p:ext uri="{BB962C8B-B14F-4D97-AF65-F5344CB8AC3E}">
        <p14:creationId xmlns:p14="http://schemas.microsoft.com/office/powerpoint/2010/main" val="2788659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Rot="1" noChangeAspect="1" noChangeArrowheads="1"/>
          </p:cNvSpPr>
          <p:nvPr>
            <p:ph type="sldImg"/>
          </p:nvPr>
        </p:nvSpPr>
        <p:spPr/>
      </p:sp>
      <p:sp>
        <p:nvSpPr>
          <p:cNvPr id="10242" name="Rectangle 2"/>
          <p:cNvSpPr>
            <a:spLocks noGrp="1" noChangeArrowheads="1"/>
          </p:cNvSpPr>
          <p:nvPr>
            <p:ph type="body" idx="1"/>
          </p:nvPr>
        </p:nvSpPr>
        <p:spPr/>
        <p:txBody>
          <a:bodyPr/>
          <a:lstStyle/>
          <a:p>
            <a:r>
              <a:rPr lang="en-US"/>
              <a:t>Web site baed on HTML and HTML is an structure language, developers had been suffer for separate presentation layer and logic layer for years.</a:t>
            </a:r>
          </a:p>
          <a:p>
            <a:r>
              <a:rPr lang="en-US"/>
              <a:t>There are many “Template” language like “Smarty” to be invented to solve this problem, non of them yield very good result, Asking art designer to learn template language is not helpful, the logic and view still mixed together.</a:t>
            </a:r>
          </a:p>
          <a:p>
            <a:r>
              <a:rPr lang="en-US"/>
              <a:t>MVC for web development become a very important role nowadays.</a:t>
            </a:r>
          </a:p>
          <a:p>
            <a:r>
              <a:rPr lang="en-US"/>
              <a:t>Controller and Model saved developer</a:t>
            </a:r>
          </a:p>
          <a:p>
            <a:r>
              <a:rPr lang="en-US"/>
              <a:t>View and Controller saved art designer</a:t>
            </a:r>
          </a:p>
        </p:txBody>
      </p:sp>
    </p:spTree>
    <p:extLst>
      <p:ext uri="{BB962C8B-B14F-4D97-AF65-F5344CB8AC3E}">
        <p14:creationId xmlns:p14="http://schemas.microsoft.com/office/powerpoint/2010/main" val="1111822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Rot="1" noChangeAspect="1" noChangeArrowheads="1"/>
          </p:cNvSpPr>
          <p:nvPr>
            <p:ph type="sldImg"/>
          </p:nvPr>
        </p:nvSpPr>
        <p:spPr/>
      </p:sp>
      <p:sp>
        <p:nvSpPr>
          <p:cNvPr id="12290" name="Rectangle 2"/>
          <p:cNvSpPr>
            <a:spLocks noGrp="1" noChangeArrowheads="1"/>
          </p:cNvSpPr>
          <p:nvPr>
            <p:ph type="body" idx="1"/>
          </p:nvPr>
        </p:nvSpPr>
        <p:spPr/>
        <p:txBody>
          <a:bodyPr/>
          <a:lstStyle/>
          <a:p>
            <a:r>
              <a:rPr lang="en-US"/>
              <a:t>Code injection, XSS, weak password</a:t>
            </a:r>
          </a:p>
        </p:txBody>
      </p:sp>
    </p:spTree>
    <p:extLst>
      <p:ext uri="{BB962C8B-B14F-4D97-AF65-F5344CB8AC3E}">
        <p14:creationId xmlns:p14="http://schemas.microsoft.com/office/powerpoint/2010/main" val="2868127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p:sp>
      <p:sp>
        <p:nvSpPr>
          <p:cNvPr id="14338" name="Rectangle 2"/>
          <p:cNvSpPr>
            <a:spLocks noGrp="1" noChangeArrowheads="1"/>
          </p:cNvSpPr>
          <p:nvPr>
            <p:ph type="body" idx="1"/>
          </p:nvPr>
        </p:nvSpPr>
        <p:spPr/>
        <p:txBody>
          <a:bodyPr/>
          <a:lstStyle/>
          <a:p>
            <a:r>
              <a:rPr lang="en-US"/>
              <a:t>Form help plays a crucial part, it makes sure data from view match the required structure in model.</a:t>
            </a:r>
          </a:p>
          <a:p>
            <a:r>
              <a:rPr lang="en-US"/>
              <a:t>Saves code in controller.</a:t>
            </a:r>
          </a:p>
          <a:p>
            <a:r>
              <a:rPr lang="en-US"/>
              <a:t>More dynamic in view.</a:t>
            </a:r>
          </a:p>
          <a:p>
            <a:r>
              <a:rPr lang="en-US"/>
              <a:t>By providing custom form helper, we successfully reduced the effort on dealing with form, both design and logic parts got clearer. </a:t>
            </a:r>
          </a:p>
        </p:txBody>
      </p:sp>
    </p:spTree>
    <p:extLst>
      <p:ext uri="{BB962C8B-B14F-4D97-AF65-F5344CB8AC3E}">
        <p14:creationId xmlns:p14="http://schemas.microsoft.com/office/powerpoint/2010/main" val="3361149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Possibility to extend functionality</a:t>
            </a:r>
            <a:r>
              <a:rPr lang="en-US" baseline="0" dirty="0" smtClean="0"/>
              <a:t> of application. Quick overview of tables and relations.</a:t>
            </a:r>
            <a:endParaRPr lang="en-US" dirty="0"/>
          </a:p>
        </p:txBody>
      </p:sp>
      <p:sp>
        <p:nvSpPr>
          <p:cNvPr id="4" name="Slide Number Placeholder 3"/>
          <p:cNvSpPr>
            <a:spLocks noGrp="1"/>
          </p:cNvSpPr>
          <p:nvPr>
            <p:ph type="sldNum" sz="quarter" idx="10"/>
          </p:nvPr>
        </p:nvSpPr>
        <p:spPr/>
        <p:txBody>
          <a:bodyPr/>
          <a:lstStyle/>
          <a:p>
            <a:fld id="{01B3DD8A-63B1-41A6-A805-DFEC07A5904E}" type="slidenum">
              <a:rPr lang="en-US" smtClean="0"/>
              <a:pPr/>
              <a:t>21</a:t>
            </a:fld>
            <a:endParaRPr lang="en-US"/>
          </a:p>
        </p:txBody>
      </p:sp>
    </p:spTree>
    <p:extLst>
      <p:ext uri="{BB962C8B-B14F-4D97-AF65-F5344CB8AC3E}">
        <p14:creationId xmlns:p14="http://schemas.microsoft.com/office/powerpoint/2010/main" val="4112455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29D9362-59F2-42FA-B8BF-39A86E5C2A2A}" type="datetime1">
              <a:rPr lang="en-US" smtClean="0"/>
              <a:pPr/>
              <a:t>12/7/2013</a:t>
            </a:fld>
            <a:endParaRPr lang="en-US"/>
          </a:p>
        </p:txBody>
      </p:sp>
      <p:sp>
        <p:nvSpPr>
          <p:cNvPr id="20" name="Footer Placeholder 19"/>
          <p:cNvSpPr>
            <a:spLocks noGrp="1"/>
          </p:cNvSpPr>
          <p:nvPr>
            <p:ph type="ftr" sz="quarter" idx="11"/>
          </p:nvPr>
        </p:nvSpPr>
        <p:spPr/>
        <p:txBody>
          <a:bodyPr/>
          <a:lstStyle>
            <a:extLst/>
          </a:lstStyle>
          <a:p>
            <a:r>
              <a:rPr lang="en-US" smtClean="0"/>
              <a:t>Row3 Consulting</a:t>
            </a:r>
            <a:endParaRPr lang="en-US" dirty="0"/>
          </a:p>
        </p:txBody>
      </p:sp>
      <p:sp>
        <p:nvSpPr>
          <p:cNvPr id="10" name="Slide Number Placeholder 9"/>
          <p:cNvSpPr>
            <a:spLocks noGrp="1"/>
          </p:cNvSpPr>
          <p:nvPr>
            <p:ph type="sldNum" sz="quarter" idx="12"/>
          </p:nvPr>
        </p:nvSpPr>
        <p:spPr/>
        <p:txBody>
          <a:bodyPr/>
          <a:lstStyle>
            <a:extLst/>
          </a:lstStyle>
          <a:p>
            <a:fld id="{BE75F6B5-C0E8-478B-A565-B0490A4196BC}"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AD715F-35AD-4FDA-BE3C-8EEEAB61105B}" type="datetime1">
              <a:rPr lang="en-US" smtClean="0"/>
              <a:pPr/>
              <a:t>12/7/2013</a:t>
            </a:fld>
            <a:endParaRPr lang="en-US"/>
          </a:p>
        </p:txBody>
      </p:sp>
      <p:sp>
        <p:nvSpPr>
          <p:cNvPr id="5" name="Footer Placeholder 4"/>
          <p:cNvSpPr>
            <a:spLocks noGrp="1"/>
          </p:cNvSpPr>
          <p:nvPr>
            <p:ph type="ftr" sz="quarter" idx="11"/>
          </p:nvPr>
        </p:nvSpPr>
        <p:spPr/>
        <p:txBody>
          <a:bodyPr/>
          <a:lstStyle>
            <a:extLst/>
          </a:lstStyle>
          <a:p>
            <a:r>
              <a:rPr lang="en-US" smtClean="0"/>
              <a:t>Row3 Consulting</a:t>
            </a:r>
            <a:endParaRPr lang="en-US"/>
          </a:p>
        </p:txBody>
      </p:sp>
      <p:sp>
        <p:nvSpPr>
          <p:cNvPr id="6" name="Slide Number Placeholder 5"/>
          <p:cNvSpPr>
            <a:spLocks noGrp="1"/>
          </p:cNvSpPr>
          <p:nvPr>
            <p:ph type="sldNum" sz="quarter" idx="12"/>
          </p:nvPr>
        </p:nvSpPr>
        <p:spPr/>
        <p:txBody>
          <a:bodyPr/>
          <a:lstStyle>
            <a:extLst/>
          </a:lstStyle>
          <a:p>
            <a:fld id="{BE75F6B5-C0E8-478B-A565-B0490A4196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AC9E45-76B6-4F18-8D67-29451BCC8D80}" type="datetime1">
              <a:rPr lang="en-US" smtClean="0"/>
              <a:pPr/>
              <a:t>12/7/2013</a:t>
            </a:fld>
            <a:endParaRPr lang="en-US"/>
          </a:p>
        </p:txBody>
      </p:sp>
      <p:sp>
        <p:nvSpPr>
          <p:cNvPr id="5" name="Footer Placeholder 4"/>
          <p:cNvSpPr>
            <a:spLocks noGrp="1"/>
          </p:cNvSpPr>
          <p:nvPr>
            <p:ph type="ftr" sz="quarter" idx="11"/>
          </p:nvPr>
        </p:nvSpPr>
        <p:spPr/>
        <p:txBody>
          <a:bodyPr/>
          <a:lstStyle>
            <a:extLst/>
          </a:lstStyle>
          <a:p>
            <a:r>
              <a:rPr lang="en-US" smtClean="0"/>
              <a:t>Row3 Consulting</a:t>
            </a:r>
            <a:endParaRPr lang="en-US"/>
          </a:p>
        </p:txBody>
      </p:sp>
      <p:sp>
        <p:nvSpPr>
          <p:cNvPr id="6" name="Slide Number Placeholder 5"/>
          <p:cNvSpPr>
            <a:spLocks noGrp="1"/>
          </p:cNvSpPr>
          <p:nvPr>
            <p:ph type="sldNum" sz="quarter" idx="12"/>
          </p:nvPr>
        </p:nvSpPr>
        <p:spPr/>
        <p:txBody>
          <a:bodyPr/>
          <a:lstStyle>
            <a:extLst/>
          </a:lstStyle>
          <a:p>
            <a:fld id="{BE75F6B5-C0E8-478B-A565-B0490A4196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F31A1-F081-4139-968D-99E67CAD236D}" type="datetime1">
              <a:rPr lang="en-US" smtClean="0"/>
              <a:pPr/>
              <a:t>12/7/2013</a:t>
            </a:fld>
            <a:endParaRPr lang="en-US"/>
          </a:p>
        </p:txBody>
      </p:sp>
      <p:sp>
        <p:nvSpPr>
          <p:cNvPr id="5" name="Footer Placeholder 4"/>
          <p:cNvSpPr>
            <a:spLocks noGrp="1"/>
          </p:cNvSpPr>
          <p:nvPr>
            <p:ph type="ftr" sz="quarter" idx="11"/>
          </p:nvPr>
        </p:nvSpPr>
        <p:spPr/>
        <p:txBody>
          <a:bodyPr/>
          <a:lstStyle>
            <a:extLst/>
          </a:lstStyle>
          <a:p>
            <a:r>
              <a:rPr lang="en-US" smtClean="0"/>
              <a:t>Row3 Consulting</a:t>
            </a:r>
            <a:endParaRPr lang="en-US"/>
          </a:p>
        </p:txBody>
      </p:sp>
      <p:sp>
        <p:nvSpPr>
          <p:cNvPr id="6" name="Slide Number Placeholder 5"/>
          <p:cNvSpPr>
            <a:spLocks noGrp="1"/>
          </p:cNvSpPr>
          <p:nvPr>
            <p:ph type="sldNum" sz="quarter" idx="12"/>
          </p:nvPr>
        </p:nvSpPr>
        <p:spPr/>
        <p:txBody>
          <a:bodyPr/>
          <a:lstStyle>
            <a:extLst/>
          </a:lstStyle>
          <a:p>
            <a:fld id="{BE75F6B5-C0E8-478B-A565-B0490A4196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A186088-D36D-4AA9-BD99-903A27F58691}" type="datetime1">
              <a:rPr lang="en-US" smtClean="0"/>
              <a:pPr/>
              <a:t>12/7/2013</a:t>
            </a:fld>
            <a:endParaRPr lang="en-US"/>
          </a:p>
        </p:txBody>
      </p:sp>
      <p:sp>
        <p:nvSpPr>
          <p:cNvPr id="5" name="Footer Placeholder 4"/>
          <p:cNvSpPr>
            <a:spLocks noGrp="1"/>
          </p:cNvSpPr>
          <p:nvPr>
            <p:ph type="ftr" sz="quarter" idx="11"/>
          </p:nvPr>
        </p:nvSpPr>
        <p:spPr/>
        <p:txBody>
          <a:bodyPr/>
          <a:lstStyle>
            <a:extLst/>
          </a:lstStyle>
          <a:p>
            <a:r>
              <a:rPr lang="en-US" smtClean="0"/>
              <a:t>Row3 Consulting</a:t>
            </a:r>
            <a:endParaRPr lang="en-US"/>
          </a:p>
        </p:txBody>
      </p:sp>
      <p:sp>
        <p:nvSpPr>
          <p:cNvPr id="6" name="Slide Number Placeholder 5"/>
          <p:cNvSpPr>
            <a:spLocks noGrp="1"/>
          </p:cNvSpPr>
          <p:nvPr>
            <p:ph type="sldNum" sz="quarter" idx="12"/>
          </p:nvPr>
        </p:nvSpPr>
        <p:spPr/>
        <p:txBody>
          <a:bodyPr/>
          <a:lstStyle>
            <a:extLst/>
          </a:lstStyle>
          <a:p>
            <a:fld id="{BE75F6B5-C0E8-478B-A565-B0490A4196B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D7917D-A34E-4E27-8B54-B2B1B30D4CFF}" type="datetime1">
              <a:rPr lang="en-US" smtClean="0"/>
              <a:pPr/>
              <a:t>12/7/2013</a:t>
            </a:fld>
            <a:endParaRPr lang="en-US"/>
          </a:p>
        </p:txBody>
      </p:sp>
      <p:sp>
        <p:nvSpPr>
          <p:cNvPr id="6" name="Footer Placeholder 5"/>
          <p:cNvSpPr>
            <a:spLocks noGrp="1"/>
          </p:cNvSpPr>
          <p:nvPr>
            <p:ph type="ftr" sz="quarter" idx="11"/>
          </p:nvPr>
        </p:nvSpPr>
        <p:spPr/>
        <p:txBody>
          <a:bodyPr/>
          <a:lstStyle>
            <a:extLst/>
          </a:lstStyle>
          <a:p>
            <a:r>
              <a:rPr lang="en-US" smtClean="0"/>
              <a:t>Row3 Consulting</a:t>
            </a:r>
            <a:endParaRPr lang="en-US"/>
          </a:p>
        </p:txBody>
      </p:sp>
      <p:sp>
        <p:nvSpPr>
          <p:cNvPr id="7" name="Slide Number Placeholder 6"/>
          <p:cNvSpPr>
            <a:spLocks noGrp="1"/>
          </p:cNvSpPr>
          <p:nvPr>
            <p:ph type="sldNum" sz="quarter" idx="12"/>
          </p:nvPr>
        </p:nvSpPr>
        <p:spPr/>
        <p:txBody>
          <a:bodyPr/>
          <a:lstStyle>
            <a:extLst/>
          </a:lstStyle>
          <a:p>
            <a:fld id="{BE75F6B5-C0E8-478B-A565-B0490A4196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39D3EF-8DAD-4AB0-A308-8D6D6215083F}" type="datetime1">
              <a:rPr lang="en-US" smtClean="0"/>
              <a:pPr/>
              <a:t>12/7/2013</a:t>
            </a:fld>
            <a:endParaRPr lang="en-US"/>
          </a:p>
        </p:txBody>
      </p:sp>
      <p:sp>
        <p:nvSpPr>
          <p:cNvPr id="8" name="Footer Placeholder 7"/>
          <p:cNvSpPr>
            <a:spLocks noGrp="1"/>
          </p:cNvSpPr>
          <p:nvPr>
            <p:ph type="ftr" sz="quarter" idx="11"/>
          </p:nvPr>
        </p:nvSpPr>
        <p:spPr/>
        <p:txBody>
          <a:bodyPr/>
          <a:lstStyle>
            <a:extLst/>
          </a:lstStyle>
          <a:p>
            <a:r>
              <a:rPr lang="en-US" smtClean="0"/>
              <a:t>Row3 Consulting</a:t>
            </a:r>
            <a:endParaRPr lang="en-US"/>
          </a:p>
        </p:txBody>
      </p:sp>
      <p:sp>
        <p:nvSpPr>
          <p:cNvPr id="9" name="Slide Number Placeholder 8"/>
          <p:cNvSpPr>
            <a:spLocks noGrp="1"/>
          </p:cNvSpPr>
          <p:nvPr>
            <p:ph type="sldNum" sz="quarter" idx="12"/>
          </p:nvPr>
        </p:nvSpPr>
        <p:spPr/>
        <p:txBody>
          <a:bodyPr/>
          <a:lstStyle>
            <a:extLst/>
          </a:lstStyle>
          <a:p>
            <a:fld id="{BE75F6B5-C0E8-478B-A565-B0490A4196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3E7A1D4-4B06-4B65-BC43-05E8FCC85B9F}" type="datetime1">
              <a:rPr lang="en-US" smtClean="0"/>
              <a:pPr/>
              <a:t>12/7/2013</a:t>
            </a:fld>
            <a:endParaRPr lang="en-US"/>
          </a:p>
        </p:txBody>
      </p:sp>
      <p:sp>
        <p:nvSpPr>
          <p:cNvPr id="4" name="Footer Placeholder 3"/>
          <p:cNvSpPr>
            <a:spLocks noGrp="1"/>
          </p:cNvSpPr>
          <p:nvPr>
            <p:ph type="ftr" sz="quarter" idx="11"/>
          </p:nvPr>
        </p:nvSpPr>
        <p:spPr/>
        <p:txBody>
          <a:bodyPr/>
          <a:lstStyle>
            <a:extLst/>
          </a:lstStyle>
          <a:p>
            <a:r>
              <a:rPr lang="en-US" smtClean="0"/>
              <a:t>Row3 Consulting</a:t>
            </a:r>
            <a:endParaRPr lang="en-US"/>
          </a:p>
        </p:txBody>
      </p:sp>
      <p:sp>
        <p:nvSpPr>
          <p:cNvPr id="5" name="Slide Number Placeholder 4"/>
          <p:cNvSpPr>
            <a:spLocks noGrp="1"/>
          </p:cNvSpPr>
          <p:nvPr>
            <p:ph type="sldNum" sz="quarter" idx="12"/>
          </p:nvPr>
        </p:nvSpPr>
        <p:spPr/>
        <p:txBody>
          <a:bodyPr/>
          <a:lstStyle>
            <a:extLst/>
          </a:lstStyle>
          <a:p>
            <a:fld id="{BE75F6B5-C0E8-478B-A565-B0490A4196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F0D91BF-AA6C-4C4E-944B-3CE49C7251BE}" type="datetime1">
              <a:rPr lang="en-US" smtClean="0"/>
              <a:pPr/>
              <a:t>12/7/2013</a:t>
            </a:fld>
            <a:endParaRPr lang="en-US"/>
          </a:p>
        </p:txBody>
      </p:sp>
      <p:sp>
        <p:nvSpPr>
          <p:cNvPr id="3" name="Footer Placeholder 2"/>
          <p:cNvSpPr>
            <a:spLocks noGrp="1"/>
          </p:cNvSpPr>
          <p:nvPr>
            <p:ph type="ftr" sz="quarter" idx="11"/>
          </p:nvPr>
        </p:nvSpPr>
        <p:spPr/>
        <p:txBody>
          <a:bodyPr/>
          <a:lstStyle>
            <a:extLst/>
          </a:lstStyle>
          <a:p>
            <a:r>
              <a:rPr lang="en-US" smtClean="0"/>
              <a:t>Row3 Consulting</a:t>
            </a:r>
            <a:endParaRPr lang="en-US"/>
          </a:p>
        </p:txBody>
      </p:sp>
      <p:sp>
        <p:nvSpPr>
          <p:cNvPr id="4" name="Slide Number Placeholder 3"/>
          <p:cNvSpPr>
            <a:spLocks noGrp="1"/>
          </p:cNvSpPr>
          <p:nvPr>
            <p:ph type="sldNum" sz="quarter" idx="12"/>
          </p:nvPr>
        </p:nvSpPr>
        <p:spPr/>
        <p:txBody>
          <a:bodyPr/>
          <a:lstStyle>
            <a:extLst/>
          </a:lstStyle>
          <a:p>
            <a:fld id="{BE75F6B5-C0E8-478B-A565-B0490A4196B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4B2C97-B297-4FCE-9DB7-11651A2C269C}" type="datetime1">
              <a:rPr lang="en-US" smtClean="0"/>
              <a:pPr/>
              <a:t>12/7/2013</a:t>
            </a:fld>
            <a:endParaRPr lang="en-US"/>
          </a:p>
        </p:txBody>
      </p:sp>
      <p:sp>
        <p:nvSpPr>
          <p:cNvPr id="6" name="Footer Placeholder 5"/>
          <p:cNvSpPr>
            <a:spLocks noGrp="1"/>
          </p:cNvSpPr>
          <p:nvPr>
            <p:ph type="ftr" sz="quarter" idx="11"/>
          </p:nvPr>
        </p:nvSpPr>
        <p:spPr/>
        <p:txBody>
          <a:bodyPr/>
          <a:lstStyle>
            <a:extLst/>
          </a:lstStyle>
          <a:p>
            <a:r>
              <a:rPr lang="en-US" smtClean="0"/>
              <a:t>Row3 Consulting</a:t>
            </a:r>
            <a:endParaRPr lang="en-US"/>
          </a:p>
        </p:txBody>
      </p:sp>
      <p:sp>
        <p:nvSpPr>
          <p:cNvPr id="7" name="Slide Number Placeholder 6"/>
          <p:cNvSpPr>
            <a:spLocks noGrp="1"/>
          </p:cNvSpPr>
          <p:nvPr>
            <p:ph type="sldNum" sz="quarter" idx="12"/>
          </p:nvPr>
        </p:nvSpPr>
        <p:spPr/>
        <p:txBody>
          <a:bodyPr/>
          <a:lstStyle>
            <a:extLst/>
          </a:lstStyle>
          <a:p>
            <a:fld id="{BE75F6B5-C0E8-478B-A565-B0490A4196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AC666A0-5F64-46DA-AA25-A8EC6074007F}" type="datetime1">
              <a:rPr lang="en-US" smtClean="0"/>
              <a:pPr/>
              <a:t>12/7/2013</a:t>
            </a:fld>
            <a:endParaRPr lang="en-US"/>
          </a:p>
        </p:txBody>
      </p:sp>
      <p:sp>
        <p:nvSpPr>
          <p:cNvPr id="6" name="Footer Placeholder 5"/>
          <p:cNvSpPr>
            <a:spLocks noGrp="1"/>
          </p:cNvSpPr>
          <p:nvPr>
            <p:ph type="ftr" sz="quarter" idx="11"/>
          </p:nvPr>
        </p:nvSpPr>
        <p:spPr/>
        <p:txBody>
          <a:bodyPr/>
          <a:lstStyle>
            <a:extLst/>
          </a:lstStyle>
          <a:p>
            <a:r>
              <a:rPr lang="en-US" smtClean="0"/>
              <a:t>Row3 Consulting</a:t>
            </a:r>
            <a:endParaRPr lang="en-US"/>
          </a:p>
        </p:txBody>
      </p:sp>
      <p:sp>
        <p:nvSpPr>
          <p:cNvPr id="7" name="Slide Number Placeholder 6"/>
          <p:cNvSpPr>
            <a:spLocks noGrp="1"/>
          </p:cNvSpPr>
          <p:nvPr>
            <p:ph type="sldNum" sz="quarter" idx="12"/>
          </p:nvPr>
        </p:nvSpPr>
        <p:spPr/>
        <p:txBody>
          <a:bodyPr/>
          <a:lstStyle>
            <a:extLst/>
          </a:lstStyle>
          <a:p>
            <a:fld id="{BE75F6B5-C0E8-478B-A565-B0490A4196BC}"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34430A2-0941-4AE0-BC6B-02BD42FFA53C}" type="datetime1">
              <a:rPr lang="en-US" smtClean="0"/>
              <a:pPr/>
              <a:t>12/7/2013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Row3 Consulting</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E75F6B5-C0E8-478B-A565-B0490A4196BC}"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aace.com/files/consensus-statement.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990600"/>
            <a:ext cx="7406640" cy="457200"/>
          </a:xfrm>
        </p:spPr>
        <p:txBody>
          <a:bodyPr>
            <a:normAutofit fontScale="90000"/>
          </a:bodyPr>
          <a:lstStyle/>
          <a:p>
            <a:pPr algn="ct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dirty="0" smtClean="0"/>
              <a:t/>
            </a:r>
            <a:br>
              <a:rPr lang="en-US" dirty="0" smtClean="0"/>
            </a:br>
            <a:r>
              <a:rPr lang="en-US" sz="4400" dirty="0" smtClean="0">
                <a:latin typeface="Arial" pitchFamily="34" charset="0"/>
                <a:cs typeface="Arial" pitchFamily="34" charset="0"/>
              </a:rPr>
              <a:t> </a:t>
            </a:r>
            <a:r>
              <a:rPr lang="en-US" sz="2200" dirty="0" smtClean="0">
                <a:latin typeface="Arial" pitchFamily="34" charset="0"/>
                <a:cs typeface="Arial" pitchFamily="34" charset="0"/>
              </a:rPr>
              <a:t>Metropolitan College</a:t>
            </a:r>
            <a:endParaRPr lang="en-US" sz="2200" dirty="0"/>
          </a:p>
        </p:txBody>
      </p:sp>
      <p:sp>
        <p:nvSpPr>
          <p:cNvPr id="3" name="Subtitle 2"/>
          <p:cNvSpPr>
            <a:spLocks noGrp="1"/>
          </p:cNvSpPr>
          <p:nvPr>
            <p:ph type="subTitle" idx="1"/>
          </p:nvPr>
        </p:nvSpPr>
        <p:spPr>
          <a:xfrm>
            <a:off x="1432560" y="1850064"/>
            <a:ext cx="7406640" cy="4550736"/>
          </a:xfrm>
        </p:spPr>
        <p:txBody>
          <a:bodyPr>
            <a:normAutofit fontScale="77500" lnSpcReduction="20000"/>
          </a:bodyPr>
          <a:lstStyle/>
          <a:p>
            <a:pPr algn="ctr"/>
            <a:endParaRPr lang="en-US" dirty="0" smtClean="0"/>
          </a:p>
          <a:p>
            <a:pPr algn="ctr"/>
            <a:r>
              <a:rPr lang="en-US" dirty="0" smtClean="0"/>
              <a:t>Project:</a:t>
            </a:r>
          </a:p>
          <a:p>
            <a:pPr algn="ctr"/>
            <a:r>
              <a:rPr lang="en-US" sz="4200" dirty="0" smtClean="0">
                <a:effectLst>
                  <a:outerShdw blurRad="38100" dist="38100" dir="2700000" algn="tl">
                    <a:srgbClr val="000000">
                      <a:alpha val="43137"/>
                    </a:srgbClr>
                  </a:outerShdw>
                </a:effectLst>
              </a:rPr>
              <a:t>Type II Diabetes Management </a:t>
            </a:r>
            <a:br>
              <a:rPr lang="en-US" sz="4200" dirty="0" smtClean="0">
                <a:effectLst>
                  <a:outerShdw blurRad="38100" dist="38100" dir="2700000" algn="tl">
                    <a:srgbClr val="000000">
                      <a:alpha val="43137"/>
                    </a:srgbClr>
                  </a:outerShdw>
                </a:effectLst>
              </a:rPr>
            </a:br>
            <a:r>
              <a:rPr lang="en-US" sz="4200" dirty="0" smtClean="0">
                <a:effectLst>
                  <a:outerShdw blurRad="38100" dist="38100" dir="2700000" algn="tl">
                    <a:srgbClr val="000000">
                      <a:alpha val="43137"/>
                    </a:srgbClr>
                  </a:outerShdw>
                </a:effectLst>
              </a:rPr>
              <a:t>Web-Based Application</a:t>
            </a:r>
          </a:p>
          <a:p>
            <a:endParaRPr lang="en-US" dirty="0" smtClean="0"/>
          </a:p>
          <a:p>
            <a:pPr algn="ctr"/>
            <a:r>
              <a:rPr lang="en-US" dirty="0" smtClean="0"/>
              <a:t>A Teaching tool for the BU Health Informatics Course</a:t>
            </a:r>
          </a:p>
          <a:p>
            <a:endParaRPr lang="en-US" dirty="0" smtClean="0"/>
          </a:p>
          <a:p>
            <a:endParaRPr lang="en-US" dirty="0" smtClean="0"/>
          </a:p>
          <a:p>
            <a:endParaRPr lang="en-US" dirty="0" smtClean="0"/>
          </a:p>
          <a:p>
            <a:pPr algn="ctr"/>
            <a:r>
              <a:rPr lang="en-US" dirty="0" smtClean="0"/>
              <a:t>Iteration #3 </a:t>
            </a:r>
            <a:r>
              <a:rPr lang="en-US" smtClean="0"/>
              <a:t>– 12/5/2013</a:t>
            </a:r>
            <a:endParaRPr lang="en-US" dirty="0" smtClean="0"/>
          </a:p>
          <a:p>
            <a:pPr algn="ctr"/>
            <a:endParaRPr lang="en-US" sz="1600" dirty="0" smtClean="0"/>
          </a:p>
          <a:p>
            <a:pPr algn="ctr"/>
            <a:endParaRPr lang="en-US" sz="1600" dirty="0" smtClean="0"/>
          </a:p>
          <a:p>
            <a:pPr algn="ctr"/>
            <a:r>
              <a:rPr lang="en-US" sz="1600" dirty="0" smtClean="0"/>
              <a:t>CS673 Software Engineering</a:t>
            </a:r>
          </a:p>
          <a:p>
            <a:pPr algn="ctr"/>
            <a:r>
              <a:rPr lang="en-US" sz="1600" dirty="0" smtClean="0"/>
              <a:t>Fall 2013</a:t>
            </a:r>
          </a:p>
          <a:p>
            <a:endParaRPr lang="en-US" dirty="0"/>
          </a:p>
        </p:txBody>
      </p:sp>
      <p:pic>
        <p:nvPicPr>
          <p:cNvPr id="4" name="Picture 3" descr="Boston University Master Logo"/>
          <p:cNvPicPr/>
          <p:nvPr/>
        </p:nvPicPr>
        <p:blipFill>
          <a:blip r:embed="rId3" cstate="print"/>
          <a:srcRect/>
          <a:stretch>
            <a:fillRect/>
          </a:stretch>
        </p:blipFill>
        <p:spPr bwMode="auto">
          <a:xfrm>
            <a:off x="4267200" y="152400"/>
            <a:ext cx="1797050" cy="810895"/>
          </a:xfrm>
          <a:prstGeom prst="rect">
            <a:avLst/>
          </a:prstGeom>
          <a:noFill/>
          <a:ln w="9525">
            <a:noFill/>
            <a:miter lim="800000"/>
            <a:headEnd/>
            <a:tailEnd/>
          </a:ln>
        </p:spPr>
      </p:pic>
      <p:sp>
        <p:nvSpPr>
          <p:cNvPr id="6" name="Footer Placeholder 5"/>
          <p:cNvSpPr>
            <a:spLocks noGrp="1"/>
          </p:cNvSpPr>
          <p:nvPr>
            <p:ph type="ftr" sz="quarter" idx="11"/>
          </p:nvPr>
        </p:nvSpPr>
        <p:spPr>
          <a:xfrm>
            <a:off x="5715000" y="6305550"/>
            <a:ext cx="3200400" cy="476250"/>
          </a:xfrm>
        </p:spPr>
        <p:txBody>
          <a:bodyPr/>
          <a:lstStyle/>
          <a:p>
            <a:r>
              <a:rPr lang="en-US" dirty="0" smtClean="0"/>
              <a:t>             </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Requirements</a:t>
            </a:r>
            <a:r>
              <a:rPr lang="en-US" sz="4000" dirty="0" smtClean="0"/>
              <a:t/>
            </a:r>
            <a:br>
              <a:rPr lang="en-US" sz="4000" dirty="0" smtClean="0"/>
            </a:br>
            <a:endParaRPr lang="en-US" dirty="0"/>
          </a:p>
        </p:txBody>
      </p:sp>
      <p:sp>
        <p:nvSpPr>
          <p:cNvPr id="8" name="Rectangle 6"/>
          <p:cNvSpPr/>
          <p:nvPr/>
        </p:nvSpPr>
        <p:spPr>
          <a:xfrm>
            <a:off x="1524000" y="838200"/>
            <a:ext cx="6934200" cy="600164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solidFill>
                  <a:prstClr val="black"/>
                </a:solidFill>
              </a:rPr>
              <a:t>Calculator</a:t>
            </a:r>
          </a:p>
          <a:p>
            <a:pPr marL="800100" lvl="1" indent="-342900">
              <a:lnSpc>
                <a:spcPct val="150000"/>
              </a:lnSpc>
            </a:pPr>
            <a:r>
              <a:rPr lang="en-US" sz="2000" dirty="0" smtClean="0">
                <a:solidFill>
                  <a:prstClr val="black"/>
                </a:solidFill>
              </a:rPr>
              <a:t>-  BMI(Body Mass Index) Calculator</a:t>
            </a:r>
          </a:p>
          <a:p>
            <a:pPr marL="342900" indent="-342900">
              <a:lnSpc>
                <a:spcPct val="150000"/>
              </a:lnSpc>
            </a:pPr>
            <a:endParaRPr lang="en-US" dirty="0" smtClean="0">
              <a:solidFill>
                <a:prstClr val="black"/>
              </a:solidFill>
            </a:endParaRPr>
          </a:p>
          <a:p>
            <a:pPr marL="342900" indent="-342900">
              <a:lnSpc>
                <a:spcPct val="150000"/>
              </a:lnSpc>
            </a:pPr>
            <a:endParaRPr lang="en-US" dirty="0" smtClean="0">
              <a:solidFill>
                <a:prstClr val="black"/>
              </a:solidFill>
            </a:endParaRPr>
          </a:p>
          <a:p>
            <a:pPr marL="342900" indent="-342900">
              <a:lnSpc>
                <a:spcPct val="150000"/>
              </a:lnSpc>
            </a:pPr>
            <a:endParaRPr lang="en-US" dirty="0" smtClean="0">
              <a:solidFill>
                <a:prstClr val="black"/>
              </a:solidFill>
            </a:endParaRPr>
          </a:p>
          <a:p>
            <a:pPr marL="342900" indent="-342900">
              <a:lnSpc>
                <a:spcPct val="150000"/>
              </a:lnSpc>
            </a:pPr>
            <a:endParaRPr lang="en-US" dirty="0" smtClean="0">
              <a:solidFill>
                <a:prstClr val="black"/>
              </a:solidFill>
            </a:endParaRPr>
          </a:p>
          <a:p>
            <a:pPr marL="342900" indent="-342900">
              <a:lnSpc>
                <a:spcPct val="150000"/>
              </a:lnSpc>
            </a:pPr>
            <a:endParaRPr lang="en-US" dirty="0" smtClean="0">
              <a:solidFill>
                <a:prstClr val="black"/>
              </a:solidFill>
            </a:endParaRPr>
          </a:p>
          <a:p>
            <a:pPr marL="342900" indent="-342900">
              <a:lnSpc>
                <a:spcPct val="150000"/>
              </a:lnSpc>
            </a:pPr>
            <a:endParaRPr lang="en-US" dirty="0" smtClean="0">
              <a:solidFill>
                <a:prstClr val="black"/>
              </a:solidFill>
            </a:endParaRPr>
          </a:p>
          <a:p>
            <a:pPr marL="342900" indent="-342900">
              <a:lnSpc>
                <a:spcPct val="150000"/>
              </a:lnSpc>
            </a:pPr>
            <a:endParaRPr lang="en-US" sz="2000" dirty="0" smtClean="0">
              <a:solidFill>
                <a:prstClr val="black"/>
              </a:solidFill>
            </a:endParaRPr>
          </a:p>
          <a:p>
            <a:pPr marL="342900" indent="-342900">
              <a:lnSpc>
                <a:spcPct val="150000"/>
              </a:lnSpc>
            </a:pPr>
            <a:r>
              <a:rPr lang="en-US" sz="2000" dirty="0" smtClean="0">
                <a:solidFill>
                  <a:prstClr val="black"/>
                </a:solidFill>
              </a:rPr>
              <a:t>	 -  A1C Calculator</a:t>
            </a:r>
          </a:p>
          <a:p>
            <a:pPr marL="342900" indent="-342900">
              <a:lnSpc>
                <a:spcPct val="150000"/>
              </a:lnSpc>
            </a:pPr>
            <a:endParaRPr lang="en-US" sz="2000" dirty="0" smtClean="0">
              <a:solidFill>
                <a:prstClr val="black"/>
              </a:solidFill>
            </a:endParaRPr>
          </a:p>
          <a:p>
            <a:pPr marL="342900" indent="-342900">
              <a:lnSpc>
                <a:spcPct val="150000"/>
              </a:lnSpc>
            </a:pPr>
            <a:endParaRPr lang="en-US" sz="2000" dirty="0" smtClean="0">
              <a:solidFill>
                <a:prstClr val="black"/>
              </a:solidFill>
            </a:endParaRPr>
          </a:p>
          <a:p>
            <a:pPr marL="342900" indent="-342900">
              <a:lnSpc>
                <a:spcPct val="150000"/>
              </a:lnSpc>
            </a:pPr>
            <a:endParaRPr lang="en-US" sz="2000" dirty="0">
              <a:solidFill>
                <a:prstClr val="black"/>
              </a:solidFill>
            </a:endParaRPr>
          </a:p>
        </p:txBody>
      </p:sp>
      <p:grpSp>
        <p:nvGrpSpPr>
          <p:cNvPr id="10" name="组合 9"/>
          <p:cNvGrpSpPr/>
          <p:nvPr/>
        </p:nvGrpSpPr>
        <p:grpSpPr>
          <a:xfrm>
            <a:off x="2514600" y="2209800"/>
            <a:ext cx="4572000" cy="1143000"/>
            <a:chOff x="1981200" y="2438400"/>
            <a:chExt cx="4572000" cy="1143000"/>
          </a:xfrm>
        </p:grpSpPr>
        <p:sp>
          <p:nvSpPr>
            <p:cNvPr id="5" name="圆角矩形 4"/>
            <p:cNvSpPr/>
            <p:nvPr/>
          </p:nvSpPr>
          <p:spPr>
            <a:xfrm>
              <a:off x="1981200" y="2438400"/>
              <a:ext cx="1295400" cy="11430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prstClr val="black"/>
                  </a:solidFill>
                </a:rPr>
                <a:t>Race</a:t>
              </a:r>
            </a:p>
            <a:p>
              <a:pPr algn="ctr"/>
              <a:r>
                <a:rPr lang="en-US" altLang="zh-CN" dirty="0" smtClean="0">
                  <a:solidFill>
                    <a:prstClr val="black"/>
                  </a:solidFill>
                </a:rPr>
                <a:t>Height</a:t>
              </a:r>
            </a:p>
            <a:p>
              <a:pPr algn="ctr"/>
              <a:r>
                <a:rPr lang="en-US" altLang="zh-CN" dirty="0" smtClean="0">
                  <a:solidFill>
                    <a:prstClr val="black"/>
                  </a:solidFill>
                </a:rPr>
                <a:t>Weight</a:t>
              </a:r>
              <a:endParaRPr lang="zh-CN" altLang="en-US" dirty="0" smtClean="0">
                <a:solidFill>
                  <a:prstClr val="black"/>
                </a:solidFill>
              </a:endParaRPr>
            </a:p>
          </p:txBody>
        </p:sp>
        <p:sp>
          <p:nvSpPr>
            <p:cNvPr id="7" name="圆角矩形 6"/>
            <p:cNvSpPr/>
            <p:nvPr/>
          </p:nvSpPr>
          <p:spPr>
            <a:xfrm>
              <a:off x="4191000" y="2438400"/>
              <a:ext cx="2362200" cy="11430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prstClr val="black"/>
                  </a:solidFill>
                </a:rPr>
                <a:t>BMI</a:t>
              </a:r>
            </a:p>
            <a:p>
              <a:pPr algn="ctr"/>
              <a:r>
                <a:rPr lang="en-US" altLang="zh-CN" dirty="0" smtClean="0">
                  <a:solidFill>
                    <a:prstClr val="black"/>
                  </a:solidFill>
                </a:rPr>
                <a:t>Weight Classification</a:t>
              </a:r>
            </a:p>
            <a:p>
              <a:pPr algn="ctr"/>
              <a:r>
                <a:rPr lang="en-US" altLang="zh-CN" dirty="0" smtClean="0">
                  <a:solidFill>
                    <a:prstClr val="black"/>
                  </a:solidFill>
                </a:rPr>
                <a:t>Obesity Class</a:t>
              </a:r>
              <a:endParaRPr lang="zh-CN" altLang="en-US" dirty="0" smtClean="0">
                <a:solidFill>
                  <a:prstClr val="black"/>
                </a:solidFill>
              </a:endParaRPr>
            </a:p>
          </p:txBody>
        </p:sp>
        <p:sp>
          <p:nvSpPr>
            <p:cNvPr id="9" name="右箭头 8"/>
            <p:cNvSpPr/>
            <p:nvPr/>
          </p:nvSpPr>
          <p:spPr>
            <a:xfrm>
              <a:off x="3429000" y="2895600"/>
              <a:ext cx="609600" cy="304800"/>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prstClr val="black"/>
                </a:solidFill>
              </a:endParaRPr>
            </a:p>
          </p:txBody>
        </p:sp>
      </p:grpSp>
      <p:grpSp>
        <p:nvGrpSpPr>
          <p:cNvPr id="11" name="组合 10"/>
          <p:cNvGrpSpPr/>
          <p:nvPr/>
        </p:nvGrpSpPr>
        <p:grpSpPr>
          <a:xfrm>
            <a:off x="2514600" y="3581400"/>
            <a:ext cx="4800600" cy="1143000"/>
            <a:chOff x="1981200" y="2590800"/>
            <a:chExt cx="4800600" cy="1143000"/>
          </a:xfrm>
        </p:grpSpPr>
        <p:sp>
          <p:nvSpPr>
            <p:cNvPr id="12" name="圆角矩形 11"/>
            <p:cNvSpPr/>
            <p:nvPr/>
          </p:nvSpPr>
          <p:spPr>
            <a:xfrm>
              <a:off x="1981200" y="2590800"/>
              <a:ext cx="2362200" cy="11430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prstClr val="black"/>
                  </a:solidFill>
                </a:rPr>
                <a:t>Gender</a:t>
              </a:r>
            </a:p>
            <a:p>
              <a:pPr algn="ctr"/>
              <a:r>
                <a:rPr lang="en-US" altLang="zh-CN" dirty="0" smtClean="0">
                  <a:solidFill>
                    <a:prstClr val="black"/>
                  </a:solidFill>
                </a:rPr>
                <a:t>Waist Circumference</a:t>
              </a:r>
              <a:endParaRPr lang="zh-CN" altLang="en-US" dirty="0" smtClean="0">
                <a:solidFill>
                  <a:prstClr val="black"/>
                </a:solidFill>
              </a:endParaRPr>
            </a:p>
          </p:txBody>
        </p:sp>
        <p:sp>
          <p:nvSpPr>
            <p:cNvPr id="13" name="圆角矩形 12"/>
            <p:cNvSpPr/>
            <p:nvPr/>
          </p:nvSpPr>
          <p:spPr>
            <a:xfrm>
              <a:off x="5257800" y="2590800"/>
              <a:ext cx="1524000" cy="11430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prstClr val="black"/>
                  </a:solidFill>
                </a:rPr>
                <a:t>Disease Risk</a:t>
              </a:r>
              <a:endParaRPr lang="zh-CN" altLang="en-US" dirty="0" smtClean="0">
                <a:solidFill>
                  <a:prstClr val="black"/>
                </a:solidFill>
              </a:endParaRPr>
            </a:p>
          </p:txBody>
        </p:sp>
        <p:sp>
          <p:nvSpPr>
            <p:cNvPr id="14" name="右箭头 13"/>
            <p:cNvSpPr/>
            <p:nvPr/>
          </p:nvSpPr>
          <p:spPr>
            <a:xfrm>
              <a:off x="4495800" y="2971800"/>
              <a:ext cx="609600" cy="304800"/>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prstClr val="black"/>
                </a:solidFill>
              </a:endParaRPr>
            </a:p>
          </p:txBody>
        </p:sp>
      </p:grpSp>
      <p:grpSp>
        <p:nvGrpSpPr>
          <p:cNvPr id="15" name="组合 14"/>
          <p:cNvGrpSpPr/>
          <p:nvPr/>
        </p:nvGrpSpPr>
        <p:grpSpPr>
          <a:xfrm>
            <a:off x="2514600" y="5486400"/>
            <a:ext cx="4572000" cy="838200"/>
            <a:chOff x="1981200" y="2895600"/>
            <a:chExt cx="4572000" cy="838200"/>
          </a:xfrm>
        </p:grpSpPr>
        <p:sp>
          <p:nvSpPr>
            <p:cNvPr id="16" name="圆角矩形 15"/>
            <p:cNvSpPr/>
            <p:nvPr/>
          </p:nvSpPr>
          <p:spPr>
            <a:xfrm>
              <a:off x="1981200" y="2895600"/>
              <a:ext cx="1219200" cy="8382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prstClr val="black"/>
                  </a:solidFill>
                </a:rPr>
                <a:t>A1C</a:t>
              </a:r>
            </a:p>
            <a:p>
              <a:pPr algn="ctr"/>
              <a:r>
                <a:rPr lang="en-US" altLang="zh-CN" dirty="0" err="1" smtClean="0">
                  <a:solidFill>
                    <a:prstClr val="black"/>
                  </a:solidFill>
                </a:rPr>
                <a:t>eAG</a:t>
              </a:r>
              <a:endParaRPr lang="en-US" altLang="zh-CN" dirty="0" smtClean="0">
                <a:solidFill>
                  <a:prstClr val="black"/>
                </a:solidFill>
              </a:endParaRPr>
            </a:p>
          </p:txBody>
        </p:sp>
        <p:sp>
          <p:nvSpPr>
            <p:cNvPr id="17" name="圆角矩形 16"/>
            <p:cNvSpPr/>
            <p:nvPr/>
          </p:nvSpPr>
          <p:spPr>
            <a:xfrm>
              <a:off x="4191000" y="2895600"/>
              <a:ext cx="2362200" cy="8382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prstClr val="black"/>
                  </a:solidFill>
                </a:rPr>
                <a:t>Message of A1C level</a:t>
              </a:r>
              <a:endParaRPr lang="zh-CN" altLang="en-US" dirty="0" smtClean="0">
                <a:solidFill>
                  <a:prstClr val="black"/>
                </a:solidFill>
              </a:endParaRPr>
            </a:p>
          </p:txBody>
        </p:sp>
        <p:sp>
          <p:nvSpPr>
            <p:cNvPr id="18" name="右箭头 17"/>
            <p:cNvSpPr/>
            <p:nvPr/>
          </p:nvSpPr>
          <p:spPr>
            <a:xfrm>
              <a:off x="3429000" y="3200400"/>
              <a:ext cx="609600" cy="304800"/>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prstClr val="black"/>
                </a:solidFill>
              </a:endParaRPr>
            </a:p>
          </p:txBody>
        </p:sp>
      </p:grpSp>
    </p:spTree>
    <p:extLst>
      <p:ext uri="{BB962C8B-B14F-4D97-AF65-F5344CB8AC3E}">
        <p14:creationId xmlns:p14="http://schemas.microsoft.com/office/powerpoint/2010/main" val="3740798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Requirements</a:t>
            </a:r>
            <a:r>
              <a:rPr lang="en-US" sz="4000" dirty="0" smtClean="0"/>
              <a:t/>
            </a:r>
            <a:br>
              <a:rPr lang="en-US" sz="4000" dirty="0" smtClean="0"/>
            </a:br>
            <a:endParaRPr lang="en-US" dirty="0"/>
          </a:p>
        </p:txBody>
      </p:sp>
      <p:sp>
        <p:nvSpPr>
          <p:cNvPr id="8" name="Rectangle 6"/>
          <p:cNvSpPr/>
          <p:nvPr/>
        </p:nvSpPr>
        <p:spPr>
          <a:xfrm>
            <a:off x="1447800" y="1295400"/>
            <a:ext cx="6934200" cy="66274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solidFill>
                  <a:prstClr val="black"/>
                </a:solidFill>
              </a:rPr>
              <a:t>User Story (Pivotal Tracker)</a:t>
            </a:r>
            <a:endParaRPr lang="en-US" dirty="0">
              <a:solidFill>
                <a:prstClr val="black"/>
              </a:solidFill>
            </a:endParaRPr>
          </a:p>
        </p:txBody>
      </p:sp>
      <p:pic>
        <p:nvPicPr>
          <p:cNvPr id="7" name="图片 6"/>
          <p:cNvPicPr/>
          <p:nvPr/>
        </p:nvPicPr>
        <p:blipFill>
          <a:blip r:embed="rId2"/>
          <a:srcRect/>
          <a:stretch>
            <a:fillRect/>
          </a:stretch>
        </p:blipFill>
        <p:spPr bwMode="auto">
          <a:xfrm>
            <a:off x="1066800" y="2209800"/>
            <a:ext cx="8001000" cy="4267200"/>
          </a:xfrm>
          <a:prstGeom prst="rect">
            <a:avLst/>
          </a:prstGeom>
          <a:noFill/>
          <a:ln w="9525">
            <a:noFill/>
            <a:miter lim="800000"/>
            <a:headEnd/>
            <a:tailEnd/>
          </a:ln>
        </p:spPr>
      </p:pic>
    </p:spTree>
    <p:extLst>
      <p:ext uri="{BB962C8B-B14F-4D97-AF65-F5344CB8AC3E}">
        <p14:creationId xmlns:p14="http://schemas.microsoft.com/office/powerpoint/2010/main" val="46023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520" y="457200"/>
            <a:ext cx="7498080" cy="838200"/>
          </a:xfrm>
        </p:spPr>
        <p:txBody>
          <a:bodyPr>
            <a:normAutofit fontScale="90000"/>
          </a:bodyPr>
          <a:lstStyle/>
          <a:p>
            <a:pPr algn="ctr"/>
            <a:r>
              <a:rPr lang="en-US" b="1" dirty="0" smtClean="0"/>
              <a:t/>
            </a:r>
            <a:br>
              <a:rPr lang="en-US" b="1" dirty="0" smtClean="0"/>
            </a:br>
            <a:r>
              <a:rPr lang="zh-CN" altLang="en-US" sz="4400" dirty="0" smtClean="0"/>
              <a:t> </a:t>
            </a:r>
            <a:r>
              <a:rPr lang="en-US" sz="4400" dirty="0" smtClean="0"/>
              <a:t>User Stories for Iteration #3</a:t>
            </a:r>
            <a:r>
              <a:rPr lang="zh-CN" altLang="en-US" sz="3600" dirty="0" smtClean="0"/>
              <a:t/>
            </a:r>
            <a:br>
              <a:rPr lang="zh-CN" altLang="en-US" sz="3600" dirty="0" smtClean="0"/>
            </a:br>
            <a:r>
              <a:rPr lang="en-US" sz="4000" dirty="0" smtClean="0"/>
              <a:t/>
            </a:r>
            <a:br>
              <a:rPr lang="en-US" sz="4000" dirty="0" smtClean="0"/>
            </a:br>
            <a:endParaRPr lang="en-US" dirty="0"/>
          </a:p>
        </p:txBody>
      </p:sp>
      <p:sp>
        <p:nvSpPr>
          <p:cNvPr id="8" name="Rectangle 6"/>
          <p:cNvSpPr/>
          <p:nvPr/>
        </p:nvSpPr>
        <p:spPr>
          <a:xfrm>
            <a:off x="1524000" y="1524000"/>
            <a:ext cx="6934200" cy="5262979"/>
          </a:xfrm>
          <a:prstGeom prst="rect">
            <a:avLst/>
          </a:prstGeom>
        </p:spPr>
        <p:txBody>
          <a:bodyPr wrap="square">
            <a:spAutoFit/>
          </a:bodyPr>
          <a:lstStyle/>
          <a:p>
            <a:pPr lvl="1">
              <a:lnSpc>
                <a:spcPct val="150000"/>
              </a:lnSpc>
              <a:buFont typeface="Wingdings" pitchFamily="2" charset="2"/>
              <a:buChar char="Ø"/>
            </a:pPr>
            <a:r>
              <a:rPr lang="en-US" sz="2800" dirty="0" smtClean="0">
                <a:solidFill>
                  <a:prstClr val="black"/>
                </a:solidFill>
              </a:rPr>
              <a:t>  Input Validation</a:t>
            </a:r>
            <a:endParaRPr lang="zh-CN" altLang="en-US" sz="2800" dirty="0" smtClean="0">
              <a:solidFill>
                <a:prstClr val="black"/>
              </a:solidFill>
            </a:endParaRPr>
          </a:p>
          <a:p>
            <a:pPr lvl="1">
              <a:lnSpc>
                <a:spcPct val="150000"/>
              </a:lnSpc>
              <a:buFont typeface="Wingdings" pitchFamily="2" charset="2"/>
              <a:buChar char="Ø"/>
            </a:pPr>
            <a:r>
              <a:rPr lang="en-US" sz="2800" dirty="0" smtClean="0">
                <a:solidFill>
                  <a:prstClr val="black"/>
                </a:solidFill>
              </a:rPr>
              <a:t>  View patient with tabs</a:t>
            </a:r>
            <a:endParaRPr lang="zh-CN" altLang="en-US" sz="2800" dirty="0" smtClean="0">
              <a:solidFill>
                <a:prstClr val="black"/>
              </a:solidFill>
            </a:endParaRPr>
          </a:p>
          <a:p>
            <a:pPr lvl="1">
              <a:lnSpc>
                <a:spcPct val="150000"/>
              </a:lnSpc>
              <a:buFont typeface="Wingdings" pitchFamily="2" charset="2"/>
              <a:buChar char="Ø"/>
            </a:pPr>
            <a:r>
              <a:rPr lang="en-US" sz="2800" dirty="0" smtClean="0">
                <a:solidFill>
                  <a:prstClr val="black"/>
                </a:solidFill>
              </a:rPr>
              <a:t>  Add / Update / View medication table</a:t>
            </a:r>
            <a:endParaRPr lang="zh-CN" altLang="en-US" sz="2800" dirty="0" smtClean="0">
              <a:solidFill>
                <a:prstClr val="black"/>
              </a:solidFill>
            </a:endParaRPr>
          </a:p>
          <a:p>
            <a:pPr lvl="1">
              <a:lnSpc>
                <a:spcPct val="150000"/>
              </a:lnSpc>
              <a:buFont typeface="Wingdings" pitchFamily="2" charset="2"/>
              <a:buChar char="Ø"/>
            </a:pPr>
            <a:r>
              <a:rPr lang="en-US" sz="2800" dirty="0" smtClean="0">
                <a:solidFill>
                  <a:prstClr val="black"/>
                </a:solidFill>
              </a:rPr>
              <a:t>  Algorithm checks contraindications</a:t>
            </a:r>
            <a:endParaRPr lang="zh-CN" altLang="en-US" sz="2800" dirty="0" smtClean="0">
              <a:solidFill>
                <a:prstClr val="black"/>
              </a:solidFill>
            </a:endParaRPr>
          </a:p>
          <a:p>
            <a:pPr lvl="1">
              <a:lnSpc>
                <a:spcPct val="150000"/>
              </a:lnSpc>
              <a:buFont typeface="Wingdings" pitchFamily="2" charset="2"/>
              <a:buChar char="Ø"/>
            </a:pPr>
            <a:r>
              <a:rPr lang="en-US" sz="2800" dirty="0" smtClean="0">
                <a:solidFill>
                  <a:prstClr val="black"/>
                </a:solidFill>
              </a:rPr>
              <a:t>  Calculators</a:t>
            </a:r>
          </a:p>
          <a:p>
            <a:pPr lvl="1">
              <a:buFont typeface="Wingdings" pitchFamily="2" charset="2"/>
              <a:buChar char="Ø"/>
            </a:pPr>
            <a:endParaRPr lang="zh-CN" altLang="en-US" sz="2800" dirty="0" smtClean="0">
              <a:solidFill>
                <a:prstClr val="black"/>
              </a:solidFill>
            </a:endParaRPr>
          </a:p>
          <a:p>
            <a:r>
              <a:rPr lang="en-US" sz="2800" dirty="0" smtClean="0">
                <a:solidFill>
                  <a:prstClr val="black"/>
                </a:solidFill>
              </a:rPr>
              <a:t>      We have done all of these requirements </a:t>
            </a:r>
          </a:p>
          <a:p>
            <a:r>
              <a:rPr lang="en-US" sz="2800" dirty="0" smtClean="0">
                <a:solidFill>
                  <a:prstClr val="black"/>
                </a:solidFill>
              </a:rPr>
              <a:t>      in this iteration.</a:t>
            </a:r>
            <a:endParaRPr lang="zh-CN" altLang="en-US" sz="2800" dirty="0" smtClean="0">
              <a:solidFill>
                <a:prstClr val="black"/>
              </a:solidFill>
            </a:endParaRPr>
          </a:p>
          <a:p>
            <a:pPr marL="342900" indent="-342900">
              <a:lnSpc>
                <a:spcPct val="150000"/>
              </a:lnSpc>
              <a:buFont typeface="Arial" panose="020B0604020202020204" pitchFamily="34" charset="0"/>
              <a:buChar char="•"/>
            </a:pPr>
            <a:endParaRPr lang="en-US" sz="2800" dirty="0">
              <a:solidFill>
                <a:prstClr val="black"/>
              </a:solidFill>
            </a:endParaRPr>
          </a:p>
        </p:txBody>
      </p:sp>
    </p:spTree>
    <p:extLst>
      <p:ext uri="{BB962C8B-B14F-4D97-AF65-F5344CB8AC3E}">
        <p14:creationId xmlns:p14="http://schemas.microsoft.com/office/powerpoint/2010/main" val="952377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req.gif"/>
          <p:cNvPicPr>
            <a:picLocks noGrp="1" noChangeAspect="1"/>
          </p:cNvPicPr>
          <p:nvPr>
            <p:ph idx="1"/>
          </p:nvPr>
        </p:nvPicPr>
        <p:blipFill>
          <a:blip r:embed="rId2" cstate="print"/>
          <a:stretch>
            <a:fillRect/>
          </a:stretch>
        </p:blipFill>
        <p:spPr>
          <a:xfrm>
            <a:off x="1219200" y="1828800"/>
            <a:ext cx="7569777" cy="2686050"/>
          </a:xfrm>
        </p:spPr>
      </p:pic>
    </p:spTree>
    <p:extLst>
      <p:ext uri="{BB962C8B-B14F-4D97-AF65-F5344CB8AC3E}">
        <p14:creationId xmlns:p14="http://schemas.microsoft.com/office/powerpoint/2010/main" val="2656270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98080" cy="1143000"/>
          </a:xfrm>
        </p:spPr>
        <p:txBody>
          <a:bodyPr>
            <a:normAutofit/>
          </a:bodyPr>
          <a:lstStyle/>
          <a:p>
            <a:pPr algn="ctr"/>
            <a:r>
              <a:rPr lang="en-US" sz="3600" dirty="0" smtClean="0"/>
              <a:t>MVC Architecture</a:t>
            </a:r>
            <a:endParaRPr lang="en-US" sz="3600" dirty="0"/>
          </a:p>
        </p:txBody>
      </p:sp>
      <p:sp>
        <p:nvSpPr>
          <p:cNvPr id="4" name="Rounded Rectangle 3"/>
          <p:cNvSpPr/>
          <p:nvPr/>
        </p:nvSpPr>
        <p:spPr>
          <a:xfrm>
            <a:off x="1524000" y="1162110"/>
            <a:ext cx="1905000" cy="12265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dirty="0" smtClean="0"/>
              <a:t>Users</a:t>
            </a:r>
          </a:p>
          <a:p>
            <a:r>
              <a:rPr lang="en-US" sz="1400" dirty="0" smtClean="0">
                <a:solidFill>
                  <a:schemeClr val="tx1"/>
                </a:solidFill>
              </a:rPr>
              <a:t>edit, index</a:t>
            </a:r>
          </a:p>
          <a:p>
            <a:r>
              <a:rPr lang="en-US" sz="1400" dirty="0">
                <a:solidFill>
                  <a:schemeClr val="tx1"/>
                </a:solidFill>
              </a:rPr>
              <a:t>p</a:t>
            </a:r>
            <a:r>
              <a:rPr lang="en-US" sz="1400" dirty="0" smtClean="0">
                <a:solidFill>
                  <a:schemeClr val="tx1"/>
                </a:solidFill>
              </a:rPr>
              <a:t>assword</a:t>
            </a:r>
          </a:p>
          <a:p>
            <a:r>
              <a:rPr lang="en-US" sz="1400" dirty="0">
                <a:solidFill>
                  <a:schemeClr val="tx1"/>
                </a:solidFill>
              </a:rPr>
              <a:t>p</a:t>
            </a:r>
            <a:r>
              <a:rPr lang="en-US" sz="1400" dirty="0" smtClean="0">
                <a:solidFill>
                  <a:schemeClr val="tx1"/>
                </a:solidFill>
              </a:rPr>
              <a:t>rofile</a:t>
            </a:r>
          </a:p>
          <a:p>
            <a:r>
              <a:rPr lang="en-US" sz="1400" dirty="0" smtClean="0">
                <a:solidFill>
                  <a:schemeClr val="tx1"/>
                </a:solidFill>
              </a:rPr>
              <a:t>signup</a:t>
            </a:r>
          </a:p>
        </p:txBody>
      </p:sp>
      <p:sp>
        <p:nvSpPr>
          <p:cNvPr id="6" name="Rounded Rectangle 5"/>
          <p:cNvSpPr/>
          <p:nvPr/>
        </p:nvSpPr>
        <p:spPr>
          <a:xfrm>
            <a:off x="1524000" y="2514600"/>
            <a:ext cx="1905000" cy="1219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smtClean="0"/>
          </a:p>
          <a:p>
            <a:r>
              <a:rPr lang="en-US" sz="1400" b="1" dirty="0" smtClean="0"/>
              <a:t>Patients</a:t>
            </a:r>
            <a:endParaRPr lang="en-US" sz="1400" dirty="0" smtClean="0"/>
          </a:p>
          <a:p>
            <a:r>
              <a:rPr lang="en-US" sz="1400" dirty="0" smtClean="0"/>
              <a:t>search</a:t>
            </a:r>
          </a:p>
          <a:p>
            <a:r>
              <a:rPr lang="en-US" sz="1400" dirty="0" smtClean="0"/>
              <a:t>add</a:t>
            </a:r>
          </a:p>
          <a:p>
            <a:r>
              <a:rPr lang="en-US" sz="1400" dirty="0" smtClean="0"/>
              <a:t>edit</a:t>
            </a:r>
          </a:p>
          <a:p>
            <a:r>
              <a:rPr lang="en-US" sz="1400" dirty="0" smtClean="0"/>
              <a:t>show</a:t>
            </a:r>
          </a:p>
          <a:p>
            <a:pPr algn="ctr"/>
            <a:endParaRPr lang="en-US" dirty="0"/>
          </a:p>
        </p:txBody>
      </p:sp>
      <p:sp>
        <p:nvSpPr>
          <p:cNvPr id="7" name="Rounded Rectangle 6"/>
          <p:cNvSpPr/>
          <p:nvPr/>
        </p:nvSpPr>
        <p:spPr>
          <a:xfrm>
            <a:off x="1524000" y="3810000"/>
            <a:ext cx="1905000" cy="1447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smtClean="0"/>
          </a:p>
          <a:p>
            <a:r>
              <a:rPr lang="en-US" sz="1400" b="1" dirty="0" smtClean="0"/>
              <a:t>Visits</a:t>
            </a:r>
          </a:p>
          <a:p>
            <a:r>
              <a:rPr lang="en-US" sz="1400" dirty="0" smtClean="0">
                <a:solidFill>
                  <a:schemeClr val="tx1"/>
                </a:solidFill>
              </a:rPr>
              <a:t>index</a:t>
            </a:r>
          </a:p>
          <a:p>
            <a:r>
              <a:rPr lang="en-US" sz="1400" dirty="0" smtClean="0">
                <a:solidFill>
                  <a:schemeClr val="tx1"/>
                </a:solidFill>
              </a:rPr>
              <a:t>add</a:t>
            </a:r>
          </a:p>
          <a:p>
            <a:r>
              <a:rPr lang="en-US" sz="1400" dirty="0" smtClean="0">
                <a:solidFill>
                  <a:schemeClr val="tx1"/>
                </a:solidFill>
              </a:rPr>
              <a:t>show</a:t>
            </a:r>
          </a:p>
          <a:p>
            <a:r>
              <a:rPr lang="en-US" sz="1400" dirty="0" err="1" smtClean="0">
                <a:solidFill>
                  <a:schemeClr val="tx1"/>
                </a:solidFill>
              </a:rPr>
              <a:t>gcalgorithm</a:t>
            </a:r>
            <a:endParaRPr lang="en-US" sz="1400" dirty="0" smtClean="0">
              <a:solidFill>
                <a:schemeClr val="tx1"/>
              </a:solidFill>
            </a:endParaRPr>
          </a:p>
          <a:p>
            <a:r>
              <a:rPr lang="en-US" sz="1400" dirty="0" smtClean="0">
                <a:solidFill>
                  <a:schemeClr val="tx1"/>
                </a:solidFill>
              </a:rPr>
              <a:t>edit</a:t>
            </a:r>
          </a:p>
          <a:p>
            <a:pPr algn="ctr"/>
            <a:endParaRPr lang="en-US" dirty="0"/>
          </a:p>
        </p:txBody>
      </p:sp>
      <p:sp>
        <p:nvSpPr>
          <p:cNvPr id="8" name="Rounded Rectangle 7"/>
          <p:cNvSpPr/>
          <p:nvPr/>
        </p:nvSpPr>
        <p:spPr>
          <a:xfrm>
            <a:off x="3648907" y="2436564"/>
            <a:ext cx="1905000" cy="15258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smtClean="0"/>
          </a:p>
          <a:p>
            <a:endParaRPr lang="en-US" sz="1400" dirty="0" smtClean="0"/>
          </a:p>
          <a:p>
            <a:r>
              <a:rPr lang="en-US" sz="1400" b="1" dirty="0" err="1" smtClean="0"/>
              <a:t>patientsController</a:t>
            </a:r>
            <a:endParaRPr lang="en-US" sz="1400" dirty="0" smtClean="0"/>
          </a:p>
          <a:p>
            <a:r>
              <a:rPr lang="en-US" sz="1400" dirty="0" smtClean="0"/>
              <a:t>search()</a:t>
            </a:r>
          </a:p>
          <a:p>
            <a:r>
              <a:rPr lang="en-US" sz="1400" dirty="0" smtClean="0"/>
              <a:t>add()</a:t>
            </a:r>
          </a:p>
          <a:p>
            <a:r>
              <a:rPr lang="en-US" sz="1400" dirty="0" smtClean="0"/>
              <a:t>edit()</a:t>
            </a:r>
          </a:p>
          <a:p>
            <a:r>
              <a:rPr lang="en-US" sz="1400" dirty="0" smtClean="0"/>
              <a:t>show()</a:t>
            </a:r>
          </a:p>
          <a:p>
            <a:r>
              <a:rPr lang="en-US" sz="1400" dirty="0" smtClean="0"/>
              <a:t>delete()</a:t>
            </a:r>
            <a:endParaRPr lang="en-US" sz="1400" dirty="0"/>
          </a:p>
          <a:p>
            <a:endParaRPr lang="en-US" sz="1200" dirty="0" smtClean="0"/>
          </a:p>
          <a:p>
            <a:pPr algn="ctr"/>
            <a:endParaRPr lang="en-US" dirty="0"/>
          </a:p>
        </p:txBody>
      </p:sp>
      <p:sp>
        <p:nvSpPr>
          <p:cNvPr id="9" name="Rounded Rectangle 8"/>
          <p:cNvSpPr/>
          <p:nvPr/>
        </p:nvSpPr>
        <p:spPr>
          <a:xfrm>
            <a:off x="3666294" y="4038600"/>
            <a:ext cx="1905000" cy="1524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400" b="1" dirty="0" smtClean="0"/>
          </a:p>
          <a:p>
            <a:r>
              <a:rPr lang="en-US" sz="1400" b="1" dirty="0" err="1" smtClean="0"/>
              <a:t>visitsController</a:t>
            </a:r>
            <a:endParaRPr lang="en-US" sz="1400" b="1" dirty="0" smtClean="0"/>
          </a:p>
          <a:p>
            <a:r>
              <a:rPr lang="en-US" sz="1400" dirty="0">
                <a:solidFill>
                  <a:schemeClr val="tx1"/>
                </a:solidFill>
              </a:rPr>
              <a:t>i</a:t>
            </a:r>
            <a:r>
              <a:rPr lang="en-US" sz="1400" dirty="0" smtClean="0">
                <a:solidFill>
                  <a:schemeClr val="tx1"/>
                </a:solidFill>
              </a:rPr>
              <a:t>ndex()</a:t>
            </a:r>
          </a:p>
          <a:p>
            <a:r>
              <a:rPr lang="en-US" sz="1400" dirty="0" smtClean="0">
                <a:solidFill>
                  <a:schemeClr val="tx1"/>
                </a:solidFill>
              </a:rPr>
              <a:t>add()</a:t>
            </a:r>
          </a:p>
          <a:p>
            <a:r>
              <a:rPr lang="en-US" sz="1400" dirty="0" smtClean="0">
                <a:solidFill>
                  <a:schemeClr val="tx1"/>
                </a:solidFill>
              </a:rPr>
              <a:t>show()</a:t>
            </a:r>
          </a:p>
          <a:p>
            <a:r>
              <a:rPr lang="en-US" sz="1400" dirty="0" err="1" smtClean="0">
                <a:solidFill>
                  <a:schemeClr val="tx1"/>
                </a:solidFill>
              </a:rPr>
              <a:t>gcalgorithm</a:t>
            </a:r>
            <a:r>
              <a:rPr lang="en-US" sz="1400" dirty="0" smtClean="0">
                <a:solidFill>
                  <a:schemeClr val="tx1"/>
                </a:solidFill>
              </a:rPr>
              <a:t>()</a:t>
            </a:r>
          </a:p>
          <a:p>
            <a:r>
              <a:rPr lang="en-US" sz="1400" dirty="0" smtClean="0">
                <a:solidFill>
                  <a:schemeClr val="tx1"/>
                </a:solidFill>
              </a:rPr>
              <a:t>edit</a:t>
            </a:r>
            <a:endParaRPr lang="en-US" sz="1400" dirty="0">
              <a:solidFill>
                <a:schemeClr val="tx1"/>
              </a:solidFill>
            </a:endParaRPr>
          </a:p>
          <a:p>
            <a:pPr algn="ctr"/>
            <a:endParaRPr lang="en-US" dirty="0"/>
          </a:p>
        </p:txBody>
      </p:sp>
      <p:sp>
        <p:nvSpPr>
          <p:cNvPr id="10" name="Rounded Rectangle 9"/>
          <p:cNvSpPr/>
          <p:nvPr/>
        </p:nvSpPr>
        <p:spPr>
          <a:xfrm>
            <a:off x="5884788" y="1240146"/>
            <a:ext cx="2744100" cy="28746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400" dirty="0" smtClean="0"/>
          </a:p>
          <a:p>
            <a:endParaRPr lang="en-US" sz="1400" dirty="0" smtClean="0"/>
          </a:p>
          <a:p>
            <a:r>
              <a:rPr lang="en-US" sz="1400" dirty="0" smtClean="0"/>
              <a:t>users</a:t>
            </a:r>
          </a:p>
          <a:p>
            <a:r>
              <a:rPr lang="en-US" sz="1400" dirty="0" smtClean="0"/>
              <a:t>patients</a:t>
            </a:r>
          </a:p>
          <a:p>
            <a:r>
              <a:rPr lang="en-US" sz="1400" dirty="0"/>
              <a:t> </a:t>
            </a:r>
            <a:r>
              <a:rPr lang="en-US" sz="1400" dirty="0" smtClean="0"/>
              <a:t>  - diagnoses</a:t>
            </a:r>
          </a:p>
          <a:p>
            <a:r>
              <a:rPr lang="en-US" sz="1400" dirty="0"/>
              <a:t> </a:t>
            </a:r>
            <a:r>
              <a:rPr lang="en-US" sz="1400" dirty="0" smtClean="0"/>
              <a:t>  - </a:t>
            </a:r>
            <a:r>
              <a:rPr lang="en-US" sz="1400" dirty="0" err="1" smtClean="0"/>
              <a:t>drug_allergies</a:t>
            </a:r>
            <a:endParaRPr lang="en-US" sz="1400" dirty="0" smtClean="0"/>
          </a:p>
          <a:p>
            <a:r>
              <a:rPr lang="en-US" sz="1400" dirty="0"/>
              <a:t> </a:t>
            </a:r>
            <a:r>
              <a:rPr lang="en-US" sz="1400" dirty="0" smtClean="0"/>
              <a:t>  - </a:t>
            </a:r>
            <a:r>
              <a:rPr lang="en-US" sz="1400" dirty="0"/>
              <a:t>v</a:t>
            </a:r>
            <a:r>
              <a:rPr lang="en-US" sz="1400" dirty="0" smtClean="0"/>
              <a:t>isits</a:t>
            </a:r>
            <a:endParaRPr lang="en-US" sz="1400" dirty="0"/>
          </a:p>
          <a:p>
            <a:r>
              <a:rPr lang="en-US" sz="1400" dirty="0" smtClean="0"/>
              <a:t>      - </a:t>
            </a:r>
            <a:r>
              <a:rPr lang="en-US" sz="1400" dirty="0" err="1"/>
              <a:t>m</a:t>
            </a:r>
            <a:r>
              <a:rPr lang="en-US" sz="1400" dirty="0" err="1" smtClean="0"/>
              <a:t>edhistory_complaints</a:t>
            </a:r>
            <a:endParaRPr lang="en-US" sz="1400" dirty="0" smtClean="0"/>
          </a:p>
          <a:p>
            <a:r>
              <a:rPr lang="en-US" sz="1400" dirty="0"/>
              <a:t> </a:t>
            </a:r>
            <a:r>
              <a:rPr lang="en-US" sz="1400" dirty="0" smtClean="0"/>
              <a:t>     - </a:t>
            </a:r>
            <a:r>
              <a:rPr lang="en-US" sz="1400" dirty="0" err="1" smtClean="0"/>
              <a:t>vitals_labs</a:t>
            </a:r>
            <a:endParaRPr lang="en-US" sz="1400" dirty="0" smtClean="0"/>
          </a:p>
          <a:p>
            <a:r>
              <a:rPr lang="en-US" sz="1400" dirty="0"/>
              <a:t> </a:t>
            </a:r>
            <a:r>
              <a:rPr lang="en-US" sz="1400" dirty="0" smtClean="0"/>
              <a:t>     - treatments</a:t>
            </a:r>
          </a:p>
          <a:p>
            <a:r>
              <a:rPr lang="en-US" sz="1400" dirty="0"/>
              <a:t> </a:t>
            </a:r>
            <a:r>
              <a:rPr lang="en-US" sz="1400" dirty="0" smtClean="0"/>
              <a:t>        - </a:t>
            </a:r>
            <a:r>
              <a:rPr lang="en-US" sz="1400" dirty="0" err="1" smtClean="0"/>
              <a:t>treatment_medicines</a:t>
            </a:r>
            <a:endParaRPr lang="en-US" sz="1400" dirty="0" smtClean="0"/>
          </a:p>
          <a:p>
            <a:endParaRPr lang="en-US" sz="1400" dirty="0"/>
          </a:p>
          <a:p>
            <a:r>
              <a:rPr lang="en-US" sz="1400" dirty="0" smtClean="0"/>
              <a:t>medicines</a:t>
            </a:r>
          </a:p>
          <a:p>
            <a:endParaRPr lang="en-US" sz="1400" dirty="0" smtClean="0"/>
          </a:p>
          <a:p>
            <a:pPr algn="ctr"/>
            <a:endParaRPr lang="en-US" dirty="0"/>
          </a:p>
        </p:txBody>
      </p:sp>
      <p:sp>
        <p:nvSpPr>
          <p:cNvPr id="11" name="Can 10"/>
          <p:cNvSpPr/>
          <p:nvPr/>
        </p:nvSpPr>
        <p:spPr>
          <a:xfrm>
            <a:off x="6705600" y="4887817"/>
            <a:ext cx="106680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3505200" y="990600"/>
            <a:ext cx="0" cy="381000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5791200" y="990600"/>
            <a:ext cx="0" cy="381000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905000" y="781110"/>
            <a:ext cx="700128" cy="400110"/>
          </a:xfrm>
          <a:prstGeom prst="rect">
            <a:avLst/>
          </a:prstGeom>
          <a:noFill/>
        </p:spPr>
        <p:txBody>
          <a:bodyPr wrap="none" rtlCol="0">
            <a:spAutoFit/>
          </a:bodyPr>
          <a:lstStyle/>
          <a:p>
            <a:r>
              <a:rPr lang="en-US" sz="2000" dirty="0" smtClean="0"/>
              <a:t>View</a:t>
            </a:r>
            <a:endParaRPr lang="en-US" sz="2000" dirty="0"/>
          </a:p>
        </p:txBody>
      </p:sp>
      <p:sp>
        <p:nvSpPr>
          <p:cNvPr id="15" name="TextBox 14"/>
          <p:cNvSpPr txBox="1"/>
          <p:nvPr/>
        </p:nvSpPr>
        <p:spPr>
          <a:xfrm>
            <a:off x="4100472" y="781110"/>
            <a:ext cx="1292341" cy="400110"/>
          </a:xfrm>
          <a:prstGeom prst="rect">
            <a:avLst/>
          </a:prstGeom>
          <a:noFill/>
        </p:spPr>
        <p:txBody>
          <a:bodyPr wrap="none" rtlCol="0">
            <a:spAutoFit/>
          </a:bodyPr>
          <a:lstStyle/>
          <a:p>
            <a:r>
              <a:rPr lang="en-US" sz="2000" dirty="0" smtClean="0"/>
              <a:t>Controller</a:t>
            </a:r>
            <a:endParaRPr lang="en-US" sz="2000" dirty="0"/>
          </a:p>
        </p:txBody>
      </p:sp>
      <p:sp>
        <p:nvSpPr>
          <p:cNvPr id="16" name="TextBox 15"/>
          <p:cNvSpPr txBox="1"/>
          <p:nvPr/>
        </p:nvSpPr>
        <p:spPr>
          <a:xfrm>
            <a:off x="6249511" y="762000"/>
            <a:ext cx="837089" cy="400110"/>
          </a:xfrm>
          <a:prstGeom prst="rect">
            <a:avLst/>
          </a:prstGeom>
          <a:noFill/>
        </p:spPr>
        <p:txBody>
          <a:bodyPr wrap="none" rtlCol="0">
            <a:spAutoFit/>
          </a:bodyPr>
          <a:lstStyle/>
          <a:p>
            <a:r>
              <a:rPr lang="en-US" sz="2000" dirty="0" smtClean="0"/>
              <a:t>Model</a:t>
            </a:r>
            <a:endParaRPr lang="en-US" sz="2000" dirty="0"/>
          </a:p>
        </p:txBody>
      </p:sp>
      <p:sp>
        <p:nvSpPr>
          <p:cNvPr id="17" name="Rounded Rectangle 16"/>
          <p:cNvSpPr/>
          <p:nvPr/>
        </p:nvSpPr>
        <p:spPr>
          <a:xfrm>
            <a:off x="3590093" y="1219200"/>
            <a:ext cx="2124906" cy="1143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400" b="1" dirty="0" smtClean="0"/>
          </a:p>
          <a:p>
            <a:r>
              <a:rPr lang="en-US" sz="1400" b="1" dirty="0" err="1" smtClean="0"/>
              <a:t>usersController</a:t>
            </a:r>
            <a:endParaRPr lang="en-US" sz="1400" b="1" dirty="0" smtClean="0"/>
          </a:p>
          <a:p>
            <a:r>
              <a:rPr lang="en-US" sz="1200" dirty="0" smtClean="0">
                <a:solidFill>
                  <a:schemeClr val="tx1"/>
                </a:solidFill>
              </a:rPr>
              <a:t>Login(), Logout()</a:t>
            </a:r>
          </a:p>
          <a:p>
            <a:r>
              <a:rPr lang="en-US" sz="1200" dirty="0" smtClean="0">
                <a:solidFill>
                  <a:schemeClr val="tx1"/>
                </a:solidFill>
              </a:rPr>
              <a:t>Add(), edit(), delete(), show(), </a:t>
            </a:r>
            <a:r>
              <a:rPr lang="en-US" sz="1200" dirty="0" err="1" smtClean="0">
                <a:solidFill>
                  <a:schemeClr val="tx1"/>
                </a:solidFill>
              </a:rPr>
              <a:t>sign_up</a:t>
            </a:r>
            <a:r>
              <a:rPr lang="en-US" sz="1200" dirty="0" smtClean="0">
                <a:solidFill>
                  <a:schemeClr val="tx1"/>
                </a:solidFill>
              </a:rPr>
              <a:t>(), password()</a:t>
            </a:r>
          </a:p>
          <a:p>
            <a:r>
              <a:rPr lang="en-US" sz="1200" dirty="0" smtClean="0">
                <a:solidFill>
                  <a:schemeClr val="tx1"/>
                </a:solidFill>
              </a:rPr>
              <a:t>Activate(), deactivate()</a:t>
            </a:r>
            <a:endParaRPr lang="en-US" sz="1200" dirty="0">
              <a:solidFill>
                <a:schemeClr val="tx1"/>
              </a:solidFill>
            </a:endParaRPr>
          </a:p>
          <a:p>
            <a:endParaRPr lang="en-US" sz="1200" dirty="0"/>
          </a:p>
        </p:txBody>
      </p:sp>
      <p:cxnSp>
        <p:nvCxnSpPr>
          <p:cNvPr id="18" name="Straight Arrow Connector 17"/>
          <p:cNvCxnSpPr>
            <a:stCxn id="10" idx="2"/>
            <a:endCxn id="11" idx="1"/>
          </p:cNvCxnSpPr>
          <p:nvPr/>
        </p:nvCxnSpPr>
        <p:spPr>
          <a:xfrm flipH="1">
            <a:off x="7239000" y="4114800"/>
            <a:ext cx="17838" cy="7730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 name="Rounded Rectangle 18"/>
          <p:cNvSpPr/>
          <p:nvPr/>
        </p:nvSpPr>
        <p:spPr>
          <a:xfrm>
            <a:off x="1524000" y="5334000"/>
            <a:ext cx="1905000" cy="1219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smtClean="0"/>
          </a:p>
          <a:p>
            <a:r>
              <a:rPr lang="en-US" sz="1400" b="1" dirty="0" smtClean="0">
                <a:solidFill>
                  <a:schemeClr val="tx1"/>
                </a:solidFill>
              </a:rPr>
              <a:t>Medicines</a:t>
            </a:r>
            <a:endParaRPr lang="en-US" sz="1400" dirty="0" smtClean="0">
              <a:solidFill>
                <a:schemeClr val="tx1"/>
              </a:solidFill>
            </a:endParaRPr>
          </a:p>
          <a:p>
            <a:r>
              <a:rPr lang="en-US" sz="1400" dirty="0" smtClean="0">
                <a:solidFill>
                  <a:schemeClr val="tx1"/>
                </a:solidFill>
              </a:rPr>
              <a:t>add</a:t>
            </a:r>
          </a:p>
          <a:p>
            <a:r>
              <a:rPr lang="en-US" sz="1400" dirty="0" smtClean="0">
                <a:solidFill>
                  <a:schemeClr val="tx1"/>
                </a:solidFill>
              </a:rPr>
              <a:t>edit</a:t>
            </a:r>
          </a:p>
          <a:p>
            <a:r>
              <a:rPr lang="en-US" sz="1400" dirty="0" smtClean="0">
                <a:solidFill>
                  <a:schemeClr val="tx1"/>
                </a:solidFill>
              </a:rPr>
              <a:t>View all</a:t>
            </a:r>
          </a:p>
          <a:p>
            <a:r>
              <a:rPr lang="en-US" sz="1400" dirty="0" smtClean="0">
                <a:solidFill>
                  <a:schemeClr val="tx1"/>
                </a:solidFill>
              </a:rPr>
              <a:t>view</a:t>
            </a:r>
          </a:p>
          <a:p>
            <a:pPr algn="ctr"/>
            <a:endParaRPr lang="en-US" dirty="0"/>
          </a:p>
        </p:txBody>
      </p:sp>
      <p:sp>
        <p:nvSpPr>
          <p:cNvPr id="20" name="Rounded Rectangle 19"/>
          <p:cNvSpPr/>
          <p:nvPr/>
        </p:nvSpPr>
        <p:spPr>
          <a:xfrm>
            <a:off x="3581400" y="5562600"/>
            <a:ext cx="2066094" cy="1219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400" b="1" dirty="0" smtClean="0"/>
          </a:p>
          <a:p>
            <a:r>
              <a:rPr lang="en-US" sz="1400" b="1" dirty="0" err="1" smtClean="0">
                <a:solidFill>
                  <a:schemeClr val="tx1"/>
                </a:solidFill>
              </a:rPr>
              <a:t>medicinesController</a:t>
            </a:r>
            <a:endParaRPr lang="en-US" sz="1400" dirty="0" smtClean="0">
              <a:solidFill>
                <a:schemeClr val="tx1"/>
              </a:solidFill>
            </a:endParaRPr>
          </a:p>
          <a:p>
            <a:r>
              <a:rPr lang="en-US" sz="1400" dirty="0" smtClean="0">
                <a:solidFill>
                  <a:schemeClr val="tx1"/>
                </a:solidFill>
              </a:rPr>
              <a:t>add()</a:t>
            </a:r>
          </a:p>
          <a:p>
            <a:r>
              <a:rPr lang="en-US" sz="1400" dirty="0" smtClean="0">
                <a:solidFill>
                  <a:schemeClr val="tx1"/>
                </a:solidFill>
              </a:rPr>
              <a:t>view()</a:t>
            </a:r>
          </a:p>
          <a:p>
            <a:r>
              <a:rPr lang="en-US" sz="1400" dirty="0" smtClean="0">
                <a:solidFill>
                  <a:schemeClr val="tx1"/>
                </a:solidFill>
              </a:rPr>
              <a:t>list</a:t>
            </a:r>
            <a:endParaRPr lang="en-US" sz="1400" dirty="0">
              <a:solidFill>
                <a:schemeClr val="tx1"/>
              </a:solidFill>
            </a:endParaRPr>
          </a:p>
          <a:p>
            <a:pPr algn="ctr"/>
            <a:endParaRPr lang="en-US" dirty="0"/>
          </a:p>
        </p:txBody>
      </p:sp>
    </p:spTree>
    <p:extLst>
      <p:ext uri="{BB962C8B-B14F-4D97-AF65-F5344CB8AC3E}">
        <p14:creationId xmlns:p14="http://schemas.microsoft.com/office/powerpoint/2010/main" val="509793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645369" y="-76200"/>
            <a:ext cx="7803431" cy="1518047"/>
          </a:xfrm>
        </p:spPr>
        <p:txBody>
          <a:bodyPr/>
          <a:lstStyle/>
          <a:p>
            <a:r>
              <a:rPr lang="en-US" dirty="0"/>
              <a:t>The Architecture	</a:t>
            </a:r>
          </a:p>
        </p:txBody>
      </p:sp>
      <p:sp>
        <p:nvSpPr>
          <p:cNvPr id="5122" name="Rectangle 2"/>
          <p:cNvSpPr>
            <a:spLocks noGrp="1" noChangeArrowheads="1"/>
          </p:cNvSpPr>
          <p:nvPr>
            <p:ph type="body" idx="1"/>
          </p:nvPr>
        </p:nvSpPr>
        <p:spPr>
          <a:xfrm>
            <a:off x="1645369" y="1830587"/>
            <a:ext cx="7803431" cy="4419079"/>
          </a:xfrm>
        </p:spPr>
        <p:txBody>
          <a:bodyPr/>
          <a:lstStyle/>
          <a:p>
            <a:pPr marL="312528" indent="-312528">
              <a:buSzPct val="75000"/>
              <a:buFontTx/>
              <a:buChar char="•"/>
            </a:pPr>
            <a:r>
              <a:rPr lang="en-US" dirty="0"/>
              <a:t>MVC</a:t>
            </a:r>
          </a:p>
          <a:p>
            <a:pPr marL="312528" indent="-312528">
              <a:buSzPct val="75000"/>
              <a:buFontTx/>
              <a:buChar char="•"/>
            </a:pPr>
            <a:r>
              <a:rPr lang="en-US" dirty="0"/>
              <a:t>Well-structured DB schema</a:t>
            </a:r>
          </a:p>
          <a:p>
            <a:pPr marL="312528" indent="-312528">
              <a:buSzPct val="75000"/>
              <a:buFontTx/>
              <a:buChar char="•"/>
            </a:pPr>
            <a:r>
              <a:rPr lang="en-US" dirty="0"/>
              <a:t>Multiple validation of user input</a:t>
            </a:r>
          </a:p>
          <a:p>
            <a:pPr marL="312528" indent="-312528">
              <a:buSzPct val="75000"/>
              <a:buFontTx/>
              <a:buChar char="•"/>
            </a:pPr>
            <a:r>
              <a:rPr lang="en-US" dirty="0"/>
              <a:t>Type safe parameters</a:t>
            </a:r>
          </a:p>
        </p:txBody>
      </p:sp>
    </p:spTree>
    <p:extLst>
      <p:ext uri="{BB962C8B-B14F-4D97-AF65-F5344CB8AC3E}">
        <p14:creationId xmlns:p14="http://schemas.microsoft.com/office/powerpoint/2010/main" val="396928117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721569" y="76200"/>
            <a:ext cx="7803431" cy="1518047"/>
          </a:xfrm>
        </p:spPr>
        <p:txBody>
          <a:bodyPr/>
          <a:lstStyle/>
          <a:p>
            <a:r>
              <a:rPr lang="en-US"/>
              <a:t>Why MVC?</a:t>
            </a:r>
          </a:p>
        </p:txBody>
      </p:sp>
      <p:sp>
        <p:nvSpPr>
          <p:cNvPr id="7170" name="Rectangle 2"/>
          <p:cNvSpPr>
            <a:spLocks noGrp="1" noChangeArrowheads="1"/>
          </p:cNvSpPr>
          <p:nvPr>
            <p:ph type="body" idx="1"/>
          </p:nvPr>
        </p:nvSpPr>
        <p:spPr>
          <a:xfrm>
            <a:off x="1492969" y="1830587"/>
            <a:ext cx="7803431" cy="4419079"/>
          </a:xfrm>
        </p:spPr>
        <p:txBody>
          <a:bodyPr/>
          <a:lstStyle/>
          <a:p>
            <a:pPr marL="312528" indent="-312528">
              <a:buSzPct val="75000"/>
              <a:buFontTx/>
              <a:buChar char="•"/>
            </a:pPr>
            <a:r>
              <a:rPr lang="en-US" dirty="0"/>
              <a:t>More clear for labor division</a:t>
            </a:r>
          </a:p>
          <a:p>
            <a:pPr marL="312528" indent="-312528">
              <a:buSzPct val="75000"/>
              <a:buFontTx/>
              <a:buChar char="•"/>
            </a:pPr>
            <a:r>
              <a:rPr lang="en-US" dirty="0"/>
              <a:t>Solution for html template</a:t>
            </a:r>
          </a:p>
          <a:p>
            <a:pPr marL="312528" indent="-312528">
              <a:buSzPct val="75000"/>
              <a:buFontTx/>
              <a:buChar char="•"/>
            </a:pPr>
            <a:r>
              <a:rPr lang="en-US" dirty="0"/>
              <a:t>Lower the pains and costs of maintenance</a:t>
            </a:r>
          </a:p>
          <a:p>
            <a:pPr marL="312528" indent="-312528">
              <a:buSzPct val="75000"/>
              <a:buFontTx/>
              <a:buChar char="•"/>
            </a:pPr>
            <a:r>
              <a:rPr lang="en-US" dirty="0"/>
              <a:t>Scalability</a:t>
            </a:r>
          </a:p>
        </p:txBody>
      </p:sp>
    </p:spTree>
    <p:extLst>
      <p:ext uri="{BB962C8B-B14F-4D97-AF65-F5344CB8AC3E}">
        <p14:creationId xmlns:p14="http://schemas.microsoft.com/office/powerpoint/2010/main" val="299671932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219200" y="312539"/>
            <a:ext cx="7803431" cy="1518047"/>
          </a:xfrm>
        </p:spPr>
        <p:txBody>
          <a:bodyPr/>
          <a:lstStyle/>
          <a:p>
            <a:r>
              <a:rPr lang="en-US"/>
              <a:t>Template</a:t>
            </a:r>
          </a:p>
        </p:txBody>
      </p:sp>
      <p:sp>
        <p:nvSpPr>
          <p:cNvPr id="9218" name="Rectangle 2"/>
          <p:cNvSpPr>
            <a:spLocks noGrp="1" noChangeArrowheads="1"/>
          </p:cNvSpPr>
          <p:nvPr>
            <p:ph type="body" idx="1"/>
          </p:nvPr>
        </p:nvSpPr>
        <p:spPr>
          <a:xfrm>
            <a:off x="1219200" y="1835051"/>
            <a:ext cx="7803431" cy="4419079"/>
          </a:xfrm>
        </p:spPr>
        <p:txBody>
          <a:bodyPr/>
          <a:lstStyle/>
          <a:p>
            <a:pPr marL="312528" indent="-312528">
              <a:buSzPct val="75000"/>
              <a:buFontTx/>
              <a:buChar char="•"/>
            </a:pPr>
            <a:r>
              <a:rPr lang="en-US" dirty="0"/>
              <a:t>Template engine</a:t>
            </a:r>
          </a:p>
          <a:p>
            <a:pPr marL="312528" indent="-312528">
              <a:buSzPct val="75000"/>
              <a:buFontTx/>
              <a:buChar char="•"/>
            </a:pPr>
            <a:r>
              <a:rPr lang="en-US" dirty="0"/>
              <a:t>View is the most </a:t>
            </a:r>
            <a:r>
              <a:rPr lang="en-US" dirty="0" smtClean="0"/>
              <a:t>important for </a:t>
            </a:r>
            <a:r>
              <a:rPr lang="en-US" dirty="0"/>
              <a:t>most of the web site.</a:t>
            </a:r>
          </a:p>
          <a:p>
            <a:pPr marL="312528" indent="-312528">
              <a:buSzPct val="75000"/>
              <a:buFontTx/>
              <a:buChar char="•"/>
            </a:pPr>
            <a:r>
              <a:rPr lang="en-US" dirty="0"/>
              <a:t>Art designers hate code</a:t>
            </a:r>
          </a:p>
          <a:p>
            <a:pPr marL="312528" indent="-312528">
              <a:buSzPct val="75000"/>
              <a:buFontTx/>
              <a:buChar char="•"/>
            </a:pPr>
            <a:r>
              <a:rPr lang="en-US" dirty="0"/>
              <a:t>Developers know nothing about art</a:t>
            </a:r>
          </a:p>
          <a:p>
            <a:pPr marL="312528" indent="-312528">
              <a:buSzPct val="75000"/>
              <a:buFontTx/>
              <a:buChar char="•"/>
            </a:pPr>
            <a:r>
              <a:rPr lang="en-US" dirty="0"/>
              <a:t>MVC come to rescue</a:t>
            </a:r>
          </a:p>
        </p:txBody>
      </p:sp>
    </p:spTree>
    <p:extLst>
      <p:ext uri="{BB962C8B-B14F-4D97-AF65-F5344CB8AC3E}">
        <p14:creationId xmlns:p14="http://schemas.microsoft.com/office/powerpoint/2010/main" val="334239858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219200" y="312539"/>
            <a:ext cx="7803431" cy="1518047"/>
          </a:xfrm>
        </p:spPr>
        <p:txBody>
          <a:bodyPr/>
          <a:lstStyle/>
          <a:p>
            <a:r>
              <a:rPr lang="en-US"/>
              <a:t>Security</a:t>
            </a:r>
          </a:p>
        </p:txBody>
      </p:sp>
      <p:sp>
        <p:nvSpPr>
          <p:cNvPr id="11266" name="Rectangle 2"/>
          <p:cNvSpPr>
            <a:spLocks noGrp="1" noChangeArrowheads="1"/>
          </p:cNvSpPr>
          <p:nvPr>
            <p:ph type="body" idx="1"/>
          </p:nvPr>
        </p:nvSpPr>
        <p:spPr>
          <a:xfrm>
            <a:off x="1219200" y="1830587"/>
            <a:ext cx="7803431" cy="4419079"/>
          </a:xfrm>
        </p:spPr>
        <p:txBody>
          <a:bodyPr/>
          <a:lstStyle/>
          <a:p>
            <a:pPr marL="274578" indent="-274578" defTabSz="360524">
              <a:spcBef>
                <a:spcPts val="2531"/>
              </a:spcBef>
              <a:buSzPct val="75000"/>
              <a:buFontTx/>
              <a:buChar char="•"/>
            </a:pPr>
            <a:r>
              <a:rPr lang="en-US" sz="2180" dirty="0"/>
              <a:t>Every website is in danger</a:t>
            </a:r>
          </a:p>
          <a:p>
            <a:pPr marL="274578" indent="-274578" defTabSz="360524">
              <a:spcBef>
                <a:spcPts val="2531"/>
              </a:spcBef>
              <a:buSzPct val="75000"/>
              <a:buFontTx/>
              <a:buChar char="•"/>
            </a:pPr>
            <a:r>
              <a:rPr lang="en-US" sz="2180" dirty="0"/>
              <a:t>Firewall is not able to protect you from bad code</a:t>
            </a:r>
          </a:p>
          <a:p>
            <a:pPr marL="274578" indent="-274578" defTabSz="360524">
              <a:spcBef>
                <a:spcPts val="2531"/>
              </a:spcBef>
              <a:buSzPct val="75000"/>
              <a:buFontTx/>
              <a:buChar char="•"/>
            </a:pPr>
            <a:r>
              <a:rPr lang="en-US" sz="2180" dirty="0"/>
              <a:t>Framework itself deals lots of work for us</a:t>
            </a:r>
          </a:p>
          <a:p>
            <a:pPr marL="274578" indent="-274578" defTabSz="360524">
              <a:spcBef>
                <a:spcPts val="2531"/>
              </a:spcBef>
              <a:buSzPct val="75000"/>
              <a:buFontTx/>
              <a:buChar char="•"/>
            </a:pPr>
            <a:r>
              <a:rPr lang="en-US" sz="2180" dirty="0"/>
              <a:t>Password: ‘ OR 1;—</a:t>
            </a:r>
          </a:p>
          <a:p>
            <a:pPr marL="274578" indent="-274578" defTabSz="360524">
              <a:spcBef>
                <a:spcPts val="2531"/>
              </a:spcBef>
              <a:buSzPct val="75000"/>
              <a:buFontTx/>
              <a:buChar char="•"/>
            </a:pPr>
            <a:r>
              <a:rPr lang="en-US" sz="2180" dirty="0"/>
              <a:t>SELECT * from users WHERE username = ‘$username’ AND password = ‘$password’;</a:t>
            </a:r>
          </a:p>
          <a:p>
            <a:pPr marL="274578" indent="-274578" defTabSz="360524">
              <a:spcBef>
                <a:spcPts val="2531"/>
              </a:spcBef>
              <a:buSzPct val="75000"/>
              <a:buFontTx/>
              <a:buChar char="•"/>
            </a:pPr>
            <a:r>
              <a:rPr lang="en-US" sz="2180" dirty="0"/>
              <a:t>SELECT * from users WHERE username = ‘$username’ AND password = ‘</a:t>
            </a:r>
            <a:r>
              <a:rPr lang="en-US" sz="2180" dirty="0">
                <a:solidFill>
                  <a:srgbClr val="C82506"/>
                </a:solidFill>
              </a:rPr>
              <a:t>’ OR 1;—</a:t>
            </a:r>
            <a:r>
              <a:rPr lang="en-US" sz="2180" dirty="0"/>
              <a:t>’;</a:t>
            </a:r>
            <a:endParaRPr lang="en-US" dirty="0"/>
          </a:p>
        </p:txBody>
      </p:sp>
    </p:spTree>
    <p:extLst>
      <p:ext uri="{BB962C8B-B14F-4D97-AF65-F5344CB8AC3E}">
        <p14:creationId xmlns:p14="http://schemas.microsoft.com/office/powerpoint/2010/main" val="378375985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188169" y="312539"/>
            <a:ext cx="7803431" cy="1518047"/>
          </a:xfrm>
        </p:spPr>
        <p:txBody>
          <a:bodyPr/>
          <a:lstStyle/>
          <a:p>
            <a:r>
              <a:rPr lang="en-US"/>
              <a:t>The implementation</a:t>
            </a:r>
          </a:p>
        </p:txBody>
      </p:sp>
      <p:sp>
        <p:nvSpPr>
          <p:cNvPr id="13314" name="Rectangle 2"/>
          <p:cNvSpPr>
            <a:spLocks noGrp="1" noChangeArrowheads="1"/>
          </p:cNvSpPr>
          <p:nvPr>
            <p:ph type="body" idx="1"/>
          </p:nvPr>
        </p:nvSpPr>
        <p:spPr>
          <a:xfrm>
            <a:off x="1188169" y="1830587"/>
            <a:ext cx="7803431" cy="4419079"/>
          </a:xfrm>
        </p:spPr>
        <p:txBody>
          <a:bodyPr/>
          <a:lstStyle/>
          <a:p>
            <a:pPr marL="312528" indent="-312528">
              <a:buSzPct val="75000"/>
              <a:buFontTx/>
              <a:buChar char="•"/>
            </a:pPr>
            <a:r>
              <a:rPr lang="en-US" dirty="0"/>
              <a:t>Sub group by M, V, C</a:t>
            </a:r>
          </a:p>
          <a:p>
            <a:pPr marL="312528" indent="-312528">
              <a:buSzPct val="75000"/>
              <a:buFontTx/>
              <a:buChar char="•"/>
            </a:pPr>
            <a:r>
              <a:rPr lang="en-US" dirty="0"/>
              <a:t>One coordinator to oversee the project and </a:t>
            </a:r>
            <a:r>
              <a:rPr lang="en-US" dirty="0" smtClean="0"/>
              <a:t>provided the solution</a:t>
            </a:r>
            <a:endParaRPr lang="en-US" dirty="0"/>
          </a:p>
          <a:p>
            <a:pPr marL="312528" indent="-312528">
              <a:buSzPct val="75000"/>
              <a:buFontTx/>
              <a:buChar char="•"/>
            </a:pPr>
            <a:r>
              <a:rPr lang="en-US" dirty="0"/>
              <a:t>Form helper</a:t>
            </a:r>
          </a:p>
        </p:txBody>
      </p:sp>
    </p:spTree>
    <p:extLst>
      <p:ext uri="{BB962C8B-B14F-4D97-AF65-F5344CB8AC3E}">
        <p14:creationId xmlns:p14="http://schemas.microsoft.com/office/powerpoint/2010/main" val="233363109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dirty="0" smtClean="0">
                <a:effectLst>
                  <a:outerShdw blurRad="50800" dist="38100" algn="tr" rotWithShape="0">
                    <a:prstClr val="black">
                      <a:alpha val="40000"/>
                    </a:prstClr>
                  </a:outerShdw>
                </a:effectLst>
              </a:rPr>
              <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Team members: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endParaRPr lang="en-US" sz="4800"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9195250"/>
              </p:ext>
            </p:extLst>
          </p:nvPr>
        </p:nvGraphicFramePr>
        <p:xfrm>
          <a:off x="1524000" y="1143000"/>
          <a:ext cx="7086600" cy="5503340"/>
        </p:xfrm>
        <a:graphic>
          <a:graphicData uri="http://schemas.openxmlformats.org/drawingml/2006/table">
            <a:tbl>
              <a:tblPr firstRow="1" bandRow="1">
                <a:tableStyleId>{5C22544A-7EE6-4342-B048-85BDC9FD1C3A}</a:tableStyleId>
              </a:tblPr>
              <a:tblGrid>
                <a:gridCol w="3124200"/>
                <a:gridCol w="3962400"/>
              </a:tblGrid>
              <a:tr h="550334">
                <a:tc>
                  <a:txBody>
                    <a:bodyPr/>
                    <a:lstStyle/>
                    <a:p>
                      <a:pPr algn="ctr"/>
                      <a:r>
                        <a:rPr lang="en-US" sz="2400" dirty="0" smtClean="0">
                          <a:effectLst>
                            <a:outerShdw blurRad="38100" dist="38100" dir="2700000" algn="tl">
                              <a:srgbClr val="000000">
                                <a:alpha val="43137"/>
                              </a:srgbClr>
                            </a:outerShdw>
                          </a:effectLst>
                        </a:rPr>
                        <a:t>Team member</a:t>
                      </a:r>
                      <a:endParaRPr lang="en-US" sz="2400" dirty="0">
                        <a:effectLst>
                          <a:outerShdw blurRad="38100" dist="38100" dir="2700000" algn="tl">
                            <a:srgbClr val="000000">
                              <a:alpha val="43137"/>
                            </a:srgbClr>
                          </a:outerShdw>
                        </a:effectLst>
                      </a:endParaRPr>
                    </a:p>
                  </a:txBody>
                  <a:tcPr/>
                </a:tc>
                <a:tc>
                  <a:txBody>
                    <a:bodyPr/>
                    <a:lstStyle/>
                    <a:p>
                      <a:pPr algn="ctr"/>
                      <a:r>
                        <a:rPr lang="en-US" sz="2400" dirty="0" smtClean="0">
                          <a:effectLst>
                            <a:outerShdw blurRad="38100" dist="38100" dir="2700000" algn="tl">
                              <a:srgbClr val="000000">
                                <a:alpha val="43137"/>
                              </a:srgbClr>
                            </a:outerShdw>
                          </a:effectLst>
                        </a:rPr>
                        <a:t>Role</a:t>
                      </a:r>
                      <a:endParaRPr lang="en-US" sz="2400" dirty="0">
                        <a:effectLst>
                          <a:outerShdw blurRad="38100" dist="38100" dir="2700000" algn="tl">
                            <a:srgbClr val="000000">
                              <a:alpha val="43137"/>
                            </a:srgbClr>
                          </a:outerShdw>
                        </a:effectLst>
                      </a:endParaRPr>
                    </a:p>
                  </a:txBody>
                  <a:tcPr/>
                </a:tc>
              </a:tr>
              <a:tr h="550334">
                <a:tc>
                  <a:txBody>
                    <a:bodyPr/>
                    <a:lstStyle/>
                    <a:p>
                      <a:pPr algn="ctr"/>
                      <a:r>
                        <a:rPr kumimoji="0" lang="en-US" b="0" i="0" u="none" strike="noStrike" kern="1200" dirty="0" smtClean="0">
                          <a:solidFill>
                            <a:schemeClr val="dk1"/>
                          </a:solidFill>
                          <a:latin typeface="+mn-lt"/>
                          <a:ea typeface="+mn-ea"/>
                          <a:cs typeface="+mn-cs"/>
                        </a:rPr>
                        <a:t>Jeff Andre</a:t>
                      </a:r>
                      <a:endParaRPr lang="en-US" dirty="0"/>
                    </a:p>
                  </a:txBody>
                  <a:tcPr/>
                </a:tc>
                <a:tc>
                  <a:txBody>
                    <a:bodyPr/>
                    <a:lstStyle/>
                    <a:p>
                      <a:pPr algn="ctr"/>
                      <a:r>
                        <a:rPr kumimoji="0" lang="en-US" b="0" i="0" u="none" strike="noStrike" kern="1200" dirty="0" smtClean="0">
                          <a:solidFill>
                            <a:schemeClr val="dk1"/>
                          </a:solidFill>
                          <a:latin typeface="+mn-lt"/>
                          <a:ea typeface="+mn-ea"/>
                          <a:cs typeface="+mn-cs"/>
                        </a:rPr>
                        <a:t>Project leader, Requirements</a:t>
                      </a:r>
                      <a:endParaRPr lang="en-US" dirty="0"/>
                    </a:p>
                  </a:txBody>
                  <a:tcPr/>
                </a:tc>
              </a:tr>
              <a:tr h="550334">
                <a:tc>
                  <a:txBody>
                    <a:bodyPr/>
                    <a:lstStyle/>
                    <a:p>
                      <a:pPr algn="ctr"/>
                      <a:r>
                        <a:rPr kumimoji="0" lang="en-US" b="0" i="0" u="none" strike="noStrike" kern="1200" dirty="0" smtClean="0">
                          <a:solidFill>
                            <a:schemeClr val="dk1"/>
                          </a:solidFill>
                          <a:latin typeface="+mn-lt"/>
                          <a:ea typeface="+mn-ea"/>
                          <a:cs typeface="+mn-cs"/>
                        </a:rPr>
                        <a:t>Bogdan </a:t>
                      </a:r>
                      <a:r>
                        <a:rPr kumimoji="0" lang="en-US" b="0" i="0" u="none" strike="noStrike" kern="1200" dirty="0" err="1" smtClean="0">
                          <a:solidFill>
                            <a:schemeClr val="dk1"/>
                          </a:solidFill>
                          <a:latin typeface="+mn-lt"/>
                          <a:ea typeface="+mn-ea"/>
                          <a:cs typeface="+mn-cs"/>
                        </a:rPr>
                        <a:t>Chayka</a:t>
                      </a:r>
                      <a:endParaRPr lang="en-US" dirty="0"/>
                    </a:p>
                  </a:txBody>
                  <a:tcPr/>
                </a:tc>
                <a:tc>
                  <a:txBody>
                    <a:bodyPr/>
                    <a:lstStyle/>
                    <a:p>
                      <a:pPr algn="ctr"/>
                      <a:r>
                        <a:rPr kumimoji="0" lang="en-US" b="0" i="0" u="none" strike="noStrike" kern="1200" dirty="0" smtClean="0">
                          <a:solidFill>
                            <a:schemeClr val="dk1"/>
                          </a:solidFill>
                          <a:latin typeface="+mn-lt"/>
                          <a:ea typeface="+mn-ea"/>
                          <a:cs typeface="+mn-cs"/>
                        </a:rPr>
                        <a:t>Backup project leader, Design leader</a:t>
                      </a:r>
                      <a:endParaRPr lang="en-US" dirty="0"/>
                    </a:p>
                  </a:txBody>
                  <a:tcPr/>
                </a:tc>
              </a:tr>
              <a:tr h="550334">
                <a:tc>
                  <a:txBody>
                    <a:bodyPr/>
                    <a:lstStyle/>
                    <a:p>
                      <a:pPr algn="ctr"/>
                      <a:r>
                        <a:rPr kumimoji="0" lang="en-US" b="0" i="0" u="none" strike="noStrike" kern="1200" dirty="0" smtClean="0">
                          <a:solidFill>
                            <a:schemeClr val="dk1"/>
                          </a:solidFill>
                          <a:latin typeface="+mn-lt"/>
                          <a:ea typeface="+mn-ea"/>
                          <a:cs typeface="+mn-cs"/>
                        </a:rPr>
                        <a:t>Jason Lu</a:t>
                      </a:r>
                      <a:endParaRPr lang="en-US" dirty="0"/>
                    </a:p>
                  </a:txBody>
                  <a:tcPr/>
                </a:tc>
                <a:tc>
                  <a:txBody>
                    <a:bodyPr/>
                    <a:lstStyle/>
                    <a:p>
                      <a:pPr algn="ctr"/>
                      <a:r>
                        <a:rPr kumimoji="0" lang="en-US" b="0" i="0" u="none" strike="noStrike" kern="1200" dirty="0" smtClean="0">
                          <a:solidFill>
                            <a:schemeClr val="dk1"/>
                          </a:solidFill>
                          <a:latin typeface="+mn-lt"/>
                          <a:ea typeface="+mn-ea"/>
                          <a:cs typeface="+mn-cs"/>
                        </a:rPr>
                        <a:t>Configuration leader</a:t>
                      </a:r>
                      <a:endParaRPr lang="en-US" dirty="0"/>
                    </a:p>
                  </a:txBody>
                  <a:tcPr/>
                </a:tc>
              </a:tr>
              <a:tr h="550334">
                <a:tc>
                  <a:txBody>
                    <a:bodyPr/>
                    <a:lstStyle/>
                    <a:p>
                      <a:pPr algn="ctr"/>
                      <a:r>
                        <a:rPr kumimoji="0" lang="en-US" b="0" i="0" u="none" strike="noStrike" kern="1200" dirty="0" smtClean="0">
                          <a:solidFill>
                            <a:schemeClr val="dk1"/>
                          </a:solidFill>
                          <a:latin typeface="+mn-lt"/>
                          <a:ea typeface="+mn-ea"/>
                          <a:cs typeface="+mn-cs"/>
                        </a:rPr>
                        <a:t>Maura Huff</a:t>
                      </a:r>
                      <a:endParaRPr lang="en-US" dirty="0"/>
                    </a:p>
                  </a:txBody>
                  <a:tcPr/>
                </a:tc>
                <a:tc>
                  <a:txBody>
                    <a:bodyPr/>
                    <a:lstStyle/>
                    <a:p>
                      <a:pPr algn="ctr"/>
                      <a:r>
                        <a:rPr kumimoji="0" lang="en-US" b="0" i="0" u="none" strike="noStrike" kern="1200" dirty="0" smtClean="0">
                          <a:solidFill>
                            <a:schemeClr val="dk1"/>
                          </a:solidFill>
                          <a:latin typeface="+mn-lt"/>
                          <a:ea typeface="+mn-ea"/>
                          <a:cs typeface="+mn-cs"/>
                        </a:rPr>
                        <a:t>Implementation leader</a:t>
                      </a:r>
                      <a:endParaRPr lang="en-US" dirty="0"/>
                    </a:p>
                  </a:txBody>
                  <a:tcPr/>
                </a:tc>
              </a:tr>
              <a:tr h="550334">
                <a:tc>
                  <a:txBody>
                    <a:bodyPr/>
                    <a:lstStyle/>
                    <a:p>
                      <a:pPr algn="ctr"/>
                      <a:r>
                        <a:rPr kumimoji="0" lang="en-US" b="0" i="0" u="none" strike="noStrike" kern="1200" dirty="0" err="1" smtClean="0">
                          <a:solidFill>
                            <a:schemeClr val="dk1"/>
                          </a:solidFill>
                          <a:latin typeface="+mn-lt"/>
                          <a:ea typeface="+mn-ea"/>
                          <a:cs typeface="+mn-cs"/>
                        </a:rPr>
                        <a:t>Wenjie</a:t>
                      </a:r>
                      <a:r>
                        <a:rPr kumimoji="0" lang="en-US" b="0" i="0" u="none" strike="noStrike" kern="1200" dirty="0" smtClean="0">
                          <a:solidFill>
                            <a:schemeClr val="dk1"/>
                          </a:solidFill>
                          <a:latin typeface="+mn-lt"/>
                          <a:ea typeface="+mn-ea"/>
                          <a:cs typeface="+mn-cs"/>
                        </a:rPr>
                        <a:t> Shi(Jenny)</a:t>
                      </a:r>
                      <a:endParaRPr lang="en-US" dirty="0"/>
                    </a:p>
                  </a:txBody>
                  <a:tcPr/>
                </a:tc>
                <a:tc>
                  <a:txBody>
                    <a:bodyPr/>
                    <a:lstStyle/>
                    <a:p>
                      <a:pPr algn="ctr"/>
                      <a:r>
                        <a:rPr kumimoji="0" lang="en-US" b="0" i="0" u="none" strike="noStrike" kern="1200" dirty="0" smtClean="0">
                          <a:solidFill>
                            <a:schemeClr val="dk1"/>
                          </a:solidFill>
                          <a:latin typeface="+mn-lt"/>
                          <a:ea typeface="+mn-ea"/>
                          <a:cs typeface="+mn-cs"/>
                        </a:rPr>
                        <a:t>Environment and integration leader</a:t>
                      </a:r>
                      <a:endParaRPr lang="en-US" dirty="0"/>
                    </a:p>
                  </a:txBody>
                  <a:tcPr/>
                </a:tc>
              </a:tr>
              <a:tr h="550334">
                <a:tc>
                  <a:txBody>
                    <a:bodyPr/>
                    <a:lstStyle/>
                    <a:p>
                      <a:pPr algn="ctr"/>
                      <a:r>
                        <a:rPr kumimoji="0" lang="en-US" b="0" i="0" u="none" strike="noStrike" kern="1200" dirty="0" err="1" smtClean="0">
                          <a:solidFill>
                            <a:schemeClr val="dk1"/>
                          </a:solidFill>
                          <a:latin typeface="+mn-lt"/>
                          <a:ea typeface="+mn-ea"/>
                          <a:cs typeface="+mn-cs"/>
                        </a:rPr>
                        <a:t>Yike</a:t>
                      </a:r>
                      <a:r>
                        <a:rPr kumimoji="0" lang="en-US" b="0" i="0" u="none" strike="noStrike" kern="1200" dirty="0" smtClean="0">
                          <a:solidFill>
                            <a:schemeClr val="dk1"/>
                          </a:solidFill>
                          <a:latin typeface="+mn-lt"/>
                          <a:ea typeface="+mn-ea"/>
                          <a:cs typeface="+mn-cs"/>
                        </a:rPr>
                        <a:t> </a:t>
                      </a:r>
                      <a:r>
                        <a:rPr kumimoji="0" lang="en-US" b="0" i="0" u="none" strike="noStrike" kern="1200" dirty="0" err="1" smtClean="0">
                          <a:solidFill>
                            <a:schemeClr val="dk1"/>
                          </a:solidFill>
                          <a:latin typeface="+mn-lt"/>
                          <a:ea typeface="+mn-ea"/>
                          <a:cs typeface="+mn-cs"/>
                        </a:rPr>
                        <a:t>Xue</a:t>
                      </a:r>
                      <a:r>
                        <a:rPr kumimoji="0" lang="en-US" b="0" i="0" u="none" strike="noStrike" kern="1200" dirty="0" smtClean="0">
                          <a:solidFill>
                            <a:schemeClr val="dk1"/>
                          </a:solidFill>
                          <a:latin typeface="+mn-lt"/>
                          <a:ea typeface="+mn-ea"/>
                          <a:cs typeface="+mn-cs"/>
                        </a:rPr>
                        <a:t> (Eva)</a:t>
                      </a:r>
                      <a:endParaRPr lang="en-US" dirty="0"/>
                    </a:p>
                  </a:txBody>
                  <a:tcPr/>
                </a:tc>
                <a:tc>
                  <a:txBody>
                    <a:bodyPr/>
                    <a:lstStyle/>
                    <a:p>
                      <a:pPr algn="ctr"/>
                      <a:r>
                        <a:rPr kumimoji="0" lang="en-US" b="0" i="0" u="none" strike="noStrike" kern="1200" dirty="0" smtClean="0">
                          <a:solidFill>
                            <a:schemeClr val="dk1"/>
                          </a:solidFill>
                          <a:latin typeface="+mn-lt"/>
                          <a:ea typeface="+mn-ea"/>
                          <a:cs typeface="+mn-cs"/>
                        </a:rPr>
                        <a:t>QA leader</a:t>
                      </a:r>
                      <a:endParaRPr lang="en-US" dirty="0"/>
                    </a:p>
                  </a:txBody>
                  <a:tcPr/>
                </a:tc>
              </a:tr>
              <a:tr h="550334">
                <a:tc>
                  <a:txBody>
                    <a:bodyPr/>
                    <a:lstStyle/>
                    <a:p>
                      <a:pPr algn="ctr"/>
                      <a:r>
                        <a:rPr kumimoji="0" lang="en-US" b="0" i="0" u="none" strike="noStrike" kern="1200" dirty="0" smtClean="0">
                          <a:solidFill>
                            <a:schemeClr val="dk1"/>
                          </a:solidFill>
                          <a:latin typeface="+mn-lt"/>
                          <a:ea typeface="+mn-ea"/>
                          <a:cs typeface="+mn-cs"/>
                        </a:rPr>
                        <a:t>Yingyuan (Allen) Zhang </a:t>
                      </a:r>
                      <a:endParaRPr lang="en-US" dirty="0"/>
                    </a:p>
                  </a:txBody>
                  <a:tcPr/>
                </a:tc>
                <a:tc>
                  <a:txBody>
                    <a:bodyPr/>
                    <a:lstStyle/>
                    <a:p>
                      <a:pPr algn="ctr"/>
                      <a:r>
                        <a:rPr kumimoji="0" lang="en-US" b="0" i="0" u="none" strike="noStrike" kern="1200" dirty="0" smtClean="0">
                          <a:solidFill>
                            <a:schemeClr val="dk1"/>
                          </a:solidFill>
                          <a:latin typeface="+mn-lt"/>
                          <a:ea typeface="+mn-ea"/>
                          <a:cs typeface="+mn-cs"/>
                        </a:rPr>
                        <a:t>Requirements leader</a:t>
                      </a:r>
                      <a:endParaRPr lang="en-US" dirty="0"/>
                    </a:p>
                  </a:txBody>
                  <a:tcPr/>
                </a:tc>
              </a:tr>
              <a:tr h="550334">
                <a:tc>
                  <a:txBody>
                    <a:bodyPr/>
                    <a:lstStyle/>
                    <a:p>
                      <a:pPr algn="ctr"/>
                      <a:r>
                        <a:rPr kumimoji="0" lang="en-US" b="0" i="0" u="none" strike="noStrike" kern="1200" dirty="0" err="1" smtClean="0">
                          <a:solidFill>
                            <a:schemeClr val="dk1"/>
                          </a:solidFill>
                          <a:latin typeface="+mn-lt"/>
                          <a:ea typeface="+mn-ea"/>
                          <a:cs typeface="+mn-cs"/>
                        </a:rPr>
                        <a:t>Yulu</a:t>
                      </a:r>
                      <a:r>
                        <a:rPr kumimoji="0" lang="en-US" b="0" i="0" u="none" strike="noStrike" kern="1200" dirty="0" smtClean="0">
                          <a:solidFill>
                            <a:schemeClr val="dk1"/>
                          </a:solidFill>
                          <a:latin typeface="+mn-lt"/>
                          <a:ea typeface="+mn-ea"/>
                          <a:cs typeface="+mn-cs"/>
                        </a:rPr>
                        <a:t> Liu</a:t>
                      </a:r>
                      <a:endParaRPr lang="en-US" dirty="0"/>
                    </a:p>
                  </a:txBody>
                  <a:tcPr/>
                </a:tc>
                <a:tc>
                  <a:txBody>
                    <a:bodyPr/>
                    <a:lstStyle/>
                    <a:p>
                      <a:pPr algn="ctr"/>
                      <a:r>
                        <a:rPr kumimoji="0" lang="en-US" b="0" i="0" u="none" strike="noStrike" kern="1200" dirty="0" smtClean="0">
                          <a:solidFill>
                            <a:schemeClr val="dk1"/>
                          </a:solidFill>
                          <a:latin typeface="+mn-lt"/>
                          <a:ea typeface="+mn-ea"/>
                          <a:cs typeface="+mn-cs"/>
                        </a:rPr>
                        <a:t>Design leader</a:t>
                      </a:r>
                      <a:endParaRPr lang="en-US" dirty="0"/>
                    </a:p>
                  </a:txBody>
                  <a:tcPr/>
                </a:tc>
              </a:tr>
              <a:tr h="550334">
                <a:tc>
                  <a:txBody>
                    <a:bodyPr/>
                    <a:lstStyle/>
                    <a:p>
                      <a:pPr algn="ctr"/>
                      <a:r>
                        <a:rPr lang="en-US" dirty="0" err="1" smtClean="0"/>
                        <a:t>Yehuan</a:t>
                      </a:r>
                      <a:r>
                        <a:rPr lang="en-US" dirty="0" smtClean="0"/>
                        <a:t> Huang (Tommy)</a:t>
                      </a:r>
                      <a:endParaRPr lang="en-US" dirty="0"/>
                    </a:p>
                  </a:txBody>
                  <a:tcPr/>
                </a:tc>
                <a:tc>
                  <a:txBody>
                    <a:bodyPr/>
                    <a:lstStyle/>
                    <a:p>
                      <a:pPr algn="ctr"/>
                      <a:r>
                        <a:rPr lang="en-US" dirty="0" smtClean="0"/>
                        <a:t>Developer</a:t>
                      </a:r>
                      <a:endParaRPr lang="en-US" dirty="0"/>
                    </a:p>
                  </a:txBody>
                  <a:tcPr/>
                </a:tc>
              </a:tr>
            </a:tbl>
          </a:graphicData>
        </a:graphic>
      </p:graphicFrame>
    </p:spTree>
    <p:extLst>
      <p:ext uri="{BB962C8B-B14F-4D97-AF65-F5344CB8AC3E}">
        <p14:creationId xmlns:p14="http://schemas.microsoft.com/office/powerpoint/2010/main" val="936304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sz="3600" b="1" dirty="0" smtClean="0"/>
              <a:t>Software Design</a:t>
            </a:r>
            <a:br>
              <a:rPr lang="en-US" sz="3600" b="1" dirty="0" smtClean="0"/>
            </a:br>
            <a:r>
              <a:rPr lang="en-US" sz="3600" b="1" dirty="0" smtClean="0"/>
              <a:t>Database Schema</a:t>
            </a:r>
            <a:endParaRPr lang="en-US" dirty="0"/>
          </a:p>
        </p:txBody>
      </p:sp>
      <p:pic>
        <p:nvPicPr>
          <p:cNvPr id="2052" name="Picture 4" descr="https://lh6.googleusercontent.com/fHmVduzi8DHRMdK6EG65srwV4w0N6hEYbyiTPvReMcmM_zTSjUEsVFXMlhDpgYwtGVUhfLNhQyu6uvtkltCXLiA_NTY4srxmwDWpMf1zE2BJzHuvwSd63uBfSg"/>
          <p:cNvPicPr>
            <a:picLocks noChangeAspect="1" noChangeArrowheads="1"/>
          </p:cNvPicPr>
          <p:nvPr/>
        </p:nvPicPr>
        <p:blipFill>
          <a:blip r:embed="rId2" cstate="print"/>
          <a:srcRect/>
          <a:stretch>
            <a:fillRect/>
          </a:stretch>
        </p:blipFill>
        <p:spPr bwMode="auto">
          <a:xfrm>
            <a:off x="2667000" y="1244731"/>
            <a:ext cx="4495800" cy="5460869"/>
          </a:xfrm>
          <a:prstGeom prst="rect">
            <a:avLst/>
          </a:prstGeom>
          <a:noFill/>
        </p:spPr>
      </p:pic>
    </p:spTree>
    <p:extLst>
      <p:ext uri="{BB962C8B-B14F-4D97-AF65-F5344CB8AC3E}">
        <p14:creationId xmlns:p14="http://schemas.microsoft.com/office/powerpoint/2010/main" val="3275357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Database Schema</a:t>
            </a:r>
            <a:endParaRPr lang="en-US" sz="4000" dirty="0"/>
          </a:p>
        </p:txBody>
      </p:sp>
      <p:pic>
        <p:nvPicPr>
          <p:cNvPr id="5" name="Content Placeholder 4" descr="DatabaseSchemaBig_2.jpg"/>
          <p:cNvPicPr>
            <a:picLocks noGrp="1" noChangeAspect="1"/>
          </p:cNvPicPr>
          <p:nvPr>
            <p:ph idx="1"/>
          </p:nvPr>
        </p:nvPicPr>
        <p:blipFill>
          <a:blip r:embed="rId3" cstate="print"/>
          <a:stretch>
            <a:fillRect/>
          </a:stretch>
        </p:blipFill>
        <p:spPr>
          <a:xfrm>
            <a:off x="1435100" y="1481599"/>
            <a:ext cx="7499350" cy="4733002"/>
          </a:xfrm>
        </p:spPr>
      </p:pic>
    </p:spTree>
    <p:extLst>
      <p:ext uri="{BB962C8B-B14F-4D97-AF65-F5344CB8AC3E}">
        <p14:creationId xmlns:p14="http://schemas.microsoft.com/office/powerpoint/2010/main" val="3154092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a:bodyPr>
          <a:lstStyle/>
          <a:p>
            <a:pPr algn="ctr"/>
            <a:r>
              <a:rPr lang="en-US" sz="3600" b="1" dirty="0" smtClean="0"/>
              <a:t>Algorithm</a:t>
            </a:r>
            <a:r>
              <a:rPr lang="en-US" sz="3600" b="1" dirty="0"/>
              <a:t> </a:t>
            </a:r>
            <a:r>
              <a:rPr lang="en-US" sz="3600" b="1" dirty="0" smtClean="0"/>
              <a:t>Scope</a:t>
            </a:r>
            <a:endParaRPr lang="en-US" dirty="0"/>
          </a:p>
        </p:txBody>
      </p:sp>
      <p:sp>
        <p:nvSpPr>
          <p:cNvPr id="4" name="Content Placeholder 3"/>
          <p:cNvSpPr>
            <a:spLocks noGrp="1"/>
          </p:cNvSpPr>
          <p:nvPr>
            <p:ph idx="1"/>
          </p:nvPr>
        </p:nvSpPr>
        <p:spPr/>
        <p:txBody>
          <a:bodyPr>
            <a:normAutofit lnSpcReduction="10000"/>
          </a:bodyPr>
          <a:lstStyle/>
          <a:p>
            <a:r>
              <a:rPr lang="en-US" sz="2600" dirty="0" smtClean="0"/>
              <a:t>Based on:</a:t>
            </a:r>
          </a:p>
          <a:p>
            <a:pPr marL="82296" indent="0">
              <a:buNone/>
            </a:pPr>
            <a:r>
              <a:rPr lang="en-US" sz="1600" b="1" dirty="0" smtClean="0"/>
              <a:t>AMERICAN </a:t>
            </a:r>
            <a:r>
              <a:rPr lang="en-US" sz="1600" b="1" dirty="0"/>
              <a:t>ASSOCIATION OF CLINICAL ENDOCRINOLOGISTS’ COMPREHENSIVE DIABETES MANAGEMENT ALGORITHM 2013 CONSENSUS </a:t>
            </a:r>
            <a:r>
              <a:rPr lang="en-US" sz="1600" b="1" dirty="0" smtClean="0"/>
              <a:t>STATEMENT</a:t>
            </a:r>
            <a:r>
              <a:rPr lang="en-US" sz="1600" b="1" dirty="0"/>
              <a:t> </a:t>
            </a:r>
            <a:r>
              <a:rPr lang="en-US" sz="1600" b="1" dirty="0" smtClean="0"/>
              <a:t>[1]</a:t>
            </a:r>
          </a:p>
          <a:p>
            <a:pPr marL="82296" indent="0">
              <a:buNone/>
            </a:pPr>
            <a:endParaRPr lang="en-US" sz="1600" dirty="0"/>
          </a:p>
          <a:p>
            <a:r>
              <a:rPr lang="en-US" sz="2600" dirty="0"/>
              <a:t>Focuses only on Glycemic Control Algorithm for Type II Diabetes Mellitus</a:t>
            </a:r>
          </a:p>
          <a:p>
            <a:r>
              <a:rPr lang="en-US" sz="2600" dirty="0"/>
              <a:t>Does not include pregnant diabetic </a:t>
            </a:r>
            <a:r>
              <a:rPr lang="en-US" sz="2600" dirty="0" smtClean="0"/>
              <a:t>patients</a:t>
            </a:r>
          </a:p>
          <a:p>
            <a:endParaRPr lang="en-US" sz="2600" dirty="0" smtClean="0"/>
          </a:p>
          <a:p>
            <a:endParaRPr lang="en-US" sz="2600" dirty="0"/>
          </a:p>
          <a:p>
            <a:pPr marL="82296" indent="0">
              <a:buNone/>
            </a:pPr>
            <a:endParaRPr lang="fr-FR" sz="1600" dirty="0" smtClean="0"/>
          </a:p>
          <a:p>
            <a:pPr marL="82296" indent="0">
              <a:buNone/>
            </a:pPr>
            <a:endParaRPr lang="fr-FR" sz="1600" dirty="0"/>
          </a:p>
          <a:p>
            <a:pPr marL="82296" indent="0">
              <a:buNone/>
            </a:pPr>
            <a:r>
              <a:rPr lang="fr-FR" sz="1600" dirty="0" smtClean="0"/>
              <a:t>[</a:t>
            </a:r>
            <a:r>
              <a:rPr lang="fr-FR" sz="1600" dirty="0"/>
              <a:t>1] AACE </a:t>
            </a:r>
            <a:r>
              <a:rPr lang="fr-FR" sz="1600" dirty="0" err="1"/>
              <a:t>Comprehensive</a:t>
            </a:r>
            <a:r>
              <a:rPr lang="fr-FR" sz="1600" dirty="0"/>
              <a:t> </a:t>
            </a:r>
            <a:r>
              <a:rPr lang="fr-FR" sz="1600" dirty="0" err="1"/>
              <a:t>Diabetes</a:t>
            </a:r>
            <a:r>
              <a:rPr lang="fr-FR" sz="1600" dirty="0"/>
              <a:t> Management, </a:t>
            </a:r>
            <a:r>
              <a:rPr lang="fr-FR" sz="1600" i="1" dirty="0" err="1"/>
              <a:t>Endocr</a:t>
            </a:r>
            <a:r>
              <a:rPr lang="fr-FR" sz="1600" i="1" dirty="0"/>
              <a:t> </a:t>
            </a:r>
            <a:r>
              <a:rPr lang="fr-FR" sz="1600" i="1" dirty="0" err="1"/>
              <a:t>Pract</a:t>
            </a:r>
            <a:r>
              <a:rPr lang="fr-FR" sz="1600" i="1" dirty="0"/>
              <a:t>. </a:t>
            </a:r>
            <a:r>
              <a:rPr lang="fr-FR" sz="1600" dirty="0"/>
              <a:t>2013;19(</a:t>
            </a:r>
            <a:r>
              <a:rPr lang="fr-FR" sz="1600" dirty="0" err="1"/>
              <a:t>Suppl</a:t>
            </a:r>
            <a:r>
              <a:rPr lang="fr-FR" sz="1600" dirty="0"/>
              <a:t> 2) </a:t>
            </a:r>
            <a:r>
              <a:rPr lang="en-US" sz="1600" dirty="0">
                <a:hlinkClick r:id="rId2"/>
              </a:rPr>
              <a:t>https://www.aace.com/files/consensus-statement.pdf</a:t>
            </a:r>
            <a:endParaRPr lang="en-US" sz="2600" dirty="0" smtClean="0"/>
          </a:p>
          <a:p>
            <a:endParaRPr lang="en-US" sz="2600" dirty="0"/>
          </a:p>
          <a:p>
            <a:endParaRPr lang="en-US" dirty="0"/>
          </a:p>
        </p:txBody>
      </p:sp>
    </p:spTree>
    <p:extLst>
      <p:ext uri="{BB962C8B-B14F-4D97-AF65-F5344CB8AC3E}">
        <p14:creationId xmlns:p14="http://schemas.microsoft.com/office/powerpoint/2010/main" val="2525966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Algorithm Limitations</a:t>
            </a:r>
            <a:endParaRPr lang="en-US" sz="3600" b="1" dirty="0"/>
          </a:p>
        </p:txBody>
      </p:sp>
      <p:sp>
        <p:nvSpPr>
          <p:cNvPr id="3" name="Content Placeholder 2"/>
          <p:cNvSpPr>
            <a:spLocks noGrp="1"/>
          </p:cNvSpPr>
          <p:nvPr>
            <p:ph idx="1"/>
          </p:nvPr>
        </p:nvSpPr>
        <p:spPr>
          <a:xfrm>
            <a:off x="1143000" y="1447800"/>
            <a:ext cx="7790688" cy="4800600"/>
          </a:xfrm>
        </p:spPr>
        <p:txBody>
          <a:bodyPr>
            <a:normAutofit/>
          </a:bodyPr>
          <a:lstStyle/>
          <a:p>
            <a:r>
              <a:rPr lang="en-US" sz="2400" dirty="0"/>
              <a:t>Only focuses on achieving glycemic goals with oral anti-hyperglycemic drugs</a:t>
            </a:r>
          </a:p>
          <a:p>
            <a:r>
              <a:rPr lang="en-US" sz="2400" dirty="0"/>
              <a:t>Does not include medication dose adjustment</a:t>
            </a:r>
          </a:p>
          <a:p>
            <a:r>
              <a:rPr lang="en-US" sz="2400" dirty="0"/>
              <a:t>Algorithm only issues alerts for contraindications and drug side effects</a:t>
            </a:r>
          </a:p>
          <a:p>
            <a:r>
              <a:rPr lang="en-US" sz="2400" dirty="0"/>
              <a:t>Algorithm recommends classes of </a:t>
            </a:r>
            <a:r>
              <a:rPr lang="en-US" sz="2400" dirty="0" smtClean="0"/>
              <a:t>drugs in some cases (not </a:t>
            </a:r>
            <a:r>
              <a:rPr lang="en-US" sz="2400" dirty="0"/>
              <a:t>exact </a:t>
            </a:r>
            <a:r>
              <a:rPr lang="en-US" sz="2400" dirty="0" smtClean="0"/>
              <a:t>brand/name)</a:t>
            </a:r>
            <a:endParaRPr lang="en-US" sz="2400" dirty="0"/>
          </a:p>
          <a:p>
            <a:r>
              <a:rPr lang="en-US" sz="2400" dirty="0"/>
              <a:t>Clinician must make final decision to accept or edit results</a:t>
            </a:r>
          </a:p>
          <a:p>
            <a:endParaRPr lang="en-US" dirty="0"/>
          </a:p>
        </p:txBody>
      </p:sp>
      <p:sp>
        <p:nvSpPr>
          <p:cNvPr id="4" name="Footer Placeholder 3"/>
          <p:cNvSpPr>
            <a:spLocks noGrp="1"/>
          </p:cNvSpPr>
          <p:nvPr>
            <p:ph type="ftr" sz="quarter" idx="11"/>
          </p:nvPr>
        </p:nvSpPr>
        <p:spPr/>
        <p:txBody>
          <a:bodyPr/>
          <a:lstStyle/>
          <a:p>
            <a:r>
              <a:rPr lang="en-US" smtClean="0"/>
              <a:t>Row3 Consulting</a:t>
            </a:r>
            <a:endParaRPr lang="en-US"/>
          </a:p>
        </p:txBody>
      </p:sp>
    </p:spTree>
    <p:extLst>
      <p:ext uri="{BB962C8B-B14F-4D97-AF65-F5344CB8AC3E}">
        <p14:creationId xmlns:p14="http://schemas.microsoft.com/office/powerpoint/2010/main" val="2166385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sz="3600" b="1" dirty="0" smtClean="0"/>
              <a:t>Glycemic Control Algorithm</a:t>
            </a:r>
            <a:br>
              <a:rPr lang="en-US" sz="3600" b="1" dirty="0" smtClean="0"/>
            </a:br>
            <a:r>
              <a:rPr lang="en-US" sz="3600" b="1" dirty="0" smtClean="0"/>
              <a:t>Read Patient and Medicine Data</a:t>
            </a:r>
            <a:endParaRPr lang="en-US" dirty="0"/>
          </a:p>
        </p:txBody>
      </p:sp>
      <p:pic>
        <p:nvPicPr>
          <p:cNvPr id="5" name="Content Placeholder 4"/>
          <p:cNvPicPr>
            <a:picLocks noGrp="1" noChangeAspect="1"/>
          </p:cNvPicPr>
          <p:nvPr>
            <p:ph idx="1"/>
          </p:nvPr>
        </p:nvPicPr>
        <p:blipFill>
          <a:blip r:embed="rId2"/>
          <a:stretch>
            <a:fillRect/>
          </a:stretch>
        </p:blipFill>
        <p:spPr>
          <a:xfrm>
            <a:off x="1371600" y="1506169"/>
            <a:ext cx="7262769" cy="4666031"/>
          </a:xfrm>
          <a:prstGeom prst="rect">
            <a:avLst/>
          </a:prstGeom>
        </p:spPr>
      </p:pic>
    </p:spTree>
    <p:extLst>
      <p:ext uri="{BB962C8B-B14F-4D97-AF65-F5344CB8AC3E}">
        <p14:creationId xmlns:p14="http://schemas.microsoft.com/office/powerpoint/2010/main" val="3863617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a:bodyPr>
          <a:lstStyle/>
          <a:p>
            <a:pPr algn="ctr"/>
            <a:r>
              <a:rPr lang="en-US" sz="3600" b="1" dirty="0" smtClean="0"/>
              <a:t>Select Therapy</a:t>
            </a:r>
            <a:endParaRPr lang="en-US" dirty="0"/>
          </a:p>
        </p:txBody>
      </p:sp>
      <p:pic>
        <p:nvPicPr>
          <p:cNvPr id="5" name="Content Placeholder 4"/>
          <p:cNvPicPr>
            <a:picLocks noGrp="1" noChangeAspect="1"/>
          </p:cNvPicPr>
          <p:nvPr>
            <p:ph idx="1"/>
          </p:nvPr>
        </p:nvPicPr>
        <p:blipFill>
          <a:blip r:embed="rId2"/>
          <a:stretch>
            <a:fillRect/>
          </a:stretch>
        </p:blipFill>
        <p:spPr>
          <a:xfrm>
            <a:off x="1752600" y="1295400"/>
            <a:ext cx="6853986" cy="5105400"/>
          </a:xfrm>
          <a:prstGeom prst="rect">
            <a:avLst/>
          </a:prstGeom>
        </p:spPr>
      </p:pic>
    </p:spTree>
    <p:extLst>
      <p:ext uri="{BB962C8B-B14F-4D97-AF65-F5344CB8AC3E}">
        <p14:creationId xmlns:p14="http://schemas.microsoft.com/office/powerpoint/2010/main" val="947820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a:bodyPr>
          <a:lstStyle/>
          <a:p>
            <a:pPr algn="ctr"/>
            <a:r>
              <a:rPr lang="en-US" sz="3600" b="1" dirty="0" smtClean="0"/>
              <a:t>Select Medications </a:t>
            </a:r>
            <a:endParaRPr lang="en-US" dirty="0"/>
          </a:p>
        </p:txBody>
      </p:sp>
      <p:pic>
        <p:nvPicPr>
          <p:cNvPr id="6" name="Content Placeholder 5"/>
          <p:cNvPicPr>
            <a:picLocks noGrp="1" noChangeAspect="1"/>
          </p:cNvPicPr>
          <p:nvPr>
            <p:ph idx="1"/>
          </p:nvPr>
        </p:nvPicPr>
        <p:blipFill>
          <a:blip r:embed="rId2"/>
          <a:stretch>
            <a:fillRect/>
          </a:stretch>
        </p:blipFill>
        <p:spPr>
          <a:xfrm>
            <a:off x="1447800" y="1371600"/>
            <a:ext cx="7331737" cy="5105400"/>
          </a:xfrm>
          <a:prstGeom prst="rect">
            <a:avLst/>
          </a:prstGeom>
        </p:spPr>
      </p:pic>
    </p:spTree>
    <p:extLst>
      <p:ext uri="{BB962C8B-B14F-4D97-AF65-F5344CB8AC3E}">
        <p14:creationId xmlns:p14="http://schemas.microsoft.com/office/powerpoint/2010/main" val="4200506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sz="3600" b="1" dirty="0" smtClean="0"/>
              <a:t>Check for Risk of Side Effects</a:t>
            </a:r>
            <a:br>
              <a:rPr lang="en-US" sz="3600" b="1" dirty="0" smtClean="0"/>
            </a:br>
            <a:r>
              <a:rPr lang="en-US" sz="3600" b="1" dirty="0" smtClean="0"/>
              <a:t>&amp; Accept or Edit Results</a:t>
            </a:r>
            <a:endParaRPr lang="en-US" sz="3600" b="1" dirty="0"/>
          </a:p>
        </p:txBody>
      </p:sp>
      <p:pic>
        <p:nvPicPr>
          <p:cNvPr id="4" name="Content Placeholder 3"/>
          <p:cNvPicPr>
            <a:picLocks noGrp="1" noChangeAspect="1"/>
          </p:cNvPicPr>
          <p:nvPr>
            <p:ph idx="1"/>
          </p:nvPr>
        </p:nvPicPr>
        <p:blipFill>
          <a:blip r:embed="rId2"/>
          <a:stretch>
            <a:fillRect/>
          </a:stretch>
        </p:blipFill>
        <p:spPr>
          <a:xfrm>
            <a:off x="1828800" y="1457513"/>
            <a:ext cx="6440866" cy="4790887"/>
          </a:xfrm>
          <a:prstGeom prst="rect">
            <a:avLst/>
          </a:prstGeom>
        </p:spPr>
      </p:pic>
    </p:spTree>
    <p:extLst>
      <p:ext uri="{BB962C8B-B14F-4D97-AF65-F5344CB8AC3E}">
        <p14:creationId xmlns:p14="http://schemas.microsoft.com/office/powerpoint/2010/main" val="18085105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Test</a:t>
            </a:r>
            <a:r>
              <a:rPr lang="en-US" sz="4000" dirty="0" smtClean="0"/>
              <a:t/>
            </a:r>
            <a:br>
              <a:rPr lang="en-US" sz="4000" dirty="0" smtClean="0"/>
            </a:br>
            <a:endParaRPr lang="en-US" dirty="0"/>
          </a:p>
        </p:txBody>
      </p:sp>
      <p:sp>
        <p:nvSpPr>
          <p:cNvPr id="7" name="Rectangle 6"/>
          <p:cNvSpPr/>
          <p:nvPr/>
        </p:nvSpPr>
        <p:spPr>
          <a:xfrm>
            <a:off x="1435608" y="838200"/>
            <a:ext cx="6934200" cy="5909310"/>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dirty="0"/>
              <a:t>Unit </a:t>
            </a:r>
            <a:r>
              <a:rPr lang="en-US" altLang="zh-CN" sz="2800" dirty="0" smtClean="0"/>
              <a:t>Test:  </a:t>
            </a:r>
            <a:r>
              <a:rPr lang="en-US" altLang="zh-CN" sz="2800" dirty="0"/>
              <a:t>test every page and function.</a:t>
            </a:r>
          </a:p>
          <a:p>
            <a:pPr marL="342900" indent="-342900">
              <a:lnSpc>
                <a:spcPct val="150000"/>
              </a:lnSpc>
              <a:buFont typeface="Arial" panose="020B0604020202020204" pitchFamily="34" charset="0"/>
              <a:buChar char="•"/>
            </a:pPr>
            <a:r>
              <a:rPr lang="en-US" altLang="zh-CN" sz="2800" dirty="0"/>
              <a:t>Module </a:t>
            </a:r>
            <a:r>
              <a:rPr lang="en-US" altLang="zh-CN" sz="2800" dirty="0" smtClean="0"/>
              <a:t>Test: </a:t>
            </a:r>
            <a:endParaRPr lang="en-US" altLang="zh-CN" sz="2800" dirty="0"/>
          </a:p>
          <a:p>
            <a:pPr marL="800100" lvl="1" indent="-342900">
              <a:lnSpc>
                <a:spcPct val="150000"/>
              </a:lnSpc>
              <a:buFont typeface="Arial" panose="020B0604020202020204" pitchFamily="34" charset="0"/>
              <a:buChar char="•"/>
            </a:pPr>
            <a:r>
              <a:rPr lang="en-US" altLang="zh-CN" sz="2800" dirty="0" smtClean="0"/>
              <a:t>Test the User Module—sign up,  log in,  user management, profile management…</a:t>
            </a:r>
            <a:endParaRPr lang="en-US" altLang="zh-CN" sz="2800" dirty="0"/>
          </a:p>
          <a:p>
            <a:pPr marL="800100" lvl="1" indent="-342900">
              <a:lnSpc>
                <a:spcPct val="150000"/>
              </a:lnSpc>
              <a:buFont typeface="Arial" panose="020B0604020202020204" pitchFamily="34" charset="0"/>
              <a:buChar char="•"/>
            </a:pPr>
            <a:r>
              <a:rPr lang="en-US" altLang="zh-CN" sz="2800" dirty="0" smtClean="0"/>
              <a:t>Test the Patient Module, Visit Module, </a:t>
            </a:r>
            <a:r>
              <a:rPr lang="en-US" altLang="zh-CN" sz="2800" i="1" dirty="0" smtClean="0"/>
              <a:t>etc</a:t>
            </a:r>
            <a:r>
              <a:rPr lang="en-US" altLang="zh-CN" sz="2800" dirty="0" smtClean="0"/>
              <a:t>.—add, update, search, delete</a:t>
            </a:r>
            <a:endParaRPr lang="en-US" altLang="zh-CN" sz="2800" dirty="0"/>
          </a:p>
          <a:p>
            <a:pPr marL="800100" lvl="1" indent="-342900">
              <a:lnSpc>
                <a:spcPct val="150000"/>
              </a:lnSpc>
              <a:buFont typeface="Arial" panose="020B0604020202020204" pitchFamily="34" charset="0"/>
              <a:buChar char="•"/>
            </a:pPr>
            <a:r>
              <a:rPr lang="en-US" altLang="zh-CN" sz="2800" dirty="0"/>
              <a:t>Test the Algorithm</a:t>
            </a:r>
          </a:p>
          <a:p>
            <a:pPr marL="342900" lvl="1" indent="-342900">
              <a:lnSpc>
                <a:spcPct val="150000"/>
              </a:lnSpc>
              <a:buFont typeface="Arial" panose="020B0604020202020204" pitchFamily="34" charset="0"/>
              <a:buChar char="•"/>
            </a:pPr>
            <a:r>
              <a:rPr lang="en-US" altLang="zh-CN" sz="2800" dirty="0"/>
              <a:t>Integration Test:</a:t>
            </a:r>
          </a:p>
          <a:p>
            <a:pPr marL="800100" lvl="1" indent="-342900">
              <a:lnSpc>
                <a:spcPct val="150000"/>
              </a:lnSpc>
              <a:buFont typeface="Arial" panose="020B0604020202020204" pitchFamily="34" charset="0"/>
              <a:buChar char="•"/>
            </a:pPr>
            <a:r>
              <a:rPr lang="en-US" altLang="zh-CN" sz="2800" dirty="0"/>
              <a:t>A complete process using this </a:t>
            </a:r>
            <a:r>
              <a:rPr lang="en-US" altLang="zh-CN" sz="2800" dirty="0" smtClean="0"/>
              <a:t>system</a:t>
            </a:r>
            <a:endParaRPr lang="en-US" altLang="zh-CN" sz="2800" dirty="0"/>
          </a:p>
        </p:txBody>
      </p:sp>
    </p:spTree>
    <p:extLst>
      <p:ext uri="{BB962C8B-B14F-4D97-AF65-F5344CB8AC3E}">
        <p14:creationId xmlns:p14="http://schemas.microsoft.com/office/powerpoint/2010/main" val="10499587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Test - Approach</a:t>
            </a:r>
            <a:r>
              <a:rPr lang="en-US" sz="4000" dirty="0" smtClean="0"/>
              <a:t/>
            </a:r>
            <a:br>
              <a:rPr lang="en-US" sz="4000" dirty="0" smtClean="0"/>
            </a:br>
            <a:endParaRPr lang="en-US" dirty="0"/>
          </a:p>
        </p:txBody>
      </p:sp>
      <p:sp>
        <p:nvSpPr>
          <p:cNvPr id="7" name="Rectangle 6"/>
          <p:cNvSpPr/>
          <p:nvPr/>
        </p:nvSpPr>
        <p:spPr>
          <a:xfrm>
            <a:off x="1435608" y="838200"/>
            <a:ext cx="6934200" cy="526297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t>Manually</a:t>
            </a:r>
          </a:p>
          <a:p>
            <a:pPr marL="800100" lvl="1" indent="-342900">
              <a:lnSpc>
                <a:spcPct val="150000"/>
              </a:lnSpc>
              <a:buFont typeface="Arial" panose="020B0604020202020204" pitchFamily="34" charset="0"/>
              <a:buChar char="•"/>
            </a:pPr>
            <a:r>
              <a:rPr lang="en-US" sz="2800" dirty="0" smtClean="0"/>
              <a:t>At the beginning of the project,  most test cases were manually tested by developers ourselves.</a:t>
            </a:r>
          </a:p>
          <a:p>
            <a:pPr marL="342900" indent="-342900">
              <a:lnSpc>
                <a:spcPct val="150000"/>
              </a:lnSpc>
              <a:buFont typeface="Arial" panose="020B0604020202020204" pitchFamily="34" charset="0"/>
              <a:buChar char="•"/>
            </a:pPr>
            <a:r>
              <a:rPr lang="en-US" sz="2800" dirty="0" smtClean="0"/>
              <a:t>Selenium/</a:t>
            </a:r>
            <a:r>
              <a:rPr lang="en-US" altLang="zh-CN" sz="2800" dirty="0" err="1" smtClean="0"/>
              <a:t>PHPUnit</a:t>
            </a:r>
            <a:endParaRPr lang="en-US" sz="2800" dirty="0" smtClean="0"/>
          </a:p>
          <a:p>
            <a:pPr marL="800100" lvl="1" indent="-342900">
              <a:lnSpc>
                <a:spcPct val="150000"/>
              </a:lnSpc>
              <a:buFont typeface="Arial" panose="020B0604020202020204" pitchFamily="34" charset="0"/>
              <a:buChar char="•"/>
            </a:pPr>
            <a:r>
              <a:rPr lang="en-US" sz="2800" dirty="0" smtClean="0"/>
              <a:t>Gradually,  we learned to use some testing tools to do the auto tests, including Selenium and </a:t>
            </a:r>
            <a:r>
              <a:rPr lang="en-US" sz="2800" dirty="0" err="1" smtClean="0"/>
              <a:t>PHPUnit</a:t>
            </a:r>
            <a:r>
              <a:rPr lang="en-US" sz="2800" dirty="0" smtClean="0"/>
              <a:t>.</a:t>
            </a:r>
          </a:p>
        </p:txBody>
      </p:sp>
    </p:spTree>
    <p:extLst>
      <p:ext uri="{BB962C8B-B14F-4D97-AF65-F5344CB8AC3E}">
        <p14:creationId xmlns:p14="http://schemas.microsoft.com/office/powerpoint/2010/main" val="4066952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498080" cy="1143000"/>
          </a:xfrm>
        </p:spPr>
        <p:txBody>
          <a:bodyPr/>
          <a:lstStyle/>
          <a:p>
            <a:pPr algn="ctr"/>
            <a:r>
              <a:rPr lang="en-US" sz="4400" dirty="0" smtClean="0"/>
              <a:t>Project Overview</a:t>
            </a:r>
            <a:endParaRPr lang="en-US" dirty="0"/>
          </a:p>
        </p:txBody>
      </p:sp>
      <p:sp>
        <p:nvSpPr>
          <p:cNvPr id="5" name="TextBox 4"/>
          <p:cNvSpPr txBox="1"/>
          <p:nvPr/>
        </p:nvSpPr>
        <p:spPr>
          <a:xfrm>
            <a:off x="1371600" y="1524000"/>
            <a:ext cx="7315200" cy="4247317"/>
          </a:xfrm>
          <a:prstGeom prst="rect">
            <a:avLst/>
          </a:prstGeom>
          <a:noFill/>
        </p:spPr>
        <p:txBody>
          <a:bodyPr wrap="square" rtlCol="0">
            <a:spAutoFit/>
          </a:bodyPr>
          <a:lstStyle/>
          <a:p>
            <a:endParaRPr lang="en-US" dirty="0" smtClean="0"/>
          </a:p>
          <a:p>
            <a:r>
              <a:rPr lang="en-US" dirty="0" smtClean="0"/>
              <a:t>This project developed for the MET Health Informatics Lab (MET-HILAB) under direction of Professors </a:t>
            </a:r>
            <a:r>
              <a:rPr lang="en-US" dirty="0" err="1" smtClean="0"/>
              <a:t>Guanglan</a:t>
            </a:r>
            <a:r>
              <a:rPr lang="en-US" dirty="0" smtClean="0"/>
              <a:t> Zhang and Vladimir </a:t>
            </a:r>
            <a:r>
              <a:rPr lang="en-US" dirty="0" err="1" smtClean="0"/>
              <a:t>Brusic</a:t>
            </a:r>
            <a:r>
              <a:rPr lang="en-US" dirty="0" smtClean="0"/>
              <a:t> (the customers).</a:t>
            </a:r>
          </a:p>
          <a:p>
            <a:endParaRPr lang="en-US" dirty="0" smtClean="0"/>
          </a:p>
          <a:p>
            <a:r>
              <a:rPr lang="en-US" b="1" dirty="0" smtClean="0"/>
              <a:t>GOAL:  </a:t>
            </a:r>
            <a:r>
              <a:rPr lang="en-US" dirty="0" smtClean="0"/>
              <a:t>to develop a type 2 diabetes management web based application.  </a:t>
            </a:r>
          </a:p>
          <a:p>
            <a:endParaRPr lang="en-US" dirty="0" smtClean="0"/>
          </a:p>
          <a:p>
            <a:r>
              <a:rPr lang="en-US" b="1" dirty="0" smtClean="0"/>
              <a:t>PURPOSE:  </a:t>
            </a:r>
            <a:r>
              <a:rPr lang="en-US" dirty="0" smtClean="0"/>
              <a:t>this application is intended to be used as a teaching tool that will demonstrate implementation of a real clinical algorithm, examples of successful treatment decisions, situations where clinical algorithms may fail, and to provide a platform for familiarization of students with the process of development and implementation and use of medical algorithms.</a:t>
            </a:r>
          </a:p>
          <a:p>
            <a:endParaRPr lang="en-US" dirty="0" smtClean="0"/>
          </a:p>
        </p:txBody>
      </p:sp>
    </p:spTree>
    <p:extLst>
      <p:ext uri="{BB962C8B-B14F-4D97-AF65-F5344CB8AC3E}">
        <p14:creationId xmlns:p14="http://schemas.microsoft.com/office/powerpoint/2010/main" val="11755436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b="1" dirty="0" smtClean="0"/>
              <a:t>Test - </a:t>
            </a:r>
            <a:r>
              <a:rPr lang="en-US" sz="4000" b="1" dirty="0" smtClean="0"/>
              <a:t>Test Driven Design</a:t>
            </a:r>
            <a:r>
              <a:rPr lang="en-US" sz="4000" dirty="0" smtClean="0"/>
              <a:t/>
            </a:r>
            <a:br>
              <a:rPr lang="en-US" sz="4000" dirty="0" smtClean="0"/>
            </a:br>
            <a:endParaRPr lang="en-US" dirty="0"/>
          </a:p>
        </p:txBody>
      </p:sp>
      <p:sp>
        <p:nvSpPr>
          <p:cNvPr id="7" name="Rectangle 6"/>
          <p:cNvSpPr/>
          <p:nvPr/>
        </p:nvSpPr>
        <p:spPr>
          <a:xfrm>
            <a:off x="1435608" y="838200"/>
            <a:ext cx="6934200" cy="138499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t>TDD used for the algorithm(</a:t>
            </a:r>
            <a:r>
              <a:rPr lang="en-US" sz="2800" dirty="0" err="1" smtClean="0"/>
              <a:t>PHPUnit</a:t>
            </a:r>
            <a:r>
              <a:rPr lang="en-US" sz="2800" dirty="0" smtClean="0"/>
              <a:t>) and some of other development process.</a:t>
            </a: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394" t="29221" r="30737" b="6919"/>
          <a:stretch/>
        </p:blipFill>
        <p:spPr bwMode="auto">
          <a:xfrm>
            <a:off x="1219200" y="2514600"/>
            <a:ext cx="7700509" cy="3843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822" t="28353" r="6528" b="8312"/>
          <a:stretch/>
        </p:blipFill>
        <p:spPr bwMode="auto">
          <a:xfrm>
            <a:off x="1219199" y="2167087"/>
            <a:ext cx="7700509" cy="4465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42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4"/>
                                        </p:tgtEl>
                                        <p:attrNameLst>
                                          <p:attrName>ppt_w</p:attrName>
                                        </p:attrNameLst>
                                      </p:cBhvr>
                                      <p:tavLst>
                                        <p:tav tm="0">
                                          <p:val>
                                            <p:strVal val="ppt_w"/>
                                          </p:val>
                                        </p:tav>
                                        <p:tav tm="100000">
                                          <p:val>
                                            <p:fltVal val="0"/>
                                          </p:val>
                                        </p:tav>
                                      </p:tavLst>
                                    </p:anim>
                                    <p:anim calcmode="lin" valueType="num">
                                      <p:cBhvr>
                                        <p:cTn id="7" dur="500"/>
                                        <p:tgtEl>
                                          <p:spTgt spid="4"/>
                                        </p:tgtEl>
                                        <p:attrNameLst>
                                          <p:attrName>ppt_h</p:attrName>
                                        </p:attrNameLst>
                                      </p:cBhvr>
                                      <p:tavLst>
                                        <p:tav tm="0">
                                          <p:val>
                                            <p:strVal val="ppt_h"/>
                                          </p:val>
                                        </p:tav>
                                        <p:tav tm="100000">
                                          <p:val>
                                            <p:fltVal val="0"/>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Test – Document</a:t>
            </a:r>
            <a:r>
              <a:rPr lang="en-US" sz="4000" dirty="0" smtClean="0"/>
              <a:t/>
            </a:r>
            <a:br>
              <a:rPr lang="en-US" sz="4000" dirty="0" smtClean="0"/>
            </a:br>
            <a:endParaRPr lang="en-US" dirty="0"/>
          </a:p>
        </p:txBody>
      </p:sp>
      <p:sp>
        <p:nvSpPr>
          <p:cNvPr id="7" name="Rectangle 6"/>
          <p:cNvSpPr/>
          <p:nvPr/>
        </p:nvSpPr>
        <p:spPr>
          <a:xfrm>
            <a:off x="1435608" y="838200"/>
            <a:ext cx="6934200" cy="332398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t>Test Plan/Test Cases </a:t>
            </a:r>
          </a:p>
          <a:p>
            <a:pPr marL="342900" indent="-342900">
              <a:lnSpc>
                <a:spcPct val="150000"/>
              </a:lnSpc>
              <a:buFont typeface="Arial" panose="020B0604020202020204" pitchFamily="34" charset="0"/>
              <a:buChar char="•"/>
            </a:pPr>
            <a:r>
              <a:rPr lang="en-US" sz="2800" dirty="0" smtClean="0"/>
              <a:t>Test Bounder Domain</a:t>
            </a:r>
          </a:p>
          <a:p>
            <a:pPr marL="342900" indent="-342900">
              <a:lnSpc>
                <a:spcPct val="150000"/>
              </a:lnSpc>
              <a:buFont typeface="Arial" panose="020B0604020202020204" pitchFamily="34" charset="0"/>
              <a:buChar char="•"/>
            </a:pPr>
            <a:r>
              <a:rPr lang="en-US" sz="2800" dirty="0" smtClean="0"/>
              <a:t>Readme(for test)--Auto test tutorial</a:t>
            </a:r>
            <a:endParaRPr lang="en-US" sz="2800" dirty="0"/>
          </a:p>
          <a:p>
            <a:pPr marL="342900" indent="-342900">
              <a:lnSpc>
                <a:spcPct val="150000"/>
              </a:lnSpc>
              <a:buFont typeface="Arial" panose="020B0604020202020204" pitchFamily="34" charset="0"/>
              <a:buChar char="•"/>
            </a:pPr>
            <a:r>
              <a:rPr lang="en-US" sz="2800" dirty="0" smtClean="0"/>
              <a:t>Test Files( .</a:t>
            </a:r>
            <a:r>
              <a:rPr lang="en-US" sz="2800" dirty="0" err="1" smtClean="0"/>
              <a:t>php</a:t>
            </a:r>
            <a:r>
              <a:rPr lang="en-US" sz="2800" dirty="0" smtClean="0"/>
              <a:t>,  .html)</a:t>
            </a:r>
          </a:p>
          <a:p>
            <a:pPr marL="342900" indent="-342900">
              <a:lnSpc>
                <a:spcPct val="150000"/>
              </a:lnSpc>
              <a:buFont typeface="Arial" panose="020B0604020202020204" pitchFamily="34" charset="0"/>
              <a:buChar char="•"/>
            </a:pPr>
            <a:endParaRPr lang="en-US" sz="2800"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672" t="28775" r="51354" b="33207"/>
          <a:stretch/>
        </p:blipFill>
        <p:spPr bwMode="auto">
          <a:xfrm>
            <a:off x="1143000" y="3672841"/>
            <a:ext cx="4093960" cy="2757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 t="11957" r="54319" b="29834"/>
          <a:stretch/>
        </p:blipFill>
        <p:spPr bwMode="auto">
          <a:xfrm>
            <a:off x="4902708" y="3657599"/>
            <a:ext cx="4038600" cy="2772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473" t="30723" r="35672" b="2174"/>
          <a:stretch/>
        </p:blipFill>
        <p:spPr bwMode="auto">
          <a:xfrm>
            <a:off x="1192273" y="2002842"/>
            <a:ext cx="7740568" cy="4524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3822" t="28353" r="6528" b="8312"/>
          <a:stretch/>
        </p:blipFill>
        <p:spPr bwMode="auto">
          <a:xfrm>
            <a:off x="990600" y="1620935"/>
            <a:ext cx="8128713" cy="490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048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Testing - Statistics</a:t>
            </a:r>
            <a:r>
              <a:rPr lang="en-US" sz="4000" dirty="0" smtClean="0"/>
              <a:t/>
            </a:r>
            <a:br>
              <a:rPr lang="en-US" sz="4000" dirty="0" smtClean="0"/>
            </a:br>
            <a:endParaRPr lang="en-US" dirty="0"/>
          </a:p>
        </p:txBody>
      </p:sp>
      <p:sp>
        <p:nvSpPr>
          <p:cNvPr id="7" name="Rectangle 6"/>
          <p:cNvSpPr/>
          <p:nvPr/>
        </p:nvSpPr>
        <p:spPr>
          <a:xfrm>
            <a:off x="1461008" y="990600"/>
            <a:ext cx="6934200" cy="66274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t>The application tests(besides Algorithm):</a:t>
            </a:r>
            <a:endParaRPr 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1096539908"/>
              </p:ext>
            </p:extLst>
          </p:nvPr>
        </p:nvGraphicFramePr>
        <p:xfrm>
          <a:off x="1295401" y="2133601"/>
          <a:ext cx="7696200" cy="3950334"/>
        </p:xfrm>
        <a:graphic>
          <a:graphicData uri="http://schemas.openxmlformats.org/drawingml/2006/table">
            <a:tbl>
              <a:tblPr firstRow="1" bandRow="1">
                <a:tableStyleId>{3C2FFA5D-87B4-456A-9821-1D502468CF0F}</a:tableStyleId>
              </a:tblPr>
              <a:tblGrid>
                <a:gridCol w="1451283"/>
                <a:gridCol w="1522249"/>
                <a:gridCol w="1574222"/>
                <a:gridCol w="1574222"/>
                <a:gridCol w="1574224"/>
              </a:tblGrid>
              <a:tr h="639411">
                <a:tc>
                  <a:txBody>
                    <a:bodyPr/>
                    <a:lstStyle/>
                    <a:p>
                      <a:r>
                        <a:rPr lang="en-US" altLang="zh-CN" dirty="0" smtClean="0"/>
                        <a:t>User Story</a:t>
                      </a:r>
                      <a:endParaRPr lang="zh-CN" altLang="en-US" dirty="0"/>
                    </a:p>
                  </a:txBody>
                  <a:tcPr/>
                </a:tc>
                <a:tc>
                  <a:txBody>
                    <a:bodyPr/>
                    <a:lstStyle/>
                    <a:p>
                      <a:r>
                        <a:rPr lang="en-US" altLang="zh-CN" dirty="0" smtClean="0"/>
                        <a:t>Iteration</a:t>
                      </a:r>
                      <a:r>
                        <a:rPr lang="zh-CN" altLang="en-US" dirty="0" smtClean="0"/>
                        <a:t> </a:t>
                      </a:r>
                      <a:r>
                        <a:rPr lang="en-US" altLang="zh-CN" dirty="0" smtClean="0"/>
                        <a:t>1</a:t>
                      </a:r>
                      <a:endParaRPr lang="zh-CN" altLang="en-US" dirty="0"/>
                    </a:p>
                  </a:txBody>
                  <a:tcPr/>
                </a:tc>
                <a:tc>
                  <a:txBody>
                    <a:bodyPr/>
                    <a:lstStyle/>
                    <a:p>
                      <a:r>
                        <a:rPr lang="en-US" altLang="zh-CN" dirty="0" smtClean="0"/>
                        <a:t>Iteration</a:t>
                      </a:r>
                      <a:r>
                        <a:rPr lang="zh-CN" altLang="en-US" dirty="0" smtClean="0"/>
                        <a:t> </a:t>
                      </a:r>
                      <a:r>
                        <a:rPr lang="en-US" altLang="zh-CN" dirty="0" smtClean="0"/>
                        <a:t>2</a:t>
                      </a:r>
                      <a:endParaRPr lang="zh-CN" altLang="en-US" dirty="0"/>
                    </a:p>
                  </a:txBody>
                  <a:tcPr/>
                </a:tc>
                <a:tc>
                  <a:txBody>
                    <a:bodyPr/>
                    <a:lstStyle/>
                    <a:p>
                      <a:r>
                        <a:rPr lang="en-US" altLang="zh-CN" dirty="0" smtClean="0"/>
                        <a:t>Iteration</a:t>
                      </a:r>
                      <a:r>
                        <a:rPr lang="zh-CN" altLang="en-US" dirty="0" smtClean="0"/>
                        <a:t> </a:t>
                      </a:r>
                      <a:r>
                        <a:rPr lang="en-US" altLang="zh-CN" dirty="0" smtClean="0"/>
                        <a:t>3</a:t>
                      </a:r>
                      <a:endParaRPr lang="zh-CN" altLang="en-US" dirty="0"/>
                    </a:p>
                  </a:txBody>
                  <a:tcPr/>
                </a:tc>
                <a:tc>
                  <a:txBody>
                    <a:bodyPr/>
                    <a:lstStyle/>
                    <a:p>
                      <a:r>
                        <a:rPr lang="en-US" altLang="zh-CN" dirty="0" smtClean="0"/>
                        <a:t>Final Tests</a:t>
                      </a:r>
                      <a:endParaRPr lang="zh-CN" altLang="en-US" dirty="0"/>
                    </a:p>
                  </a:txBody>
                  <a:tcPr/>
                </a:tc>
              </a:tr>
              <a:tr h="1103641">
                <a:tc>
                  <a:txBody>
                    <a:bodyPr/>
                    <a:lstStyle/>
                    <a:p>
                      <a:r>
                        <a:rPr lang="en-US" altLang="zh-CN" sz="2400" dirty="0" smtClean="0"/>
                        <a:t>Failed</a:t>
                      </a:r>
                      <a:r>
                        <a:rPr lang="zh-CN" altLang="en-US" sz="2400" dirty="0" smtClean="0"/>
                        <a:t> </a:t>
                      </a:r>
                      <a:r>
                        <a:rPr lang="en-US" altLang="zh-CN" sz="2400" dirty="0" smtClean="0"/>
                        <a:t>test</a:t>
                      </a:r>
                      <a:r>
                        <a:rPr lang="zh-CN" altLang="en-US" sz="2400" dirty="0" smtClean="0"/>
                        <a:t> </a:t>
                      </a:r>
                      <a:r>
                        <a:rPr lang="en-US" altLang="zh-CN" sz="2400" dirty="0" smtClean="0"/>
                        <a:t>number</a:t>
                      </a:r>
                      <a:endParaRPr lang="zh-CN" altLang="en-US" sz="2400" dirty="0"/>
                    </a:p>
                  </a:txBody>
                  <a:tcPr/>
                </a:tc>
                <a:tc>
                  <a:txBody>
                    <a:bodyPr/>
                    <a:lstStyle/>
                    <a:p>
                      <a:r>
                        <a:rPr lang="en-US" altLang="zh-CN" sz="4400" dirty="0" smtClean="0"/>
                        <a:t>1</a:t>
                      </a:r>
                      <a:endParaRPr lang="zh-CN" altLang="en-US" sz="4400" dirty="0"/>
                    </a:p>
                  </a:txBody>
                  <a:tcPr/>
                </a:tc>
                <a:tc>
                  <a:txBody>
                    <a:bodyPr/>
                    <a:lstStyle/>
                    <a:p>
                      <a:r>
                        <a:rPr lang="en-US" altLang="zh-CN" sz="4400" dirty="0" smtClean="0"/>
                        <a:t>9</a:t>
                      </a:r>
                      <a:endParaRPr lang="zh-CN" altLang="en-US" sz="4400" dirty="0"/>
                    </a:p>
                  </a:txBody>
                  <a:tcPr/>
                </a:tc>
                <a:tc>
                  <a:txBody>
                    <a:bodyPr/>
                    <a:lstStyle/>
                    <a:p>
                      <a:r>
                        <a:rPr lang="en-US" altLang="zh-CN" sz="4400" dirty="0" smtClean="0"/>
                        <a:t>2</a:t>
                      </a:r>
                      <a:endParaRPr lang="zh-CN" altLang="en-US" sz="4400" dirty="0"/>
                    </a:p>
                  </a:txBody>
                  <a:tcPr/>
                </a:tc>
                <a:tc>
                  <a:txBody>
                    <a:bodyPr/>
                    <a:lstStyle/>
                    <a:p>
                      <a:r>
                        <a:rPr lang="en-US" altLang="zh-CN" sz="4400" dirty="0" smtClean="0"/>
                        <a:t>4</a:t>
                      </a:r>
                      <a:endParaRPr lang="zh-CN" altLang="en-US" sz="4400" dirty="0"/>
                    </a:p>
                  </a:txBody>
                  <a:tcPr/>
                </a:tc>
              </a:tr>
              <a:tr h="1103641">
                <a:tc>
                  <a:txBody>
                    <a:bodyPr/>
                    <a:lstStyle/>
                    <a:p>
                      <a:r>
                        <a:rPr lang="en-US" altLang="zh-CN" sz="2400" dirty="0" smtClean="0"/>
                        <a:t>Total</a:t>
                      </a:r>
                      <a:r>
                        <a:rPr lang="zh-CN" altLang="en-US" sz="2400" dirty="0" smtClean="0"/>
                        <a:t> </a:t>
                      </a:r>
                      <a:r>
                        <a:rPr lang="en-US" altLang="zh-CN" sz="2400" dirty="0" smtClean="0"/>
                        <a:t>test</a:t>
                      </a:r>
                      <a:r>
                        <a:rPr lang="zh-CN" altLang="en-US" sz="2400" dirty="0" smtClean="0"/>
                        <a:t> </a:t>
                      </a:r>
                      <a:r>
                        <a:rPr lang="en-US" altLang="zh-CN" sz="2400" dirty="0" smtClean="0"/>
                        <a:t>number</a:t>
                      </a:r>
                      <a:endParaRPr lang="zh-CN" altLang="en-US" sz="2400" dirty="0"/>
                    </a:p>
                  </a:txBody>
                  <a:tcPr/>
                </a:tc>
                <a:tc>
                  <a:txBody>
                    <a:bodyPr/>
                    <a:lstStyle/>
                    <a:p>
                      <a:r>
                        <a:rPr lang="en-US" altLang="zh-CN" sz="4400" dirty="0" smtClean="0"/>
                        <a:t>9</a:t>
                      </a:r>
                      <a:endParaRPr lang="zh-CN" altLang="en-US" sz="4400" dirty="0"/>
                    </a:p>
                  </a:txBody>
                  <a:tcPr/>
                </a:tc>
                <a:tc>
                  <a:txBody>
                    <a:bodyPr/>
                    <a:lstStyle/>
                    <a:p>
                      <a:r>
                        <a:rPr lang="en-US" altLang="zh-CN" sz="4400" dirty="0" smtClean="0"/>
                        <a:t>22</a:t>
                      </a:r>
                      <a:endParaRPr lang="zh-CN" altLang="en-US" sz="4400" dirty="0"/>
                    </a:p>
                  </a:txBody>
                  <a:tcPr/>
                </a:tc>
                <a:tc>
                  <a:txBody>
                    <a:bodyPr/>
                    <a:lstStyle/>
                    <a:p>
                      <a:r>
                        <a:rPr lang="en-US" altLang="zh-CN" sz="4400" dirty="0" smtClean="0"/>
                        <a:t>12</a:t>
                      </a:r>
                      <a:endParaRPr lang="zh-CN" altLang="en-US" sz="4400" dirty="0"/>
                    </a:p>
                  </a:txBody>
                  <a:tcPr/>
                </a:tc>
                <a:tc>
                  <a:txBody>
                    <a:bodyPr/>
                    <a:lstStyle/>
                    <a:p>
                      <a:r>
                        <a:rPr lang="en-US" altLang="zh-CN" sz="4400" dirty="0" smtClean="0"/>
                        <a:t>43</a:t>
                      </a:r>
                      <a:endParaRPr lang="zh-CN" altLang="en-US" sz="4400" dirty="0"/>
                    </a:p>
                  </a:txBody>
                  <a:tcPr/>
                </a:tc>
              </a:tr>
              <a:tr h="1103641">
                <a:tc>
                  <a:txBody>
                    <a:bodyPr/>
                    <a:lstStyle/>
                    <a:p>
                      <a:r>
                        <a:rPr lang="en-US" altLang="zh-CN" sz="2400" dirty="0" smtClean="0"/>
                        <a:t>Test</a:t>
                      </a:r>
                      <a:r>
                        <a:rPr lang="zh-CN" altLang="en-US" sz="2400" dirty="0" smtClean="0"/>
                        <a:t> </a:t>
                      </a:r>
                      <a:r>
                        <a:rPr lang="en-US" altLang="zh-CN" sz="2400" dirty="0" smtClean="0"/>
                        <a:t>cases</a:t>
                      </a:r>
                      <a:r>
                        <a:rPr lang="zh-CN" altLang="en-US" sz="2400" dirty="0" smtClean="0"/>
                        <a:t> </a:t>
                      </a:r>
                      <a:r>
                        <a:rPr lang="en-US" altLang="zh-CN" sz="2400" dirty="0" smtClean="0"/>
                        <a:t>pass-rate</a:t>
                      </a:r>
                      <a:endParaRPr lang="zh-CN" altLang="en-US" sz="2400" dirty="0"/>
                    </a:p>
                  </a:txBody>
                  <a:tcPr/>
                </a:tc>
                <a:tc>
                  <a:txBody>
                    <a:bodyPr/>
                    <a:lstStyle/>
                    <a:p>
                      <a:r>
                        <a:rPr lang="en-US" altLang="zh-CN" sz="4400" dirty="0" smtClean="0"/>
                        <a:t>89%</a:t>
                      </a:r>
                      <a:endParaRPr lang="zh-CN" altLang="en-US" sz="4400" dirty="0"/>
                    </a:p>
                  </a:txBody>
                  <a:tcPr/>
                </a:tc>
                <a:tc>
                  <a:txBody>
                    <a:bodyPr/>
                    <a:lstStyle/>
                    <a:p>
                      <a:r>
                        <a:rPr lang="en-US" altLang="zh-CN" sz="4400" dirty="0" smtClean="0"/>
                        <a:t>60%</a:t>
                      </a:r>
                      <a:endParaRPr lang="zh-CN" altLang="en-US" sz="4400" dirty="0"/>
                    </a:p>
                  </a:txBody>
                  <a:tcPr/>
                </a:tc>
                <a:tc>
                  <a:txBody>
                    <a:bodyPr/>
                    <a:lstStyle/>
                    <a:p>
                      <a:r>
                        <a:rPr lang="en-US" altLang="zh-CN" sz="4400" dirty="0" smtClean="0"/>
                        <a:t>83%</a:t>
                      </a:r>
                      <a:endParaRPr lang="zh-CN" altLang="en-US" sz="4400" dirty="0"/>
                    </a:p>
                  </a:txBody>
                  <a:tcPr/>
                </a:tc>
                <a:tc>
                  <a:txBody>
                    <a:bodyPr/>
                    <a:lstStyle/>
                    <a:p>
                      <a:r>
                        <a:rPr lang="en-US" altLang="zh-CN" sz="4400" dirty="0" smtClean="0"/>
                        <a:t>91%</a:t>
                      </a:r>
                      <a:endParaRPr lang="zh-CN" altLang="en-US" sz="4400" dirty="0"/>
                    </a:p>
                  </a:txBody>
                  <a:tcPr/>
                </a:tc>
              </a:tr>
            </a:tbl>
          </a:graphicData>
        </a:graphic>
      </p:graphicFrame>
    </p:spTree>
    <p:extLst>
      <p:ext uri="{BB962C8B-B14F-4D97-AF65-F5344CB8AC3E}">
        <p14:creationId xmlns:p14="http://schemas.microsoft.com/office/powerpoint/2010/main" val="558861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Testing - Algorithm</a:t>
            </a:r>
            <a:r>
              <a:rPr lang="en-US" sz="4000" dirty="0" smtClean="0"/>
              <a:t/>
            </a:r>
            <a:br>
              <a:rPr lang="en-US" sz="4000" dirty="0" smtClean="0"/>
            </a:br>
            <a:endParaRPr lang="en-US" dirty="0"/>
          </a:p>
        </p:txBody>
      </p:sp>
      <p:sp>
        <p:nvSpPr>
          <p:cNvPr id="7" name="Rectangle 6"/>
          <p:cNvSpPr/>
          <p:nvPr/>
        </p:nvSpPr>
        <p:spPr>
          <a:xfrm>
            <a:off x="1435608" y="953155"/>
            <a:ext cx="6934200" cy="544764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t>Tested with </a:t>
            </a:r>
            <a:r>
              <a:rPr lang="en-US" sz="2800" dirty="0" err="1" smtClean="0"/>
              <a:t>PHPUnit</a:t>
            </a:r>
            <a:r>
              <a:rPr lang="en-US" sz="2800" dirty="0" smtClean="0"/>
              <a:t> &amp; </a:t>
            </a:r>
            <a:r>
              <a:rPr lang="en-US" sz="2800" dirty="0" err="1" smtClean="0"/>
              <a:t>Xdebug</a:t>
            </a:r>
            <a:endParaRPr lang="en-US" sz="2800" dirty="0" smtClean="0"/>
          </a:p>
          <a:p>
            <a:pPr marL="342900" indent="-342900">
              <a:lnSpc>
                <a:spcPct val="150000"/>
              </a:lnSpc>
              <a:buFont typeface="Arial" panose="020B0604020202020204" pitchFamily="34" charset="0"/>
              <a:buChar char="•"/>
            </a:pPr>
            <a:r>
              <a:rPr lang="en-US" sz="2800" dirty="0" smtClean="0"/>
              <a:t>All lines of code coverage: 253/289 = 88%</a:t>
            </a:r>
          </a:p>
          <a:p>
            <a:pPr marL="342900" indent="-342900">
              <a:lnSpc>
                <a:spcPct val="150000"/>
              </a:lnSpc>
              <a:buFont typeface="Arial" panose="020B0604020202020204" pitchFamily="34" charset="0"/>
              <a:buChar char="•"/>
            </a:pPr>
            <a:r>
              <a:rPr lang="en-US" sz="2800" dirty="0" smtClean="0"/>
              <a:t>Major methods: lines of code coverage</a:t>
            </a:r>
          </a:p>
          <a:p>
            <a:pPr marL="1257300" lvl="2" indent="-342900">
              <a:lnSpc>
                <a:spcPct val="150000"/>
              </a:lnSpc>
              <a:buFont typeface="Wingdings" panose="05000000000000000000" pitchFamily="2" charset="2"/>
              <a:buChar char="ü"/>
            </a:pPr>
            <a:r>
              <a:rPr lang="en-US" sz="2400" dirty="0" err="1" smtClean="0"/>
              <a:t>gcalgorithm</a:t>
            </a:r>
            <a:r>
              <a:rPr lang="en-US" sz="2400" dirty="0" smtClean="0"/>
              <a:t>(): 68/70 = 97%</a:t>
            </a:r>
          </a:p>
          <a:p>
            <a:pPr marL="1257300" lvl="2" indent="-342900">
              <a:lnSpc>
                <a:spcPct val="150000"/>
              </a:lnSpc>
              <a:buFont typeface="Wingdings" panose="05000000000000000000" pitchFamily="2" charset="2"/>
              <a:buChar char="ü"/>
            </a:pPr>
            <a:r>
              <a:rPr lang="en-US" sz="2400" dirty="0" err="1" smtClean="0"/>
              <a:t>selectMedicines</a:t>
            </a:r>
            <a:r>
              <a:rPr lang="en-US" sz="2400" dirty="0" smtClean="0"/>
              <a:t>():  </a:t>
            </a:r>
            <a:r>
              <a:rPr lang="en-US" sz="2400" dirty="0"/>
              <a:t>47/49 = 96%</a:t>
            </a:r>
          </a:p>
          <a:p>
            <a:pPr marL="1257300" lvl="2" indent="-342900">
              <a:lnSpc>
                <a:spcPct val="150000"/>
              </a:lnSpc>
              <a:buFont typeface="Wingdings" panose="05000000000000000000" pitchFamily="2" charset="2"/>
              <a:buChar char="ü"/>
            </a:pPr>
            <a:r>
              <a:rPr lang="en-US" sz="2400" dirty="0" err="1" smtClean="0"/>
              <a:t>genEffects</a:t>
            </a:r>
            <a:r>
              <a:rPr lang="en-US" sz="2400" dirty="0" smtClean="0"/>
              <a:t>(): 9/9 = 100%</a:t>
            </a:r>
          </a:p>
          <a:p>
            <a:pPr marL="1257300" lvl="2" indent="-342900">
              <a:lnSpc>
                <a:spcPct val="150000"/>
              </a:lnSpc>
              <a:buFont typeface="Wingdings" panose="05000000000000000000" pitchFamily="2" charset="2"/>
              <a:buChar char="ü"/>
            </a:pPr>
            <a:r>
              <a:rPr lang="en-US" sz="2400" dirty="0" err="1" smtClean="0"/>
              <a:t>genAlert</a:t>
            </a:r>
            <a:r>
              <a:rPr lang="en-US" sz="2400" dirty="0" smtClean="0"/>
              <a:t>(): 22/22 = 100%</a:t>
            </a:r>
          </a:p>
          <a:p>
            <a:pPr marL="1257300" lvl="2" indent="-342900">
              <a:lnSpc>
                <a:spcPct val="150000"/>
              </a:lnSpc>
              <a:buFont typeface="Wingdings" panose="05000000000000000000" pitchFamily="2" charset="2"/>
              <a:buChar char="ü"/>
            </a:pPr>
            <a:r>
              <a:rPr lang="en-US" sz="2400" dirty="0" err="1" smtClean="0"/>
              <a:t>patientEffects</a:t>
            </a:r>
            <a:r>
              <a:rPr lang="en-US" sz="2400" dirty="0" smtClean="0"/>
              <a:t>(): 43/43 = 100%</a:t>
            </a:r>
          </a:p>
          <a:p>
            <a:pPr marL="342900" indent="-342900">
              <a:lnSpc>
                <a:spcPct val="150000"/>
              </a:lnSpc>
              <a:buFont typeface="Arial" panose="020B0604020202020204" pitchFamily="34" charset="0"/>
              <a:buChar char="•"/>
            </a:pPr>
            <a:r>
              <a:rPr lang="en-US" sz="2800" dirty="0" smtClean="0"/>
              <a:t>Access methods tested during integration</a:t>
            </a:r>
          </a:p>
        </p:txBody>
      </p:sp>
    </p:spTree>
    <p:extLst>
      <p:ext uri="{BB962C8B-B14F-4D97-AF65-F5344CB8AC3E}">
        <p14:creationId xmlns:p14="http://schemas.microsoft.com/office/powerpoint/2010/main" val="4232768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m.gif"/>
          <p:cNvPicPr>
            <a:picLocks noGrp="1" noChangeAspect="1"/>
          </p:cNvPicPr>
          <p:nvPr>
            <p:ph idx="1"/>
          </p:nvPr>
        </p:nvPicPr>
        <p:blipFill>
          <a:blip r:embed="rId2" cstate="print"/>
          <a:stretch>
            <a:fillRect/>
          </a:stretch>
        </p:blipFill>
        <p:spPr>
          <a:xfrm>
            <a:off x="1371600" y="1905000"/>
            <a:ext cx="7518515" cy="2409825"/>
          </a:xfrm>
        </p:spPr>
      </p:pic>
    </p:spTree>
    <p:extLst>
      <p:ext uri="{BB962C8B-B14F-4D97-AF65-F5344CB8AC3E}">
        <p14:creationId xmlns:p14="http://schemas.microsoft.com/office/powerpoint/2010/main" val="2986900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Project Management </a:t>
            </a:r>
            <a:r>
              <a:rPr lang="en-US" sz="4000" dirty="0" smtClean="0"/>
              <a:t/>
            </a:r>
            <a:br>
              <a:rPr lang="en-US" sz="4000" dirty="0" smtClean="0"/>
            </a:br>
            <a:endParaRPr lang="en-US" dirty="0"/>
          </a:p>
        </p:txBody>
      </p:sp>
      <p:sp>
        <p:nvSpPr>
          <p:cNvPr id="7" name="Rectangle 6"/>
          <p:cNvSpPr/>
          <p:nvPr/>
        </p:nvSpPr>
        <p:spPr>
          <a:xfrm>
            <a:off x="1447800" y="1084622"/>
            <a:ext cx="6934200" cy="461664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dirty="0" smtClean="0"/>
              <a:t>Used Agile process to meet customer needs</a:t>
            </a:r>
          </a:p>
          <a:p>
            <a:pPr marL="342900" indent="-342900">
              <a:lnSpc>
                <a:spcPct val="150000"/>
              </a:lnSpc>
              <a:buFont typeface="Arial" panose="020B0604020202020204" pitchFamily="34" charset="0"/>
              <a:buChar char="•"/>
            </a:pPr>
            <a:r>
              <a:rPr lang="en-US" altLang="zh-CN" sz="2800" dirty="0" smtClean="0"/>
              <a:t>Had weekly meetings with the customer</a:t>
            </a:r>
          </a:p>
          <a:p>
            <a:pPr marL="800100" lvl="1" indent="-342900">
              <a:lnSpc>
                <a:spcPct val="150000"/>
              </a:lnSpc>
              <a:buFont typeface="Arial" panose="020B0604020202020204" pitchFamily="34" charset="0"/>
              <a:buChar char="•"/>
            </a:pPr>
            <a:r>
              <a:rPr lang="en-US" altLang="zh-CN" sz="2800" dirty="0" smtClean="0"/>
              <a:t>Reviewed previous week changes</a:t>
            </a:r>
          </a:p>
          <a:p>
            <a:pPr marL="800100" lvl="1" indent="-342900">
              <a:lnSpc>
                <a:spcPct val="150000"/>
              </a:lnSpc>
              <a:buFont typeface="Arial" panose="020B0604020202020204" pitchFamily="34" charset="0"/>
              <a:buChar char="•"/>
            </a:pPr>
            <a:r>
              <a:rPr lang="en-US" altLang="zh-CN" sz="2800" dirty="0" smtClean="0"/>
              <a:t>Prioritized new requirements into required and nice to have features</a:t>
            </a:r>
          </a:p>
          <a:p>
            <a:pPr marL="342900" indent="-342900">
              <a:lnSpc>
                <a:spcPct val="150000"/>
              </a:lnSpc>
              <a:buFont typeface="Arial" panose="020B0604020202020204" pitchFamily="34" charset="0"/>
              <a:buChar char="•"/>
            </a:pPr>
            <a:r>
              <a:rPr lang="en-US" altLang="zh-CN" sz="2800" dirty="0" smtClean="0"/>
              <a:t>Reviewed new requirements with team</a:t>
            </a:r>
          </a:p>
          <a:p>
            <a:pPr marL="342900" indent="-342900">
              <a:lnSpc>
                <a:spcPct val="150000"/>
              </a:lnSpc>
              <a:buFont typeface="Arial" panose="020B0604020202020204" pitchFamily="34" charset="0"/>
              <a:buChar char="•"/>
            </a:pPr>
            <a:r>
              <a:rPr lang="en-US" altLang="zh-CN" sz="2800" dirty="0" smtClean="0"/>
              <a:t>Implemented new requirements</a:t>
            </a:r>
          </a:p>
        </p:txBody>
      </p:sp>
    </p:spTree>
    <p:extLst>
      <p:ext uri="{BB962C8B-B14F-4D97-AF65-F5344CB8AC3E}">
        <p14:creationId xmlns:p14="http://schemas.microsoft.com/office/powerpoint/2010/main" val="2062987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Project Management </a:t>
            </a:r>
            <a:r>
              <a:rPr lang="en-US" sz="4000" dirty="0" smtClean="0"/>
              <a:t/>
            </a:r>
            <a:br>
              <a:rPr lang="en-US" sz="4000" dirty="0" smtClean="0"/>
            </a:br>
            <a:endParaRPr lang="en-US" dirty="0"/>
          </a:p>
        </p:txBody>
      </p:sp>
      <p:sp>
        <p:nvSpPr>
          <p:cNvPr id="7" name="Rectangle 6"/>
          <p:cNvSpPr/>
          <p:nvPr/>
        </p:nvSpPr>
        <p:spPr>
          <a:xfrm>
            <a:off x="1447800" y="1084622"/>
            <a:ext cx="6934200" cy="486799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dirty="0" smtClean="0"/>
              <a:t>Review Process</a:t>
            </a:r>
          </a:p>
          <a:p>
            <a:pPr marL="800100" lvl="1" indent="-342900">
              <a:lnSpc>
                <a:spcPct val="150000"/>
              </a:lnSpc>
              <a:buFont typeface="Arial" panose="020B0604020202020204" pitchFamily="34" charset="0"/>
              <a:buChar char="•"/>
            </a:pPr>
            <a:r>
              <a:rPr lang="en-US" altLang="zh-CN" sz="2000" dirty="0"/>
              <a:t>Before</a:t>
            </a:r>
            <a:r>
              <a:rPr lang="zh-CN" altLang="en-US" sz="2000" dirty="0"/>
              <a:t> </a:t>
            </a:r>
            <a:r>
              <a:rPr lang="en-US" altLang="zh-CN" sz="2000" dirty="0"/>
              <a:t>handing</a:t>
            </a:r>
            <a:r>
              <a:rPr lang="zh-CN" altLang="en-US" sz="2000" dirty="0"/>
              <a:t> </a:t>
            </a:r>
            <a:r>
              <a:rPr lang="en-US" altLang="zh-CN" sz="2000" dirty="0"/>
              <a:t>in</a:t>
            </a:r>
            <a:r>
              <a:rPr lang="zh-CN" altLang="en-US" sz="2000" dirty="0"/>
              <a:t> </a:t>
            </a:r>
            <a:r>
              <a:rPr lang="en-US" altLang="zh-CN" sz="2000" dirty="0"/>
              <a:t>coding</a:t>
            </a:r>
            <a:r>
              <a:rPr lang="zh-CN" altLang="en-US" sz="2000" dirty="0"/>
              <a:t> </a:t>
            </a:r>
            <a:r>
              <a:rPr lang="en-US" altLang="zh-CN" sz="2000" dirty="0"/>
              <a:t>unit</a:t>
            </a:r>
            <a:r>
              <a:rPr lang="zh-CN" altLang="en-US" sz="2000" dirty="0"/>
              <a:t> </a:t>
            </a:r>
            <a:r>
              <a:rPr lang="en-US" altLang="zh-CN" sz="2000" dirty="0"/>
              <a:t>–</a:t>
            </a:r>
            <a:r>
              <a:rPr lang="zh-CN" altLang="zh-CN" sz="2000" dirty="0"/>
              <a:t> </a:t>
            </a:r>
            <a:r>
              <a:rPr lang="en-US" altLang="zh-CN" sz="2000" dirty="0"/>
              <a:t>Programmers</a:t>
            </a:r>
          </a:p>
          <a:p>
            <a:pPr marL="800100" lvl="1" indent="-342900">
              <a:lnSpc>
                <a:spcPct val="150000"/>
              </a:lnSpc>
              <a:buFont typeface="Arial" panose="020B0604020202020204" pitchFamily="34" charset="0"/>
              <a:buChar char="•"/>
            </a:pPr>
            <a:r>
              <a:rPr lang="en-US" altLang="zh-CN" sz="2000" dirty="0"/>
              <a:t>Before</a:t>
            </a:r>
            <a:r>
              <a:rPr lang="zh-CN" altLang="en-US" sz="2000" dirty="0"/>
              <a:t> </a:t>
            </a:r>
            <a:r>
              <a:rPr lang="en-US" altLang="zh-CN" sz="2000" dirty="0"/>
              <a:t>any</a:t>
            </a:r>
            <a:r>
              <a:rPr lang="zh-CN" altLang="en-US" sz="2000" dirty="0"/>
              <a:t> </a:t>
            </a:r>
            <a:r>
              <a:rPr lang="en-US" altLang="zh-CN" sz="2000" dirty="0"/>
              <a:t>integration</a:t>
            </a:r>
            <a:r>
              <a:rPr lang="zh-CN" altLang="en-US" sz="2000" dirty="0"/>
              <a:t> </a:t>
            </a:r>
            <a:r>
              <a:rPr lang="en-US" altLang="zh-CN" sz="2000" dirty="0"/>
              <a:t>with</a:t>
            </a:r>
            <a:r>
              <a:rPr lang="zh-CN" altLang="en-US" sz="2000" dirty="0"/>
              <a:t> </a:t>
            </a:r>
            <a:r>
              <a:rPr lang="en-US" altLang="zh-CN" sz="2000" dirty="0"/>
              <a:t>others</a:t>
            </a:r>
            <a:r>
              <a:rPr lang="zh-CN" altLang="en-US" sz="2000" dirty="0"/>
              <a:t> </a:t>
            </a:r>
            <a:r>
              <a:rPr lang="en-US" altLang="zh-CN" sz="2000" dirty="0"/>
              <a:t>–</a:t>
            </a:r>
            <a:r>
              <a:rPr lang="zh-CN" altLang="en-US" sz="2000" dirty="0"/>
              <a:t> </a:t>
            </a:r>
            <a:r>
              <a:rPr lang="en-US" altLang="zh-CN" sz="2000" dirty="0"/>
              <a:t>Involvers</a:t>
            </a:r>
          </a:p>
          <a:p>
            <a:pPr marL="800100" lvl="1" indent="-342900">
              <a:lnSpc>
                <a:spcPct val="150000"/>
              </a:lnSpc>
              <a:buFont typeface="Arial" panose="020B0604020202020204" pitchFamily="34" charset="0"/>
              <a:buChar char="•"/>
            </a:pPr>
            <a:r>
              <a:rPr lang="en-US" altLang="zh-CN" sz="2000" dirty="0"/>
              <a:t>Before</a:t>
            </a:r>
            <a:r>
              <a:rPr lang="zh-CN" altLang="en-US" sz="2000" dirty="0"/>
              <a:t> </a:t>
            </a:r>
            <a:r>
              <a:rPr lang="en-US" altLang="zh-CN" sz="2000" dirty="0"/>
              <a:t>every</a:t>
            </a:r>
            <a:r>
              <a:rPr lang="zh-CN" altLang="en-US" sz="2000" dirty="0"/>
              <a:t> </a:t>
            </a:r>
            <a:r>
              <a:rPr lang="en-US" altLang="zh-CN" sz="2000" dirty="0"/>
              <a:t>iteration – Every member</a:t>
            </a:r>
          </a:p>
          <a:p>
            <a:pPr marL="800100" lvl="1" indent="-342900">
              <a:lnSpc>
                <a:spcPct val="150000"/>
              </a:lnSpc>
              <a:buFont typeface="Arial" panose="020B0604020202020204" pitchFamily="34" charset="0"/>
              <a:buChar char="•"/>
            </a:pPr>
            <a:r>
              <a:rPr lang="en-US" altLang="zh-CN" sz="2000" dirty="0"/>
              <a:t>Before handing the final product – Every </a:t>
            </a:r>
            <a:r>
              <a:rPr lang="en-US" altLang="zh-CN" sz="2000" dirty="0" smtClean="0"/>
              <a:t>member</a:t>
            </a:r>
          </a:p>
          <a:p>
            <a:pPr marL="800100" lvl="1" indent="-342900">
              <a:lnSpc>
                <a:spcPct val="150000"/>
              </a:lnSpc>
              <a:buFont typeface="Arial" panose="020B0604020202020204" pitchFamily="34" charset="0"/>
              <a:buChar char="•"/>
            </a:pPr>
            <a:r>
              <a:rPr lang="en-US" altLang="zh-CN" sz="2000" dirty="0" smtClean="0"/>
              <a:t>Team leader inspects the overall process.</a:t>
            </a:r>
          </a:p>
          <a:p>
            <a:pPr marL="800100" lvl="1" indent="-342900">
              <a:lnSpc>
                <a:spcPct val="150000"/>
              </a:lnSpc>
              <a:buFont typeface="Arial" panose="020B0604020202020204" pitchFamily="34" charset="0"/>
              <a:buChar char="•"/>
            </a:pPr>
            <a:r>
              <a:rPr lang="en-US" altLang="zh-CN" sz="2000" dirty="0" smtClean="0"/>
              <a:t>Leaders of each part are responsible for inspecting the specific part and related documents.</a:t>
            </a:r>
          </a:p>
          <a:p>
            <a:pPr marL="800100" lvl="1" indent="-342900">
              <a:lnSpc>
                <a:spcPct val="150000"/>
              </a:lnSpc>
              <a:buFont typeface="Arial" panose="020B0604020202020204" pitchFamily="34" charset="0"/>
              <a:buChar char="•"/>
            </a:pPr>
            <a:r>
              <a:rPr lang="en-US" altLang="zh-CN" sz="2000" dirty="0" smtClean="0"/>
              <a:t>All the inspection result should be shown via </a:t>
            </a:r>
            <a:r>
              <a:rPr lang="en-US" altLang="zh-CN" sz="2000" dirty="0" err="1" smtClean="0"/>
              <a:t>Github</a:t>
            </a:r>
            <a:r>
              <a:rPr lang="en-US" altLang="zh-CN" sz="2000" dirty="0"/>
              <a:t> </a:t>
            </a:r>
            <a:r>
              <a:rPr lang="en-US" altLang="zh-CN" sz="2000" dirty="0" smtClean="0"/>
              <a:t>and Pivotal Tracker.</a:t>
            </a:r>
            <a:endParaRPr lang="en-US" altLang="zh-CN" sz="2000" dirty="0"/>
          </a:p>
        </p:txBody>
      </p:sp>
    </p:spTree>
    <p:extLst>
      <p:ext uri="{BB962C8B-B14F-4D97-AF65-F5344CB8AC3E}">
        <p14:creationId xmlns:p14="http://schemas.microsoft.com/office/powerpoint/2010/main" val="3087195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980056077"/>
              </p:ext>
            </p:extLst>
          </p:nvPr>
        </p:nvGraphicFramePr>
        <p:xfrm>
          <a:off x="2362200" y="1752600"/>
          <a:ext cx="6096000" cy="2595880"/>
        </p:xfrm>
        <a:graphic>
          <a:graphicData uri="http://schemas.openxmlformats.org/drawingml/2006/table">
            <a:tbl>
              <a:tblPr firstRow="1" bandRow="1">
                <a:tableStyleId>{3C2FFA5D-87B4-456A-9821-1D502468CF0F}</a:tableStyleId>
              </a:tblPr>
              <a:tblGrid>
                <a:gridCol w="3657600"/>
                <a:gridCol w="2438400"/>
              </a:tblGrid>
              <a:tr h="370840">
                <a:tc>
                  <a:txBody>
                    <a:bodyPr/>
                    <a:lstStyle/>
                    <a:p>
                      <a:r>
                        <a:rPr lang="en-US" altLang="zh-CN" dirty="0" smtClean="0"/>
                        <a:t>Metric</a:t>
                      </a:r>
                      <a:endParaRPr lang="zh-CN" altLang="en-US" dirty="0"/>
                    </a:p>
                  </a:txBody>
                  <a:tcPr/>
                </a:tc>
                <a:tc>
                  <a:txBody>
                    <a:bodyPr/>
                    <a:lstStyle/>
                    <a:p>
                      <a:r>
                        <a:rPr lang="en-US" altLang="zh-CN" dirty="0" smtClean="0"/>
                        <a:t>Total</a:t>
                      </a:r>
                    </a:p>
                  </a:txBody>
                  <a:tcPr/>
                </a:tc>
              </a:tr>
              <a:tr h="370840">
                <a:tc>
                  <a:txBody>
                    <a:bodyPr/>
                    <a:lstStyle/>
                    <a:p>
                      <a:r>
                        <a:rPr lang="en-US" altLang="zh-CN" dirty="0" smtClean="0"/>
                        <a:t>Code</a:t>
                      </a:r>
                      <a:r>
                        <a:rPr lang="zh-CN" altLang="en-US" dirty="0" smtClean="0"/>
                        <a:t> </a:t>
                      </a:r>
                      <a:r>
                        <a:rPr lang="en-US" altLang="zh-CN" dirty="0" smtClean="0"/>
                        <a:t>lines</a:t>
                      </a:r>
                      <a:endParaRPr lang="zh-CN" altLang="en-US" dirty="0"/>
                    </a:p>
                  </a:txBody>
                  <a:tcPr/>
                </a:tc>
                <a:tc>
                  <a:txBody>
                    <a:bodyPr/>
                    <a:lstStyle/>
                    <a:p>
                      <a:r>
                        <a:rPr lang="en-US" altLang="zh-CN" dirty="0" smtClean="0"/>
                        <a:t>5797</a:t>
                      </a:r>
                    </a:p>
                  </a:txBody>
                  <a:tcPr/>
                </a:tc>
              </a:tr>
              <a:tr h="370840">
                <a:tc>
                  <a:txBody>
                    <a:bodyPr/>
                    <a:lstStyle/>
                    <a:p>
                      <a:r>
                        <a:rPr lang="en-US" altLang="zh-CN" dirty="0" smtClean="0"/>
                        <a:t>Defect</a:t>
                      </a:r>
                      <a:r>
                        <a:rPr lang="zh-CN" altLang="en-US" dirty="0" smtClean="0"/>
                        <a:t> </a:t>
                      </a:r>
                      <a:r>
                        <a:rPr lang="en-US" altLang="zh-CN" dirty="0" smtClean="0"/>
                        <a:t>density</a:t>
                      </a:r>
                      <a:endParaRPr lang="zh-CN" altLang="en-US" dirty="0"/>
                    </a:p>
                  </a:txBody>
                  <a:tcPr/>
                </a:tc>
                <a:tc>
                  <a:txBody>
                    <a:bodyPr/>
                    <a:lstStyle/>
                    <a:p>
                      <a:r>
                        <a:rPr lang="en-US" altLang="zh-CN" smtClean="0"/>
                        <a:t>0.5 </a:t>
                      </a:r>
                      <a:r>
                        <a:rPr lang="en-US" altLang="zh-CN" dirty="0" smtClean="0"/>
                        <a:t>/KLOC</a:t>
                      </a:r>
                    </a:p>
                  </a:txBody>
                  <a:tcPr/>
                </a:tc>
              </a:tr>
              <a:tr h="370840">
                <a:tc>
                  <a:txBody>
                    <a:bodyPr/>
                    <a:lstStyle/>
                    <a:p>
                      <a:r>
                        <a:rPr lang="en-US" altLang="zh-CN" dirty="0" smtClean="0"/>
                        <a:t>Achieved</a:t>
                      </a:r>
                      <a:r>
                        <a:rPr lang="zh-CN" altLang="en-US" dirty="0" smtClean="0"/>
                        <a:t> </a:t>
                      </a:r>
                      <a:r>
                        <a:rPr lang="en-US" altLang="zh-CN" dirty="0" smtClean="0"/>
                        <a:t>requirement</a:t>
                      </a:r>
                      <a:r>
                        <a:rPr lang="zh-CN" altLang="en-US" dirty="0" smtClean="0"/>
                        <a:t> </a:t>
                      </a:r>
                      <a:r>
                        <a:rPr lang="en-US" altLang="zh-CN" dirty="0" smtClean="0"/>
                        <a:t>proportion</a:t>
                      </a:r>
                      <a:endParaRPr lang="zh-CN" altLang="en-US" dirty="0"/>
                    </a:p>
                  </a:txBody>
                  <a:tcPr/>
                </a:tc>
                <a:tc>
                  <a:txBody>
                    <a:bodyPr/>
                    <a:lstStyle/>
                    <a:p>
                      <a:r>
                        <a:rPr lang="en-US" altLang="zh-CN" dirty="0" smtClean="0"/>
                        <a:t>22</a:t>
                      </a:r>
                      <a:r>
                        <a:rPr lang="en-US" altLang="en-US" dirty="0" smtClean="0"/>
                        <a:t>/22</a:t>
                      </a:r>
                      <a:endParaRPr lang="en-US" altLang="zh-CN" dirty="0" smtClean="0"/>
                    </a:p>
                  </a:txBody>
                  <a:tcPr/>
                </a:tc>
              </a:tr>
              <a:tr h="370840">
                <a:tc>
                  <a:txBody>
                    <a:bodyPr/>
                    <a:lstStyle/>
                    <a:p>
                      <a:r>
                        <a:rPr lang="en-US" altLang="zh-CN" dirty="0" smtClean="0"/>
                        <a:t>Programmer</a:t>
                      </a:r>
                      <a:r>
                        <a:rPr lang="zh-CN" altLang="en-US" dirty="0" smtClean="0"/>
                        <a:t> </a:t>
                      </a:r>
                      <a:r>
                        <a:rPr lang="en-US" altLang="zh-CN" dirty="0" smtClean="0"/>
                        <a:t>Productivity</a:t>
                      </a:r>
                      <a:endParaRPr lang="zh-CN" altLang="en-US" dirty="0"/>
                    </a:p>
                  </a:txBody>
                  <a:tcPr/>
                </a:tc>
                <a:tc>
                  <a:txBody>
                    <a:bodyPr/>
                    <a:lstStyle/>
                    <a:p>
                      <a:r>
                        <a:rPr lang="en-US" altLang="zh-CN" dirty="0" smtClean="0"/>
                        <a:t>23 lines/hour</a:t>
                      </a:r>
                    </a:p>
                  </a:txBody>
                  <a:tcPr/>
                </a:tc>
              </a:tr>
              <a:tr h="370840">
                <a:tc>
                  <a:txBody>
                    <a:bodyPr/>
                    <a:lstStyle/>
                    <a:p>
                      <a:r>
                        <a:rPr lang="en-US" altLang="zh-CN" dirty="0" smtClean="0"/>
                        <a:t>Test</a:t>
                      </a:r>
                      <a:r>
                        <a:rPr lang="zh-CN" altLang="en-US" dirty="0" smtClean="0"/>
                        <a:t> </a:t>
                      </a:r>
                      <a:r>
                        <a:rPr lang="en-US" altLang="zh-CN" dirty="0" smtClean="0"/>
                        <a:t>cases</a:t>
                      </a:r>
                      <a:r>
                        <a:rPr lang="zh-CN" altLang="en-US" dirty="0" smtClean="0"/>
                        <a:t> </a:t>
                      </a:r>
                      <a:r>
                        <a:rPr lang="en-US" altLang="zh-CN" dirty="0" smtClean="0"/>
                        <a:t>passed</a:t>
                      </a:r>
                      <a:r>
                        <a:rPr lang="zh-CN" altLang="en-US" dirty="0" smtClean="0"/>
                        <a:t> </a:t>
                      </a:r>
                      <a:r>
                        <a:rPr lang="en-US" altLang="zh-CN" dirty="0" smtClean="0"/>
                        <a:t>rate</a:t>
                      </a:r>
                      <a:endParaRPr lang="zh-CN" altLang="en-US" dirty="0"/>
                    </a:p>
                  </a:txBody>
                  <a:tcPr/>
                </a:tc>
                <a:tc>
                  <a:txBody>
                    <a:bodyPr/>
                    <a:lstStyle/>
                    <a:p>
                      <a:r>
                        <a:rPr lang="en-US" altLang="zh-CN" dirty="0" smtClean="0"/>
                        <a:t>91%</a:t>
                      </a:r>
                    </a:p>
                  </a:txBody>
                  <a:tcPr/>
                </a:tc>
              </a:tr>
              <a:tr h="370840">
                <a:tc>
                  <a:txBody>
                    <a:bodyPr/>
                    <a:lstStyle/>
                    <a:p>
                      <a:r>
                        <a:rPr lang="en-US" altLang="zh-CN" dirty="0" smtClean="0"/>
                        <a:t>User</a:t>
                      </a:r>
                      <a:r>
                        <a:rPr lang="zh-CN" altLang="en-US" dirty="0" smtClean="0"/>
                        <a:t> </a:t>
                      </a:r>
                      <a:r>
                        <a:rPr lang="en-US" altLang="zh-CN" dirty="0" smtClean="0"/>
                        <a:t>stories</a:t>
                      </a:r>
                      <a:endParaRPr lang="zh-CN" altLang="en-US" dirty="0"/>
                    </a:p>
                  </a:txBody>
                  <a:tcPr/>
                </a:tc>
                <a:tc>
                  <a:txBody>
                    <a:bodyPr/>
                    <a:lstStyle/>
                    <a:p>
                      <a:r>
                        <a:rPr lang="en-US" altLang="zh-CN" dirty="0" smtClean="0"/>
                        <a:t>22</a:t>
                      </a:r>
                    </a:p>
                  </a:txBody>
                  <a:tcPr/>
                </a:tc>
              </a:tr>
            </a:tbl>
          </a:graphicData>
        </a:graphic>
      </p:graphicFrame>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Metrics</a:t>
            </a:r>
            <a:endParaRPr lang="en-US" dirty="0"/>
          </a:p>
        </p:txBody>
      </p:sp>
    </p:spTree>
    <p:extLst>
      <p:ext uri="{BB962C8B-B14F-4D97-AF65-F5344CB8AC3E}">
        <p14:creationId xmlns:p14="http://schemas.microsoft.com/office/powerpoint/2010/main" val="23969683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Product Metrics</a:t>
            </a:r>
            <a:r>
              <a:rPr lang="en-US" sz="4000" dirty="0" smtClean="0"/>
              <a:t/>
            </a:r>
            <a:br>
              <a:rPr lang="en-US" sz="4000" dirty="0" smtClean="0"/>
            </a:br>
            <a:endParaRPr lang="en-US" dirty="0"/>
          </a:p>
        </p:txBody>
      </p:sp>
      <p:graphicFrame>
        <p:nvGraphicFramePr>
          <p:cNvPr id="3" name="表格 2"/>
          <p:cNvGraphicFramePr>
            <a:graphicFrameLocks noGrp="1"/>
          </p:cNvGraphicFramePr>
          <p:nvPr>
            <p:extLst>
              <p:ext uri="{D42A27DB-BD31-4B8C-83A1-F6EECF244321}">
                <p14:modId xmlns:p14="http://schemas.microsoft.com/office/powerpoint/2010/main" val="2199322864"/>
              </p:ext>
            </p:extLst>
          </p:nvPr>
        </p:nvGraphicFramePr>
        <p:xfrm>
          <a:off x="1524000" y="2209800"/>
          <a:ext cx="3276600" cy="2595880"/>
        </p:xfrm>
        <a:graphic>
          <a:graphicData uri="http://schemas.openxmlformats.org/drawingml/2006/table">
            <a:tbl>
              <a:tblPr firstRow="1" bandRow="1">
                <a:tableStyleId>{3C2FFA5D-87B4-456A-9821-1D502468CF0F}</a:tableStyleId>
              </a:tblPr>
              <a:tblGrid>
                <a:gridCol w="1638300"/>
                <a:gridCol w="1638300"/>
              </a:tblGrid>
              <a:tr h="370840">
                <a:tc>
                  <a:txBody>
                    <a:bodyPr/>
                    <a:lstStyle/>
                    <a:p>
                      <a:endParaRPr lang="zh-CN" altLang="en-US" dirty="0"/>
                    </a:p>
                  </a:txBody>
                  <a:tcPr/>
                </a:tc>
                <a:tc>
                  <a:txBody>
                    <a:bodyPr/>
                    <a:lstStyle/>
                    <a:p>
                      <a:r>
                        <a:rPr lang="en-US" altLang="zh-CN" dirty="0" smtClean="0"/>
                        <a:t>total</a:t>
                      </a:r>
                      <a:endParaRPr lang="zh-CN" altLang="en-US" dirty="0"/>
                    </a:p>
                  </a:txBody>
                  <a:tcPr/>
                </a:tc>
              </a:tr>
              <a:tr h="370840">
                <a:tc>
                  <a:txBody>
                    <a:bodyPr/>
                    <a:lstStyle/>
                    <a:p>
                      <a:r>
                        <a:rPr lang="en-US" altLang="zh-CN" dirty="0" smtClean="0"/>
                        <a:t>Model</a:t>
                      </a:r>
                      <a:endParaRPr lang="zh-CN" altLang="en-US" dirty="0"/>
                    </a:p>
                  </a:txBody>
                  <a:tcPr/>
                </a:tc>
                <a:tc>
                  <a:txBody>
                    <a:bodyPr/>
                    <a:lstStyle/>
                    <a:p>
                      <a:r>
                        <a:rPr lang="en-US" altLang="zh-CN" dirty="0" smtClean="0"/>
                        <a:t>668</a:t>
                      </a:r>
                      <a:endParaRPr lang="zh-CN" altLang="en-US" dirty="0"/>
                    </a:p>
                  </a:txBody>
                  <a:tcPr/>
                </a:tc>
              </a:tr>
              <a:tr h="370840">
                <a:tc>
                  <a:txBody>
                    <a:bodyPr/>
                    <a:lstStyle/>
                    <a:p>
                      <a:r>
                        <a:rPr lang="en-US" altLang="zh-CN" dirty="0" smtClean="0"/>
                        <a:t>View</a:t>
                      </a:r>
                      <a:endParaRPr lang="zh-CN" altLang="en-US" dirty="0"/>
                    </a:p>
                  </a:txBody>
                  <a:tcPr/>
                </a:tc>
                <a:tc>
                  <a:txBody>
                    <a:bodyPr/>
                    <a:lstStyle/>
                    <a:p>
                      <a:r>
                        <a:rPr lang="en-US" altLang="zh-CN" dirty="0" smtClean="0"/>
                        <a:t>2898</a:t>
                      </a:r>
                      <a:endParaRPr lang="zh-CN" altLang="en-US" dirty="0"/>
                    </a:p>
                  </a:txBody>
                  <a:tcPr/>
                </a:tc>
              </a:tr>
              <a:tr h="370840">
                <a:tc>
                  <a:txBody>
                    <a:bodyPr/>
                    <a:lstStyle/>
                    <a:p>
                      <a:r>
                        <a:rPr lang="en-US" altLang="zh-CN" dirty="0" smtClean="0"/>
                        <a:t>Controller</a:t>
                      </a:r>
                      <a:endParaRPr lang="zh-CN" altLang="en-US" dirty="0"/>
                    </a:p>
                  </a:txBody>
                  <a:tcPr/>
                </a:tc>
                <a:tc>
                  <a:txBody>
                    <a:bodyPr/>
                    <a:lstStyle/>
                    <a:p>
                      <a:r>
                        <a:rPr lang="en-US" altLang="zh-CN" dirty="0" smtClean="0"/>
                        <a:t>1479</a:t>
                      </a:r>
                      <a:endParaRPr lang="zh-CN" altLang="en-US" dirty="0"/>
                    </a:p>
                  </a:txBody>
                  <a:tcPr/>
                </a:tc>
              </a:tr>
              <a:tr h="370840">
                <a:tc>
                  <a:txBody>
                    <a:bodyPr/>
                    <a:lstStyle/>
                    <a:p>
                      <a:r>
                        <a:rPr lang="en-US" altLang="zh-CN" dirty="0" smtClean="0"/>
                        <a:t>Database</a:t>
                      </a:r>
                      <a:endParaRPr lang="zh-CN" altLang="en-US" dirty="0"/>
                    </a:p>
                  </a:txBody>
                  <a:tcPr/>
                </a:tc>
                <a:tc>
                  <a:txBody>
                    <a:bodyPr/>
                    <a:lstStyle/>
                    <a:p>
                      <a:r>
                        <a:rPr lang="zh-CN" altLang="zh-CN" dirty="0" smtClean="0"/>
                        <a:t>2</a:t>
                      </a:r>
                      <a:r>
                        <a:rPr lang="en-US" altLang="zh-CN" dirty="0" smtClean="0"/>
                        <a:t>65</a:t>
                      </a:r>
                      <a:endParaRPr lang="zh-CN" altLang="en-US" dirty="0"/>
                    </a:p>
                  </a:txBody>
                  <a:tcPr/>
                </a:tc>
              </a:tr>
              <a:tr h="370840">
                <a:tc>
                  <a:txBody>
                    <a:bodyPr/>
                    <a:lstStyle/>
                    <a:p>
                      <a:r>
                        <a:rPr lang="en-US" altLang="zh-CN" dirty="0" smtClean="0"/>
                        <a:t>Algorithms</a:t>
                      </a:r>
                      <a:endParaRPr lang="zh-CN" altLang="en-US" dirty="0"/>
                    </a:p>
                  </a:txBody>
                  <a:tcPr/>
                </a:tc>
                <a:tc>
                  <a:txBody>
                    <a:bodyPr/>
                    <a:lstStyle/>
                    <a:p>
                      <a:r>
                        <a:rPr lang="en-US" altLang="zh-CN" dirty="0" smtClean="0"/>
                        <a:t>306</a:t>
                      </a:r>
                      <a:endParaRPr lang="zh-CN" altLang="en-US" dirty="0"/>
                    </a:p>
                  </a:txBody>
                  <a:tcPr/>
                </a:tc>
              </a:tr>
              <a:tr h="370840">
                <a:tc>
                  <a:txBody>
                    <a:bodyPr/>
                    <a:lstStyle/>
                    <a:p>
                      <a:r>
                        <a:rPr lang="en-US" altLang="zh-CN" dirty="0" smtClean="0"/>
                        <a:t>Other</a:t>
                      </a:r>
                      <a:endParaRPr lang="zh-CN" altLang="en-US" dirty="0"/>
                    </a:p>
                  </a:txBody>
                  <a:tcPr/>
                </a:tc>
                <a:tc>
                  <a:txBody>
                    <a:bodyPr/>
                    <a:lstStyle/>
                    <a:p>
                      <a:r>
                        <a:rPr lang="en-US" altLang="zh-CN" dirty="0" smtClean="0"/>
                        <a:t>181</a:t>
                      </a:r>
                      <a:endParaRPr lang="zh-CN" altLang="en-US" dirty="0"/>
                    </a:p>
                  </a:txBody>
                  <a:tcPr/>
                </a:tc>
              </a:tr>
            </a:tbl>
          </a:graphicData>
        </a:graphic>
      </p:graphicFrame>
      <p:sp>
        <p:nvSpPr>
          <p:cNvPr id="6" name="Rectangle 6"/>
          <p:cNvSpPr/>
          <p:nvPr/>
        </p:nvSpPr>
        <p:spPr>
          <a:xfrm>
            <a:off x="1447800" y="1089854"/>
            <a:ext cx="6934200" cy="7027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t>Size</a:t>
            </a:r>
          </a:p>
        </p:txBody>
      </p:sp>
      <p:graphicFrame>
        <p:nvGraphicFramePr>
          <p:cNvPr id="5" name="图表 4"/>
          <p:cNvGraphicFramePr/>
          <p:nvPr>
            <p:extLst>
              <p:ext uri="{D42A27DB-BD31-4B8C-83A1-F6EECF244321}">
                <p14:modId xmlns:p14="http://schemas.microsoft.com/office/powerpoint/2010/main" val="1414498919"/>
              </p:ext>
            </p:extLst>
          </p:nvPr>
        </p:nvGraphicFramePr>
        <p:xfrm>
          <a:off x="4800600" y="2057400"/>
          <a:ext cx="4191000" cy="271780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6"/>
          <p:cNvSpPr/>
          <p:nvPr/>
        </p:nvSpPr>
        <p:spPr>
          <a:xfrm>
            <a:off x="1447800" y="5012244"/>
            <a:ext cx="6934200" cy="134908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t>The</a:t>
            </a:r>
            <a:r>
              <a:rPr lang="zh-CN" altLang="en-US" sz="2800" dirty="0" smtClean="0"/>
              <a:t> </a:t>
            </a:r>
            <a:r>
              <a:rPr lang="en-US" altLang="zh-CN" sz="2800" dirty="0" smtClean="0"/>
              <a:t>total</a:t>
            </a:r>
            <a:r>
              <a:rPr lang="zh-CN" altLang="en-US" sz="2800" dirty="0" smtClean="0"/>
              <a:t> </a:t>
            </a:r>
            <a:r>
              <a:rPr lang="en-US" altLang="zh-CN" sz="2800" dirty="0" smtClean="0"/>
              <a:t>lines</a:t>
            </a:r>
            <a:r>
              <a:rPr lang="zh-CN" altLang="en-US" sz="2800" dirty="0" smtClean="0"/>
              <a:t> </a:t>
            </a:r>
            <a:r>
              <a:rPr lang="en-US" altLang="zh-CN" sz="2800" dirty="0" smtClean="0"/>
              <a:t>of</a:t>
            </a:r>
            <a:r>
              <a:rPr lang="zh-CN" altLang="en-US" sz="2800" dirty="0" smtClean="0"/>
              <a:t> </a:t>
            </a:r>
            <a:r>
              <a:rPr lang="en-US" altLang="zh-CN" sz="2800" dirty="0" smtClean="0"/>
              <a:t>codes:</a:t>
            </a:r>
            <a:r>
              <a:rPr lang="zh-CN" altLang="en-US" sz="2800" dirty="0" smtClean="0"/>
              <a:t> </a:t>
            </a:r>
            <a:r>
              <a:rPr lang="en-US" altLang="zh-CN" sz="2800" dirty="0" smtClean="0"/>
              <a:t>5797</a:t>
            </a:r>
            <a:r>
              <a:rPr lang="zh-CN" altLang="en-US" sz="2800" dirty="0"/>
              <a:t>.</a:t>
            </a:r>
            <a:endParaRPr lang="en-US" altLang="zh-CN" sz="2800" dirty="0" smtClean="0"/>
          </a:p>
          <a:p>
            <a:pPr marL="342900" indent="-342900">
              <a:lnSpc>
                <a:spcPct val="150000"/>
              </a:lnSpc>
              <a:buFont typeface="Arial" panose="020B0604020202020204" pitchFamily="34" charset="0"/>
              <a:buChar char="•"/>
            </a:pPr>
            <a:r>
              <a:rPr lang="en-US" sz="2800" dirty="0" smtClean="0"/>
              <a:t>Using</a:t>
            </a:r>
            <a:r>
              <a:rPr lang="zh-CN" altLang="en-US" sz="2800" dirty="0" smtClean="0"/>
              <a:t> </a:t>
            </a:r>
            <a:r>
              <a:rPr lang="en-US" altLang="zh-CN" sz="2800" dirty="0" err="1" smtClean="0"/>
              <a:t>SourceCounter</a:t>
            </a:r>
            <a:r>
              <a:rPr lang="zh-CN" altLang="en-US" sz="2800" dirty="0" smtClean="0"/>
              <a:t> </a:t>
            </a:r>
            <a:r>
              <a:rPr lang="en-US" altLang="zh-CN" sz="2800" dirty="0" smtClean="0"/>
              <a:t>tool.</a:t>
            </a:r>
            <a:endParaRPr lang="en-US" sz="2800" dirty="0" smtClean="0"/>
          </a:p>
        </p:txBody>
      </p:sp>
    </p:spTree>
    <p:extLst>
      <p:ext uri="{BB962C8B-B14F-4D97-AF65-F5344CB8AC3E}">
        <p14:creationId xmlns:p14="http://schemas.microsoft.com/office/powerpoint/2010/main" val="3352864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b="1" dirty="0" smtClean="0"/>
              <a:t>Product Metrics</a:t>
            </a:r>
            <a:r>
              <a:rPr lang="en-US" sz="4000" dirty="0" smtClean="0"/>
              <a:t/>
            </a:r>
            <a:br>
              <a:rPr lang="en-US" sz="4000" dirty="0" smtClean="0"/>
            </a:br>
            <a:endParaRPr lang="en-US" dirty="0"/>
          </a:p>
        </p:txBody>
      </p:sp>
      <p:sp>
        <p:nvSpPr>
          <p:cNvPr id="7" name="Rectangle 6"/>
          <p:cNvSpPr/>
          <p:nvPr/>
        </p:nvSpPr>
        <p:spPr>
          <a:xfrm>
            <a:off x="1447800" y="1084622"/>
            <a:ext cx="6934200" cy="70275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dirty="0" smtClean="0"/>
              <a:t>Performance</a:t>
            </a:r>
            <a:endParaRPr lang="en-US" altLang="zh-CN" sz="2000" dirty="0"/>
          </a:p>
        </p:txBody>
      </p:sp>
      <p:graphicFrame>
        <p:nvGraphicFramePr>
          <p:cNvPr id="4" name="表格 3"/>
          <p:cNvGraphicFramePr>
            <a:graphicFrameLocks noGrp="1"/>
          </p:cNvGraphicFramePr>
          <p:nvPr>
            <p:extLst>
              <p:ext uri="{D42A27DB-BD31-4B8C-83A1-F6EECF244321}">
                <p14:modId xmlns:p14="http://schemas.microsoft.com/office/powerpoint/2010/main" val="2187946313"/>
              </p:ext>
            </p:extLst>
          </p:nvPr>
        </p:nvGraphicFramePr>
        <p:xfrm>
          <a:off x="1524000" y="1935480"/>
          <a:ext cx="6705600" cy="1112520"/>
        </p:xfrm>
        <a:graphic>
          <a:graphicData uri="http://schemas.openxmlformats.org/drawingml/2006/table">
            <a:tbl>
              <a:tblPr firstRow="1" bandRow="1">
                <a:tableStyleId>{3C2FFA5D-87B4-456A-9821-1D502468CF0F}</a:tableStyleId>
              </a:tblPr>
              <a:tblGrid>
                <a:gridCol w="2133600"/>
                <a:gridCol w="1447800"/>
                <a:gridCol w="1600200"/>
                <a:gridCol w="1524000"/>
              </a:tblGrid>
              <a:tr h="370840">
                <a:tc>
                  <a:txBody>
                    <a:bodyPr/>
                    <a:lstStyle/>
                    <a:p>
                      <a:r>
                        <a:rPr lang="en-US" altLang="zh-CN" dirty="0" smtClean="0"/>
                        <a:t>Problems</a:t>
                      </a:r>
                      <a:endParaRPr lang="zh-CN" altLang="en-US" dirty="0"/>
                    </a:p>
                  </a:txBody>
                  <a:tcPr/>
                </a:tc>
                <a:tc>
                  <a:txBody>
                    <a:bodyPr/>
                    <a:lstStyle/>
                    <a:p>
                      <a:r>
                        <a:rPr lang="en-US" altLang="zh-CN" dirty="0" smtClean="0"/>
                        <a:t>Iteration</a:t>
                      </a:r>
                      <a:r>
                        <a:rPr lang="zh-CN" altLang="en-US" dirty="0" smtClean="0"/>
                        <a:t> </a:t>
                      </a:r>
                      <a:r>
                        <a:rPr lang="en-US" altLang="zh-CN" dirty="0" smtClean="0"/>
                        <a:t>1</a:t>
                      </a:r>
                      <a:endParaRPr lang="zh-CN" altLang="en-US" dirty="0"/>
                    </a:p>
                  </a:txBody>
                  <a:tcPr/>
                </a:tc>
                <a:tc>
                  <a:txBody>
                    <a:bodyPr/>
                    <a:lstStyle/>
                    <a:p>
                      <a:r>
                        <a:rPr lang="en-US" altLang="zh-CN" dirty="0" smtClean="0"/>
                        <a:t>Iteration</a:t>
                      </a:r>
                      <a:r>
                        <a:rPr lang="zh-CN" altLang="en-US" dirty="0" smtClean="0"/>
                        <a:t> </a:t>
                      </a:r>
                      <a:r>
                        <a:rPr lang="en-US" altLang="zh-CN" dirty="0" smtClean="0"/>
                        <a:t>2</a:t>
                      </a:r>
                      <a:endParaRPr lang="zh-CN" altLang="en-US" dirty="0"/>
                    </a:p>
                  </a:txBody>
                  <a:tcPr/>
                </a:tc>
                <a:tc>
                  <a:txBody>
                    <a:bodyPr/>
                    <a:lstStyle/>
                    <a:p>
                      <a:r>
                        <a:rPr lang="en-US" altLang="zh-CN" dirty="0" smtClean="0"/>
                        <a:t>Iteration</a:t>
                      </a:r>
                      <a:r>
                        <a:rPr lang="zh-CN" altLang="en-US" dirty="0" smtClean="0"/>
                        <a:t> </a:t>
                      </a:r>
                      <a:r>
                        <a:rPr lang="en-US" altLang="zh-CN" dirty="0" smtClean="0"/>
                        <a:t>3</a:t>
                      </a:r>
                      <a:endParaRPr lang="zh-CN" altLang="en-US" dirty="0"/>
                    </a:p>
                  </a:txBody>
                  <a:tcPr/>
                </a:tc>
              </a:tr>
              <a:tr h="370840">
                <a:tc>
                  <a:txBody>
                    <a:bodyPr/>
                    <a:lstStyle/>
                    <a:p>
                      <a:r>
                        <a:rPr lang="en-US" altLang="zh-CN" dirty="0" smtClean="0"/>
                        <a:t>Report</a:t>
                      </a:r>
                      <a:r>
                        <a:rPr lang="zh-CN" altLang="en-US" dirty="0" smtClean="0"/>
                        <a:t> </a:t>
                      </a:r>
                      <a:r>
                        <a:rPr lang="en-US" altLang="zh-CN" dirty="0" smtClean="0"/>
                        <a:t>by</a:t>
                      </a:r>
                      <a:r>
                        <a:rPr lang="zh-CN" altLang="en-US" dirty="0" smtClean="0"/>
                        <a:t> </a:t>
                      </a:r>
                      <a:r>
                        <a:rPr lang="en-US" altLang="zh-CN" dirty="0" smtClean="0"/>
                        <a:t>customer</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6</a:t>
                      </a:r>
                      <a:endParaRPr lang="zh-CN" altLang="en-US" dirty="0"/>
                    </a:p>
                  </a:txBody>
                  <a:tcPr/>
                </a:tc>
              </a:tr>
              <a:tr h="370840">
                <a:tc>
                  <a:txBody>
                    <a:bodyPr/>
                    <a:lstStyle/>
                    <a:p>
                      <a:r>
                        <a:rPr lang="en-US" altLang="zh-CN" dirty="0" smtClean="0"/>
                        <a:t>Report</a:t>
                      </a:r>
                      <a:r>
                        <a:rPr lang="zh-CN" altLang="en-US" dirty="0" smtClean="0"/>
                        <a:t> </a:t>
                      </a:r>
                      <a:r>
                        <a:rPr lang="en-US" altLang="zh-CN" dirty="0" smtClean="0"/>
                        <a:t>by</a:t>
                      </a:r>
                      <a:r>
                        <a:rPr lang="zh-CN" altLang="en-US" dirty="0" smtClean="0"/>
                        <a:t> </a:t>
                      </a:r>
                      <a:r>
                        <a:rPr lang="en-US" altLang="zh-CN" dirty="0" smtClean="0"/>
                        <a:t>team</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6</a:t>
                      </a:r>
                      <a:endParaRPr lang="zh-CN" altLang="en-US" dirty="0" smtClean="0"/>
                    </a:p>
                  </a:txBody>
                  <a:tcPr/>
                </a:tc>
                <a:tc>
                  <a:txBody>
                    <a:bodyPr/>
                    <a:lstStyle/>
                    <a:p>
                      <a:r>
                        <a:rPr lang="en-US" altLang="zh-CN" dirty="0" smtClean="0"/>
                        <a:t>39</a:t>
                      </a:r>
                      <a:endParaRPr lang="zh-CN" altLang="en-US" dirty="0"/>
                    </a:p>
                  </a:txBody>
                  <a:tcPr/>
                </a:tc>
                <a:tc>
                  <a:txBody>
                    <a:bodyPr/>
                    <a:lstStyle/>
                    <a:p>
                      <a:r>
                        <a:rPr lang="en-US" altLang="zh-CN" dirty="0" smtClean="0"/>
                        <a:t>9</a:t>
                      </a:r>
                      <a:endParaRPr lang="zh-CN" altLang="en-US" dirty="0"/>
                    </a:p>
                  </a:txBody>
                  <a:tcPr/>
                </a:tc>
              </a:tr>
            </a:tbl>
          </a:graphicData>
        </a:graphic>
      </p:graphicFrame>
      <p:sp>
        <p:nvSpPr>
          <p:cNvPr id="6" name="Rectangle 6"/>
          <p:cNvSpPr/>
          <p:nvPr/>
        </p:nvSpPr>
        <p:spPr>
          <a:xfrm>
            <a:off x="1447800" y="3259644"/>
            <a:ext cx="6934200" cy="70275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dirty="0" smtClean="0"/>
              <a:t>Reliability</a:t>
            </a:r>
            <a:endParaRPr lang="en-US" altLang="zh-CN" sz="2000" dirty="0"/>
          </a:p>
        </p:txBody>
      </p:sp>
      <p:graphicFrame>
        <p:nvGraphicFramePr>
          <p:cNvPr id="5" name="表格 4"/>
          <p:cNvGraphicFramePr>
            <a:graphicFrameLocks noGrp="1"/>
          </p:cNvGraphicFramePr>
          <p:nvPr>
            <p:extLst>
              <p:ext uri="{D42A27DB-BD31-4B8C-83A1-F6EECF244321}">
                <p14:modId xmlns:p14="http://schemas.microsoft.com/office/powerpoint/2010/main" val="1314906763"/>
              </p:ext>
            </p:extLst>
          </p:nvPr>
        </p:nvGraphicFramePr>
        <p:xfrm>
          <a:off x="1524000" y="4038600"/>
          <a:ext cx="6705601" cy="2291080"/>
        </p:xfrm>
        <a:graphic>
          <a:graphicData uri="http://schemas.openxmlformats.org/drawingml/2006/table">
            <a:tbl>
              <a:tblPr firstRow="1" bandRow="1">
                <a:tableStyleId>{3C2FFA5D-87B4-456A-9821-1D502468CF0F}</a:tableStyleId>
              </a:tblPr>
              <a:tblGrid>
                <a:gridCol w="1219200"/>
                <a:gridCol w="1371600"/>
                <a:gridCol w="1371600"/>
                <a:gridCol w="1371600"/>
                <a:gridCol w="1371601"/>
              </a:tblGrid>
              <a:tr h="370840">
                <a:tc>
                  <a:txBody>
                    <a:bodyPr/>
                    <a:lstStyle/>
                    <a:p>
                      <a:endParaRPr lang="zh-CN" altLang="en-US" dirty="0"/>
                    </a:p>
                  </a:txBody>
                  <a:tcPr/>
                </a:tc>
                <a:tc>
                  <a:txBody>
                    <a:bodyPr/>
                    <a:lstStyle/>
                    <a:p>
                      <a:r>
                        <a:rPr lang="en-US" altLang="zh-CN" dirty="0" smtClean="0"/>
                        <a:t>Iteration</a:t>
                      </a:r>
                      <a:r>
                        <a:rPr lang="zh-CN" altLang="en-US" dirty="0" smtClean="0"/>
                        <a:t> </a:t>
                      </a:r>
                      <a:r>
                        <a:rPr lang="en-US" altLang="zh-CN" dirty="0" smtClean="0"/>
                        <a:t>1</a:t>
                      </a:r>
                      <a:endParaRPr lang="zh-CN" altLang="en-US" dirty="0"/>
                    </a:p>
                  </a:txBody>
                  <a:tcPr/>
                </a:tc>
                <a:tc>
                  <a:txBody>
                    <a:bodyPr/>
                    <a:lstStyle/>
                    <a:p>
                      <a:r>
                        <a:rPr lang="en-US" altLang="zh-CN" dirty="0" smtClean="0"/>
                        <a:t>Iteration</a:t>
                      </a:r>
                      <a:r>
                        <a:rPr lang="zh-CN" altLang="en-US" dirty="0" smtClean="0"/>
                        <a:t> </a:t>
                      </a:r>
                      <a:r>
                        <a:rPr lang="en-US" altLang="zh-CN" dirty="0" smtClean="0"/>
                        <a:t>2</a:t>
                      </a:r>
                      <a:endParaRPr lang="zh-CN" altLang="en-US" dirty="0"/>
                    </a:p>
                  </a:txBody>
                  <a:tcPr/>
                </a:tc>
                <a:tc>
                  <a:txBody>
                    <a:bodyPr/>
                    <a:lstStyle/>
                    <a:p>
                      <a:r>
                        <a:rPr lang="en-US" altLang="zh-CN" dirty="0" smtClean="0"/>
                        <a:t>Iteration</a:t>
                      </a:r>
                      <a:r>
                        <a:rPr lang="zh-CN" altLang="en-US" dirty="0" smtClean="0"/>
                        <a:t> </a:t>
                      </a:r>
                      <a:r>
                        <a:rPr lang="en-US" altLang="zh-CN" dirty="0" smtClean="0"/>
                        <a:t>3</a:t>
                      </a:r>
                      <a:endParaRPr lang="zh-CN" altLang="en-US" dirty="0"/>
                    </a:p>
                  </a:txBody>
                  <a:tcPr/>
                </a:tc>
                <a:tc>
                  <a:txBody>
                    <a:bodyPr/>
                    <a:lstStyle/>
                    <a:p>
                      <a:r>
                        <a:rPr lang="en-US" altLang="zh-CN" dirty="0" smtClean="0"/>
                        <a:t>Final Test</a:t>
                      </a:r>
                      <a:endParaRPr lang="zh-CN" altLang="en-US" dirty="0"/>
                    </a:p>
                  </a:txBody>
                  <a:tcPr/>
                </a:tc>
              </a:tr>
              <a:tr h="370840">
                <a:tc>
                  <a:txBody>
                    <a:bodyPr/>
                    <a:lstStyle/>
                    <a:p>
                      <a:r>
                        <a:rPr lang="en-US" altLang="zh-CN" dirty="0" smtClean="0"/>
                        <a:t>Failed</a:t>
                      </a:r>
                      <a:r>
                        <a:rPr lang="zh-CN" altLang="en-US" dirty="0" smtClean="0"/>
                        <a:t> </a:t>
                      </a:r>
                      <a:r>
                        <a:rPr lang="en-US" altLang="zh-CN" dirty="0" smtClean="0"/>
                        <a:t>test</a:t>
                      </a:r>
                      <a:r>
                        <a:rPr lang="zh-CN" altLang="en-US" dirty="0" smtClean="0"/>
                        <a:t> </a:t>
                      </a:r>
                      <a:r>
                        <a:rPr lang="en-US" altLang="zh-CN" dirty="0" smtClean="0"/>
                        <a:t>number</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r>
              <a:tr h="370840">
                <a:tc>
                  <a:txBody>
                    <a:bodyPr/>
                    <a:lstStyle/>
                    <a:p>
                      <a:r>
                        <a:rPr lang="en-US" altLang="zh-CN" dirty="0" smtClean="0"/>
                        <a:t>Total</a:t>
                      </a:r>
                      <a:r>
                        <a:rPr lang="zh-CN" altLang="en-US" dirty="0" smtClean="0"/>
                        <a:t> </a:t>
                      </a:r>
                      <a:r>
                        <a:rPr lang="en-US" altLang="zh-CN" dirty="0" smtClean="0"/>
                        <a:t>test</a:t>
                      </a:r>
                      <a:r>
                        <a:rPr lang="zh-CN" altLang="en-US" dirty="0" smtClean="0"/>
                        <a:t> </a:t>
                      </a:r>
                      <a:r>
                        <a:rPr lang="en-US" altLang="zh-CN" dirty="0" smtClean="0"/>
                        <a:t>number</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22</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43</a:t>
                      </a:r>
                      <a:endParaRPr lang="zh-CN" altLang="en-US" dirty="0"/>
                    </a:p>
                  </a:txBody>
                  <a:tcPr/>
                </a:tc>
              </a:tr>
              <a:tr h="370840">
                <a:tc>
                  <a:txBody>
                    <a:bodyPr/>
                    <a:lstStyle/>
                    <a:p>
                      <a:r>
                        <a:rPr lang="en-US" altLang="zh-CN" dirty="0" smtClean="0"/>
                        <a:t>Test</a:t>
                      </a:r>
                      <a:r>
                        <a:rPr lang="zh-CN" altLang="en-US" dirty="0" smtClean="0"/>
                        <a:t> </a:t>
                      </a:r>
                      <a:r>
                        <a:rPr lang="en-US" altLang="zh-CN" dirty="0" smtClean="0"/>
                        <a:t>cases</a:t>
                      </a:r>
                      <a:r>
                        <a:rPr lang="zh-CN" altLang="en-US" dirty="0" smtClean="0"/>
                        <a:t> </a:t>
                      </a:r>
                      <a:r>
                        <a:rPr lang="en-US" altLang="zh-CN" dirty="0" smtClean="0"/>
                        <a:t>pass-rate</a:t>
                      </a:r>
                      <a:endParaRPr lang="zh-CN" altLang="en-US" dirty="0"/>
                    </a:p>
                  </a:txBody>
                  <a:tcPr/>
                </a:tc>
                <a:tc>
                  <a:txBody>
                    <a:bodyPr/>
                    <a:lstStyle/>
                    <a:p>
                      <a:r>
                        <a:rPr lang="en-US" altLang="zh-CN" dirty="0" smtClean="0"/>
                        <a:t>89%</a:t>
                      </a:r>
                      <a:endParaRPr lang="zh-CN" altLang="en-US" dirty="0"/>
                    </a:p>
                  </a:txBody>
                  <a:tcPr/>
                </a:tc>
                <a:tc>
                  <a:txBody>
                    <a:bodyPr/>
                    <a:lstStyle/>
                    <a:p>
                      <a:r>
                        <a:rPr lang="en-US" altLang="zh-CN" dirty="0" smtClean="0"/>
                        <a:t>60%</a:t>
                      </a:r>
                      <a:endParaRPr lang="zh-CN" altLang="en-US" dirty="0"/>
                    </a:p>
                  </a:txBody>
                  <a:tcPr/>
                </a:tc>
                <a:tc>
                  <a:txBody>
                    <a:bodyPr/>
                    <a:lstStyle/>
                    <a:p>
                      <a:r>
                        <a:rPr lang="en-US" altLang="zh-CN" dirty="0" smtClean="0"/>
                        <a:t>83%</a:t>
                      </a:r>
                      <a:endParaRPr lang="zh-CN" altLang="en-US" dirty="0"/>
                    </a:p>
                  </a:txBody>
                  <a:tcPr/>
                </a:tc>
                <a:tc>
                  <a:txBody>
                    <a:bodyPr/>
                    <a:lstStyle/>
                    <a:p>
                      <a:r>
                        <a:rPr lang="en-US" altLang="zh-CN" dirty="0" smtClean="0"/>
                        <a:t>91%</a:t>
                      </a:r>
                      <a:endParaRPr lang="zh-CN" altLang="en-US" dirty="0"/>
                    </a:p>
                  </a:txBody>
                  <a:tcPr/>
                </a:tc>
              </a:tr>
            </a:tbl>
          </a:graphicData>
        </a:graphic>
      </p:graphicFrame>
    </p:spTree>
    <p:extLst>
      <p:ext uri="{BB962C8B-B14F-4D97-AF65-F5344CB8AC3E}">
        <p14:creationId xmlns:p14="http://schemas.microsoft.com/office/powerpoint/2010/main" val="3872716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498080" cy="960438"/>
          </a:xfrm>
        </p:spPr>
        <p:txBody>
          <a:bodyPr>
            <a:normAutofit fontScale="90000"/>
          </a:bodyPr>
          <a:lstStyle/>
          <a:p>
            <a:pPr algn="ctr"/>
            <a:r>
              <a:rPr lang="en-US" b="1" dirty="0" smtClean="0"/>
              <a:t/>
            </a:r>
            <a:br>
              <a:rPr lang="en-US" b="1" dirty="0" smtClean="0"/>
            </a:br>
            <a:r>
              <a:rPr lang="en-US" b="1" dirty="0" smtClean="0"/>
              <a:t>Description</a:t>
            </a:r>
            <a:br>
              <a:rPr lang="en-US" b="1" dirty="0" smtClean="0"/>
            </a:br>
            <a:endParaRPr lang="en-US" b="1" dirty="0"/>
          </a:p>
        </p:txBody>
      </p:sp>
      <p:sp>
        <p:nvSpPr>
          <p:cNvPr id="3" name="Content Placeholder 2"/>
          <p:cNvSpPr>
            <a:spLocks noGrp="1"/>
          </p:cNvSpPr>
          <p:nvPr>
            <p:ph idx="1"/>
          </p:nvPr>
        </p:nvSpPr>
        <p:spPr>
          <a:xfrm>
            <a:off x="1219200" y="1447800"/>
            <a:ext cx="7714488" cy="4800600"/>
          </a:xfrm>
        </p:spPr>
        <p:txBody>
          <a:bodyPr>
            <a:normAutofit fontScale="25000" lnSpcReduction="20000"/>
          </a:bodyPr>
          <a:lstStyle/>
          <a:p>
            <a:pPr indent="0">
              <a:lnSpc>
                <a:spcPct val="150000"/>
              </a:lnSpc>
              <a:buNone/>
            </a:pPr>
            <a:r>
              <a:rPr lang="en-US" sz="6400" dirty="0" smtClean="0"/>
              <a:t>Our application has limited functionality, comparing with existing Electronic Health  Records (EHR),  only enough to support  demonstration of working Clinical Decision Support System (CDSS) based on real world Medical Algorithm. </a:t>
            </a:r>
          </a:p>
          <a:p>
            <a:pPr indent="0">
              <a:lnSpc>
                <a:spcPct val="150000"/>
              </a:lnSpc>
              <a:buNone/>
            </a:pPr>
            <a:endParaRPr lang="en-US" sz="5100" dirty="0" smtClean="0"/>
          </a:p>
          <a:p>
            <a:pPr indent="0">
              <a:lnSpc>
                <a:spcPct val="150000"/>
              </a:lnSpc>
              <a:buNone/>
            </a:pPr>
            <a:r>
              <a:rPr lang="en-US" sz="6400" dirty="0" smtClean="0"/>
              <a:t>Application include five major parts:</a:t>
            </a:r>
          </a:p>
          <a:p>
            <a:pPr indent="0">
              <a:lnSpc>
                <a:spcPct val="150000"/>
              </a:lnSpc>
              <a:buNone/>
            </a:pPr>
            <a:r>
              <a:rPr lang="en-US" sz="6400" dirty="0" smtClean="0"/>
              <a:t> a) user interface </a:t>
            </a:r>
          </a:p>
          <a:p>
            <a:pPr indent="0">
              <a:lnSpc>
                <a:spcPct val="150000"/>
              </a:lnSpc>
              <a:buNone/>
            </a:pPr>
            <a:r>
              <a:rPr lang="en-US" sz="6400" dirty="0" smtClean="0"/>
              <a:t> b)  database</a:t>
            </a:r>
          </a:p>
          <a:p>
            <a:pPr indent="0">
              <a:lnSpc>
                <a:spcPct val="150000"/>
              </a:lnSpc>
              <a:buNone/>
            </a:pPr>
            <a:r>
              <a:rPr lang="en-US" sz="6400" dirty="0" smtClean="0"/>
              <a:t> c)  type II diabetes management algorithm</a:t>
            </a:r>
          </a:p>
          <a:p>
            <a:pPr indent="0">
              <a:lnSpc>
                <a:spcPct val="150000"/>
              </a:lnSpc>
              <a:buNone/>
            </a:pPr>
            <a:r>
              <a:rPr lang="en-US" sz="6400" dirty="0" smtClean="0"/>
              <a:t> d) health calculators</a:t>
            </a:r>
          </a:p>
          <a:p>
            <a:pPr>
              <a:buNone/>
            </a:pPr>
            <a:r>
              <a:rPr lang="en-US" sz="6400" dirty="0" smtClean="0"/>
              <a:t>          -  Body Mass Index</a:t>
            </a:r>
          </a:p>
          <a:p>
            <a:pPr>
              <a:buNone/>
            </a:pPr>
            <a:r>
              <a:rPr lang="en-US" sz="6400" dirty="0" smtClean="0"/>
              <a:t>          -  A1C-to-Average Blood Glucose Level</a:t>
            </a:r>
          </a:p>
          <a:p>
            <a:pPr indent="0">
              <a:lnSpc>
                <a:spcPct val="150000"/>
              </a:lnSpc>
              <a:buNone/>
            </a:pPr>
            <a:r>
              <a:rPr lang="en-US" sz="6400" dirty="0" smtClean="0"/>
              <a:t>e) security </a:t>
            </a:r>
            <a:r>
              <a:rPr lang="en-US" dirty="0" smtClean="0"/>
              <a:t/>
            </a:r>
            <a:br>
              <a:rPr lang="en-US" dirty="0" smtClean="0"/>
            </a:br>
            <a:endParaRPr lang="en-US" dirty="0"/>
          </a:p>
        </p:txBody>
      </p:sp>
    </p:spTree>
    <p:extLst>
      <p:ext uri="{BB962C8B-B14F-4D97-AF65-F5344CB8AC3E}">
        <p14:creationId xmlns:p14="http://schemas.microsoft.com/office/powerpoint/2010/main" val="1723621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b="1" dirty="0" smtClean="0"/>
              <a:t>Process Metrics</a:t>
            </a:r>
            <a:r>
              <a:rPr lang="en-US" sz="4000" dirty="0" smtClean="0"/>
              <a:t/>
            </a:r>
            <a:br>
              <a:rPr lang="en-US" sz="4000" dirty="0" smtClean="0"/>
            </a:br>
            <a:endParaRPr lang="en-US" dirty="0"/>
          </a:p>
        </p:txBody>
      </p:sp>
      <p:sp>
        <p:nvSpPr>
          <p:cNvPr id="7" name="Rectangle 6"/>
          <p:cNvSpPr/>
          <p:nvPr/>
        </p:nvSpPr>
        <p:spPr>
          <a:xfrm>
            <a:off x="1447800" y="1084622"/>
            <a:ext cx="6934200" cy="70275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dirty="0" smtClean="0"/>
              <a:t>Defect Density</a:t>
            </a:r>
            <a:endParaRPr lang="en-US" altLang="zh-CN" sz="2000" dirty="0"/>
          </a:p>
        </p:txBody>
      </p:sp>
      <p:graphicFrame>
        <p:nvGraphicFramePr>
          <p:cNvPr id="4" name="表格 3"/>
          <p:cNvGraphicFramePr>
            <a:graphicFrameLocks noGrp="1"/>
          </p:cNvGraphicFramePr>
          <p:nvPr>
            <p:extLst>
              <p:ext uri="{D42A27DB-BD31-4B8C-83A1-F6EECF244321}">
                <p14:modId xmlns:p14="http://schemas.microsoft.com/office/powerpoint/2010/main" val="3917298151"/>
              </p:ext>
            </p:extLst>
          </p:nvPr>
        </p:nvGraphicFramePr>
        <p:xfrm>
          <a:off x="1524000" y="1935480"/>
          <a:ext cx="6705600" cy="1483360"/>
        </p:xfrm>
        <a:graphic>
          <a:graphicData uri="http://schemas.openxmlformats.org/drawingml/2006/table">
            <a:tbl>
              <a:tblPr firstRow="1" bandRow="1">
                <a:tableStyleId>{3C2FFA5D-87B4-456A-9821-1D502468CF0F}</a:tableStyleId>
              </a:tblPr>
              <a:tblGrid>
                <a:gridCol w="2133600"/>
                <a:gridCol w="1447800"/>
                <a:gridCol w="1600200"/>
                <a:gridCol w="1524000"/>
              </a:tblGrid>
              <a:tr h="370840">
                <a:tc>
                  <a:txBody>
                    <a:bodyPr/>
                    <a:lstStyle/>
                    <a:p>
                      <a:r>
                        <a:rPr lang="en-US" altLang="zh-CN" dirty="0" smtClean="0"/>
                        <a:t>Problems</a:t>
                      </a:r>
                      <a:endParaRPr lang="zh-CN" altLang="en-US" dirty="0"/>
                    </a:p>
                  </a:txBody>
                  <a:tcPr/>
                </a:tc>
                <a:tc>
                  <a:txBody>
                    <a:bodyPr/>
                    <a:lstStyle/>
                    <a:p>
                      <a:r>
                        <a:rPr lang="en-US" altLang="zh-CN" dirty="0" smtClean="0"/>
                        <a:t>Iteration</a:t>
                      </a:r>
                      <a:r>
                        <a:rPr lang="zh-CN" altLang="en-US" dirty="0" smtClean="0"/>
                        <a:t> </a:t>
                      </a:r>
                      <a:r>
                        <a:rPr lang="en-US" altLang="zh-CN" dirty="0" smtClean="0"/>
                        <a:t>1</a:t>
                      </a:r>
                      <a:endParaRPr lang="zh-CN" altLang="en-US" dirty="0"/>
                    </a:p>
                  </a:txBody>
                  <a:tcPr/>
                </a:tc>
                <a:tc>
                  <a:txBody>
                    <a:bodyPr/>
                    <a:lstStyle/>
                    <a:p>
                      <a:r>
                        <a:rPr lang="en-US" altLang="zh-CN" dirty="0" smtClean="0"/>
                        <a:t>Iteration</a:t>
                      </a:r>
                      <a:r>
                        <a:rPr lang="zh-CN" altLang="en-US" dirty="0" smtClean="0"/>
                        <a:t> </a:t>
                      </a:r>
                      <a:r>
                        <a:rPr lang="en-US" altLang="zh-CN" dirty="0" smtClean="0"/>
                        <a:t>2</a:t>
                      </a:r>
                      <a:endParaRPr lang="zh-CN" altLang="en-US" dirty="0"/>
                    </a:p>
                  </a:txBody>
                  <a:tcPr/>
                </a:tc>
                <a:tc>
                  <a:txBody>
                    <a:bodyPr/>
                    <a:lstStyle/>
                    <a:p>
                      <a:r>
                        <a:rPr lang="en-US" altLang="zh-CN" dirty="0" smtClean="0"/>
                        <a:t>Iteration</a:t>
                      </a:r>
                      <a:r>
                        <a:rPr lang="zh-CN" altLang="en-US" dirty="0" smtClean="0"/>
                        <a:t> </a:t>
                      </a:r>
                      <a:r>
                        <a:rPr lang="en-US" altLang="zh-CN" dirty="0" smtClean="0"/>
                        <a:t>3</a:t>
                      </a:r>
                      <a:endParaRPr lang="zh-CN" altLang="en-US" dirty="0"/>
                    </a:p>
                  </a:txBody>
                  <a:tcPr/>
                </a:tc>
              </a:tr>
              <a:tr h="370840">
                <a:tc>
                  <a:txBody>
                    <a:bodyPr/>
                    <a:lstStyle/>
                    <a:p>
                      <a:r>
                        <a:rPr lang="en-US" altLang="zh-CN" dirty="0" smtClean="0"/>
                        <a:t>Defects</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31</a:t>
                      </a:r>
                      <a:endParaRPr lang="zh-CN" altLang="en-US" dirty="0"/>
                    </a:p>
                  </a:txBody>
                  <a:tcPr/>
                </a:tc>
                <a:tc>
                  <a:txBody>
                    <a:bodyPr/>
                    <a:lstStyle/>
                    <a:p>
                      <a:r>
                        <a:rPr lang="en-US" altLang="zh-CN" dirty="0" smtClean="0"/>
                        <a:t>3</a:t>
                      </a:r>
                      <a:endParaRPr lang="zh-CN" altLang="en-US" dirty="0"/>
                    </a:p>
                  </a:txBody>
                  <a:tcPr/>
                </a:tc>
              </a:tr>
              <a:tr h="370840">
                <a:tc>
                  <a:txBody>
                    <a:bodyPr/>
                    <a:lstStyle/>
                    <a:p>
                      <a:r>
                        <a:rPr lang="zh-CN" altLang="en-US" dirty="0" smtClean="0"/>
                        <a:t> </a:t>
                      </a:r>
                      <a:r>
                        <a:rPr lang="en-US" altLang="zh-CN" dirty="0" smtClean="0"/>
                        <a:t>Code</a:t>
                      </a:r>
                      <a:r>
                        <a:rPr lang="zh-CN" altLang="en-US" dirty="0" smtClean="0"/>
                        <a:t> </a:t>
                      </a:r>
                      <a:r>
                        <a:rPr lang="en-US" altLang="zh-CN" dirty="0" smtClean="0"/>
                        <a:t>lines</a:t>
                      </a:r>
                      <a:endParaRPr lang="zh-CN" altLang="en-US" dirty="0"/>
                    </a:p>
                  </a:txBody>
                  <a:tcPr/>
                </a:tc>
                <a:tc>
                  <a:txBody>
                    <a:bodyPr/>
                    <a:lstStyle/>
                    <a:p>
                      <a:r>
                        <a:rPr lang="en-US" altLang="zh-CN" dirty="0" smtClean="0"/>
                        <a:t>2596</a:t>
                      </a:r>
                      <a:endParaRPr lang="zh-CN" altLang="en-US" dirty="0"/>
                    </a:p>
                  </a:txBody>
                  <a:tcPr/>
                </a:tc>
                <a:tc>
                  <a:txBody>
                    <a:bodyPr/>
                    <a:lstStyle/>
                    <a:p>
                      <a:r>
                        <a:rPr lang="en-US" altLang="zh-CN" dirty="0" smtClean="0"/>
                        <a:t>3733</a:t>
                      </a:r>
                      <a:endParaRPr lang="zh-CN" altLang="en-US" dirty="0"/>
                    </a:p>
                  </a:txBody>
                  <a:tcPr/>
                </a:tc>
                <a:tc>
                  <a:txBody>
                    <a:bodyPr/>
                    <a:lstStyle/>
                    <a:p>
                      <a:r>
                        <a:rPr lang="en-US" altLang="zh-CN" dirty="0" smtClean="0"/>
                        <a:t>5797</a:t>
                      </a:r>
                      <a:endParaRPr lang="zh-CN" altLang="en-US" dirty="0"/>
                    </a:p>
                  </a:txBody>
                  <a:tcPr/>
                </a:tc>
              </a:tr>
              <a:tr h="370840">
                <a:tc>
                  <a:txBody>
                    <a:bodyPr/>
                    <a:lstStyle/>
                    <a:p>
                      <a:r>
                        <a:rPr lang="en-US" altLang="zh-CN" dirty="0" smtClean="0"/>
                        <a:t>Defect</a:t>
                      </a:r>
                      <a:r>
                        <a:rPr lang="zh-CN" altLang="en-US" dirty="0" smtClean="0"/>
                        <a:t> </a:t>
                      </a:r>
                      <a:r>
                        <a:rPr lang="en-US" altLang="zh-CN" dirty="0" smtClean="0"/>
                        <a:t>density</a:t>
                      </a:r>
                      <a:endParaRPr lang="zh-CN" altLang="en-US" dirty="0"/>
                    </a:p>
                  </a:txBody>
                  <a:tcPr/>
                </a:tc>
                <a:tc>
                  <a:txBody>
                    <a:bodyPr/>
                    <a:lstStyle/>
                    <a:p>
                      <a:r>
                        <a:rPr lang="en-US" altLang="zh-CN" dirty="0" smtClean="0"/>
                        <a:t>2.0</a:t>
                      </a:r>
                      <a:endParaRPr lang="zh-CN" altLang="en-US" dirty="0"/>
                    </a:p>
                  </a:txBody>
                  <a:tcPr/>
                </a:tc>
                <a:tc>
                  <a:txBody>
                    <a:bodyPr/>
                    <a:lstStyle/>
                    <a:p>
                      <a:r>
                        <a:rPr lang="en-US" altLang="zh-CN" dirty="0" smtClean="0"/>
                        <a:t>8.3</a:t>
                      </a:r>
                      <a:endParaRPr lang="zh-CN" altLang="en-US" dirty="0"/>
                    </a:p>
                  </a:txBody>
                  <a:tcPr/>
                </a:tc>
                <a:tc>
                  <a:txBody>
                    <a:bodyPr/>
                    <a:lstStyle/>
                    <a:p>
                      <a:r>
                        <a:rPr lang="en-US" altLang="zh-CN" dirty="0" smtClean="0"/>
                        <a:t>0.5</a:t>
                      </a:r>
                      <a:endParaRPr lang="zh-CN" altLang="en-US" dirty="0"/>
                    </a:p>
                  </a:txBody>
                  <a:tcPr/>
                </a:tc>
              </a:tr>
            </a:tbl>
          </a:graphicData>
        </a:graphic>
      </p:graphicFrame>
      <p:sp>
        <p:nvSpPr>
          <p:cNvPr id="6" name="Rectangle 6"/>
          <p:cNvSpPr/>
          <p:nvPr/>
        </p:nvSpPr>
        <p:spPr>
          <a:xfrm>
            <a:off x="1447800" y="3640644"/>
            <a:ext cx="6934200" cy="134908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dirty="0" smtClean="0"/>
              <a:t>Defect</a:t>
            </a:r>
            <a:r>
              <a:rPr lang="zh-CN" altLang="en-US" sz="2800" dirty="0" smtClean="0"/>
              <a:t> </a:t>
            </a:r>
            <a:r>
              <a:rPr lang="en-US" altLang="zh-CN" sz="2800" dirty="0" smtClean="0"/>
              <a:t>Fixing</a:t>
            </a:r>
            <a:r>
              <a:rPr lang="zh-CN" altLang="en-US" sz="2800" dirty="0" smtClean="0"/>
              <a:t> </a:t>
            </a:r>
            <a:r>
              <a:rPr lang="en-US" altLang="zh-CN" sz="2800" dirty="0" smtClean="0"/>
              <a:t>Time</a:t>
            </a:r>
          </a:p>
          <a:p>
            <a:pPr>
              <a:lnSpc>
                <a:spcPct val="150000"/>
              </a:lnSpc>
            </a:pPr>
            <a:r>
              <a:rPr lang="zh-CN" altLang="zh-CN" sz="2800" dirty="0"/>
              <a:t> </a:t>
            </a:r>
            <a:r>
              <a:rPr lang="zh-CN" altLang="en-US" sz="2800" dirty="0" smtClean="0"/>
              <a:t>   </a:t>
            </a:r>
            <a:r>
              <a:rPr lang="en-US" altLang="zh-CN" sz="2800" dirty="0" smtClean="0"/>
              <a:t>The</a:t>
            </a:r>
            <a:r>
              <a:rPr lang="zh-CN" altLang="en-US" sz="2800" dirty="0" smtClean="0"/>
              <a:t> </a:t>
            </a:r>
            <a:r>
              <a:rPr lang="en-US" altLang="zh-CN" sz="2800" dirty="0" smtClean="0"/>
              <a:t>average</a:t>
            </a:r>
            <a:r>
              <a:rPr lang="zh-CN" altLang="en-US" sz="2800" dirty="0" smtClean="0"/>
              <a:t> </a:t>
            </a:r>
            <a:r>
              <a:rPr lang="en-US" altLang="zh-CN" sz="2800" dirty="0" smtClean="0"/>
              <a:t>of</a:t>
            </a:r>
            <a:r>
              <a:rPr lang="zh-CN" altLang="en-US" sz="2800" dirty="0" smtClean="0"/>
              <a:t> </a:t>
            </a:r>
            <a:r>
              <a:rPr lang="en-US" altLang="zh-CN" sz="2800" dirty="0" smtClean="0"/>
              <a:t>defect</a:t>
            </a:r>
            <a:r>
              <a:rPr lang="zh-CN" altLang="en-US" sz="2800" dirty="0" smtClean="0"/>
              <a:t> </a:t>
            </a:r>
            <a:r>
              <a:rPr lang="en-US" altLang="zh-CN" sz="2800" dirty="0" smtClean="0"/>
              <a:t>fixing</a:t>
            </a:r>
            <a:r>
              <a:rPr lang="zh-CN" altLang="en-US" sz="2800" dirty="0" smtClean="0"/>
              <a:t> </a:t>
            </a:r>
            <a:r>
              <a:rPr lang="en-US" altLang="zh-CN" sz="2800" dirty="0" smtClean="0"/>
              <a:t>time</a:t>
            </a:r>
            <a:r>
              <a:rPr lang="zh-CN" altLang="en-US" sz="2800" dirty="0" smtClean="0"/>
              <a:t> </a:t>
            </a:r>
            <a:r>
              <a:rPr lang="en-US" altLang="zh-CN" sz="2800" dirty="0" smtClean="0"/>
              <a:t>is 3 days.</a:t>
            </a:r>
            <a:endParaRPr lang="en-US" altLang="zh-CN" sz="2000" dirty="0"/>
          </a:p>
        </p:txBody>
      </p:sp>
    </p:spTree>
    <p:extLst>
      <p:ext uri="{BB962C8B-B14F-4D97-AF65-F5344CB8AC3E}">
        <p14:creationId xmlns:p14="http://schemas.microsoft.com/office/powerpoint/2010/main" val="39430163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b="1" dirty="0" smtClean="0"/>
              <a:t>Process Metrics</a:t>
            </a:r>
            <a:r>
              <a:rPr lang="en-US" sz="4000" dirty="0" smtClean="0"/>
              <a:t/>
            </a:r>
            <a:br>
              <a:rPr lang="en-US" sz="4000" dirty="0" smtClean="0"/>
            </a:br>
            <a:endParaRPr lang="en-US" dirty="0"/>
          </a:p>
        </p:txBody>
      </p:sp>
      <p:sp>
        <p:nvSpPr>
          <p:cNvPr id="7" name="Rectangle 6"/>
          <p:cNvSpPr/>
          <p:nvPr/>
        </p:nvSpPr>
        <p:spPr>
          <a:xfrm>
            <a:off x="1447800" y="1084622"/>
            <a:ext cx="6934200" cy="203132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dirty="0" smtClean="0"/>
              <a:t>Requirement Stability</a:t>
            </a:r>
          </a:p>
          <a:p>
            <a:pPr>
              <a:lnSpc>
                <a:spcPct val="150000"/>
              </a:lnSpc>
            </a:pPr>
            <a:r>
              <a:rPr lang="en-US" altLang="zh-CN" sz="2800" dirty="0"/>
              <a:t> </a:t>
            </a:r>
            <a:r>
              <a:rPr lang="en-US" altLang="zh-CN" sz="2800" dirty="0" smtClean="0"/>
              <a:t>   The number of initial requirements is 19. </a:t>
            </a:r>
          </a:p>
          <a:p>
            <a:pPr>
              <a:lnSpc>
                <a:spcPct val="150000"/>
              </a:lnSpc>
            </a:pPr>
            <a:r>
              <a:rPr lang="en-US" altLang="zh-CN" sz="2800" dirty="0"/>
              <a:t> </a:t>
            </a:r>
            <a:r>
              <a:rPr lang="en-US" altLang="zh-CN" sz="2800" dirty="0" smtClean="0"/>
              <a:t>   The total number of requirements is 22. </a:t>
            </a:r>
            <a:endParaRPr lang="en-US" altLang="zh-CN" sz="2000" dirty="0"/>
          </a:p>
        </p:txBody>
      </p:sp>
      <p:sp>
        <p:nvSpPr>
          <p:cNvPr id="6" name="Rectangle 6"/>
          <p:cNvSpPr/>
          <p:nvPr/>
        </p:nvSpPr>
        <p:spPr>
          <a:xfrm>
            <a:off x="1447800" y="3640644"/>
            <a:ext cx="6934200" cy="70275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dirty="0" smtClean="0"/>
              <a:t>Efficiency</a:t>
            </a:r>
          </a:p>
        </p:txBody>
      </p:sp>
      <p:graphicFrame>
        <p:nvGraphicFramePr>
          <p:cNvPr id="8" name="表格 7"/>
          <p:cNvGraphicFramePr>
            <a:graphicFrameLocks noGrp="1"/>
          </p:cNvGraphicFramePr>
          <p:nvPr>
            <p:extLst>
              <p:ext uri="{D42A27DB-BD31-4B8C-83A1-F6EECF244321}">
                <p14:modId xmlns:p14="http://schemas.microsoft.com/office/powerpoint/2010/main" val="3609772613"/>
              </p:ext>
            </p:extLst>
          </p:nvPr>
        </p:nvGraphicFramePr>
        <p:xfrm>
          <a:off x="1600200" y="4536440"/>
          <a:ext cx="6705600" cy="1483360"/>
        </p:xfrm>
        <a:graphic>
          <a:graphicData uri="http://schemas.openxmlformats.org/drawingml/2006/table">
            <a:tbl>
              <a:tblPr firstRow="1" bandRow="1">
                <a:tableStyleId>{3C2FFA5D-87B4-456A-9821-1D502468CF0F}</a:tableStyleId>
              </a:tblPr>
              <a:tblGrid>
                <a:gridCol w="2133600"/>
                <a:gridCol w="1447800"/>
                <a:gridCol w="1600200"/>
                <a:gridCol w="1524000"/>
              </a:tblGrid>
              <a:tr h="370840">
                <a:tc>
                  <a:txBody>
                    <a:bodyPr/>
                    <a:lstStyle/>
                    <a:p>
                      <a:endParaRPr lang="zh-CN" altLang="en-US" dirty="0"/>
                    </a:p>
                  </a:txBody>
                  <a:tcPr/>
                </a:tc>
                <a:tc>
                  <a:txBody>
                    <a:bodyPr/>
                    <a:lstStyle/>
                    <a:p>
                      <a:r>
                        <a:rPr lang="en-US" altLang="zh-CN" dirty="0" smtClean="0"/>
                        <a:t>Iteration</a:t>
                      </a:r>
                      <a:r>
                        <a:rPr lang="zh-CN" altLang="en-US" dirty="0" smtClean="0"/>
                        <a:t> </a:t>
                      </a:r>
                      <a:r>
                        <a:rPr lang="en-US" altLang="zh-CN" dirty="0" smtClean="0"/>
                        <a:t>1</a:t>
                      </a:r>
                      <a:endParaRPr lang="zh-CN" altLang="en-US" dirty="0"/>
                    </a:p>
                  </a:txBody>
                  <a:tcPr/>
                </a:tc>
                <a:tc>
                  <a:txBody>
                    <a:bodyPr/>
                    <a:lstStyle/>
                    <a:p>
                      <a:r>
                        <a:rPr lang="en-US" altLang="zh-CN" dirty="0" smtClean="0"/>
                        <a:t>Iteration</a:t>
                      </a:r>
                      <a:r>
                        <a:rPr lang="zh-CN" altLang="en-US" dirty="0" smtClean="0"/>
                        <a:t> </a:t>
                      </a:r>
                      <a:r>
                        <a:rPr lang="en-US" altLang="zh-CN" dirty="0" smtClean="0"/>
                        <a:t>2</a:t>
                      </a:r>
                      <a:endParaRPr lang="zh-CN" altLang="en-US" dirty="0"/>
                    </a:p>
                  </a:txBody>
                  <a:tcPr/>
                </a:tc>
                <a:tc>
                  <a:txBody>
                    <a:bodyPr/>
                    <a:lstStyle/>
                    <a:p>
                      <a:r>
                        <a:rPr lang="en-US" altLang="zh-CN" dirty="0" smtClean="0"/>
                        <a:t>Iteration</a:t>
                      </a:r>
                      <a:r>
                        <a:rPr lang="zh-CN" altLang="en-US" dirty="0" smtClean="0"/>
                        <a:t> </a:t>
                      </a:r>
                      <a:r>
                        <a:rPr lang="en-US" altLang="zh-CN" dirty="0" smtClean="0"/>
                        <a:t>3</a:t>
                      </a:r>
                      <a:endParaRPr lang="zh-CN" altLang="en-US" dirty="0"/>
                    </a:p>
                  </a:txBody>
                  <a:tcPr/>
                </a:tc>
              </a:tr>
              <a:tr h="370840">
                <a:tc>
                  <a:txBody>
                    <a:bodyPr/>
                    <a:lstStyle/>
                    <a:p>
                      <a:r>
                        <a:rPr lang="en-US" altLang="zh-CN" dirty="0" smtClean="0"/>
                        <a:t>Code lines</a:t>
                      </a:r>
                      <a:endParaRPr lang="zh-CN" altLang="en-US" dirty="0"/>
                    </a:p>
                  </a:txBody>
                  <a:tcPr/>
                </a:tc>
                <a:tc>
                  <a:txBody>
                    <a:bodyPr/>
                    <a:lstStyle/>
                    <a:p>
                      <a:r>
                        <a:rPr lang="en-US" altLang="zh-CN" dirty="0" smtClean="0"/>
                        <a:t>2596</a:t>
                      </a:r>
                      <a:endParaRPr lang="zh-CN" altLang="en-US" dirty="0"/>
                    </a:p>
                  </a:txBody>
                  <a:tcPr/>
                </a:tc>
                <a:tc>
                  <a:txBody>
                    <a:bodyPr/>
                    <a:lstStyle/>
                    <a:p>
                      <a:r>
                        <a:rPr lang="zh-CN" altLang="zh-CN" dirty="0" smtClean="0"/>
                        <a:t>3</a:t>
                      </a:r>
                      <a:r>
                        <a:rPr lang="en-US" altLang="zh-CN" dirty="0" smtClean="0"/>
                        <a:t>733</a:t>
                      </a:r>
                      <a:endParaRPr lang="zh-CN" altLang="en-US" dirty="0"/>
                    </a:p>
                  </a:txBody>
                  <a:tcPr/>
                </a:tc>
                <a:tc>
                  <a:txBody>
                    <a:bodyPr/>
                    <a:lstStyle/>
                    <a:p>
                      <a:r>
                        <a:rPr lang="zh-CN" altLang="zh-CN" dirty="0" smtClean="0"/>
                        <a:t>5</a:t>
                      </a:r>
                      <a:r>
                        <a:rPr lang="en-US" altLang="zh-CN" dirty="0" smtClean="0"/>
                        <a:t>797</a:t>
                      </a:r>
                      <a:endParaRPr lang="zh-CN" altLang="en-US" dirty="0"/>
                    </a:p>
                  </a:txBody>
                  <a:tcPr/>
                </a:tc>
              </a:tr>
              <a:tr h="370840">
                <a:tc>
                  <a:txBody>
                    <a:bodyPr/>
                    <a:lstStyle/>
                    <a:p>
                      <a:r>
                        <a:rPr lang="en-US" altLang="zh-CN" dirty="0" smtClean="0"/>
                        <a:t>Programming time</a:t>
                      </a:r>
                      <a:endParaRPr lang="zh-CN" altLang="en-US" dirty="0"/>
                    </a:p>
                  </a:txBody>
                  <a:tcPr/>
                </a:tc>
                <a:tc>
                  <a:txBody>
                    <a:bodyPr/>
                    <a:lstStyle/>
                    <a:p>
                      <a:r>
                        <a:rPr lang="en-US" altLang="zh-CN" dirty="0" smtClean="0"/>
                        <a:t>51</a:t>
                      </a:r>
                      <a:endParaRPr lang="zh-CN" altLang="en-US" dirty="0"/>
                    </a:p>
                  </a:txBody>
                  <a:tcPr/>
                </a:tc>
                <a:tc>
                  <a:txBody>
                    <a:bodyPr/>
                    <a:lstStyle/>
                    <a:p>
                      <a:r>
                        <a:rPr lang="en-US" altLang="zh-CN" dirty="0" smtClean="0"/>
                        <a:t>152.5</a:t>
                      </a:r>
                      <a:endParaRPr lang="zh-CN" altLang="en-US" dirty="0"/>
                    </a:p>
                  </a:txBody>
                  <a:tcPr/>
                </a:tc>
                <a:tc>
                  <a:txBody>
                    <a:bodyPr/>
                    <a:lstStyle/>
                    <a:p>
                      <a:r>
                        <a:rPr lang="en-US" altLang="zh-CN" dirty="0" smtClean="0"/>
                        <a:t>48.5</a:t>
                      </a:r>
                      <a:endParaRPr lang="zh-CN" altLang="en-US" dirty="0"/>
                    </a:p>
                  </a:txBody>
                  <a:tcPr/>
                </a:tc>
              </a:tr>
              <a:tr h="370840">
                <a:tc>
                  <a:txBody>
                    <a:bodyPr/>
                    <a:lstStyle/>
                    <a:p>
                      <a:r>
                        <a:rPr lang="en-US" altLang="zh-CN" dirty="0" smtClean="0"/>
                        <a:t>Productivity(lines/h)</a:t>
                      </a:r>
                      <a:endParaRPr lang="zh-CN" altLang="en-US" dirty="0"/>
                    </a:p>
                  </a:txBody>
                  <a:tcPr/>
                </a:tc>
                <a:tc>
                  <a:txBody>
                    <a:bodyPr/>
                    <a:lstStyle/>
                    <a:p>
                      <a:r>
                        <a:rPr lang="en-US" altLang="zh-CN" dirty="0" smtClean="0"/>
                        <a:t>51</a:t>
                      </a:r>
                      <a:endParaRPr lang="zh-CN" altLang="en-US" dirty="0"/>
                    </a:p>
                  </a:txBody>
                  <a:tcPr/>
                </a:tc>
                <a:tc>
                  <a:txBody>
                    <a:bodyPr/>
                    <a:lstStyle/>
                    <a:p>
                      <a:r>
                        <a:rPr lang="en-US" altLang="zh-CN" dirty="0" smtClean="0"/>
                        <a:t>18</a:t>
                      </a:r>
                      <a:endParaRPr lang="zh-CN" altLang="en-US" dirty="0"/>
                    </a:p>
                  </a:txBody>
                  <a:tcPr/>
                </a:tc>
                <a:tc>
                  <a:txBody>
                    <a:bodyPr/>
                    <a:lstStyle/>
                    <a:p>
                      <a:r>
                        <a:rPr lang="en-US" altLang="zh-CN" dirty="0" smtClean="0"/>
                        <a:t>23</a:t>
                      </a:r>
                      <a:endParaRPr lang="zh-CN" altLang="en-US" dirty="0"/>
                    </a:p>
                  </a:txBody>
                  <a:tcPr/>
                </a:tc>
              </a:tr>
            </a:tbl>
          </a:graphicData>
        </a:graphic>
      </p:graphicFrame>
    </p:spTree>
    <p:extLst>
      <p:ext uri="{BB962C8B-B14F-4D97-AF65-F5344CB8AC3E}">
        <p14:creationId xmlns:p14="http://schemas.microsoft.com/office/powerpoint/2010/main" val="9824042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3600" b="1" dirty="0" smtClean="0"/>
              <a:t>Progress &amp; Lessons Learned</a:t>
            </a:r>
            <a:r>
              <a:rPr lang="en-US" sz="4000" dirty="0" smtClean="0"/>
              <a:t/>
            </a:r>
            <a:br>
              <a:rPr lang="en-US" sz="4000" dirty="0" smtClean="0"/>
            </a:br>
            <a:endParaRPr lang="en-US" dirty="0"/>
          </a:p>
        </p:txBody>
      </p:sp>
      <p:sp>
        <p:nvSpPr>
          <p:cNvPr id="7" name="Rectangle 6"/>
          <p:cNvSpPr/>
          <p:nvPr/>
        </p:nvSpPr>
        <p:spPr>
          <a:xfrm>
            <a:off x="1434662" y="1371600"/>
            <a:ext cx="6934200" cy="526297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t>Communication…keep it simple</a:t>
            </a:r>
          </a:p>
          <a:p>
            <a:pPr marL="342900" indent="-342900">
              <a:lnSpc>
                <a:spcPct val="150000"/>
              </a:lnSpc>
              <a:buFont typeface="Arial" panose="020B0604020202020204" pitchFamily="34" charset="0"/>
              <a:buChar char="•"/>
            </a:pPr>
            <a:r>
              <a:rPr lang="en-US" sz="2800" dirty="0" smtClean="0"/>
              <a:t>Spend Adequate Time on Design</a:t>
            </a:r>
          </a:p>
          <a:p>
            <a:pPr marL="342900" indent="-342900">
              <a:lnSpc>
                <a:spcPct val="150000"/>
              </a:lnSpc>
              <a:buFont typeface="Arial" panose="020B0604020202020204" pitchFamily="34" charset="0"/>
              <a:buChar char="•"/>
            </a:pPr>
            <a:r>
              <a:rPr lang="en-US" sz="2800" dirty="0" smtClean="0"/>
              <a:t>Realistic Sprint Goals</a:t>
            </a:r>
          </a:p>
          <a:p>
            <a:pPr marL="342900" indent="-342900">
              <a:lnSpc>
                <a:spcPct val="150000"/>
              </a:lnSpc>
              <a:buFont typeface="Arial" panose="020B0604020202020204" pitchFamily="34" charset="0"/>
              <a:buChar char="•"/>
            </a:pPr>
            <a:r>
              <a:rPr lang="en-US" sz="2800" dirty="0" smtClean="0"/>
              <a:t>Allocate Enough Time for Testing</a:t>
            </a:r>
          </a:p>
          <a:p>
            <a:pPr marL="342900" indent="-342900">
              <a:lnSpc>
                <a:spcPct val="150000"/>
              </a:lnSpc>
              <a:buFont typeface="Arial" panose="020B0604020202020204" pitchFamily="34" charset="0"/>
              <a:buChar char="•"/>
            </a:pPr>
            <a:r>
              <a:rPr lang="en-US" sz="2800" dirty="0" smtClean="0"/>
              <a:t>Small Development Teams</a:t>
            </a:r>
          </a:p>
          <a:p>
            <a:pPr marL="342900" indent="-342900">
              <a:lnSpc>
                <a:spcPct val="150000"/>
              </a:lnSpc>
              <a:buFont typeface="Arial" panose="020B0604020202020204" pitchFamily="34" charset="0"/>
              <a:buChar char="•"/>
            </a:pPr>
            <a:r>
              <a:rPr lang="en-US" sz="2800" dirty="0" smtClean="0"/>
              <a:t>Database Management</a:t>
            </a:r>
          </a:p>
          <a:p>
            <a:pPr marL="342900" indent="-342900">
              <a:lnSpc>
                <a:spcPct val="150000"/>
              </a:lnSpc>
              <a:buFont typeface="Arial" panose="020B0604020202020204" pitchFamily="34" charset="0"/>
              <a:buChar char="•"/>
            </a:pPr>
            <a:endParaRPr lang="en-US" sz="2800" dirty="0" smtClean="0"/>
          </a:p>
          <a:p>
            <a:pPr marL="342900" indent="-342900">
              <a:lnSpc>
                <a:spcPct val="150000"/>
              </a:lnSpc>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30778000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Future Work</a:t>
            </a:r>
            <a:r>
              <a:rPr lang="en-US" sz="4000" dirty="0" smtClean="0"/>
              <a:t/>
            </a:r>
            <a:br>
              <a:rPr lang="en-US" sz="4000" dirty="0" smtClean="0"/>
            </a:br>
            <a:endParaRPr lang="en-US" sz="4000" dirty="0"/>
          </a:p>
        </p:txBody>
      </p:sp>
      <p:sp>
        <p:nvSpPr>
          <p:cNvPr id="7" name="Rectangle 6"/>
          <p:cNvSpPr/>
          <p:nvPr/>
        </p:nvSpPr>
        <p:spPr>
          <a:xfrm>
            <a:off x="1447800" y="914400"/>
            <a:ext cx="6934200" cy="452431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smtClean="0"/>
              <a:t>Automate dosing adjustment</a:t>
            </a:r>
          </a:p>
          <a:p>
            <a:pPr marL="342900" indent="-342900">
              <a:lnSpc>
                <a:spcPct val="150000"/>
              </a:lnSpc>
              <a:buFont typeface="Arial" panose="020B0604020202020204" pitchFamily="34" charset="0"/>
              <a:buChar char="•"/>
            </a:pPr>
            <a:r>
              <a:rPr lang="en-US" sz="2400" dirty="0" smtClean="0"/>
              <a:t>Automate medication selection based on contraindications (not just alerts)</a:t>
            </a:r>
          </a:p>
          <a:p>
            <a:pPr marL="342900" indent="-342900">
              <a:lnSpc>
                <a:spcPct val="150000"/>
              </a:lnSpc>
              <a:buFont typeface="Arial" panose="020B0604020202020204" pitchFamily="34" charset="0"/>
              <a:buChar char="•"/>
            </a:pPr>
            <a:r>
              <a:rPr lang="en-US" sz="2400" dirty="0" smtClean="0"/>
              <a:t>Integrate with real pharmaceutical database </a:t>
            </a:r>
          </a:p>
          <a:p>
            <a:pPr marL="342900" indent="-342900">
              <a:lnSpc>
                <a:spcPct val="150000"/>
              </a:lnSpc>
              <a:buFont typeface="Arial" panose="020B0604020202020204" pitchFamily="34" charset="0"/>
              <a:buChar char="•"/>
            </a:pPr>
            <a:r>
              <a:rPr lang="en-US" sz="2400" dirty="0" smtClean="0"/>
              <a:t>Implement rest of algorithms in the AACE consensus statement 2013</a:t>
            </a:r>
          </a:p>
          <a:p>
            <a:pPr marL="342900" indent="-342900">
              <a:lnSpc>
                <a:spcPct val="150000"/>
              </a:lnSpc>
              <a:buFont typeface="Arial" panose="020B0604020202020204" pitchFamily="34" charset="0"/>
              <a:buChar char="•"/>
            </a:pPr>
            <a:r>
              <a:rPr lang="en-US" sz="2400" dirty="0" smtClean="0"/>
              <a:t>Add medications to A1c graphs to visualize effectiveness of medications</a:t>
            </a:r>
          </a:p>
        </p:txBody>
      </p:sp>
    </p:spTree>
    <p:extLst>
      <p:ext uri="{BB962C8B-B14F-4D97-AF65-F5344CB8AC3E}">
        <p14:creationId xmlns:p14="http://schemas.microsoft.com/office/powerpoint/2010/main" val="1867584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normAutofit/>
          </a:bodyPr>
          <a:lstStyle/>
          <a:p>
            <a:pPr algn="ctr">
              <a:buNone/>
            </a:pPr>
            <a:endParaRPr lang="en-US" sz="6000" dirty="0" smtClean="0"/>
          </a:p>
          <a:p>
            <a:pPr algn="ctr">
              <a:buNone/>
            </a:pPr>
            <a:endParaRPr lang="en-US" sz="6000" dirty="0" smtClean="0"/>
          </a:p>
          <a:p>
            <a:pPr algn="ctr">
              <a:buNone/>
            </a:pPr>
            <a:r>
              <a:rPr lang="en-US" sz="6000" dirty="0" smtClean="0">
                <a:effectLst>
                  <a:outerShdw blurRad="38100" dist="38100" dir="2700000" algn="tl">
                    <a:srgbClr val="000000">
                      <a:alpha val="43137"/>
                    </a:srgbClr>
                  </a:outerShdw>
                </a:effectLst>
              </a:rPr>
              <a:t>Thank you!</a:t>
            </a:r>
            <a:endParaRPr lang="en-US" sz="6000" dirty="0">
              <a:effectLst>
                <a:outerShdw blurRad="38100" dist="38100" dir="2700000" algn="tl">
                  <a:srgbClr val="000000">
                    <a:alpha val="43137"/>
                  </a:srgbClr>
                </a:outerShdw>
              </a:effectLst>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Requirements</a:t>
            </a:r>
            <a:r>
              <a:rPr lang="en-US" sz="4000" dirty="0" smtClean="0"/>
              <a:t/>
            </a:r>
            <a:br>
              <a:rPr lang="en-US" sz="4000" dirty="0" smtClean="0"/>
            </a:br>
            <a:endParaRPr lang="en-US" dirty="0"/>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8" name="TextBox 7"/>
          <p:cNvSpPr txBox="1"/>
          <p:nvPr/>
        </p:nvSpPr>
        <p:spPr>
          <a:xfrm>
            <a:off x="1371600" y="1066800"/>
            <a:ext cx="7543800" cy="369332"/>
          </a:xfrm>
          <a:prstGeom prst="rect">
            <a:avLst/>
          </a:prstGeom>
          <a:noFill/>
        </p:spPr>
        <p:txBody>
          <a:bodyPr wrap="square" rtlCol="0">
            <a:spAutoFit/>
          </a:bodyPr>
          <a:lstStyle/>
          <a:p>
            <a:endParaRPr lang="zh-CN" altLang="en-US" dirty="0">
              <a:solidFill>
                <a:prstClr val="black"/>
              </a:solidFill>
            </a:endParaRPr>
          </a:p>
        </p:txBody>
      </p:sp>
      <p:sp>
        <p:nvSpPr>
          <p:cNvPr id="9" name="Rectangle 6"/>
          <p:cNvSpPr/>
          <p:nvPr/>
        </p:nvSpPr>
        <p:spPr>
          <a:xfrm>
            <a:off x="1524000" y="990600"/>
            <a:ext cx="6934200" cy="3970318"/>
          </a:xfrm>
          <a:prstGeom prst="rect">
            <a:avLst/>
          </a:prstGeom>
        </p:spPr>
        <p:txBody>
          <a:bodyPr wrap="square">
            <a:spAutoFit/>
          </a:bodyPr>
          <a:lstStyle/>
          <a:p>
            <a:pPr marL="342900" indent="-342900">
              <a:lnSpc>
                <a:spcPct val="150000"/>
              </a:lnSpc>
              <a:buFont typeface="Arial" pitchFamily="34" charset="0"/>
              <a:buChar char="•"/>
            </a:pPr>
            <a:endParaRPr lang="en-US" sz="2800" dirty="0" smtClean="0">
              <a:solidFill>
                <a:prstClr val="black"/>
              </a:solidFill>
            </a:endParaRPr>
          </a:p>
          <a:p>
            <a:pPr marL="342900" indent="-342900">
              <a:lnSpc>
                <a:spcPct val="150000"/>
              </a:lnSpc>
              <a:buFont typeface="Arial" pitchFamily="34" charset="0"/>
              <a:buChar char="•"/>
            </a:pPr>
            <a:r>
              <a:rPr lang="en-US" sz="2800" dirty="0" smtClean="0">
                <a:solidFill>
                  <a:prstClr val="black"/>
                </a:solidFill>
              </a:rPr>
              <a:t>User</a:t>
            </a:r>
          </a:p>
          <a:p>
            <a:pPr marL="342900" indent="-342900">
              <a:lnSpc>
                <a:spcPct val="150000"/>
              </a:lnSpc>
              <a:buFont typeface="Arial" pitchFamily="34" charset="0"/>
              <a:buChar char="•"/>
            </a:pPr>
            <a:r>
              <a:rPr lang="en-US" sz="2800" dirty="0" smtClean="0">
                <a:solidFill>
                  <a:prstClr val="black"/>
                </a:solidFill>
              </a:rPr>
              <a:t>Patient</a:t>
            </a:r>
          </a:p>
          <a:p>
            <a:pPr marL="342900" indent="-342900">
              <a:lnSpc>
                <a:spcPct val="150000"/>
              </a:lnSpc>
              <a:buFont typeface="Arial" pitchFamily="34" charset="0"/>
              <a:buChar char="•"/>
            </a:pPr>
            <a:r>
              <a:rPr lang="en-US" sz="2800" dirty="0" smtClean="0">
                <a:solidFill>
                  <a:prstClr val="black"/>
                </a:solidFill>
              </a:rPr>
              <a:t>Medicine</a:t>
            </a:r>
          </a:p>
          <a:p>
            <a:pPr marL="342900" indent="-342900">
              <a:lnSpc>
                <a:spcPct val="150000"/>
              </a:lnSpc>
              <a:buFont typeface="Arial" pitchFamily="34" charset="0"/>
              <a:buChar char="•"/>
            </a:pPr>
            <a:r>
              <a:rPr lang="en-US" sz="2800" dirty="0" smtClean="0">
                <a:solidFill>
                  <a:prstClr val="black"/>
                </a:solidFill>
              </a:rPr>
              <a:t>Visit</a:t>
            </a:r>
          </a:p>
          <a:p>
            <a:pPr marL="342900" indent="-342900">
              <a:lnSpc>
                <a:spcPct val="150000"/>
              </a:lnSpc>
              <a:buFont typeface="Arial" pitchFamily="34" charset="0"/>
              <a:buChar char="•"/>
            </a:pPr>
            <a:r>
              <a:rPr lang="en-US" sz="2800" dirty="0" smtClean="0">
                <a:solidFill>
                  <a:prstClr val="black"/>
                </a:solidFill>
              </a:rPr>
              <a:t>Calculator</a:t>
            </a:r>
            <a:endParaRPr lang="en-US" dirty="0">
              <a:solidFill>
                <a:prstClr val="black"/>
              </a:solidFill>
            </a:endParaRPr>
          </a:p>
        </p:txBody>
      </p:sp>
      <p:sp>
        <p:nvSpPr>
          <p:cNvPr id="3" name="矩形 2"/>
          <p:cNvSpPr/>
          <p:nvPr/>
        </p:nvSpPr>
        <p:spPr>
          <a:xfrm>
            <a:off x="5638800" y="1905000"/>
            <a:ext cx="1219200" cy="1295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UI</a:t>
            </a:r>
            <a:endParaRPr lang="en-US" dirty="0"/>
          </a:p>
        </p:txBody>
      </p:sp>
      <p:sp>
        <p:nvSpPr>
          <p:cNvPr id="4" name="圆柱形 3"/>
          <p:cNvSpPr/>
          <p:nvPr/>
        </p:nvSpPr>
        <p:spPr>
          <a:xfrm>
            <a:off x="5638800" y="3803326"/>
            <a:ext cx="1219200" cy="16764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Patient</a:t>
            </a:r>
          </a:p>
          <a:p>
            <a:pPr algn="ctr"/>
            <a:r>
              <a:rPr lang="en-US" dirty="0" smtClean="0"/>
              <a:t>Database</a:t>
            </a:r>
            <a:endParaRPr lang="en-US" dirty="0"/>
          </a:p>
        </p:txBody>
      </p:sp>
      <p:sp>
        <p:nvSpPr>
          <p:cNvPr id="5" name="矩形 4"/>
          <p:cNvSpPr/>
          <p:nvPr/>
        </p:nvSpPr>
        <p:spPr>
          <a:xfrm>
            <a:off x="3888178" y="4267200"/>
            <a:ext cx="1257300" cy="990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Medical </a:t>
            </a:r>
          </a:p>
          <a:p>
            <a:pPr algn="ctr"/>
            <a:r>
              <a:rPr lang="en-US" dirty="0" smtClean="0"/>
              <a:t>Algorithms</a:t>
            </a:r>
            <a:endParaRPr lang="en-US" dirty="0"/>
          </a:p>
        </p:txBody>
      </p:sp>
      <p:cxnSp>
        <p:nvCxnSpPr>
          <p:cNvPr id="7" name="直接箭头连接符 6"/>
          <p:cNvCxnSpPr>
            <a:endCxn id="3" idx="1"/>
          </p:cNvCxnSpPr>
          <p:nvPr/>
        </p:nvCxnSpPr>
        <p:spPr>
          <a:xfrm>
            <a:off x="5339649" y="2552700"/>
            <a:ext cx="29915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3" idx="3"/>
          </p:cNvCxnSpPr>
          <p:nvPr/>
        </p:nvCxnSpPr>
        <p:spPr>
          <a:xfrm>
            <a:off x="6858000" y="2552700"/>
            <a:ext cx="38100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a:endCxn id="4" idx="1"/>
          </p:cNvCxnSpPr>
          <p:nvPr/>
        </p:nvCxnSpPr>
        <p:spPr>
          <a:xfrm>
            <a:off x="6248400" y="3200400"/>
            <a:ext cx="0" cy="6029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endCxn id="5" idx="0"/>
          </p:cNvCxnSpPr>
          <p:nvPr/>
        </p:nvCxnSpPr>
        <p:spPr>
          <a:xfrm rot="10800000" flipV="1">
            <a:off x="4516828" y="4070514"/>
            <a:ext cx="1121972" cy="196685"/>
          </a:xfrm>
          <a:prstGeom prst="bent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 idx="2"/>
            <a:endCxn id="4" idx="3"/>
          </p:cNvCxnSpPr>
          <p:nvPr/>
        </p:nvCxnSpPr>
        <p:spPr>
          <a:xfrm rot="16200000" flipH="1">
            <a:off x="5271651" y="4502977"/>
            <a:ext cx="221926" cy="1731572"/>
          </a:xfrm>
          <a:prstGeom prst="bentConnector3">
            <a:avLst>
              <a:gd name="adj1" fmla="val 203007"/>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657600" y="3388636"/>
            <a:ext cx="1828800" cy="738664"/>
          </a:xfrm>
          <a:prstGeom prst="rect">
            <a:avLst/>
          </a:prstGeom>
          <a:noFill/>
        </p:spPr>
        <p:txBody>
          <a:bodyPr wrap="square" rtlCol="0">
            <a:spAutoFit/>
          </a:bodyPr>
          <a:lstStyle/>
          <a:p>
            <a:r>
              <a:rPr lang="en-US" sz="1400" dirty="0" smtClean="0">
                <a:solidFill>
                  <a:schemeClr val="accent6"/>
                </a:solidFill>
              </a:rPr>
              <a:t>A1c, weight, height </a:t>
            </a:r>
          </a:p>
          <a:p>
            <a:r>
              <a:rPr lang="en-US" sz="1400" dirty="0" smtClean="0">
                <a:solidFill>
                  <a:schemeClr val="accent6"/>
                </a:solidFill>
              </a:rPr>
              <a:t>&amp;</a:t>
            </a:r>
          </a:p>
          <a:p>
            <a:r>
              <a:rPr lang="en-US" sz="1400" dirty="0" smtClean="0">
                <a:solidFill>
                  <a:schemeClr val="accent6"/>
                </a:solidFill>
              </a:rPr>
              <a:t>Medical Problems</a:t>
            </a:r>
            <a:endParaRPr lang="en-US" sz="1400" dirty="0">
              <a:solidFill>
                <a:schemeClr val="accent6"/>
              </a:solidFill>
            </a:endParaRPr>
          </a:p>
        </p:txBody>
      </p:sp>
      <p:sp>
        <p:nvSpPr>
          <p:cNvPr id="26" name="文本框 25"/>
          <p:cNvSpPr txBox="1"/>
          <p:nvPr/>
        </p:nvSpPr>
        <p:spPr>
          <a:xfrm>
            <a:off x="3429000" y="1536263"/>
            <a:ext cx="2209800"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accent6"/>
                </a:solidFill>
              </a:rPr>
              <a:t>Secure User Login</a:t>
            </a:r>
          </a:p>
          <a:p>
            <a:pPr marL="285750" indent="-285750">
              <a:buFont typeface="Arial" panose="020B0604020202020204" pitchFamily="34" charset="0"/>
              <a:buChar char="•"/>
            </a:pPr>
            <a:r>
              <a:rPr lang="en-US" sz="1400" dirty="0">
                <a:solidFill>
                  <a:schemeClr val="accent6"/>
                </a:solidFill>
              </a:rPr>
              <a:t>Patient </a:t>
            </a:r>
            <a:r>
              <a:rPr lang="en-US" sz="1400" dirty="0" smtClean="0">
                <a:solidFill>
                  <a:schemeClr val="accent6"/>
                </a:solidFill>
              </a:rPr>
              <a:t>Information</a:t>
            </a:r>
            <a:br>
              <a:rPr lang="en-US" sz="1400" dirty="0" smtClean="0">
                <a:solidFill>
                  <a:schemeClr val="accent6"/>
                </a:solidFill>
              </a:rPr>
            </a:br>
            <a:r>
              <a:rPr lang="en-US" sz="1400" dirty="0" smtClean="0">
                <a:solidFill>
                  <a:schemeClr val="accent6"/>
                </a:solidFill>
              </a:rPr>
              <a:t>-Demographics</a:t>
            </a:r>
            <a:br>
              <a:rPr lang="en-US" sz="1400" dirty="0" smtClean="0">
                <a:solidFill>
                  <a:schemeClr val="accent6"/>
                </a:solidFill>
              </a:rPr>
            </a:br>
            <a:r>
              <a:rPr lang="en-US" sz="1400" dirty="0" smtClean="0">
                <a:solidFill>
                  <a:schemeClr val="accent6"/>
                </a:solidFill>
              </a:rPr>
              <a:t>-Medical Problems</a:t>
            </a:r>
            <a:br>
              <a:rPr lang="en-US" sz="1400" dirty="0" smtClean="0">
                <a:solidFill>
                  <a:schemeClr val="accent6"/>
                </a:solidFill>
              </a:rPr>
            </a:br>
            <a:r>
              <a:rPr lang="en-US" sz="1400" dirty="0" smtClean="0">
                <a:solidFill>
                  <a:schemeClr val="accent6"/>
                </a:solidFill>
              </a:rPr>
              <a:t>-Weight, height, waist</a:t>
            </a:r>
            <a:br>
              <a:rPr lang="en-US" sz="1400" dirty="0" smtClean="0">
                <a:solidFill>
                  <a:schemeClr val="accent6"/>
                </a:solidFill>
              </a:rPr>
            </a:br>
            <a:r>
              <a:rPr lang="en-US" sz="1400" dirty="0" smtClean="0">
                <a:solidFill>
                  <a:schemeClr val="accent6"/>
                </a:solidFill>
              </a:rPr>
              <a:t>-A1c measured &amp;Target</a:t>
            </a:r>
            <a:br>
              <a:rPr lang="en-US" sz="1400" dirty="0" smtClean="0">
                <a:solidFill>
                  <a:schemeClr val="accent6"/>
                </a:solidFill>
              </a:rPr>
            </a:br>
            <a:r>
              <a:rPr lang="en-US" sz="1400" dirty="0" smtClean="0">
                <a:solidFill>
                  <a:schemeClr val="accent6"/>
                </a:solidFill>
              </a:rPr>
              <a:t>-BMI &amp;Target</a:t>
            </a:r>
          </a:p>
        </p:txBody>
      </p:sp>
      <p:sp>
        <p:nvSpPr>
          <p:cNvPr id="28" name="文本框 27"/>
          <p:cNvSpPr txBox="1"/>
          <p:nvPr/>
        </p:nvSpPr>
        <p:spPr>
          <a:xfrm>
            <a:off x="7239000" y="1751706"/>
            <a:ext cx="1828800"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accent6"/>
                </a:solidFill>
              </a:rPr>
              <a:t>Patient</a:t>
            </a:r>
          </a:p>
          <a:p>
            <a:r>
              <a:rPr lang="en-US" sz="1400" dirty="0">
                <a:solidFill>
                  <a:schemeClr val="accent6"/>
                </a:solidFill>
              </a:rPr>
              <a:t> </a:t>
            </a:r>
            <a:r>
              <a:rPr lang="en-US" sz="1400" dirty="0" smtClean="0">
                <a:solidFill>
                  <a:schemeClr val="accent6"/>
                </a:solidFill>
              </a:rPr>
              <a:t>     -Demographics</a:t>
            </a:r>
          </a:p>
          <a:p>
            <a:r>
              <a:rPr lang="en-US" sz="1400" dirty="0" smtClean="0">
                <a:solidFill>
                  <a:schemeClr val="accent6"/>
                </a:solidFill>
              </a:rPr>
              <a:t>      -Medical Problems</a:t>
            </a:r>
          </a:p>
          <a:p>
            <a:pPr marL="285750" indent="-285750">
              <a:buFont typeface="Arial" panose="020B0604020202020204" pitchFamily="34" charset="0"/>
              <a:buChar char="•"/>
            </a:pPr>
            <a:r>
              <a:rPr lang="en-US" sz="1400" dirty="0" smtClean="0">
                <a:solidFill>
                  <a:schemeClr val="accent6"/>
                </a:solidFill>
              </a:rPr>
              <a:t>Therapy</a:t>
            </a:r>
          </a:p>
          <a:p>
            <a:pPr marL="285750" indent="-285750">
              <a:buFont typeface="Arial" panose="020B0604020202020204" pitchFamily="34" charset="0"/>
              <a:buChar char="•"/>
            </a:pPr>
            <a:r>
              <a:rPr lang="en-US" sz="1400" dirty="0" smtClean="0">
                <a:solidFill>
                  <a:schemeClr val="accent6"/>
                </a:solidFill>
              </a:rPr>
              <a:t>Time series data</a:t>
            </a:r>
          </a:p>
          <a:p>
            <a:r>
              <a:rPr lang="en-US" sz="1400" dirty="0" smtClean="0">
                <a:solidFill>
                  <a:schemeClr val="accent6"/>
                </a:solidFill>
              </a:rPr>
              <a:t>      - A1C</a:t>
            </a:r>
          </a:p>
          <a:p>
            <a:r>
              <a:rPr lang="en-US" sz="1400" dirty="0" smtClean="0">
                <a:solidFill>
                  <a:schemeClr val="accent6"/>
                </a:solidFill>
              </a:rPr>
              <a:t>      - BMI</a:t>
            </a:r>
          </a:p>
        </p:txBody>
      </p:sp>
      <p:sp>
        <p:nvSpPr>
          <p:cNvPr id="30" name="文本框 29"/>
          <p:cNvSpPr txBox="1"/>
          <p:nvPr/>
        </p:nvSpPr>
        <p:spPr>
          <a:xfrm>
            <a:off x="4637687" y="5687035"/>
            <a:ext cx="1610713" cy="523220"/>
          </a:xfrm>
          <a:prstGeom prst="rect">
            <a:avLst/>
          </a:prstGeom>
          <a:noFill/>
        </p:spPr>
        <p:txBody>
          <a:bodyPr wrap="square" rtlCol="0">
            <a:spAutoFit/>
          </a:bodyPr>
          <a:lstStyle/>
          <a:p>
            <a:pPr algn="ctr"/>
            <a:r>
              <a:rPr lang="en-US" sz="1400" dirty="0" smtClean="0">
                <a:solidFill>
                  <a:schemeClr val="accent6"/>
                </a:solidFill>
              </a:rPr>
              <a:t>Recommended Therapy</a:t>
            </a:r>
            <a:endParaRPr lang="en-US" sz="1400" dirty="0">
              <a:solidFill>
                <a:schemeClr val="accent6"/>
              </a:solidFill>
            </a:endParaRPr>
          </a:p>
        </p:txBody>
      </p:sp>
    </p:spTree>
    <p:extLst>
      <p:ext uri="{BB962C8B-B14F-4D97-AF65-F5344CB8AC3E}">
        <p14:creationId xmlns:p14="http://schemas.microsoft.com/office/powerpoint/2010/main" val="3550795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Requirements</a:t>
            </a:r>
            <a:r>
              <a:rPr lang="en-US" sz="4000" dirty="0" smtClean="0"/>
              <a:t/>
            </a:r>
            <a:br>
              <a:rPr lang="en-US" sz="4000" dirty="0" smtClean="0"/>
            </a:br>
            <a:endParaRPr lang="en-US" dirty="0"/>
          </a:p>
        </p:txBody>
      </p:sp>
      <p:sp>
        <p:nvSpPr>
          <p:cNvPr id="7" name="Rectangle 6"/>
          <p:cNvSpPr/>
          <p:nvPr/>
        </p:nvSpPr>
        <p:spPr>
          <a:xfrm>
            <a:off x="1447800" y="1295400"/>
            <a:ext cx="6934200" cy="6647974"/>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smtClean="0">
                <a:solidFill>
                  <a:prstClr val="black"/>
                </a:solidFill>
              </a:rPr>
              <a:t>User</a:t>
            </a:r>
          </a:p>
          <a:p>
            <a:pPr marL="800100" lvl="1" indent="-342900">
              <a:lnSpc>
                <a:spcPct val="150000"/>
              </a:lnSpc>
            </a:pPr>
            <a:r>
              <a:rPr lang="en-US" sz="2800" dirty="0">
                <a:solidFill>
                  <a:prstClr val="black"/>
                </a:solidFill>
              </a:rPr>
              <a:t>	</a:t>
            </a:r>
            <a:r>
              <a:rPr lang="en-US" sz="2400" dirty="0">
                <a:solidFill>
                  <a:prstClr val="black"/>
                </a:solidFill>
              </a:rPr>
              <a:t>- </a:t>
            </a:r>
            <a:r>
              <a:rPr lang="en-US" altLang="zh-CN" sz="2400" dirty="0">
                <a:solidFill>
                  <a:prstClr val="black"/>
                </a:solidFill>
              </a:rPr>
              <a:t>Sign Up</a:t>
            </a:r>
          </a:p>
          <a:p>
            <a:pPr marL="800100" lvl="1" indent="-342900">
              <a:lnSpc>
                <a:spcPct val="150000"/>
              </a:lnSpc>
            </a:pPr>
            <a:r>
              <a:rPr lang="en-US" sz="2400" dirty="0">
                <a:solidFill>
                  <a:prstClr val="black"/>
                </a:solidFill>
              </a:rPr>
              <a:t>	- </a:t>
            </a:r>
            <a:r>
              <a:rPr lang="en-US" altLang="zh-CN" sz="2400" dirty="0">
                <a:solidFill>
                  <a:prstClr val="black"/>
                </a:solidFill>
              </a:rPr>
              <a:t>Login</a:t>
            </a:r>
            <a:endParaRPr lang="en-US" sz="2400" dirty="0">
              <a:solidFill>
                <a:prstClr val="black"/>
              </a:solidFill>
            </a:endParaRPr>
          </a:p>
          <a:p>
            <a:pPr marL="800100" lvl="1" indent="-342900">
              <a:lnSpc>
                <a:spcPct val="150000"/>
              </a:lnSpc>
            </a:pPr>
            <a:r>
              <a:rPr lang="en-US" sz="2400" dirty="0">
                <a:solidFill>
                  <a:prstClr val="black"/>
                </a:solidFill>
              </a:rPr>
              <a:t>	- </a:t>
            </a:r>
            <a:r>
              <a:rPr lang="en-US" altLang="zh-CN" sz="2400" dirty="0" smtClean="0">
                <a:solidFill>
                  <a:prstClr val="black"/>
                </a:solidFill>
              </a:rPr>
              <a:t>Logout</a:t>
            </a:r>
            <a:endParaRPr lang="en-US" sz="2800" dirty="0" smtClean="0">
              <a:solidFill>
                <a:prstClr val="black"/>
              </a:solidFill>
            </a:endParaRPr>
          </a:p>
          <a:p>
            <a:pPr marL="457200" indent="-457200">
              <a:lnSpc>
                <a:spcPct val="150000"/>
              </a:lnSpc>
              <a:buFont typeface="Wingdings" panose="05000000000000000000" pitchFamily="2" charset="2"/>
              <a:buChar char="Ø"/>
            </a:pPr>
            <a:r>
              <a:rPr lang="en-US" sz="2800" dirty="0" smtClean="0">
                <a:solidFill>
                  <a:prstClr val="black"/>
                </a:solidFill>
              </a:rPr>
              <a:t>Admin</a:t>
            </a:r>
          </a:p>
          <a:p>
            <a:pPr marL="800100" lvl="1" indent="-342900">
              <a:lnSpc>
                <a:spcPct val="150000"/>
              </a:lnSpc>
            </a:pPr>
            <a:r>
              <a:rPr lang="en-US" sz="2800" dirty="0" smtClean="0">
                <a:solidFill>
                  <a:prstClr val="black"/>
                </a:solidFill>
              </a:rPr>
              <a:t>	</a:t>
            </a:r>
            <a:r>
              <a:rPr lang="en-US" sz="2400" dirty="0">
                <a:solidFill>
                  <a:prstClr val="black"/>
                </a:solidFill>
              </a:rPr>
              <a:t>- </a:t>
            </a:r>
            <a:r>
              <a:rPr lang="en-US" altLang="zh-CN" sz="2400" dirty="0" smtClean="0">
                <a:solidFill>
                  <a:prstClr val="black"/>
                </a:solidFill>
              </a:rPr>
              <a:t>User management: Edit/Active/Delete User</a:t>
            </a:r>
          </a:p>
          <a:p>
            <a:pPr marL="800100" lvl="1" indent="-342900">
              <a:lnSpc>
                <a:spcPct val="150000"/>
              </a:lnSpc>
            </a:pPr>
            <a:r>
              <a:rPr lang="en-US" sz="2400" dirty="0">
                <a:solidFill>
                  <a:prstClr val="black"/>
                </a:solidFill>
              </a:rPr>
              <a:t> </a:t>
            </a:r>
            <a:r>
              <a:rPr lang="en-US" sz="2400" dirty="0" smtClean="0">
                <a:solidFill>
                  <a:prstClr val="black"/>
                </a:solidFill>
              </a:rPr>
              <a:t>   - Medicines Management</a:t>
            </a:r>
            <a:endParaRPr lang="en-US" sz="2400" dirty="0">
              <a:solidFill>
                <a:prstClr val="black"/>
              </a:solidFill>
            </a:endParaRPr>
          </a:p>
          <a:p>
            <a:pPr marL="800100" lvl="1" indent="-342900">
              <a:lnSpc>
                <a:spcPct val="150000"/>
              </a:lnSpc>
            </a:pPr>
            <a:r>
              <a:rPr lang="en-US" sz="2400" dirty="0">
                <a:solidFill>
                  <a:prstClr val="black"/>
                </a:solidFill>
              </a:rPr>
              <a:t>	- </a:t>
            </a:r>
            <a:r>
              <a:rPr lang="en-US" altLang="zh-CN" sz="2400" dirty="0" smtClean="0">
                <a:solidFill>
                  <a:prstClr val="black"/>
                </a:solidFill>
              </a:rPr>
              <a:t>List All Patients</a:t>
            </a:r>
            <a:endParaRPr lang="en-US" sz="2800" dirty="0">
              <a:solidFill>
                <a:prstClr val="black"/>
              </a:solidFill>
            </a:endParaRPr>
          </a:p>
          <a:p>
            <a:pPr>
              <a:lnSpc>
                <a:spcPct val="150000"/>
              </a:lnSpc>
            </a:pPr>
            <a:endParaRPr lang="en-US" sz="2800" dirty="0" smtClean="0">
              <a:solidFill>
                <a:prstClr val="black"/>
              </a:solidFill>
            </a:endParaRPr>
          </a:p>
          <a:p>
            <a:pPr marL="800100" lvl="1" indent="-342900">
              <a:lnSpc>
                <a:spcPct val="150000"/>
              </a:lnSpc>
            </a:pPr>
            <a:r>
              <a:rPr lang="en-US" sz="2400" dirty="0" smtClean="0">
                <a:solidFill>
                  <a:prstClr val="black"/>
                </a:solidFill>
              </a:rPr>
              <a:t>	</a:t>
            </a:r>
            <a:endParaRPr lang="en-US" altLang="zh-CN" sz="2400" dirty="0" smtClean="0">
              <a:solidFill>
                <a:prstClr val="black"/>
              </a:solidFill>
            </a:endParaRPr>
          </a:p>
          <a:p>
            <a:pPr marL="800100" lvl="1" indent="-342900">
              <a:lnSpc>
                <a:spcPct val="150000"/>
              </a:lnSpc>
            </a:pPr>
            <a:r>
              <a:rPr lang="en-US" sz="2400" dirty="0">
                <a:solidFill>
                  <a:prstClr val="black"/>
                </a:solidFill>
              </a:rPr>
              <a:t>	</a:t>
            </a:r>
            <a:endParaRPr lang="en-US" dirty="0">
              <a:solidFill>
                <a:prstClr val="black"/>
              </a:solidFill>
            </a:endParaRPr>
          </a:p>
        </p:txBody>
      </p:sp>
    </p:spTree>
    <p:extLst>
      <p:ext uri="{BB962C8B-B14F-4D97-AF65-F5344CB8AC3E}">
        <p14:creationId xmlns:p14="http://schemas.microsoft.com/office/powerpoint/2010/main" val="3465386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Requirements</a:t>
            </a:r>
            <a:r>
              <a:rPr lang="en-US" sz="4000" dirty="0" smtClean="0"/>
              <a:t/>
            </a:r>
            <a:br>
              <a:rPr lang="en-US" sz="4000" dirty="0" smtClean="0"/>
            </a:br>
            <a:endParaRPr lang="en-US" dirty="0"/>
          </a:p>
        </p:txBody>
      </p:sp>
      <p:sp>
        <p:nvSpPr>
          <p:cNvPr id="7" name="Rectangle 6"/>
          <p:cNvSpPr/>
          <p:nvPr/>
        </p:nvSpPr>
        <p:spPr>
          <a:xfrm>
            <a:off x="1447800" y="1295400"/>
            <a:ext cx="6934200" cy="350865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solidFill>
                  <a:prstClr val="black"/>
                </a:solidFill>
              </a:rPr>
              <a:t>Patient</a:t>
            </a:r>
          </a:p>
          <a:p>
            <a:pPr marL="800100" lvl="1" indent="-342900">
              <a:lnSpc>
                <a:spcPct val="150000"/>
              </a:lnSpc>
            </a:pPr>
            <a:r>
              <a:rPr lang="en-US" sz="2400" dirty="0">
                <a:solidFill>
                  <a:prstClr val="black"/>
                </a:solidFill>
              </a:rPr>
              <a:t>	- Add </a:t>
            </a:r>
            <a:r>
              <a:rPr lang="en-US" altLang="zh-CN" sz="2400" dirty="0" smtClean="0">
                <a:solidFill>
                  <a:prstClr val="black"/>
                </a:solidFill>
              </a:rPr>
              <a:t>Patient</a:t>
            </a:r>
          </a:p>
          <a:p>
            <a:pPr marL="800100" lvl="1" indent="-342900">
              <a:lnSpc>
                <a:spcPct val="150000"/>
              </a:lnSpc>
            </a:pPr>
            <a:r>
              <a:rPr lang="en-US" sz="2400" dirty="0">
                <a:solidFill>
                  <a:prstClr val="black"/>
                </a:solidFill>
              </a:rPr>
              <a:t>	- </a:t>
            </a:r>
            <a:r>
              <a:rPr lang="en-US" altLang="zh-CN" sz="2400" dirty="0" smtClean="0">
                <a:solidFill>
                  <a:prstClr val="black"/>
                </a:solidFill>
              </a:rPr>
              <a:t>Search Patient</a:t>
            </a:r>
            <a:endParaRPr lang="en-US" sz="2400" dirty="0">
              <a:solidFill>
                <a:prstClr val="black"/>
              </a:solidFill>
            </a:endParaRPr>
          </a:p>
          <a:p>
            <a:pPr marL="800100" lvl="1" indent="-342900">
              <a:lnSpc>
                <a:spcPct val="150000"/>
              </a:lnSpc>
            </a:pPr>
            <a:r>
              <a:rPr lang="en-US" sz="2400" dirty="0">
                <a:solidFill>
                  <a:prstClr val="black"/>
                </a:solidFill>
              </a:rPr>
              <a:t>	- </a:t>
            </a:r>
            <a:r>
              <a:rPr lang="en-US" altLang="zh-CN" sz="2400" dirty="0" smtClean="0">
                <a:solidFill>
                  <a:prstClr val="black"/>
                </a:solidFill>
              </a:rPr>
              <a:t>List Patient</a:t>
            </a:r>
          </a:p>
          <a:p>
            <a:pPr marL="800100" lvl="1" indent="-342900">
              <a:lnSpc>
                <a:spcPct val="150000"/>
              </a:lnSpc>
            </a:pPr>
            <a:r>
              <a:rPr lang="en-US" sz="2400" dirty="0">
                <a:solidFill>
                  <a:prstClr val="black"/>
                </a:solidFill>
              </a:rPr>
              <a:t>	- Update </a:t>
            </a:r>
            <a:r>
              <a:rPr lang="en-US" altLang="zh-CN" sz="2400" dirty="0" smtClean="0">
                <a:solidFill>
                  <a:prstClr val="black"/>
                </a:solidFill>
              </a:rPr>
              <a:t>Patient</a:t>
            </a:r>
          </a:p>
          <a:p>
            <a:pPr marL="800100" lvl="1" indent="-342900">
              <a:lnSpc>
                <a:spcPct val="150000"/>
              </a:lnSpc>
            </a:pPr>
            <a:r>
              <a:rPr lang="en-US" sz="2400" dirty="0">
                <a:solidFill>
                  <a:prstClr val="black"/>
                </a:solidFill>
              </a:rPr>
              <a:t>	- Delete </a:t>
            </a:r>
            <a:r>
              <a:rPr lang="en-US" altLang="zh-CN" sz="2400" dirty="0" smtClean="0">
                <a:solidFill>
                  <a:prstClr val="black"/>
                </a:solidFill>
              </a:rPr>
              <a:t>Patient</a:t>
            </a:r>
            <a:endParaRPr lang="en-US" dirty="0">
              <a:solidFill>
                <a:prstClr val="black"/>
              </a:solidFill>
            </a:endParaRPr>
          </a:p>
        </p:txBody>
      </p:sp>
    </p:spTree>
    <p:extLst>
      <p:ext uri="{BB962C8B-B14F-4D97-AF65-F5344CB8AC3E}">
        <p14:creationId xmlns:p14="http://schemas.microsoft.com/office/powerpoint/2010/main" val="3175164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Requirements</a:t>
            </a:r>
            <a:r>
              <a:rPr lang="en-US" sz="4000" dirty="0" smtClean="0"/>
              <a:t/>
            </a:r>
            <a:br>
              <a:rPr lang="en-US" sz="4000" dirty="0" smtClean="0"/>
            </a:br>
            <a:endParaRPr lang="en-US" dirty="0"/>
          </a:p>
        </p:txBody>
      </p:sp>
      <p:sp>
        <p:nvSpPr>
          <p:cNvPr id="8" name="Rectangle 6"/>
          <p:cNvSpPr/>
          <p:nvPr/>
        </p:nvSpPr>
        <p:spPr>
          <a:xfrm>
            <a:off x="1447800" y="1295400"/>
            <a:ext cx="6934200" cy="406265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solidFill>
                  <a:prstClr val="black"/>
                </a:solidFill>
              </a:rPr>
              <a:t>Medicine</a:t>
            </a:r>
          </a:p>
          <a:p>
            <a:pPr marL="800100" lvl="1" indent="-342900">
              <a:lnSpc>
                <a:spcPct val="150000"/>
              </a:lnSpc>
            </a:pPr>
            <a:r>
              <a:rPr lang="en-US" sz="2400" dirty="0" smtClean="0">
                <a:solidFill>
                  <a:prstClr val="black"/>
                </a:solidFill>
              </a:rPr>
              <a:t>	- Add medicines</a:t>
            </a:r>
          </a:p>
          <a:p>
            <a:pPr marL="800100" lvl="1" indent="-342900">
              <a:lnSpc>
                <a:spcPct val="150000"/>
              </a:lnSpc>
            </a:pPr>
            <a:r>
              <a:rPr lang="en-US" sz="2400" dirty="0" smtClean="0">
                <a:solidFill>
                  <a:prstClr val="black"/>
                </a:solidFill>
              </a:rPr>
              <a:t>	- List medicines </a:t>
            </a:r>
          </a:p>
          <a:p>
            <a:pPr marL="800100" lvl="1" indent="-342900">
              <a:lnSpc>
                <a:spcPct val="150000"/>
              </a:lnSpc>
            </a:pPr>
            <a:r>
              <a:rPr lang="en-US" sz="2400" dirty="0" smtClean="0">
                <a:solidFill>
                  <a:prstClr val="black"/>
                </a:solidFill>
              </a:rPr>
              <a:t>	- View medicines</a:t>
            </a:r>
          </a:p>
          <a:p>
            <a:pPr marL="800100" lvl="1" indent="-342900">
              <a:lnSpc>
                <a:spcPct val="150000"/>
              </a:lnSpc>
            </a:pPr>
            <a:r>
              <a:rPr lang="en-US" sz="2400" dirty="0" smtClean="0">
                <a:solidFill>
                  <a:prstClr val="black"/>
                </a:solidFill>
              </a:rPr>
              <a:t>	- Update medicines</a:t>
            </a:r>
          </a:p>
          <a:p>
            <a:pPr marL="800100" lvl="1" indent="-342900">
              <a:lnSpc>
                <a:spcPct val="150000"/>
              </a:lnSpc>
            </a:pPr>
            <a:r>
              <a:rPr lang="en-US" sz="2400" dirty="0" smtClean="0">
                <a:solidFill>
                  <a:prstClr val="black"/>
                </a:solidFill>
              </a:rPr>
              <a:t>	- Delete medicines</a:t>
            </a:r>
          </a:p>
          <a:p>
            <a:pPr marL="800100" lvl="1" indent="-342900">
              <a:lnSpc>
                <a:spcPct val="150000"/>
              </a:lnSpc>
            </a:pPr>
            <a:r>
              <a:rPr lang="en-US" sz="2400" dirty="0" smtClean="0">
                <a:solidFill>
                  <a:prstClr val="black"/>
                </a:solidFill>
              </a:rPr>
              <a:t> </a:t>
            </a:r>
            <a:endParaRPr lang="en-US" sz="2400" dirty="0">
              <a:solidFill>
                <a:prstClr val="black"/>
              </a:solidFill>
            </a:endParaRPr>
          </a:p>
        </p:txBody>
      </p:sp>
    </p:spTree>
    <p:extLst>
      <p:ext uri="{BB962C8B-B14F-4D97-AF65-F5344CB8AC3E}">
        <p14:creationId xmlns:p14="http://schemas.microsoft.com/office/powerpoint/2010/main" val="777898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fontScale="90000"/>
          </a:bodyPr>
          <a:lstStyle/>
          <a:p>
            <a:pPr algn="ctr"/>
            <a:r>
              <a:rPr lang="en-US" b="1" dirty="0" smtClean="0"/>
              <a:t/>
            </a:r>
            <a:br>
              <a:rPr lang="en-US" b="1" dirty="0" smtClean="0"/>
            </a:br>
            <a:r>
              <a:rPr lang="en-US" sz="4000" b="1" dirty="0" smtClean="0"/>
              <a:t>Requirements</a:t>
            </a:r>
            <a:r>
              <a:rPr lang="en-US" sz="4000" dirty="0" smtClean="0"/>
              <a:t/>
            </a:r>
            <a:br>
              <a:rPr lang="en-US" sz="4000" dirty="0" smtClean="0"/>
            </a:br>
            <a:endParaRPr lang="en-US" dirty="0"/>
          </a:p>
        </p:txBody>
      </p:sp>
      <p:sp>
        <p:nvSpPr>
          <p:cNvPr id="8" name="Rectangle 6"/>
          <p:cNvSpPr/>
          <p:nvPr/>
        </p:nvSpPr>
        <p:spPr>
          <a:xfrm>
            <a:off x="1600200" y="838200"/>
            <a:ext cx="6934200" cy="792524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solidFill>
                  <a:prstClr val="black"/>
                </a:solidFill>
              </a:rPr>
              <a:t>Visit</a:t>
            </a:r>
          </a:p>
          <a:p>
            <a:pPr marL="800100" lvl="1" indent="-342900"/>
            <a:r>
              <a:rPr lang="en-US" sz="2400" dirty="0" smtClean="0">
                <a:solidFill>
                  <a:prstClr val="black"/>
                </a:solidFill>
              </a:rPr>
              <a:t>- Add visits</a:t>
            </a:r>
          </a:p>
          <a:p>
            <a:pPr lvl="2">
              <a:buFont typeface="Wingdings" pitchFamily="2" charset="2"/>
              <a:buChar char="Ø"/>
            </a:pPr>
            <a:r>
              <a:rPr lang="en-US" sz="2200" dirty="0" smtClean="0">
                <a:solidFill>
                  <a:prstClr val="black"/>
                </a:solidFill>
              </a:rPr>
              <a:t> Medical History and Complaints</a:t>
            </a:r>
            <a:endParaRPr lang="zh-CN" altLang="en-US" sz="2200" dirty="0" smtClean="0">
              <a:solidFill>
                <a:prstClr val="black"/>
              </a:solidFill>
            </a:endParaRPr>
          </a:p>
          <a:p>
            <a:pPr lvl="2">
              <a:buFont typeface="Wingdings" pitchFamily="2" charset="2"/>
              <a:buChar char="Ø"/>
            </a:pPr>
            <a:r>
              <a:rPr lang="en-US" sz="2200" dirty="0" smtClean="0">
                <a:solidFill>
                  <a:prstClr val="black"/>
                </a:solidFill>
              </a:rPr>
              <a:t> Drug Allergies and Contraindications</a:t>
            </a:r>
            <a:endParaRPr lang="zh-CN" altLang="en-US" sz="2200" dirty="0" smtClean="0">
              <a:solidFill>
                <a:prstClr val="black"/>
              </a:solidFill>
            </a:endParaRPr>
          </a:p>
          <a:p>
            <a:pPr lvl="2">
              <a:buFont typeface="Wingdings" pitchFamily="2" charset="2"/>
              <a:buChar char="Ø"/>
            </a:pPr>
            <a:r>
              <a:rPr lang="en-US" sz="2200" dirty="0" smtClean="0">
                <a:solidFill>
                  <a:prstClr val="black"/>
                </a:solidFill>
              </a:rPr>
              <a:t> Vitals and Labs</a:t>
            </a:r>
            <a:endParaRPr lang="zh-CN" altLang="en-US" sz="2200" dirty="0" smtClean="0">
              <a:solidFill>
                <a:prstClr val="black"/>
              </a:solidFill>
            </a:endParaRPr>
          </a:p>
          <a:p>
            <a:pPr lvl="2">
              <a:buFont typeface="Wingdings" pitchFamily="2" charset="2"/>
              <a:buChar char="Ø"/>
            </a:pPr>
            <a:r>
              <a:rPr lang="en-US" sz="2200" dirty="0" smtClean="0">
                <a:solidFill>
                  <a:prstClr val="black"/>
                </a:solidFill>
              </a:rPr>
              <a:t> Therapy Goals</a:t>
            </a:r>
          </a:p>
          <a:p>
            <a:pPr lvl="1"/>
            <a:endParaRPr lang="en-US" sz="2200" dirty="0" smtClean="0">
              <a:solidFill>
                <a:prstClr val="black"/>
              </a:solidFill>
            </a:endParaRPr>
          </a:p>
          <a:p>
            <a:pPr lvl="1"/>
            <a:r>
              <a:rPr lang="en-US" altLang="zh-CN" sz="2400" dirty="0" smtClean="0">
                <a:solidFill>
                  <a:prstClr val="black"/>
                </a:solidFill>
              </a:rPr>
              <a:t>- Medical algorithm</a:t>
            </a:r>
          </a:p>
          <a:p>
            <a:pPr lvl="2">
              <a:buFont typeface="Wingdings" pitchFamily="2" charset="2"/>
              <a:buChar char="Ø"/>
            </a:pPr>
            <a:r>
              <a:rPr lang="en-US" altLang="zh-CN" sz="2200" dirty="0" smtClean="0">
                <a:solidFill>
                  <a:prstClr val="black"/>
                </a:solidFill>
              </a:rPr>
              <a:t> Run medical algorithm</a:t>
            </a:r>
          </a:p>
          <a:p>
            <a:pPr lvl="2">
              <a:buFont typeface="Wingdings" pitchFamily="2" charset="2"/>
              <a:buChar char="Ø"/>
            </a:pPr>
            <a:r>
              <a:rPr lang="en-US" altLang="zh-CN" sz="2200" dirty="0" smtClean="0">
                <a:solidFill>
                  <a:prstClr val="black"/>
                </a:solidFill>
              </a:rPr>
              <a:t> Save / Edit algorithm results</a:t>
            </a:r>
          </a:p>
          <a:p>
            <a:pPr lvl="1"/>
            <a:endParaRPr lang="en-US" altLang="zh-CN" sz="2200" dirty="0" smtClean="0">
              <a:solidFill>
                <a:prstClr val="black"/>
              </a:solidFill>
            </a:endParaRPr>
          </a:p>
          <a:p>
            <a:pPr lvl="1"/>
            <a:r>
              <a:rPr lang="en-US" altLang="zh-CN" sz="2400" dirty="0" smtClean="0">
                <a:solidFill>
                  <a:prstClr val="black"/>
                </a:solidFill>
              </a:rPr>
              <a:t>- View visits</a:t>
            </a:r>
          </a:p>
          <a:p>
            <a:pPr lvl="2">
              <a:buFont typeface="Wingdings" pitchFamily="2" charset="2"/>
              <a:buChar char="Ø"/>
            </a:pPr>
            <a:r>
              <a:rPr lang="en-US" altLang="zh-CN" sz="2200" dirty="0" smtClean="0">
                <a:solidFill>
                  <a:prstClr val="black"/>
                </a:solidFill>
              </a:rPr>
              <a:t> Visit history</a:t>
            </a:r>
          </a:p>
          <a:p>
            <a:pPr lvl="2">
              <a:buFont typeface="Wingdings" pitchFamily="2" charset="2"/>
              <a:buChar char="Ø"/>
            </a:pPr>
            <a:r>
              <a:rPr lang="en-US" altLang="zh-CN" sz="2200" dirty="0" smtClean="0">
                <a:solidFill>
                  <a:prstClr val="black"/>
                </a:solidFill>
              </a:rPr>
              <a:t> BMI chart</a:t>
            </a:r>
          </a:p>
          <a:p>
            <a:pPr lvl="2">
              <a:buFont typeface="Wingdings" pitchFamily="2" charset="2"/>
              <a:buChar char="Ø"/>
            </a:pPr>
            <a:r>
              <a:rPr lang="en-US" altLang="zh-CN" sz="2200" dirty="0" smtClean="0">
                <a:solidFill>
                  <a:prstClr val="black"/>
                </a:solidFill>
              </a:rPr>
              <a:t> A1C chart </a:t>
            </a:r>
          </a:p>
          <a:p>
            <a:pPr>
              <a:buFontTx/>
              <a:buChar char="-"/>
            </a:pPr>
            <a:endParaRPr lang="en-US" altLang="zh-CN" sz="2800" dirty="0" smtClean="0">
              <a:solidFill>
                <a:prstClr val="black"/>
              </a:solidFill>
            </a:endParaRPr>
          </a:p>
          <a:p>
            <a:pPr>
              <a:buFontTx/>
              <a:buChar char="-"/>
            </a:pPr>
            <a:endParaRPr lang="en-US" altLang="zh-CN" sz="2800" dirty="0" smtClean="0">
              <a:solidFill>
                <a:prstClr val="black"/>
              </a:solidFill>
            </a:endParaRPr>
          </a:p>
          <a:p>
            <a:pPr>
              <a:buFontTx/>
              <a:buChar char="-"/>
            </a:pPr>
            <a:endParaRPr lang="zh-CN" altLang="en-US" sz="2800" dirty="0" smtClean="0">
              <a:solidFill>
                <a:prstClr val="black"/>
              </a:solidFill>
            </a:endParaRPr>
          </a:p>
          <a:p>
            <a:pPr marL="342900" indent="-342900">
              <a:lnSpc>
                <a:spcPct val="150000"/>
              </a:lnSpc>
              <a:buFontTx/>
              <a:buChar char="-"/>
            </a:pPr>
            <a:endParaRPr lang="en-US" sz="2800" dirty="0" smtClean="0">
              <a:solidFill>
                <a:prstClr val="black"/>
              </a:solidFill>
            </a:endParaRPr>
          </a:p>
          <a:p>
            <a:pPr marL="342900" indent="-342900">
              <a:lnSpc>
                <a:spcPct val="150000"/>
              </a:lnSpc>
            </a:pPr>
            <a:endParaRPr lang="en-US" dirty="0">
              <a:solidFill>
                <a:prstClr val="black"/>
              </a:solidFill>
            </a:endParaRPr>
          </a:p>
        </p:txBody>
      </p:sp>
    </p:spTree>
    <p:extLst>
      <p:ext uri="{BB962C8B-B14F-4D97-AF65-F5344CB8AC3E}">
        <p14:creationId xmlns:p14="http://schemas.microsoft.com/office/powerpoint/2010/main" val="23514455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3088</TotalTime>
  <Words>2622</Words>
  <Application>Microsoft Office PowerPoint</Application>
  <PresentationFormat>On-screen Show (4:3)</PresentationFormat>
  <Paragraphs>519</Paragraphs>
  <Slides>44</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宋体</vt:lpstr>
      <vt:lpstr>Arial</vt:lpstr>
      <vt:lpstr>Calibri</vt:lpstr>
      <vt:lpstr>Gill Sans MT</vt:lpstr>
      <vt:lpstr>华文中宋</vt:lpstr>
      <vt:lpstr>Verdana</vt:lpstr>
      <vt:lpstr>Wingdings</vt:lpstr>
      <vt:lpstr>Wingdings 2</vt:lpstr>
      <vt:lpstr>Solstice</vt:lpstr>
      <vt:lpstr>                                       Metropolitan College</vt:lpstr>
      <vt:lpstr> Team members: </vt:lpstr>
      <vt:lpstr>Project Overview</vt:lpstr>
      <vt:lpstr> Description </vt:lpstr>
      <vt:lpstr> Requirements </vt:lpstr>
      <vt:lpstr> Requirements </vt:lpstr>
      <vt:lpstr> Requirements </vt:lpstr>
      <vt:lpstr> Requirements </vt:lpstr>
      <vt:lpstr> Requirements </vt:lpstr>
      <vt:lpstr> Requirements </vt:lpstr>
      <vt:lpstr> Requirements </vt:lpstr>
      <vt:lpstr>  User Stories for Iteration #3  </vt:lpstr>
      <vt:lpstr>PowerPoint Presentation</vt:lpstr>
      <vt:lpstr>MVC Architecture</vt:lpstr>
      <vt:lpstr>The Architecture </vt:lpstr>
      <vt:lpstr>Why MVC?</vt:lpstr>
      <vt:lpstr>Template</vt:lpstr>
      <vt:lpstr>Security</vt:lpstr>
      <vt:lpstr>The implementation</vt:lpstr>
      <vt:lpstr>Software Design Database Schema</vt:lpstr>
      <vt:lpstr>Database Schema</vt:lpstr>
      <vt:lpstr>Algorithm Scope</vt:lpstr>
      <vt:lpstr>Algorithm Limitations</vt:lpstr>
      <vt:lpstr>Glycemic Control Algorithm Read Patient and Medicine Data</vt:lpstr>
      <vt:lpstr>Select Therapy</vt:lpstr>
      <vt:lpstr>Select Medications </vt:lpstr>
      <vt:lpstr>Check for Risk of Side Effects &amp; Accept or Edit Results</vt:lpstr>
      <vt:lpstr> Test </vt:lpstr>
      <vt:lpstr> Test - Approach </vt:lpstr>
      <vt:lpstr> Test - Test Driven Design </vt:lpstr>
      <vt:lpstr> Test – Document </vt:lpstr>
      <vt:lpstr> Testing - Statistics </vt:lpstr>
      <vt:lpstr> Testing - Algorithm </vt:lpstr>
      <vt:lpstr>PowerPoint Presentation</vt:lpstr>
      <vt:lpstr> Project Management  </vt:lpstr>
      <vt:lpstr> Project Management  </vt:lpstr>
      <vt:lpstr> Metrics</vt:lpstr>
      <vt:lpstr> Product Metrics </vt:lpstr>
      <vt:lpstr> Product Metrics </vt:lpstr>
      <vt:lpstr> Process Metrics </vt:lpstr>
      <vt:lpstr> Process Metrics </vt:lpstr>
      <vt:lpstr> Progress &amp; Lessons Learned </vt:lpstr>
      <vt:lpstr> Future Work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Metropolitan College</dc:title>
  <dc:creator>Bogdan</dc:creator>
  <cp:lastModifiedBy>Jeff Andre</cp:lastModifiedBy>
  <cp:revision>235</cp:revision>
  <dcterms:created xsi:type="dcterms:W3CDTF">2013-04-21T20:03:08Z</dcterms:created>
  <dcterms:modified xsi:type="dcterms:W3CDTF">2013-12-07T18:07:24Z</dcterms:modified>
</cp:coreProperties>
</file>