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85" r:id="rId3"/>
    <p:sldId id="258" r:id="rId4"/>
    <p:sldId id="295" r:id="rId5"/>
    <p:sldId id="296" r:id="rId6"/>
    <p:sldId id="297" r:id="rId7"/>
    <p:sldId id="301" r:id="rId8"/>
    <p:sldId id="298" r:id="rId9"/>
    <p:sldId id="299" r:id="rId10"/>
    <p:sldId id="300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3" autoAdjust="0"/>
    <p:restoredTop sz="88136" autoAdjust="0"/>
  </p:normalViewPr>
  <p:slideViewPr>
    <p:cSldViewPr>
      <p:cViewPr varScale="1">
        <p:scale>
          <a:sx n="62" d="100"/>
          <a:sy n="62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400F2-D48C-4C5F-B68A-47E97779C1EC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DD8A-63B1-41A6-A805-DFEC07A59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DD8A-63B1-41A6-A805-DFEC07A590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8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D9362-59F2-42FA-B8BF-39A86E5C2A2A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AD715F-35AD-4FDA-BE3C-8EEEAB61105B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AC9E45-76B6-4F18-8D67-29451BCC8D80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F31A1-F081-4139-968D-99E67CAD236D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186088-D36D-4AA9-BD99-903A27F58691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7917D-A34E-4E27-8B54-B2B1B30D4CFF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39D3EF-8DAD-4AB0-A308-8D6D6215083F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E7A1D4-4B06-4B65-BC43-05E8FCC85B9F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D91BF-AA6C-4C4E-944B-3CE49C7251BE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4B2C97-B297-4FCE-9DB7-11651A2C269C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C666A0-5F64-46DA-AA25-A8EC6074007F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34430A2-0941-4AE0-BC6B-02BD42FFA53C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990600"/>
            <a:ext cx="740664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Metropolitan College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550736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Project:</a:t>
            </a:r>
          </a:p>
          <a:p>
            <a:pPr algn="ctr"/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II Diabetes Management </a:t>
            </a:r>
            <a:b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Web-Based Application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A Teaching tool for the BU Health Informatics Course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Iteration #1 – 10/17/2013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CS673 Software Engineering</a:t>
            </a:r>
          </a:p>
          <a:p>
            <a:pPr algn="ctr"/>
            <a:r>
              <a:rPr lang="en-US" sz="1600" dirty="0" smtClean="0"/>
              <a:t>Fall 2013</a:t>
            </a:r>
          </a:p>
          <a:p>
            <a:endParaRPr lang="en-US" dirty="0"/>
          </a:p>
        </p:txBody>
      </p:sp>
      <p:pic>
        <p:nvPicPr>
          <p:cNvPr id="4" name="Picture 3" descr="Boston University Master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52400"/>
            <a:ext cx="1797050" cy="81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3200400" cy="476250"/>
          </a:xfrm>
        </p:spPr>
        <p:txBody>
          <a:bodyPr/>
          <a:lstStyle/>
          <a:p>
            <a:r>
              <a:rPr lang="en-US" dirty="0" smtClean="0"/>
              <a:t>           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Future Work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1447800" y="914400"/>
            <a:ext cx="6934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User Stories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50"/>
                </a:solidFill>
              </a:rPr>
              <a:t>Add Visit - started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50"/>
                </a:solidFill>
              </a:rPr>
              <a:t>View Visit - started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50"/>
                </a:solidFill>
              </a:rPr>
              <a:t>Run Algorithm - started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Plot patient data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Add/Update medication table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Calculators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After this Project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Implement more diabetes management algorithms</a:t>
            </a:r>
          </a:p>
        </p:txBody>
      </p:sp>
    </p:spTree>
    <p:extLst>
      <p:ext uri="{BB962C8B-B14F-4D97-AF65-F5344CB8AC3E}">
        <p14:creationId xmlns:p14="http://schemas.microsoft.com/office/powerpoint/2010/main" val="18675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85800"/>
            <a:ext cx="7498080" cy="55626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Architecture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524000" y="1543110"/>
            <a:ext cx="1905000" cy="1226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Users</a:t>
            </a:r>
          </a:p>
          <a:p>
            <a:r>
              <a:rPr lang="en-US" sz="1400" dirty="0"/>
              <a:t>i</a:t>
            </a:r>
            <a:r>
              <a:rPr lang="en-US" sz="1400" dirty="0" smtClean="0"/>
              <a:t>ndex</a:t>
            </a:r>
          </a:p>
          <a:p>
            <a:r>
              <a:rPr lang="en-US" sz="1400" dirty="0"/>
              <a:t>a</a:t>
            </a:r>
            <a:r>
              <a:rPr lang="en-US" sz="1400" dirty="0" smtClean="0"/>
              <a:t>dd</a:t>
            </a:r>
          </a:p>
          <a:p>
            <a:r>
              <a:rPr lang="en-US" sz="1400" dirty="0"/>
              <a:t>e</a:t>
            </a:r>
            <a:r>
              <a:rPr lang="en-US" sz="1400" dirty="0" smtClean="0"/>
              <a:t>dit</a:t>
            </a:r>
          </a:p>
          <a:p>
            <a:r>
              <a:rPr lang="en-US" sz="1400" dirty="0" smtClean="0"/>
              <a:t>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000" y="2895600"/>
            <a:ext cx="1905000" cy="182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r>
              <a:rPr lang="en-US" sz="1400" b="1" dirty="0" smtClean="0"/>
              <a:t>Patients</a:t>
            </a:r>
            <a:endParaRPr lang="en-US" sz="1400" dirty="0" smtClean="0"/>
          </a:p>
          <a:p>
            <a:r>
              <a:rPr lang="en-US" sz="1400" dirty="0" smtClean="0"/>
              <a:t>search</a:t>
            </a:r>
          </a:p>
          <a:p>
            <a:r>
              <a:rPr lang="en-US" sz="1400" dirty="0" smtClean="0"/>
              <a:t>add</a:t>
            </a:r>
          </a:p>
          <a:p>
            <a:r>
              <a:rPr lang="en-US" sz="1400" dirty="0" smtClean="0"/>
              <a:t>edit</a:t>
            </a:r>
          </a:p>
          <a:p>
            <a:r>
              <a:rPr lang="en-US" sz="1400" dirty="0" smtClean="0"/>
              <a:t>view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4800600"/>
            <a:ext cx="1905000" cy="1676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r>
              <a:rPr lang="en-US" sz="1400" b="1" dirty="0" smtClean="0"/>
              <a:t>Visits</a:t>
            </a:r>
          </a:p>
          <a:p>
            <a:r>
              <a:rPr lang="en-US" sz="1400" dirty="0" smtClean="0"/>
              <a:t>index</a:t>
            </a:r>
          </a:p>
          <a:p>
            <a:r>
              <a:rPr lang="en-US" sz="1400" dirty="0" smtClean="0"/>
              <a:t>add</a:t>
            </a:r>
          </a:p>
          <a:p>
            <a:r>
              <a:rPr lang="en-US" sz="1400" dirty="0"/>
              <a:t>v</a:t>
            </a:r>
            <a:r>
              <a:rPr lang="en-US" sz="1400" dirty="0" smtClean="0"/>
              <a:t>iew</a:t>
            </a:r>
          </a:p>
          <a:p>
            <a:r>
              <a:rPr lang="en-US" sz="1400" dirty="0" smtClean="0"/>
              <a:t>search</a:t>
            </a:r>
          </a:p>
          <a:p>
            <a:r>
              <a:rPr lang="en-US" sz="1400" dirty="0" smtClean="0"/>
              <a:t>algorithm</a:t>
            </a:r>
          </a:p>
          <a:p>
            <a:r>
              <a:rPr lang="en-US" sz="1400" dirty="0" smtClean="0"/>
              <a:t>plot</a:t>
            </a: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48907" y="2817564"/>
            <a:ext cx="1905000" cy="1830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err="1" smtClean="0"/>
              <a:t>patientsController</a:t>
            </a:r>
            <a:endParaRPr lang="en-US" sz="1400" dirty="0" smtClean="0"/>
          </a:p>
          <a:p>
            <a:r>
              <a:rPr lang="en-US" sz="1400" dirty="0" smtClean="0"/>
              <a:t>search()</a:t>
            </a:r>
          </a:p>
          <a:p>
            <a:r>
              <a:rPr lang="en-US" sz="1400" dirty="0" smtClean="0"/>
              <a:t>add()</a:t>
            </a:r>
          </a:p>
          <a:p>
            <a:r>
              <a:rPr lang="en-US" sz="1400" dirty="0" smtClean="0"/>
              <a:t>edit()</a:t>
            </a:r>
          </a:p>
          <a:p>
            <a:r>
              <a:rPr lang="en-US" sz="1400" dirty="0" smtClean="0"/>
              <a:t>view()</a:t>
            </a:r>
          </a:p>
          <a:p>
            <a:r>
              <a:rPr lang="en-US" sz="1400" dirty="0" smtClean="0"/>
              <a:t>delete()</a:t>
            </a:r>
            <a:endParaRPr lang="en-US" sz="1400" dirty="0"/>
          </a:p>
          <a:p>
            <a:endParaRPr lang="en-US" sz="1200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66294" y="4724400"/>
            <a:ext cx="1905000" cy="175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/>
          </a:p>
          <a:p>
            <a:r>
              <a:rPr lang="en-US" sz="1400" b="1" dirty="0" err="1" smtClean="0"/>
              <a:t>visitsController</a:t>
            </a:r>
            <a:endParaRPr lang="en-US" sz="1400" b="1" dirty="0" smtClean="0"/>
          </a:p>
          <a:p>
            <a:r>
              <a:rPr lang="en-US" sz="1400" dirty="0"/>
              <a:t>i</a:t>
            </a:r>
            <a:r>
              <a:rPr lang="en-US" sz="1400" dirty="0" smtClean="0"/>
              <a:t>ndex()</a:t>
            </a:r>
          </a:p>
          <a:p>
            <a:r>
              <a:rPr lang="en-US" sz="1400" dirty="0" smtClean="0"/>
              <a:t>add()</a:t>
            </a:r>
          </a:p>
          <a:p>
            <a:r>
              <a:rPr lang="en-US" sz="1400" smtClean="0"/>
              <a:t>view</a:t>
            </a:r>
            <a:r>
              <a:rPr lang="en-US" sz="1400" smtClean="0"/>
              <a:t>()</a:t>
            </a:r>
            <a:endParaRPr lang="en-US" sz="1400" dirty="0" smtClean="0"/>
          </a:p>
          <a:p>
            <a:r>
              <a:rPr lang="en-US" sz="1400" dirty="0" smtClean="0"/>
              <a:t>algorithm()</a:t>
            </a:r>
          </a:p>
          <a:p>
            <a:r>
              <a:rPr lang="en-US" sz="1400" dirty="0" smtClean="0"/>
              <a:t>plot()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884788" y="1621146"/>
            <a:ext cx="2744100" cy="28746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users</a:t>
            </a:r>
          </a:p>
          <a:p>
            <a:r>
              <a:rPr lang="en-US" sz="1400" dirty="0" smtClean="0"/>
              <a:t>patients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- diagnoses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- </a:t>
            </a:r>
            <a:r>
              <a:rPr lang="en-US" sz="1400" dirty="0" err="1" smtClean="0"/>
              <a:t>drug_allergies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- </a:t>
            </a:r>
            <a:r>
              <a:rPr lang="en-US" sz="1400" dirty="0"/>
              <a:t>v</a:t>
            </a:r>
            <a:r>
              <a:rPr lang="en-US" sz="1400" dirty="0" smtClean="0"/>
              <a:t>isits</a:t>
            </a:r>
            <a:endParaRPr lang="en-US" sz="1400" dirty="0"/>
          </a:p>
          <a:p>
            <a:r>
              <a:rPr lang="en-US" sz="1400" dirty="0" smtClean="0"/>
              <a:t>      - </a:t>
            </a:r>
            <a:r>
              <a:rPr lang="en-US" sz="1400" dirty="0" err="1"/>
              <a:t>m</a:t>
            </a:r>
            <a:r>
              <a:rPr lang="en-US" sz="1400" dirty="0" err="1" smtClean="0"/>
              <a:t>edhistory_complaints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- </a:t>
            </a:r>
            <a:r>
              <a:rPr lang="en-US" sz="1400" dirty="0" err="1" smtClean="0"/>
              <a:t>vitals_labs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- treatments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- </a:t>
            </a:r>
            <a:r>
              <a:rPr lang="en-US" sz="1400" dirty="0" err="1" smtClean="0"/>
              <a:t>treatment_medicines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medicines</a:t>
            </a:r>
          </a:p>
          <a:p>
            <a:endParaRPr lang="en-US" sz="1400" dirty="0" smtClean="0"/>
          </a:p>
          <a:p>
            <a:pPr algn="ctr"/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6705600" y="5268817"/>
            <a:ext cx="10668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05200" y="1371600"/>
            <a:ext cx="0" cy="3810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15000" y="1371600"/>
            <a:ext cx="0" cy="3810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00" y="1162110"/>
            <a:ext cx="700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View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00472" y="1162110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49511" y="1143000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3657600" y="1600200"/>
            <a:ext cx="19050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/>
          </a:p>
          <a:p>
            <a:r>
              <a:rPr lang="en-US" sz="1400" b="1" dirty="0" err="1" smtClean="0"/>
              <a:t>usersController</a:t>
            </a:r>
            <a:endParaRPr lang="en-US" sz="1400" b="1" dirty="0" smtClean="0"/>
          </a:p>
          <a:p>
            <a:r>
              <a:rPr lang="en-US" sz="1200" dirty="0"/>
              <a:t>i</a:t>
            </a:r>
            <a:r>
              <a:rPr lang="en-US" sz="1200" dirty="0" smtClean="0"/>
              <a:t>ndex()</a:t>
            </a:r>
          </a:p>
          <a:p>
            <a:r>
              <a:rPr lang="en-US" sz="1200" dirty="0"/>
              <a:t>a</a:t>
            </a:r>
            <a:r>
              <a:rPr lang="en-US" sz="1200" dirty="0" smtClean="0"/>
              <a:t>dd()</a:t>
            </a:r>
          </a:p>
          <a:p>
            <a:r>
              <a:rPr lang="en-US" sz="1200" dirty="0"/>
              <a:t>e</a:t>
            </a:r>
            <a:r>
              <a:rPr lang="en-US" sz="1200" dirty="0" smtClean="0"/>
              <a:t>dit()</a:t>
            </a:r>
          </a:p>
          <a:p>
            <a:r>
              <a:rPr lang="en-US" sz="1200" dirty="0"/>
              <a:t>v</a:t>
            </a:r>
            <a:r>
              <a:rPr lang="en-US" sz="1200" dirty="0" smtClean="0"/>
              <a:t>iew()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8" name="Straight Arrow Connector 17"/>
          <p:cNvCxnSpPr>
            <a:stCxn id="10" idx="2"/>
            <a:endCxn id="11" idx="1"/>
          </p:cNvCxnSpPr>
          <p:nvPr/>
        </p:nvCxnSpPr>
        <p:spPr>
          <a:xfrm flipH="1">
            <a:off x="7239000" y="4495800"/>
            <a:ext cx="17838" cy="773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Implementation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1295400"/>
            <a:ext cx="6934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MVC architecture with </a:t>
            </a:r>
            <a:r>
              <a:rPr lang="en-US" sz="2800" dirty="0" err="1" smtClean="0"/>
              <a:t>cakePHP</a:t>
            </a:r>
            <a:endParaRPr lang="en-US" sz="28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Framework </a:t>
            </a:r>
            <a:r>
              <a:rPr lang="en-US" sz="2000" dirty="0"/>
              <a:t>o</a:t>
            </a:r>
            <a:r>
              <a:rPr lang="en-US" sz="2000" dirty="0" smtClean="0"/>
              <a:t>rganizes design into sections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Easier for multiple developers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I</a:t>
            </a:r>
            <a:r>
              <a:rPr lang="en-US" sz="2000" dirty="0" smtClean="0"/>
              <a:t>nput validation on server side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Easier database access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Bootstrap V3.0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Used for Styling &amp; Menu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Provides Responsive Layout for Browser Resizing and Mobile Usability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Project Management - Metrics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990600"/>
            <a:ext cx="6934200" cy="3617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Total Lines of Code: 2596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Model: 359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View: 1381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Controller: 387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Database: 176</a:t>
            </a:r>
            <a:endParaRPr lang="en-US" sz="28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Algorithm: 293</a:t>
            </a:r>
          </a:p>
        </p:txBody>
      </p:sp>
    </p:spTree>
    <p:extLst>
      <p:ext uri="{BB962C8B-B14F-4D97-AF65-F5344CB8AC3E}">
        <p14:creationId xmlns:p14="http://schemas.microsoft.com/office/powerpoint/2010/main" val="6760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Database Schema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0801" y="990600"/>
          <a:ext cx="5486399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3" imgW="5830114" imgH="7542857" progId="AcroExch.Document.11">
                  <p:embed/>
                </p:oleObj>
              </mc:Choice>
              <mc:Fallback>
                <p:oleObj name="Acrobat Document" r:id="rId3" imgW="5830114" imgH="7542857" progId="AcroExch.Document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990600"/>
                        <a:ext cx="5486399" cy="541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4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Testing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838200"/>
            <a:ext cx="69342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Model,  View,  Controller - Integration Tests</a:t>
            </a:r>
            <a:endParaRPr lang="en-US" sz="20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Main page</a:t>
            </a:r>
            <a:endParaRPr lang="en-US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Patient </a:t>
            </a:r>
            <a:r>
              <a:rPr lang="en-US" dirty="0" smtClean="0"/>
              <a:t>Management: search</a:t>
            </a:r>
            <a:r>
              <a:rPr lang="en-US" dirty="0"/>
              <a:t>, </a:t>
            </a:r>
            <a:r>
              <a:rPr lang="en-US" dirty="0" smtClean="0"/>
              <a:t>add, view</a:t>
            </a:r>
            <a:r>
              <a:rPr lang="en-US" dirty="0"/>
              <a:t>, </a:t>
            </a:r>
            <a:r>
              <a:rPr lang="en-US" dirty="0" smtClean="0"/>
              <a:t>update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User </a:t>
            </a:r>
            <a:r>
              <a:rPr lang="en-US" dirty="0" smtClean="0"/>
              <a:t>Management – needs minor changes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Database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Unit tests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Integration tests – same as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Algorithm – Unit Tests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Most test cases complete including drug allergies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Need to add contraindications (adverse events)</a:t>
            </a:r>
          </a:p>
        </p:txBody>
      </p:sp>
    </p:spTree>
    <p:extLst>
      <p:ext uri="{BB962C8B-B14F-4D97-AF65-F5344CB8AC3E}">
        <p14:creationId xmlns:p14="http://schemas.microsoft.com/office/powerpoint/2010/main" val="13374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Some Algorithm Test Cases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84871"/>
              </p:ext>
            </p:extLst>
          </p:nvPr>
        </p:nvGraphicFramePr>
        <p:xfrm>
          <a:off x="1979295" y="1031240"/>
          <a:ext cx="6478905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535"/>
                <a:gridCol w="4103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A1c = 4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Allergies =  none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decision: Warning: Patient is Hypoglycemic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Therapy: none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Medicine1 = none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Medicine2 = none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Medicine3 = none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A1c = 6.6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Allergies = Metformin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decision: Start or continue with mono therapy.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Therapy: Lifestyle + </a:t>
                      </a:r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Monotherapy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Medicine1 = GLP-1RA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Medicine2 = none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Medicine3 = none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A1c = 7.6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Allergies = none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decision: Starting with dual therapy.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Therapy: Lifestyle + Dual Therapy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Medicine1 = Metformin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Medicine2 = GLP-1RA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Medicine3 = none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A1c = 9.1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Allergies = none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decision: Start with triple therapy.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Therapy: Lifestyle + Triple Therapy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Medicine1 = Metformin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Medicine2 = GLP-1RA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Medicine3 = TZD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8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User Stories for Iteration # 1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1066800"/>
            <a:ext cx="6934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Completed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Main Page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Search Patient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Add Patient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View Patient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Update Patient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B050"/>
                </a:solidFill>
              </a:rPr>
              <a:t>Delete Patient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Not Complete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Input validation &amp; date selector</a:t>
            </a:r>
            <a:endParaRPr lang="en-US" sz="20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User Login &amp; Register New User – needs minor updates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7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Progress &amp; Lessons Learned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838200"/>
            <a:ext cx="6934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Progress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All stories completed except User management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Started on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iteration stories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Most of algorithm tested to minimize risk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Most of database tested to minimize risk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Lessons Learned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/>
              <a:t>cakePHP</a:t>
            </a:r>
            <a:r>
              <a:rPr lang="en-US" sz="2000" dirty="0" smtClean="0"/>
              <a:t> has a learning curve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Testing needs more time so start early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Communications with large group is a challenge</a:t>
            </a:r>
          </a:p>
        </p:txBody>
      </p:sp>
    </p:spTree>
    <p:extLst>
      <p:ext uri="{BB962C8B-B14F-4D97-AF65-F5344CB8AC3E}">
        <p14:creationId xmlns:p14="http://schemas.microsoft.com/office/powerpoint/2010/main" val="30778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1303</TotalTime>
  <Words>358</Words>
  <Application>Microsoft Office PowerPoint</Application>
  <PresentationFormat>On-screen Show (4:3)</PresentationFormat>
  <Paragraphs>146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Gill Sans MT</vt:lpstr>
      <vt:lpstr>Verdana</vt:lpstr>
      <vt:lpstr>Wingdings</vt:lpstr>
      <vt:lpstr>Wingdings 2</vt:lpstr>
      <vt:lpstr>Solstice</vt:lpstr>
      <vt:lpstr>Acrobat Document</vt:lpstr>
      <vt:lpstr>                                       Metropolitan College</vt:lpstr>
      <vt:lpstr>Architecture</vt:lpstr>
      <vt:lpstr> Implementation </vt:lpstr>
      <vt:lpstr> Project Management - Metrics </vt:lpstr>
      <vt:lpstr> Database Schema </vt:lpstr>
      <vt:lpstr> Testing </vt:lpstr>
      <vt:lpstr>Some Algorithm Test Cases</vt:lpstr>
      <vt:lpstr> User Stories for Iteration # 1 </vt:lpstr>
      <vt:lpstr> Progress &amp; Lessons Learned </vt:lpstr>
      <vt:lpstr> Future Work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Metropolitan College</dc:title>
  <dc:creator>Bogdan</dc:creator>
  <cp:lastModifiedBy>Jeff Andre</cp:lastModifiedBy>
  <cp:revision>125</cp:revision>
  <dcterms:created xsi:type="dcterms:W3CDTF">2013-04-21T20:03:08Z</dcterms:created>
  <dcterms:modified xsi:type="dcterms:W3CDTF">2013-10-17T21:40:57Z</dcterms:modified>
</cp:coreProperties>
</file>