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85" r:id="rId3"/>
    <p:sldId id="302" r:id="rId4"/>
    <p:sldId id="303" r:id="rId5"/>
    <p:sldId id="304" r:id="rId6"/>
    <p:sldId id="305" r:id="rId7"/>
    <p:sldId id="298" r:id="rId8"/>
    <p:sldId id="299" r:id="rId9"/>
    <p:sldId id="300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3" autoAdjust="0"/>
    <p:restoredTop sz="88136" autoAdjust="0"/>
  </p:normalViewPr>
  <p:slideViewPr>
    <p:cSldViewPr>
      <p:cViewPr varScale="1">
        <p:scale>
          <a:sx n="86" d="100"/>
          <a:sy n="8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400F2-D48C-4C5F-B68A-47E97779C1EC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DD8A-63B1-41A6-A805-DFEC07A59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DD8A-63B1-41A6-A805-DFEC07A590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8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DD8A-63B1-41A6-A805-DFEC07A590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D9362-59F2-42FA-B8BF-39A86E5C2A2A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D715F-35AD-4FDA-BE3C-8EEEAB61105B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C9E45-76B6-4F18-8D67-29451BCC8D80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F31A1-F081-4139-968D-99E67CAD236D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186088-D36D-4AA9-BD99-903A27F58691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7917D-A34E-4E27-8B54-B2B1B30D4CFF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39D3EF-8DAD-4AB0-A308-8D6D6215083F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7A1D4-4B06-4B65-BC43-05E8FCC85B9F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D91BF-AA6C-4C4E-944B-3CE49C7251BE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B2C97-B297-4FCE-9DB7-11651A2C269C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666A0-5F64-46DA-AA25-A8EC6074007F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34430A2-0941-4AE0-BC6B-02BD42FFA53C}" type="datetime1">
              <a:rPr lang="en-US" smtClean="0"/>
              <a:pPr/>
              <a:t>11/7/13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90600"/>
            <a:ext cx="740664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Metropolitan College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Project:</a:t>
            </a:r>
          </a:p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II Diabetes Management </a:t>
            </a:r>
            <a:b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Web-Based Application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A Teaching tool for the BU Health Informatics Course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Iteration #2 – 11/7/2013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CS673 Software Engineering</a:t>
            </a:r>
          </a:p>
          <a:p>
            <a:pPr algn="ctr"/>
            <a:r>
              <a:rPr lang="en-US" sz="1600" dirty="0" smtClean="0"/>
              <a:t>Fall 2013</a:t>
            </a:r>
          </a:p>
          <a:p>
            <a:endParaRPr lang="en-US" dirty="0"/>
          </a:p>
        </p:txBody>
      </p:sp>
      <p:pic>
        <p:nvPicPr>
          <p:cNvPr id="4" name="Picture 3" descr="Boston University Master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2400"/>
            <a:ext cx="1797050" cy="81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3200400" cy="476250"/>
          </a:xfrm>
        </p:spPr>
        <p:txBody>
          <a:bodyPr/>
          <a:lstStyle/>
          <a:p>
            <a:r>
              <a:rPr lang="en-US" dirty="0" smtClean="0"/>
              <a:t>         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562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0" y="1162110"/>
            <a:ext cx="1905000" cy="1226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Users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edit, index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</a:t>
            </a:r>
            <a:r>
              <a:rPr lang="en-US" sz="1400" dirty="0" smtClean="0">
                <a:solidFill>
                  <a:srgbClr val="00B050"/>
                </a:solidFill>
              </a:rPr>
              <a:t>assword</a:t>
            </a:r>
          </a:p>
          <a:p>
            <a:r>
              <a:rPr lang="en-US" sz="1400" dirty="0">
                <a:solidFill>
                  <a:srgbClr val="00B050"/>
                </a:solidFill>
              </a:rPr>
              <a:t>p</a:t>
            </a:r>
            <a:r>
              <a:rPr lang="en-US" sz="1400" dirty="0" smtClean="0">
                <a:solidFill>
                  <a:srgbClr val="00B050"/>
                </a:solidFill>
              </a:rPr>
              <a:t>rofile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signup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0" y="2514600"/>
            <a:ext cx="19050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r>
              <a:rPr lang="en-US" sz="1400" b="1" dirty="0" smtClean="0"/>
              <a:t>Patients</a:t>
            </a:r>
            <a:endParaRPr lang="en-US" sz="1400" dirty="0" smtClean="0"/>
          </a:p>
          <a:p>
            <a:r>
              <a:rPr lang="en-US" sz="1400" dirty="0" smtClean="0"/>
              <a:t>search</a:t>
            </a:r>
          </a:p>
          <a:p>
            <a:r>
              <a:rPr lang="en-US" sz="1400" dirty="0" smtClean="0"/>
              <a:t>add</a:t>
            </a:r>
          </a:p>
          <a:p>
            <a:r>
              <a:rPr lang="en-US" sz="1400" dirty="0" smtClean="0"/>
              <a:t>edit</a:t>
            </a:r>
          </a:p>
          <a:p>
            <a:r>
              <a:rPr lang="en-US" sz="1400" dirty="0" smtClean="0"/>
              <a:t>show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3810000"/>
            <a:ext cx="19050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r>
              <a:rPr lang="en-US" sz="1400" b="1" dirty="0" smtClean="0"/>
              <a:t>Visits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index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add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show</a:t>
            </a:r>
          </a:p>
          <a:p>
            <a:r>
              <a:rPr lang="en-US" sz="1400" dirty="0" err="1" smtClean="0">
                <a:solidFill>
                  <a:srgbClr val="00B050"/>
                </a:solidFill>
              </a:rPr>
              <a:t>gcalgorithm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edit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48907" y="2436564"/>
            <a:ext cx="1905000" cy="1525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err="1" smtClean="0"/>
              <a:t>patientsController</a:t>
            </a:r>
            <a:endParaRPr lang="en-US" sz="1400" dirty="0" smtClean="0"/>
          </a:p>
          <a:p>
            <a:r>
              <a:rPr lang="en-US" sz="1400" dirty="0" smtClean="0"/>
              <a:t>search()</a:t>
            </a:r>
          </a:p>
          <a:p>
            <a:r>
              <a:rPr lang="en-US" sz="1400" dirty="0" smtClean="0"/>
              <a:t>add()</a:t>
            </a:r>
          </a:p>
          <a:p>
            <a:r>
              <a:rPr lang="en-US" sz="1400" dirty="0" smtClean="0"/>
              <a:t>edit()</a:t>
            </a:r>
          </a:p>
          <a:p>
            <a:r>
              <a:rPr lang="en-US" sz="1400" dirty="0" smtClean="0"/>
              <a:t>show()</a:t>
            </a:r>
          </a:p>
          <a:p>
            <a:r>
              <a:rPr lang="en-US" sz="1400" dirty="0" smtClean="0"/>
              <a:t>delete()</a:t>
            </a:r>
            <a:endParaRPr lang="en-US" sz="1400" dirty="0"/>
          </a:p>
          <a:p>
            <a:endParaRPr lang="en-US" sz="1200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66294" y="4038600"/>
            <a:ext cx="1905000" cy="152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/>
          </a:p>
          <a:p>
            <a:r>
              <a:rPr lang="en-US" sz="1400" b="1" dirty="0" err="1" smtClean="0"/>
              <a:t>visitsController</a:t>
            </a:r>
            <a:endParaRPr lang="en-US" sz="1400" b="1" dirty="0" smtClean="0"/>
          </a:p>
          <a:p>
            <a:r>
              <a:rPr lang="en-US" sz="1400" dirty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ndex()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add()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show()</a:t>
            </a:r>
          </a:p>
          <a:p>
            <a:r>
              <a:rPr lang="en-US" sz="1400" dirty="0" err="1" smtClean="0">
                <a:solidFill>
                  <a:srgbClr val="00B050"/>
                </a:solidFill>
              </a:rPr>
              <a:t>gcalgorithm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edit</a:t>
            </a:r>
            <a:endParaRPr lang="en-US" sz="1400" dirty="0">
              <a:solidFill>
                <a:srgbClr val="00B05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84788" y="1240146"/>
            <a:ext cx="2744100" cy="28746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users</a:t>
            </a:r>
          </a:p>
          <a:p>
            <a:r>
              <a:rPr lang="en-US" sz="1400" dirty="0" smtClean="0"/>
              <a:t>patients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- diagnoses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- </a:t>
            </a:r>
            <a:r>
              <a:rPr lang="en-US" sz="1400" dirty="0" err="1" smtClean="0"/>
              <a:t>drug_allergies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- </a:t>
            </a:r>
            <a:r>
              <a:rPr lang="en-US" sz="1400" dirty="0"/>
              <a:t>v</a:t>
            </a:r>
            <a:r>
              <a:rPr lang="en-US" sz="1400" dirty="0" smtClean="0"/>
              <a:t>isits</a:t>
            </a:r>
            <a:endParaRPr lang="en-US" sz="1400" dirty="0"/>
          </a:p>
          <a:p>
            <a:r>
              <a:rPr lang="en-US" sz="1400" dirty="0" smtClean="0"/>
              <a:t>      - </a:t>
            </a:r>
            <a:r>
              <a:rPr lang="en-US" sz="1400" dirty="0" err="1"/>
              <a:t>m</a:t>
            </a:r>
            <a:r>
              <a:rPr lang="en-US" sz="1400" dirty="0" err="1" smtClean="0"/>
              <a:t>edhistory_complaints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- </a:t>
            </a:r>
            <a:r>
              <a:rPr lang="en-US" sz="1400" dirty="0" err="1" smtClean="0"/>
              <a:t>vitals_labs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- treatments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- </a:t>
            </a:r>
            <a:r>
              <a:rPr lang="en-US" sz="1400" dirty="0" err="1" smtClean="0"/>
              <a:t>treatment_medicines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medicines</a:t>
            </a:r>
          </a:p>
          <a:p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6705600" y="4887817"/>
            <a:ext cx="10668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05200" y="990600"/>
            <a:ext cx="0" cy="3810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91200" y="990600"/>
            <a:ext cx="0" cy="3810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781110"/>
            <a:ext cx="700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View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00472" y="781110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9511" y="762000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3590093" y="1219200"/>
            <a:ext cx="2124906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/>
          </a:p>
          <a:p>
            <a:r>
              <a:rPr lang="en-US" sz="1400" b="1" dirty="0" err="1" smtClean="0"/>
              <a:t>usersController</a:t>
            </a:r>
            <a:endParaRPr lang="en-US" sz="1400" b="1" dirty="0" smtClean="0"/>
          </a:p>
          <a:p>
            <a:r>
              <a:rPr lang="en-US" sz="1200" dirty="0" smtClean="0">
                <a:solidFill>
                  <a:srgbClr val="00B050"/>
                </a:solidFill>
              </a:rPr>
              <a:t>Login(), Logout()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Add(), edit(), delete(), show(), </a:t>
            </a:r>
            <a:r>
              <a:rPr lang="en-US" sz="1200" dirty="0" err="1" smtClean="0">
                <a:solidFill>
                  <a:srgbClr val="00B050"/>
                </a:solidFill>
              </a:rPr>
              <a:t>sign_up</a:t>
            </a:r>
            <a:r>
              <a:rPr lang="en-US" sz="1200" dirty="0" smtClean="0">
                <a:solidFill>
                  <a:srgbClr val="00B050"/>
                </a:solidFill>
              </a:rPr>
              <a:t>(), password()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Activate(), deactivate()</a:t>
            </a:r>
            <a:endParaRPr lang="en-US" sz="1200" dirty="0">
              <a:solidFill>
                <a:srgbClr val="00B050"/>
              </a:solidFill>
            </a:endParaRPr>
          </a:p>
          <a:p>
            <a:endParaRPr lang="en-US" sz="1200" dirty="0"/>
          </a:p>
        </p:txBody>
      </p:sp>
      <p:cxnSp>
        <p:nvCxnSpPr>
          <p:cNvPr id="18" name="Straight Arrow Connector 17"/>
          <p:cNvCxnSpPr>
            <a:stCxn id="10" idx="2"/>
            <a:endCxn id="11" idx="1"/>
          </p:cNvCxnSpPr>
          <p:nvPr/>
        </p:nvCxnSpPr>
        <p:spPr>
          <a:xfrm flipH="1">
            <a:off x="7239000" y="4114800"/>
            <a:ext cx="17838" cy="773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524000" y="5334000"/>
            <a:ext cx="19050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r>
              <a:rPr lang="en-US" sz="1400" b="1" dirty="0" smtClean="0">
                <a:solidFill>
                  <a:schemeClr val="tx1"/>
                </a:solidFill>
              </a:rPr>
              <a:t>Medicines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add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edit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View all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view</a:t>
            </a: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81400" y="5562600"/>
            <a:ext cx="2066094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/>
          </a:p>
          <a:p>
            <a:r>
              <a:rPr lang="en-US" sz="1400" b="1" dirty="0" err="1" smtClean="0">
                <a:solidFill>
                  <a:schemeClr val="tx1"/>
                </a:solidFill>
              </a:rPr>
              <a:t>medicinesController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add()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view()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list</a:t>
            </a:r>
            <a:endParaRPr lang="en-US" sz="1400" dirty="0">
              <a:solidFill>
                <a:srgbClr val="00B050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Implementation &amp; Refactoring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1295400"/>
            <a:ext cx="6934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Form Helpers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Forms closely match models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Auto-populate fields that persist between submissions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Keeps logic in the controller and out of views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Makes view file cleaner and easier to read and maintain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Tab style layout for Patient Data</a:t>
            </a: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Used to organize data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User friendly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Database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Updated to limit patient access by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9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Project Management - Metrics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762000"/>
            <a:ext cx="6934200" cy="652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Total Lines of Code: 3733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Model: 646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View: </a:t>
            </a:r>
            <a:r>
              <a:rPr lang="en-US" sz="2400" dirty="0" smtClean="0"/>
              <a:t>1</a:t>
            </a:r>
            <a:r>
              <a:rPr lang="en-US" sz="2400" dirty="0" smtClean="0"/>
              <a:t>706</a:t>
            </a:r>
            <a:endParaRPr lang="en-US" sz="24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Controller: 696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Database: 181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Algorithm:</a:t>
            </a:r>
            <a:r>
              <a:rPr lang="en-US" sz="2400" dirty="0" smtClean="0"/>
              <a:t>306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Total number of defects: 35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Open: 15</a:t>
            </a:r>
            <a:r>
              <a:rPr lang="en-US" altLang="zh-CN" sz="2400" dirty="0"/>
              <a:t>(13 bugs and 2 enhancement</a:t>
            </a:r>
            <a:r>
              <a:rPr lang="en-US" altLang="zh-CN" sz="24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Closed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20</a:t>
            </a:r>
            <a:r>
              <a:rPr lang="en-US" altLang="zh-CN" sz="2400" dirty="0"/>
              <a:t>(13 bugs and 2 enhancement)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 smtClean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73423"/>
              </p:ext>
            </p:extLst>
          </p:nvPr>
        </p:nvGraphicFramePr>
        <p:xfrm>
          <a:off x="4953000" y="1676401"/>
          <a:ext cx="3352800" cy="2758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946"/>
                <a:gridCol w="1341854"/>
              </a:tblGrid>
              <a:tr h="231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Lines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3733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77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Defect density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12/3.733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9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Achieved requirement </a:t>
                      </a:r>
                      <a:r>
                        <a:rPr lang="en-US" sz="1200" dirty="0" smtClean="0">
                          <a:effectLst/>
                        </a:rPr>
                        <a:t>proportion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8/10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1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Programmer productivity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3733/(16+13+15+12+10.5+28+22+9+27</a:t>
                      </a:r>
                      <a:r>
                        <a:rPr lang="en-US" sz="1100" dirty="0" smtClean="0">
                          <a:effectLst/>
                        </a:rPr>
                        <a:t>)=29.745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77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cases passed rate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21/31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98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Testing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838200"/>
            <a:ext cx="693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Unit Tests: </a:t>
            </a:r>
            <a:r>
              <a:rPr lang="en-US" sz="2800" dirty="0" smtClean="0"/>
              <a:t> </a:t>
            </a:r>
            <a:r>
              <a:rPr lang="en-US" sz="2800" dirty="0" smtClean="0"/>
              <a:t>test </a:t>
            </a:r>
            <a:r>
              <a:rPr lang="en-US" sz="2800" dirty="0" smtClean="0"/>
              <a:t>every page and function.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Module Tests: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Test the User Module—sign up,  log in,  user management, profile management…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Test the Patient Module, Visit Module, </a:t>
            </a:r>
            <a:r>
              <a:rPr lang="en-US" altLang="zh-CN" sz="2800" i="1" dirty="0"/>
              <a:t>etc</a:t>
            </a:r>
            <a:r>
              <a:rPr lang="en-US" altLang="zh-CN" sz="2800" dirty="0"/>
              <a:t>.—add, update, search, delete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Test the </a:t>
            </a:r>
            <a:r>
              <a:rPr lang="en-US" altLang="zh-CN" sz="2800" dirty="0" smtClean="0"/>
              <a:t>Algorithm</a:t>
            </a:r>
            <a:endParaRPr lang="en-US" sz="2800" dirty="0" smtClean="0"/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Integration Test</a:t>
            </a:r>
            <a:r>
              <a:rPr lang="en-US" altLang="zh-CN" sz="2800" dirty="0" smtClean="0"/>
              <a:t>:</a:t>
            </a:r>
            <a:endParaRPr lang="en-US" sz="28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complete process using this system</a:t>
            </a:r>
          </a:p>
        </p:txBody>
      </p:sp>
    </p:spTree>
    <p:extLst>
      <p:ext uri="{BB962C8B-B14F-4D97-AF65-F5344CB8AC3E}">
        <p14:creationId xmlns:p14="http://schemas.microsoft.com/office/powerpoint/2010/main" val="396042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Some Test Cases</a:t>
            </a:r>
            <a:endParaRPr 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533988" y="914400"/>
            <a:ext cx="707661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Applying the TDD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concept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our project</a:t>
            </a:r>
            <a:endParaRPr lang="en-US" altLang="zh-CN" sz="24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 matter the user got into which page in our software, he or she will see the BU logo on the center bottom of the page.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When the user input a 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4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lastname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(Black), 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which is different from the former </a:t>
            </a:r>
            <a:r>
              <a:rPr lang="en-US" altLang="zh-CN" sz="24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lastname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(White), 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then submit the update data, the patient information would be update but the </a:t>
            </a:r>
            <a:r>
              <a:rPr lang="en-US" altLang="zh-CN" sz="24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patient_ID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remains the same.</a:t>
            </a:r>
            <a:endParaRPr lang="en-US" altLang="zh-CN" sz="2400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 t="29221" r="30737" b="6919"/>
          <a:stretch/>
        </p:blipFill>
        <p:spPr bwMode="auto">
          <a:xfrm>
            <a:off x="433347" y="1626476"/>
            <a:ext cx="870277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46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User Stories for Iteration # 2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914400"/>
            <a:ext cx="6934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Completed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User Login and Registration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Add Visit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View Visit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Current Visit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Run Algorithm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Accept or Edit Algorithm Results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B050"/>
                </a:solidFill>
              </a:rPr>
              <a:t>Limit Patient Access by User (new requirement)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B050"/>
                </a:solidFill>
              </a:rPr>
              <a:t>List Patients ( new requirement)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Not Complete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Input validation</a:t>
            </a:r>
            <a:endParaRPr lang="en-US" sz="20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Algorithm contraindication checking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77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Progress &amp; Lessons Learned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838200"/>
            <a:ext cx="6934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Progress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User stories completed except Input validation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Started on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iteration stories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Lessons Learned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Testing &amp; integration needs more time so start early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Keep track of test cases and fix bugs early</a:t>
            </a:r>
          </a:p>
        </p:txBody>
      </p:sp>
    </p:spTree>
    <p:extLst>
      <p:ext uri="{BB962C8B-B14F-4D97-AF65-F5344CB8AC3E}">
        <p14:creationId xmlns:p14="http://schemas.microsoft.com/office/powerpoint/2010/main" val="307780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Future Work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1447800" y="914400"/>
            <a:ext cx="6934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Iteration User Stories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Input Validation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View patient with tabs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Add/Update/View medication table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Algorithm checks contraindications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Calculators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After this Project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Implement more diabetes management algorithms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Summarize challenges in implementing medical algorithms for a clinical decision support system (CDSS)</a:t>
            </a:r>
          </a:p>
        </p:txBody>
      </p:sp>
    </p:spTree>
    <p:extLst>
      <p:ext uri="{BB962C8B-B14F-4D97-AF65-F5344CB8AC3E}">
        <p14:creationId xmlns:p14="http://schemas.microsoft.com/office/powerpoint/2010/main" val="186758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1580</TotalTime>
  <Words>542</Words>
  <Application>Microsoft Macintosh PowerPoint</Application>
  <PresentationFormat>全屏显示(4:3)</PresentationFormat>
  <Paragraphs>161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Solstice</vt:lpstr>
      <vt:lpstr>                                       Metropolitan College</vt:lpstr>
      <vt:lpstr>Architecture</vt:lpstr>
      <vt:lpstr> Implementation &amp; Refactoring </vt:lpstr>
      <vt:lpstr> Project Management - Metrics </vt:lpstr>
      <vt:lpstr> Testing </vt:lpstr>
      <vt:lpstr>Some Test Cases</vt:lpstr>
      <vt:lpstr> User Stories for Iteration # 2 </vt:lpstr>
      <vt:lpstr> Progress &amp; Lessons Learned </vt:lpstr>
      <vt:lpstr> Future Work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Metropolitan College</dc:title>
  <dc:creator>Bogdan</dc:creator>
  <cp:lastModifiedBy>雯洁 施</cp:lastModifiedBy>
  <cp:revision>151</cp:revision>
  <dcterms:created xsi:type="dcterms:W3CDTF">2013-04-21T20:03:08Z</dcterms:created>
  <dcterms:modified xsi:type="dcterms:W3CDTF">2013-11-07T22:31:15Z</dcterms:modified>
</cp:coreProperties>
</file>