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85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5" r:id="rId12"/>
    <p:sldId id="286" r:id="rId13"/>
    <p:sldId id="287" r:id="rId14"/>
    <p:sldId id="291" r:id="rId15"/>
    <p:sldId id="288" r:id="rId16"/>
    <p:sldId id="289" r:id="rId17"/>
    <p:sldId id="290" r:id="rId18"/>
    <p:sldId id="292" r:id="rId19"/>
    <p:sldId id="293" r:id="rId20"/>
    <p:sldId id="294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CD9"/>
    <a:srgbClr val="C5D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136" autoAdjust="0"/>
  </p:normalViewPr>
  <p:slideViewPr>
    <p:cSldViewPr>
      <p:cViewPr varScale="1">
        <p:scale>
          <a:sx n="93" d="100"/>
          <a:sy n="93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400F2-D48C-4C5F-B68A-47E97779C1EC}" type="datetimeFigureOut">
              <a:rPr lang="en-US" smtClean="0"/>
              <a:pPr/>
              <a:t>9/26/13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DD8A-63B1-41A6-A805-DFEC07A59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DD8A-63B1-41A6-A805-DFEC07A590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8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88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37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D9362-59F2-42FA-B8BF-39A86E5C2A2A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AD715F-35AD-4FDA-BE3C-8EEEAB61105B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AC9E45-76B6-4F18-8D67-29451BCC8D80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F31A1-F081-4139-968D-99E67CAD236D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186088-D36D-4AA9-BD99-903A27F58691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7917D-A34E-4E27-8B54-B2B1B30D4CFF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39D3EF-8DAD-4AB0-A308-8D6D6215083F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E7A1D4-4B06-4B65-BC43-05E8FCC85B9F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D91BF-AA6C-4C4E-944B-3CE49C7251BE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4B2C97-B297-4FCE-9DB7-11651A2C269C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C666A0-5F64-46DA-AA25-A8EC6074007F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34430A2-0941-4AE0-BC6B-02BD42FFA53C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Row3 Consulting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E75F6B5-C0E8-478B-A565-B0490A419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990600"/>
            <a:ext cx="740664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Metropolitan College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550736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Project:</a:t>
            </a:r>
          </a:p>
          <a:p>
            <a:pPr algn="ctr"/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II Diabetes Management </a:t>
            </a:r>
            <a:b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Web-Based Application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A Teaching tool for the BU Health Informatics Course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Presentation #1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CS 673 Software Engineering</a:t>
            </a:r>
          </a:p>
          <a:p>
            <a:pPr algn="ctr"/>
            <a:r>
              <a:rPr lang="en-US" sz="1600" dirty="0" smtClean="0"/>
              <a:t>Fall 2013</a:t>
            </a:r>
          </a:p>
          <a:p>
            <a:endParaRPr lang="en-US" dirty="0"/>
          </a:p>
        </p:txBody>
      </p:sp>
      <p:pic>
        <p:nvPicPr>
          <p:cNvPr id="4" name="Picture 3" descr="Boston University Master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52400"/>
            <a:ext cx="1797050" cy="81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3200400" cy="476250"/>
          </a:xfrm>
        </p:spPr>
        <p:txBody>
          <a:bodyPr/>
          <a:lstStyle/>
          <a:p>
            <a:r>
              <a:rPr lang="en-US" dirty="0" smtClean="0"/>
              <a:t>             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35"/>
    </mc:Choice>
    <mc:Fallback>
      <p:transition xmlns:p14="http://schemas.microsoft.com/office/powerpoint/2010/main" spd="slow" advTm="78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 smtClean="0"/>
              <a:t>Risk Management</a:t>
            </a:r>
            <a:endParaRPr lang="en-US" sz="39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49" cy="3745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/>
                <a:gridCol w="4572000"/>
                <a:gridCol w="21526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Impact*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Algorithm analysis and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Database design</a:t>
                      </a:r>
                      <a:endParaRPr lang="en-US" dirty="0"/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Adding new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Absent due to sick time, holidays, 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Graphics for display of time series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Estimation of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Necessary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0200" y="5867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10 is largest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1"/>
    </mc:Choice>
    <mc:Fallback>
      <p:transition xmlns:p14="http://schemas.microsoft.com/office/powerpoint/2010/main" spd="slow" advTm="5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 smtClean="0"/>
              <a:t>SQAP-content</a:t>
            </a:r>
            <a:endParaRPr lang="en-US" sz="39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dirty="0" smtClean="0"/>
              <a:t>Metrics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Standard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Inspection/Review Process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Testing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Defect Management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25"/>
    </mc:Choice>
    <mc:Fallback>
      <p:transition xmlns:p14="http://schemas.microsoft.com/office/powerpoint/2010/main" spd="slow" advTm="12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 smtClean="0"/>
              <a:t>SQAP-metrics</a:t>
            </a:r>
            <a:endParaRPr lang="en-US" sz="39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1. Product Metrics</a:t>
            </a:r>
          </a:p>
          <a:p>
            <a:pPr fontAlgn="base"/>
            <a:r>
              <a:rPr lang="en-US" sz="2400" dirty="0" smtClean="0"/>
              <a:t>Size</a:t>
            </a:r>
          </a:p>
          <a:p>
            <a:pPr fontAlgn="base"/>
            <a:r>
              <a:rPr lang="en-US" sz="2400" dirty="0" smtClean="0"/>
              <a:t>Performance</a:t>
            </a:r>
          </a:p>
          <a:p>
            <a:pPr fontAlgn="base"/>
            <a:r>
              <a:rPr lang="en-US" sz="2400" dirty="0" smtClean="0"/>
              <a:t>Reliability</a:t>
            </a:r>
          </a:p>
          <a:p>
            <a:pPr fontAlgn="base"/>
            <a:r>
              <a:rPr lang="en-US" altLang="zh-CN" sz="2400" dirty="0"/>
              <a:t>Defect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Density</a:t>
            </a: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dirty="0" smtClean="0"/>
              <a:t>2. Process Metrics</a:t>
            </a:r>
          </a:p>
          <a:p>
            <a:pPr fontAlgn="base"/>
            <a:r>
              <a:rPr lang="en-US" sz="2400" dirty="0" smtClean="0"/>
              <a:t>Defect </a:t>
            </a:r>
            <a:r>
              <a:rPr lang="en-US" sz="2400" dirty="0" smtClean="0"/>
              <a:t>Fixing Time</a:t>
            </a:r>
          </a:p>
          <a:p>
            <a:pPr fontAlgn="base"/>
            <a:r>
              <a:rPr lang="en-US" sz="2400" dirty="0" smtClean="0"/>
              <a:t>Requirement Stability</a:t>
            </a:r>
          </a:p>
          <a:p>
            <a:pPr fontAlgn="base"/>
            <a:r>
              <a:rPr lang="en-US" sz="2400" smtClean="0"/>
              <a:t>P</a:t>
            </a:r>
            <a:r>
              <a:rPr lang="en-US" altLang="zh-CN" sz="2400" smtClean="0"/>
              <a:t>roductivity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 smtClean="0"/>
              <a:t>SQAP-standard</a:t>
            </a:r>
            <a:endParaRPr lang="en-US" sz="39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fontAlgn="base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dirty="0" smtClean="0"/>
              <a:t>Documentation Standard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 fontAlgn="base">
              <a:buClr>
                <a:srgbClr val="3891A7"/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Basic</a:t>
            </a:r>
            <a:r>
              <a:rPr lang="zh-CN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Documentation</a:t>
            </a:r>
          </a:p>
          <a:p>
            <a:pPr lvl="0" fontAlgn="base">
              <a:buClr>
                <a:srgbClr val="3891A7"/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PPT</a:t>
            </a:r>
            <a:r>
              <a:rPr lang="zh-CN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for</a:t>
            </a:r>
            <a:r>
              <a:rPr lang="zh-CN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Presentation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82296" indent="0"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2. Coding Standard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Documentation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791187"/>
              </p:ext>
            </p:extLst>
          </p:nvPr>
        </p:nvGraphicFramePr>
        <p:xfrm>
          <a:off x="1371600" y="1066800"/>
          <a:ext cx="749935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837544"/>
                <a:gridCol w="1071336"/>
                <a:gridCol w="214267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Approval</a:t>
                      </a:r>
                      <a:r>
                        <a:rPr lang="en-US" baseline="0" dirty="0" smtClean="0"/>
                        <a:t> criteria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Responsible persons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SPMP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Correctness</a:t>
                      </a:r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Completeness</a:t>
                      </a:r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Consistency</a:t>
                      </a:r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Non-ambiguity</a:t>
                      </a:r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Timely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PM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SQAP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QA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SCMP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EIL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equirement</a:t>
                      </a:r>
                    </a:p>
                    <a:p>
                      <a:pPr algn="ctr"/>
                      <a:r>
                        <a:rPr lang="en-US" dirty="0" smtClean="0"/>
                        <a:t>Specification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altLang="zh-CN" dirty="0" smtClean="0"/>
                        <a:t>atabase</a:t>
                      </a:r>
                    </a:p>
                    <a:p>
                      <a:pPr algn="ctr"/>
                      <a:r>
                        <a:rPr lang="en-US" dirty="0" smtClean="0"/>
                        <a:t>Schema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</a:t>
                      </a:r>
                    </a:p>
                    <a:p>
                      <a:pPr algn="ct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DL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Plan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Report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6675" marR="66675" marT="66675" marB="66675"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IL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66682" y="5743187"/>
            <a:ext cx="7686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PM(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roject Manager), QA(</a:t>
            </a:r>
            <a:r>
              <a:rPr kumimoji="1" lang="en-US" altLang="zh-CN" dirty="0"/>
              <a:t>Q</a:t>
            </a:r>
            <a:r>
              <a:rPr kumimoji="1" lang="en-US" altLang="zh-CN" dirty="0" smtClean="0"/>
              <a:t>uality 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ssurance Leader), CL(Configuration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eader),</a:t>
            </a:r>
          </a:p>
          <a:p>
            <a:r>
              <a:rPr kumimoji="1" lang="en-US" altLang="zh-CN" dirty="0" smtClean="0"/>
              <a:t>EIL(Environment and Integration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eader), RL(Requirements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eader),</a:t>
            </a:r>
          </a:p>
          <a:p>
            <a:r>
              <a:rPr kumimoji="1" lang="en-US" altLang="zh-CN" dirty="0" smtClean="0"/>
              <a:t>DL(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esign Leader), IL(Implementation Leader)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04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731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SQAP- inspection/review process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dirty="0" smtClean="0"/>
              <a:t> </a:t>
            </a:r>
          </a:p>
          <a:p>
            <a:pPr marL="82296" indent="0" fontAlgn="base">
              <a:buNone/>
            </a:pPr>
            <a:r>
              <a:rPr lang="en-US" dirty="0"/>
              <a:t>1</a:t>
            </a:r>
            <a:r>
              <a:rPr lang="en-US" dirty="0" smtClean="0"/>
              <a:t>. Inspection</a:t>
            </a:r>
            <a:endParaRPr lang="en-US" altLang="zh-CN" dirty="0">
              <a:solidFill>
                <a:prstClr val="black"/>
              </a:solidFill>
            </a:endParaRPr>
          </a:p>
          <a:p>
            <a:pPr lvl="0" fontAlgn="base">
              <a:buClr>
                <a:srgbClr val="3891A7"/>
              </a:buClr>
            </a:pPr>
            <a:r>
              <a:rPr lang="en-US" altLang="zh-CN" dirty="0">
                <a:solidFill>
                  <a:prstClr val="black"/>
                </a:solidFill>
              </a:rPr>
              <a:t>Project Manager(Team Leader)</a:t>
            </a:r>
          </a:p>
          <a:p>
            <a:pPr lvl="0" fontAlgn="base">
              <a:buClr>
                <a:srgbClr val="3891A7"/>
              </a:buClr>
            </a:pPr>
            <a:r>
              <a:rPr lang="en-US" altLang="zh-CN" dirty="0"/>
              <a:t>The leaders of each part of the project</a:t>
            </a:r>
            <a:endParaRPr lang="en-US" dirty="0" smtClean="0"/>
          </a:p>
          <a:p>
            <a:pPr marL="82296" indent="0" fontAlgn="base"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smtClean="0"/>
              <a:t>Review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0" fontAlgn="base">
              <a:buClr>
                <a:srgbClr val="3891A7"/>
              </a:buClr>
            </a:pPr>
            <a:r>
              <a:rPr lang="en-US" altLang="zh-CN" dirty="0">
                <a:solidFill>
                  <a:prstClr val="black"/>
                </a:solidFill>
              </a:rPr>
              <a:t>Programming</a:t>
            </a:r>
          </a:p>
          <a:p>
            <a:pPr lvl="0" fontAlgn="base">
              <a:buClr>
                <a:srgbClr val="3891A7"/>
              </a:buClr>
            </a:pPr>
            <a:r>
              <a:rPr lang="en-US" altLang="zh-CN" dirty="0" smtClean="0"/>
              <a:t>Documents</a:t>
            </a:r>
            <a:endParaRPr lang="en-US" altLang="zh-CN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73162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 smtClean="0"/>
              <a:t>SQAP-testing</a:t>
            </a:r>
            <a:endParaRPr lang="en-US" sz="39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altLang="zh-CN" sz="2400" dirty="0"/>
              <a:t>QA will monitor testing efforts to assure that test </a:t>
            </a:r>
            <a:r>
              <a:rPr lang="en-US" altLang="zh-CN" u="sng" dirty="0"/>
              <a:t>schedules</a:t>
            </a:r>
            <a:r>
              <a:rPr lang="en-US" altLang="zh-CN" sz="2400" dirty="0"/>
              <a:t> are adhered to and </a:t>
            </a:r>
            <a:r>
              <a:rPr lang="en-US" altLang="zh-CN" sz="2400" dirty="0" smtClean="0"/>
              <a:t>maintained to reflect an </a:t>
            </a:r>
            <a:r>
              <a:rPr lang="en-US" altLang="zh-CN" u="sng" dirty="0" smtClean="0"/>
              <a:t>accurate progression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of the testing activities</a:t>
            </a:r>
            <a:r>
              <a:rPr lang="en-US" altLang="zh-CN" sz="2400" dirty="0" smtClean="0"/>
              <a:t>. Make sure the testers should follow the </a:t>
            </a:r>
            <a:r>
              <a:rPr lang="en-US" altLang="zh-CN" u="sng" dirty="0"/>
              <a:t>approved test </a:t>
            </a:r>
            <a:r>
              <a:rPr lang="en-US" u="sng" dirty="0"/>
              <a:t>procedures</a:t>
            </a:r>
            <a:r>
              <a:rPr lang="en-US" altLang="zh-CN" sz="2400" dirty="0" smtClean="0"/>
              <a:t> ,using the </a:t>
            </a:r>
            <a:r>
              <a:rPr lang="en-US" altLang="zh-CN" u="sng" dirty="0"/>
              <a:t>appropriate testing </a:t>
            </a:r>
            <a:r>
              <a:rPr lang="en-US" altLang="zh-CN" u="sng" dirty="0" smtClean="0"/>
              <a:t>tool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 </a:t>
            </a:r>
            <a:r>
              <a:rPr lang="en-US" altLang="zh-CN" u="sng" dirty="0"/>
              <a:t>track</a:t>
            </a:r>
            <a:r>
              <a:rPr lang="en-US" altLang="zh-CN" sz="2400" dirty="0" smtClean="0"/>
              <a:t> the test result.</a:t>
            </a:r>
          </a:p>
          <a:p>
            <a:pPr fontAlgn="base">
              <a:buNone/>
            </a:pPr>
            <a:endParaRPr lang="en-US" sz="2400" dirty="0" smtClean="0"/>
          </a:p>
          <a:p>
            <a:pPr marL="82296" indent="0" fontAlgn="base">
              <a:buNone/>
            </a:pPr>
            <a:r>
              <a:rPr lang="en-US" dirty="0" smtClean="0"/>
              <a:t>1. Unit Testing</a:t>
            </a:r>
          </a:p>
          <a:p>
            <a:pPr fontAlgn="base">
              <a:buNone/>
            </a:pPr>
            <a:r>
              <a:rPr lang="en-US" dirty="0" smtClean="0"/>
              <a:t>2. Module Testing</a:t>
            </a:r>
          </a:p>
          <a:p>
            <a:pPr fontAlgn="base">
              <a:buNone/>
            </a:pPr>
            <a:r>
              <a:rPr lang="en-US" dirty="0" smtClean="0"/>
              <a:t>3. System Testing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731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SQAP- defect management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dirty="0" smtClean="0"/>
              <a:t>   </a:t>
            </a:r>
            <a:r>
              <a:rPr lang="en-US" dirty="0"/>
              <a:t>1. </a:t>
            </a:r>
            <a:r>
              <a:rPr lang="en-US" altLang="zh-CN" dirty="0"/>
              <a:t>The </a:t>
            </a:r>
            <a:r>
              <a:rPr lang="en-US" altLang="zh-CN" dirty="0" smtClean="0"/>
              <a:t>key criteria </a:t>
            </a:r>
            <a:r>
              <a:rPr lang="en-US" altLang="zh-CN" dirty="0"/>
              <a:t>of </a:t>
            </a:r>
            <a:r>
              <a:rPr lang="en-US" altLang="zh-CN" dirty="0" smtClean="0"/>
              <a:t>defect </a:t>
            </a:r>
          </a:p>
          <a:p>
            <a:pPr fontAlgn="base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-- priority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2. </a:t>
            </a:r>
            <a:r>
              <a:rPr lang="en-US" altLang="zh-CN" dirty="0"/>
              <a:t>The tool used to management defect </a:t>
            </a:r>
            <a:endParaRPr lang="en-US" altLang="zh-CN" dirty="0" smtClean="0"/>
          </a:p>
          <a:p>
            <a:pPr fontAlgn="base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-- </a:t>
            </a:r>
            <a:r>
              <a:rPr lang="en-US" altLang="zh-CN" dirty="0"/>
              <a:t>“</a:t>
            </a:r>
            <a:r>
              <a:rPr lang="en-US" altLang="zh-CN" dirty="0" err="1"/>
              <a:t>Github</a:t>
            </a:r>
            <a:r>
              <a:rPr lang="en-US" altLang="zh-CN" dirty="0"/>
              <a:t>” and “Pivotal Tracker</a:t>
            </a:r>
            <a:r>
              <a:rPr lang="en-US" altLang="zh-CN" dirty="0" smtClean="0"/>
              <a:t>”</a:t>
            </a:r>
            <a:r>
              <a:rPr lang="en-US" dirty="0" smtClean="0"/>
              <a:t>.</a:t>
            </a:r>
          </a:p>
          <a:p>
            <a:pPr fontAlgn="base">
              <a:buNone/>
            </a:pPr>
            <a:r>
              <a:rPr lang="en-US" dirty="0"/>
              <a:t>	</a:t>
            </a:r>
            <a:r>
              <a:rPr lang="en-US" dirty="0" smtClean="0"/>
              <a:t>	-- “Defect Management Table”.</a:t>
            </a:r>
            <a:endParaRPr lang="en-US" dirty="0"/>
          </a:p>
          <a:p>
            <a:pPr fontAlgn="base">
              <a:buNone/>
            </a:pPr>
            <a:r>
              <a:rPr lang="en-US" dirty="0"/>
              <a:t>	3.</a:t>
            </a:r>
            <a:r>
              <a:rPr lang="en-US" altLang="zh-CN" dirty="0"/>
              <a:t> Actions or personnel for defect </a:t>
            </a:r>
            <a:r>
              <a:rPr lang="en-US" altLang="zh-CN" dirty="0" smtClean="0"/>
              <a:t>management</a:t>
            </a:r>
          </a:p>
          <a:p>
            <a:pPr fontAlgn="base">
              <a:buNone/>
            </a:pPr>
            <a:r>
              <a:rPr lang="en-US" dirty="0"/>
              <a:t>	</a:t>
            </a:r>
            <a:r>
              <a:rPr lang="en-US" dirty="0" smtClean="0"/>
              <a:t>	--</a:t>
            </a:r>
            <a:r>
              <a:rPr lang="en-US" altLang="zh-CN" dirty="0"/>
              <a:t> Value At Risk of the number of </a:t>
            </a:r>
            <a:r>
              <a:rPr lang="en-US" altLang="zh-CN" dirty="0" smtClean="0"/>
              <a:t>defects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731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SQAP- defect management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48640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dirty="0"/>
              <a:t>	</a:t>
            </a:r>
            <a:r>
              <a:rPr lang="en-US" dirty="0" smtClean="0"/>
              <a:t>	Defect Management Table Example</a:t>
            </a:r>
          </a:p>
          <a:p>
            <a:pPr marL="82296" indent="0">
              <a:buNone/>
            </a:pPr>
            <a:r>
              <a:rPr lang="en-US" sz="2400" u="sng" dirty="0"/>
              <a:t>Date: 9/25/2013</a:t>
            </a:r>
            <a:endParaRPr lang="en-US" sz="2400" dirty="0"/>
          </a:p>
          <a:p>
            <a:pPr marL="82296" indent="0">
              <a:buNone/>
            </a:pPr>
            <a:r>
              <a:rPr lang="en-US" sz="2400" u="sng" dirty="0"/>
              <a:t>Inspector: </a:t>
            </a:r>
            <a:r>
              <a:rPr lang="en-US" sz="2400" u="sng" dirty="0" smtClean="0"/>
              <a:t>QA</a:t>
            </a:r>
          </a:p>
          <a:p>
            <a:pPr marL="82296" indent="0">
              <a:buNone/>
            </a:pPr>
            <a:endParaRPr lang="en-US" sz="2400" u="sng" dirty="0"/>
          </a:p>
          <a:p>
            <a:pPr marL="82296" indent="0">
              <a:buNone/>
            </a:pPr>
            <a:endParaRPr lang="en-US" sz="2400" u="sng" dirty="0" smtClean="0"/>
          </a:p>
          <a:p>
            <a:pPr marL="82296" indent="0">
              <a:buNone/>
            </a:pPr>
            <a:endParaRPr lang="en-US" sz="2400" u="sng" dirty="0" smtClean="0"/>
          </a:p>
          <a:p>
            <a:pPr marL="82296" indent="0">
              <a:buNone/>
            </a:pPr>
            <a:endParaRPr lang="en-US" sz="2400" u="sng" dirty="0"/>
          </a:p>
          <a:p>
            <a:pPr marL="82296" indent="0">
              <a:buNone/>
            </a:pPr>
            <a:endParaRPr lang="en-US" sz="2400" u="sng" dirty="0" smtClean="0"/>
          </a:p>
          <a:p>
            <a:pPr marL="82296" indent="0">
              <a:buNone/>
            </a:pPr>
            <a:endParaRPr lang="en-US" sz="2400" u="sng" dirty="0"/>
          </a:p>
          <a:p>
            <a:pPr marL="82296" indent="0">
              <a:buNone/>
            </a:pPr>
            <a:endParaRPr lang="en-US" sz="2400" u="sng" dirty="0" smtClean="0"/>
          </a:p>
          <a:p>
            <a:pPr marL="82296" indent="0">
              <a:buNone/>
            </a:pPr>
            <a:endParaRPr lang="en-US" sz="2400" u="sng" dirty="0"/>
          </a:p>
          <a:p>
            <a:pPr marL="82296" indent="0">
              <a:buNone/>
            </a:pPr>
            <a:endParaRPr lang="en-US" sz="2400" u="sng" dirty="0" smtClean="0"/>
          </a:p>
          <a:p>
            <a:pPr marL="82296" indent="0">
              <a:buNone/>
            </a:pPr>
            <a:endParaRPr lang="en-US" sz="2400" u="sng" dirty="0"/>
          </a:p>
          <a:p>
            <a:pPr marL="82296" indent="0">
              <a:buNone/>
            </a:pPr>
            <a:endParaRPr kumimoji="1" lang="en-US" altLang="zh-CN" sz="1900" b="1" dirty="0" smtClean="0"/>
          </a:p>
          <a:p>
            <a:pPr marL="82296" indent="0">
              <a:buNone/>
            </a:pPr>
            <a:r>
              <a:rPr kumimoji="1" lang="en-US" altLang="zh-CN" sz="2100" b="1" dirty="0" smtClean="0"/>
              <a:t>Note</a:t>
            </a:r>
            <a:r>
              <a:rPr kumimoji="1" lang="en-US" altLang="zh-CN" sz="2100" dirty="0" smtClean="0"/>
              <a:t>: </a:t>
            </a:r>
            <a:r>
              <a:rPr lang="en-US" sz="2400" dirty="0" smtClean="0"/>
              <a:t>×</a:t>
            </a:r>
            <a:r>
              <a:rPr lang="en-US" sz="2400" dirty="0" smtClean="0">
                <a:latin typeface="Calibri"/>
                <a:cs typeface="Times New Roman"/>
              </a:rPr>
              <a:t>(Not available),</a:t>
            </a:r>
            <a:r>
              <a:rPr kumimoji="1" lang="en-US" altLang="zh-CN" sz="2100" dirty="0" smtClean="0"/>
              <a:t>PM(Project </a:t>
            </a:r>
            <a:r>
              <a:rPr kumimoji="1" lang="en-US" altLang="zh-CN" sz="2100" dirty="0"/>
              <a:t>Manager), QA(Quality Assurance Leader), CL(Configuration Leader</a:t>
            </a:r>
            <a:r>
              <a:rPr kumimoji="1" lang="en-US" altLang="zh-CN" sz="2100" dirty="0" smtClean="0"/>
              <a:t>),EIL(Environment </a:t>
            </a:r>
            <a:r>
              <a:rPr kumimoji="1" lang="en-US" altLang="zh-CN" sz="2100" dirty="0"/>
              <a:t>and Integration Leader), RL(Requirements Leader</a:t>
            </a:r>
            <a:r>
              <a:rPr kumimoji="1" lang="en-US" altLang="zh-CN" sz="2100" dirty="0" smtClean="0"/>
              <a:t>),DL(Design </a:t>
            </a:r>
            <a:r>
              <a:rPr kumimoji="1" lang="en-US" altLang="zh-CN" sz="2100" dirty="0"/>
              <a:t>Leader), IL(Implementation Leader)</a:t>
            </a:r>
            <a:endParaRPr lang="en-US" sz="2100" dirty="0"/>
          </a:p>
          <a:p>
            <a:pPr fontAlgn="base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86963"/>
              </p:ext>
            </p:extLst>
          </p:nvPr>
        </p:nvGraphicFramePr>
        <p:xfrm>
          <a:off x="1676400" y="2438401"/>
          <a:ext cx="6781797" cy="3276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350"/>
                <a:gridCol w="660758"/>
                <a:gridCol w="1930575"/>
                <a:gridCol w="637386"/>
                <a:gridCol w="1019818"/>
                <a:gridCol w="509911"/>
                <a:gridCol w="828603"/>
                <a:gridCol w="586396"/>
              </a:tblGrid>
              <a:tr h="3820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Defect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Information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People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4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kumimoji="0"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68580" marR="68580" marT="0" marB="0">
                    <a:solidFill>
                      <a:srgbClr val="BDDC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Solved Date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Priority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Location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Who find 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Who take charge of 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Who solve 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8130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9/24/2013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9/25/2013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patients’ information cannot be shown all.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ShowPatientsInfo Page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7597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9/25/2013</a:t>
                      </a:r>
                    </a:p>
                  </a:txBody>
                  <a:tcPr marL="68580" marR="68580" marT="0" marB="0">
                    <a:solidFill>
                      <a:srgbClr val="C5D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×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index cannot be redirected correctly after logging 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Index Page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×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2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2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4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435608" y="274637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562214"/>
              </a:buClr>
              <a:buSzPct val="25000"/>
              <a:buFont typeface="Cabin"/>
              <a:buNone/>
            </a:pPr>
            <a:r>
              <a:rPr lang="en-US" sz="4300" b="1" i="0" u="none" strike="noStrike" cap="none" baseline="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SCMP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371600" y="1752600"/>
            <a:ext cx="7562099" cy="441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buClr>
                <a:srgbClr val="000000"/>
              </a:buClr>
              <a:buSzPct val="100000"/>
              <a:buFont typeface="Cabin"/>
              <a:buChar char="●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Version Control System</a:t>
            </a:r>
          </a:p>
          <a:p>
            <a:pPr marL="914400" marR="0" lvl="1" indent="-381000" algn="l" rtl="0">
              <a:buClr>
                <a:schemeClr val="dk1"/>
              </a:buClr>
              <a:buSzPct val="100000"/>
              <a:buFont typeface="Cabin"/>
              <a:buChar char="○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Git (Host on GitHub), why?</a:t>
            </a:r>
          </a:p>
          <a:p>
            <a:pPr marL="457200" marR="0" lvl="0" indent="-381000" algn="l" rtl="0"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Branch policy</a:t>
            </a:r>
          </a:p>
          <a:p>
            <a:pPr marL="914400" marR="0" lvl="1" indent="-381000" algn="l" rtl="0">
              <a:buClr>
                <a:schemeClr val="dk1"/>
              </a:buClr>
              <a:buSzPct val="100000"/>
              <a:buFont typeface="Cabin"/>
              <a:buChar char="○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branch in 1st iteration.</a:t>
            </a:r>
          </a:p>
          <a:p>
            <a:pPr marL="914400" marR="0" lvl="1" indent="-381000" algn="l" rtl="0">
              <a:buClr>
                <a:schemeClr val="dk1"/>
              </a:buClr>
              <a:buSzPct val="100000"/>
              <a:buFont typeface="Cabin"/>
              <a:buChar char="○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 for nightly build.</a:t>
            </a:r>
          </a:p>
          <a:p>
            <a:pPr marL="914400" marR="0" lvl="1" indent="-381000" algn="l" rtl="0">
              <a:buClr>
                <a:schemeClr val="dk1"/>
              </a:buClr>
              <a:buSzPct val="100000"/>
              <a:buFont typeface="Cabin"/>
              <a:buChar char="○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master for stable build.</a:t>
            </a:r>
          </a:p>
          <a:p>
            <a:pPr marL="457200" marR="0" lvl="0" indent="-381000" algn="l" rtl="0"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Deploy policy</a:t>
            </a:r>
          </a:p>
          <a:p>
            <a:pPr marL="914400" marR="0" lvl="1" indent="-381000" algn="l" rtl="0">
              <a:buClr>
                <a:schemeClr val="dk1"/>
              </a:buClr>
              <a:buSzPct val="100000"/>
              <a:buFont typeface="Cabin"/>
              <a:buChar char="○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Only deployment owner can deploy code to production.</a:t>
            </a:r>
          </a:p>
          <a:p>
            <a:pPr marL="914400" marR="0" lvl="1" indent="-381000" algn="l" rtl="0">
              <a:buClr>
                <a:schemeClr val="dk1"/>
              </a:buClr>
              <a:buSzPct val="100000"/>
              <a:buFont typeface="Cabin"/>
              <a:buChar char="○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Anyone can deploy to stage.</a:t>
            </a:r>
          </a:p>
          <a:p>
            <a:pPr marL="914400" marR="0" lvl="1" indent="-381000" algn="l" rtl="0">
              <a:buClr>
                <a:schemeClr val="dk1"/>
              </a:buClr>
              <a:buSzPct val="100000"/>
              <a:buFont typeface="Cabin"/>
              <a:buChar char="○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Production quality deployment.</a:t>
            </a:r>
          </a:p>
          <a:p>
            <a:pPr marL="1371600" marR="0" lvl="2" indent="-381000" algn="l" rtl="0">
              <a:buClr>
                <a:schemeClr val="dk1"/>
              </a:buClr>
              <a:buSzPct val="100000"/>
              <a:buFont typeface="Cabin"/>
              <a:buChar char="■"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Local -&gt; stage -&gt; production.</a:t>
            </a:r>
          </a:p>
        </p:txBody>
      </p:sp>
    </p:spTree>
    <p:extLst>
      <p:ext uri="{BB962C8B-B14F-4D97-AF65-F5344CB8AC3E}">
        <p14:creationId xmlns:p14="http://schemas.microsoft.com/office/powerpoint/2010/main" val="28758104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Team members: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4800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219196"/>
          <a:ext cx="7086600" cy="4953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962400"/>
              </a:tblGrid>
              <a:tr h="550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Team member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Role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50334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Jeff Andre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leader, Requirements</a:t>
                      </a:r>
                      <a:endParaRPr lang="en-US" dirty="0"/>
                    </a:p>
                  </a:txBody>
                  <a:tcPr/>
                </a:tc>
              </a:tr>
              <a:tr h="550334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Bogdan 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Chayka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Backup project leader, Design leader</a:t>
                      </a:r>
                      <a:endParaRPr lang="en-US" dirty="0"/>
                    </a:p>
                  </a:txBody>
                  <a:tcPr/>
                </a:tc>
              </a:tr>
              <a:tr h="550334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Jason 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leader</a:t>
                      </a:r>
                      <a:endParaRPr lang="en-US" dirty="0"/>
                    </a:p>
                  </a:txBody>
                  <a:tcPr/>
                </a:tc>
              </a:tr>
              <a:tr h="550334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Maura Huff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leader</a:t>
                      </a:r>
                      <a:endParaRPr lang="en-US" dirty="0"/>
                    </a:p>
                  </a:txBody>
                  <a:tcPr/>
                </a:tc>
              </a:tr>
              <a:tr h="550334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Wenjie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Shi(Jenny)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and integration leader</a:t>
                      </a:r>
                      <a:endParaRPr lang="en-US" dirty="0"/>
                    </a:p>
                  </a:txBody>
                  <a:tcPr/>
                </a:tc>
              </a:tr>
              <a:tr h="550334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Yike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Xue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(Eva)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QA leader</a:t>
                      </a:r>
                      <a:endParaRPr lang="en-US" dirty="0"/>
                    </a:p>
                  </a:txBody>
                  <a:tcPr/>
                </a:tc>
              </a:tr>
              <a:tr h="550334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Yingyuan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(Allen) Zhang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leader</a:t>
                      </a:r>
                      <a:endParaRPr lang="en-US" dirty="0"/>
                    </a:p>
                  </a:txBody>
                  <a:tcPr/>
                </a:tc>
              </a:tr>
              <a:tr h="550334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Yulu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leader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6"/>
    </mc:Choice>
    <mc:Fallback>
      <p:transition xmlns:p14="http://schemas.microsoft.com/office/powerpoint/2010/main" spd="slow" advTm="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435608" y="274637"/>
            <a:ext cx="7498199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/>
              <a:t>Deployment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199" cy="48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accent1"/>
              </a:buClr>
              <a:buSzPct val="100000"/>
              <a:buFont typeface="Cabin"/>
              <a:buChar char="●"/>
            </a:pPr>
            <a:r>
              <a:rPr lang="en-US" sz="2400"/>
              <a:t>Deploy tool (Capistrano)</a:t>
            </a:r>
          </a:p>
          <a:p>
            <a:pPr marL="457200" lvl="0" indent="-381000" rtl="0">
              <a:buClr>
                <a:schemeClr val="accent1"/>
              </a:buClr>
              <a:buSzPct val="100000"/>
              <a:buFont typeface="Cabin"/>
              <a:buChar char="●"/>
            </a:pPr>
            <a:r>
              <a:rPr lang="en-US" sz="2400"/>
              <a:t>Fast, reliable, easy version control</a:t>
            </a:r>
          </a:p>
          <a:p>
            <a:pPr marL="457200" lvl="0" indent="-381000" rtl="0">
              <a:buClr>
                <a:schemeClr val="accent1"/>
              </a:buClr>
              <a:buSzPct val="100000"/>
              <a:buFont typeface="Cabin"/>
              <a:buChar char="●"/>
            </a:pPr>
            <a:r>
              <a:rPr lang="en-US" sz="2400"/>
              <a:t>Multi-stage support</a:t>
            </a:r>
          </a:p>
          <a:p>
            <a:pPr marL="457200" lvl="0" indent="-381000" rtl="0">
              <a:buClr>
                <a:schemeClr val="accent1"/>
              </a:buClr>
              <a:buSzPct val="100000"/>
              <a:buFont typeface="Cabin"/>
              <a:buChar char="●"/>
            </a:pPr>
            <a:r>
              <a:rPr lang="en-US" sz="2400"/>
              <a:t>Secure (only SSH port needed on server)</a:t>
            </a:r>
          </a:p>
        </p:txBody>
      </p:sp>
      <p:sp>
        <p:nvSpPr>
          <p:cNvPr id="211" name="Shape 211"/>
          <p:cNvSpPr/>
          <p:nvPr/>
        </p:nvSpPr>
        <p:spPr>
          <a:xfrm>
            <a:off x="1852600" y="3663200"/>
            <a:ext cx="5438775" cy="2686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6250992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55626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98080" cy="1143000"/>
          </a:xfrm>
        </p:spPr>
        <p:txBody>
          <a:bodyPr/>
          <a:lstStyle/>
          <a:p>
            <a:pPr algn="ctr"/>
            <a:r>
              <a:rPr lang="en-US" sz="4400" dirty="0" smtClean="0"/>
              <a:t>Project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5240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project will be developed for the MET Health Informatics Lab (MET-HILAB) under direction of Professors </a:t>
            </a:r>
            <a:r>
              <a:rPr lang="en-US" dirty="0" err="1" smtClean="0"/>
              <a:t>Guanglan</a:t>
            </a:r>
            <a:r>
              <a:rPr lang="en-US" dirty="0" smtClean="0"/>
              <a:t> Zhang and Vladimir </a:t>
            </a:r>
            <a:r>
              <a:rPr lang="en-US" dirty="0" err="1" smtClean="0"/>
              <a:t>Brusic</a:t>
            </a:r>
            <a:r>
              <a:rPr lang="en-US" dirty="0" smtClean="0"/>
              <a:t> (the customers).</a:t>
            </a:r>
          </a:p>
          <a:p>
            <a:endParaRPr lang="en-US" dirty="0" smtClean="0"/>
          </a:p>
          <a:p>
            <a:r>
              <a:rPr lang="en-US" b="1" dirty="0" smtClean="0"/>
              <a:t>GOAL:  </a:t>
            </a:r>
            <a:r>
              <a:rPr lang="en-US" dirty="0" smtClean="0"/>
              <a:t>to develop a type 2 diabetes management web based application.  </a:t>
            </a:r>
          </a:p>
          <a:p>
            <a:endParaRPr lang="en-US" dirty="0" smtClean="0"/>
          </a:p>
          <a:p>
            <a:r>
              <a:rPr lang="en-US" b="1" dirty="0" smtClean="0"/>
              <a:t>PURPOSE:  </a:t>
            </a:r>
            <a:r>
              <a:rPr lang="en-US" dirty="0" smtClean="0"/>
              <a:t>this application is intended to be used as a teaching tool that will demonstrate implementation of a real clinical algorithm, examples of successful treatment decisions, situations where clinical algorithms may fail, and to provide a platform for familiarization of students with the process of development and implementation and use of medical algorithms.</a:t>
            </a:r>
          </a:p>
          <a:p>
            <a:endParaRPr lang="en-US" dirty="0" smtClean="0"/>
          </a:p>
          <a:p>
            <a:r>
              <a:rPr lang="en-US" dirty="0" smtClean="0"/>
              <a:t>Users of this application will be students and teachers in the health informatics course.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"/>
    </mc:Choice>
    <mc:Fallback>
      <p:transition xmlns:p14="http://schemas.microsoft.com/office/powerpoint/2010/main" spd="slow" advTm="1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Related Work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6934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For our best knowledge similar software systems do not exist, although UI of the Project will simulate UI of Electronic Health Records (EHR) system. 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Our application will have limited functionality, comparing with existing EHR,  only enough to support  demonstration of working Clinical Decision Support System (CDSS) based on real world Medical Algorithm. 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"/>
    </mc:Choice>
    <mc:Fallback>
      <p:transition xmlns:p14="http://schemas.microsoft.com/office/powerpoint/2010/main" spd="slow" advTm="1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57200"/>
            <a:ext cx="7498080" cy="9604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Description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 fontScale="40000" lnSpcReduction="200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5100" dirty="0" smtClean="0"/>
              <a:t>Diabetes Management Web based Application will include five major parts: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5100" dirty="0" smtClean="0"/>
              <a:t> a) user interface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5100" dirty="0" smtClean="0"/>
              <a:t> b)  database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5100" dirty="0" smtClean="0"/>
              <a:t> c)  type II diabetes management algorithm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5100" dirty="0" smtClean="0"/>
              <a:t> d) health calculators</a:t>
            </a:r>
          </a:p>
          <a:p>
            <a:pPr>
              <a:buNone/>
            </a:pPr>
            <a:r>
              <a:rPr lang="en-US" sz="5100" dirty="0" smtClean="0"/>
              <a:t>          -  Body Mass Index</a:t>
            </a:r>
          </a:p>
          <a:p>
            <a:pPr>
              <a:buNone/>
            </a:pPr>
            <a:r>
              <a:rPr lang="en-US" sz="5100" dirty="0" smtClean="0"/>
              <a:t>          -  A1C-to-Average Blood Glucose Level</a:t>
            </a:r>
          </a:p>
          <a:p>
            <a:pPr indent="0">
              <a:lnSpc>
                <a:spcPct val="150000"/>
              </a:lnSpc>
              <a:buNone/>
            </a:pPr>
            <a:endParaRPr lang="en-US" sz="2000" dirty="0" smtClean="0"/>
          </a:p>
          <a:p>
            <a:pPr indent="0">
              <a:lnSpc>
                <a:spcPct val="150000"/>
              </a:lnSpc>
              <a:buNone/>
            </a:pPr>
            <a:r>
              <a:rPr lang="en-US" sz="5000" dirty="0" smtClean="0"/>
              <a:t>e) security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"/>
    </mc:Choice>
    <mc:Fallback>
      <p:transition xmlns:p14="http://schemas.microsoft.com/office/powerpoint/2010/main" spd="slow" advTm="1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Description (cont.)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25601" name="Object 1"/>
          <p:cNvGraphicFramePr>
            <a:graphicFrameLocks noGrp="1" noChangeAspect="1"/>
          </p:cNvGraphicFramePr>
          <p:nvPr>
            <p:ph idx="1"/>
          </p:nvPr>
        </p:nvGraphicFramePr>
        <p:xfrm>
          <a:off x="1733550" y="1733550"/>
          <a:ext cx="653415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Visio" r:id="rId3" imgW="6534116" imgH="4229046" progId="">
                  <p:embed/>
                </p:oleObj>
              </mc:Choice>
              <mc:Fallback>
                <p:oleObj name="Visio" r:id="rId3" imgW="6534116" imgH="4229046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733550"/>
                        <a:ext cx="6534150" cy="422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advTm="135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Process Model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3716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iterations of this project will be executed using the agile process as close as possible.</a:t>
            </a: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2286000"/>
            <a:ext cx="7498080" cy="838200"/>
          </a:xfrm>
          <a:prstGeom prst="rect">
            <a:avLst/>
          </a:prstGeom>
        </p:spPr>
        <p:txBody>
          <a:bodyPr anchor="ctr">
            <a:normAutofit fontScale="25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15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</a:t>
            </a:r>
            <a:endParaRPr kumimoji="0" lang="en-US" sz="15600" b="1" i="0" u="none" strike="noStrike" kern="1200" cap="none" spc="0" normalizeH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32004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First iteration: </a:t>
            </a:r>
            <a:r>
              <a:rPr lang="en-US" dirty="0" smtClean="0"/>
              <a:t>deliver working Web Application with UI, database, secure login and patient management functionality. 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Second iteration</a:t>
            </a:r>
            <a:r>
              <a:rPr lang="en-US" dirty="0" smtClean="0"/>
              <a:t>: Implementation of Medical algorithm,  suggested changes and/or additional features from customer feedback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Third iteration: </a:t>
            </a:r>
            <a:r>
              <a:rPr lang="en-US" dirty="0" smtClean="0"/>
              <a:t>suggested changes and/or additional features from customer feedback, code refactoring, deliver working web application according to requirements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7"/>
    </mc:Choice>
    <mc:Fallback>
      <p:transition xmlns:p14="http://schemas.microsoft.com/office/powerpoint/2010/main" spd="slow" advTm="5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Priorities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71600" y="914400"/>
          <a:ext cx="7499349" cy="548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4072466"/>
                <a:gridCol w="24997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Level of 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Secure Log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registration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new 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Update/Delete 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new visit for 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Update/delete visits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Implementing Diabetes Management Algorithm that can retrieve individual patient data from the database and represent results.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Storing results from #7 in database with an opportunity to edit suggested therapy/recommendations </a:t>
                      </a:r>
                      <a:endParaRPr lang="en-US" dirty="0"/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validation for all 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Preventing SQL injections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8"/>
    </mc:Choice>
    <mc:Fallback>
      <p:transition xmlns:p14="http://schemas.microsoft.com/office/powerpoint/2010/main" spd="slow" advTm="5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838200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 smtClean="0"/>
              <a:t>Priorities (cont.)</a:t>
            </a:r>
            <a:endParaRPr lang="en-US" sz="39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447800" y="1066800"/>
          <a:ext cx="7499349" cy="5328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4072466"/>
                <a:gridCol w="2499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Level of 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patients by patient ID, First or 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Implementing Medical Calculators: a) Body Mass Index b)A1C-to-Average Blood Glucose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Graphical representation of BMI and lab results (A1C level)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Ability to show step by step algorithm’s decisions (for teaching purposes)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user password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Generating patient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Calendar for entering 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password 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Separating user privileges (professors and students)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2"/>
    </mc:Choice>
    <mc:Fallback>
      <p:transition xmlns:p14="http://schemas.microsoft.com/office/powerpoint/2010/main" spd="slow" advTm="5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1281</TotalTime>
  <Words>871</Words>
  <Application>Microsoft Macintosh PowerPoint</Application>
  <PresentationFormat>全屏显示(4:3)</PresentationFormat>
  <Paragraphs>334</Paragraphs>
  <Slides>21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Solstice</vt:lpstr>
      <vt:lpstr>Visio</vt:lpstr>
      <vt:lpstr>                                       Metropolitan College</vt:lpstr>
      <vt:lpstr> Team members: </vt:lpstr>
      <vt:lpstr>Project Overview</vt:lpstr>
      <vt:lpstr> Related Work </vt:lpstr>
      <vt:lpstr> Description </vt:lpstr>
      <vt:lpstr>  Description (cont.) </vt:lpstr>
      <vt:lpstr> Process Model </vt:lpstr>
      <vt:lpstr>Priorities</vt:lpstr>
      <vt:lpstr>Priorities (cont.)</vt:lpstr>
      <vt:lpstr>Risk Management</vt:lpstr>
      <vt:lpstr>SQAP-content</vt:lpstr>
      <vt:lpstr>SQAP-metrics</vt:lpstr>
      <vt:lpstr>SQAP-standard</vt:lpstr>
      <vt:lpstr>Documentation</vt:lpstr>
      <vt:lpstr>SQAP- inspection/review process</vt:lpstr>
      <vt:lpstr>SQAP-testing</vt:lpstr>
      <vt:lpstr>SQAP- defect management</vt:lpstr>
      <vt:lpstr>SQAP- defect management</vt:lpstr>
      <vt:lpstr>SCMP</vt:lpstr>
      <vt:lpstr>Deployment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Metropolitan College</dc:title>
  <dc:creator>Bogdan</dc:creator>
  <cp:lastModifiedBy>雯洁 施</cp:lastModifiedBy>
  <cp:revision>84</cp:revision>
  <dcterms:created xsi:type="dcterms:W3CDTF">2013-04-21T20:03:08Z</dcterms:created>
  <dcterms:modified xsi:type="dcterms:W3CDTF">2013-09-26T23:30:46Z</dcterms:modified>
</cp:coreProperties>
</file>