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Norwester" charset="1" panose="00000506000000000000"/>
      <p:regular r:id="rId30"/>
    </p:embeddedFont>
    <p:embeddedFont>
      <p:font typeface="Arimo Bold" charset="1" panose="020B0704020202020204"/>
      <p:regular r:id="rId31"/>
    </p:embeddedFont>
    <p:embeddedFont>
      <p:font typeface="Poppins" charset="1" panose="00000500000000000000"/>
      <p:regular r:id="rId32"/>
    </p:embeddedFont>
    <p:embeddedFont>
      <p:font typeface="Alice Bold" charset="1" panose="00000500000000000000"/>
      <p:regular r:id="rId33"/>
    </p:embeddedFont>
    <p:embeddedFont>
      <p:font typeface="Arimo" charset="1" panose="020B0604020202020204"/>
      <p:regular r:id="rId34"/>
    </p:embeddedFont>
    <p:embeddedFont>
      <p:font typeface="Alice" charset="1" panose="00000500000000000000"/>
      <p:regular r:id="rId35"/>
    </p:embeddedFont>
    <p:embeddedFont>
      <p:font typeface="Canva Sans" charset="1" panose="020B0503030501040103"/>
      <p:regular r:id="rId36"/>
    </p:embeddedFont>
    <p:embeddedFont>
      <p:font typeface="Hussar Bold" charset="1" panose="000008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https://www.researchgate.net/figure/Mechanism-of-Erasure-Coding_fig1_4310455" TargetMode="External" Type="http://schemas.openxmlformats.org/officeDocument/2006/relationships/hyperlink"/><Relationship Id="rId13" Target="https://www.slideshare.net/slideshow/ant-colony-optimization-aco-%2091879003/91879003#2" TargetMode="External" Type="http://schemas.openxmlformats.org/officeDocument/2006/relationships/hyperlink"/><Relationship Id="rId14" Target="https://ieeexplore.ieee.org/abstract/document/9144196" TargetMode="External" Type="http://schemas.openxmlformats.org/officeDocument/2006/relationships/hyperlink"/><Relationship Id="rId15" Target="https://www.mdpi.com/1999-4893/13/10/250" TargetMode="External" Type="http://schemas.openxmlformats.org/officeDocument/2006/relationships/hyperlink"/><Relationship Id="rId16" Target="https://www.sciencedirect.com/science/article/pii/S1570870520306739" TargetMode="External" Type="http://schemas.openxmlformats.org/officeDocument/2006/relationships/hyperlink"/><Relationship Id="rId17" Target="https://www.beei.org/index.php/EEI/article/view/1492/1083" TargetMode="External" Type="http://schemas.openxmlformats.org/officeDocument/2006/relationships/hyperlink"/><Relationship Id="rId18" Target="https://ieeexplore.ieee.org/abstract/document/9144196" TargetMode="External" Type="http://schemas.openxmlformats.org/officeDocument/2006/relationships/hyperlink"/><Relationship Id="rId19" Target="https://www.sciencedirect.com/science/article/pii/S1570870520306739" TargetMode="External" Type="http://schemas.openxmlformats.org/officeDocument/2006/relationships/hyperlink"/><Relationship Id="rId2" Target="../media/image1.png" Type="http://schemas.openxmlformats.org/officeDocument/2006/relationships/image"/><Relationship Id="rId20" Target="https://dl.acm.org/doi/abs/10.1145/3458817.3476204" TargetMode="External" Type="http://schemas.openxmlformats.org/officeDocument/2006/relationships/hyperlink"/><Relationship Id="rId21" Target="https://ieeexplore.ieee.org/abstract/document/9275842" TargetMode="External" Type="http://schemas.openxmlformats.org/officeDocument/2006/relationships/hyperlink"/><Relationship Id="rId22" Target="https://www.mdpi.com/2079-9292/12/11/2408" TargetMode="External" Type="http://schemas.openxmlformats.org/officeDocument/2006/relationships/hyperlink"/><Relationship Id="rId23" Target="https://ieeexplore.ieee.org/abstract/document/9348679" TargetMode="External" Type="http://schemas.openxmlformats.org/officeDocument/2006/relationships/hyperlink"/><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1416943" y="-64883"/>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50084" y="2988149"/>
            <a:ext cx="7037171" cy="7803315"/>
          </a:xfrm>
          <a:custGeom>
            <a:avLst/>
            <a:gdLst/>
            <a:ahLst/>
            <a:cxnLst/>
            <a:rect r="r" b="b" t="t" l="l"/>
            <a:pathLst>
              <a:path h="7803315" w="7037171">
                <a:moveTo>
                  <a:pt x="0" y="0"/>
                </a:moveTo>
                <a:lnTo>
                  <a:pt x="7037172" y="0"/>
                </a:lnTo>
                <a:lnTo>
                  <a:pt x="7037172" y="7803315"/>
                </a:lnTo>
                <a:lnTo>
                  <a:pt x="0" y="7803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14189117" y="8110866"/>
            <a:ext cx="8197766" cy="4352269"/>
          </a:xfrm>
          <a:custGeom>
            <a:avLst/>
            <a:gdLst/>
            <a:ahLst/>
            <a:cxnLst/>
            <a:rect r="r" b="b" t="t" l="l"/>
            <a:pathLst>
              <a:path h="4352269" w="8197766">
                <a:moveTo>
                  <a:pt x="0" y="0"/>
                </a:moveTo>
                <a:lnTo>
                  <a:pt x="8197766" y="0"/>
                </a:lnTo>
                <a:lnTo>
                  <a:pt x="8197766" y="4352268"/>
                </a:lnTo>
                <a:lnTo>
                  <a:pt x="0" y="4352268"/>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991315">
            <a:off x="-509632" y="1564175"/>
            <a:ext cx="2188739" cy="2427029"/>
          </a:xfrm>
          <a:custGeom>
            <a:avLst/>
            <a:gdLst/>
            <a:ahLst/>
            <a:cxnLst/>
            <a:rect r="r" b="b" t="t" l="l"/>
            <a:pathLst>
              <a:path h="2427029" w="2188739">
                <a:moveTo>
                  <a:pt x="0" y="0"/>
                </a:moveTo>
                <a:lnTo>
                  <a:pt x="2188738" y="0"/>
                </a:lnTo>
                <a:lnTo>
                  <a:pt x="2188738" y="2427028"/>
                </a:lnTo>
                <a:lnTo>
                  <a:pt x="0" y="2427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7354877"/>
            <a:ext cx="4095911" cy="4095911"/>
          </a:xfrm>
          <a:custGeom>
            <a:avLst/>
            <a:gdLst/>
            <a:ahLst/>
            <a:cxnLst/>
            <a:rect r="r" b="b" t="t" l="l"/>
            <a:pathLst>
              <a:path h="4095911" w="4095911">
                <a:moveTo>
                  <a:pt x="0" y="0"/>
                </a:moveTo>
                <a:lnTo>
                  <a:pt x="4095911" y="0"/>
                </a:lnTo>
                <a:lnTo>
                  <a:pt x="4095911" y="4095911"/>
                </a:lnTo>
                <a:lnTo>
                  <a:pt x="0" y="40959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161170" y="8453513"/>
            <a:ext cx="2717344" cy="2737251"/>
          </a:xfrm>
          <a:custGeom>
            <a:avLst/>
            <a:gdLst/>
            <a:ahLst/>
            <a:cxnLst/>
            <a:rect r="r" b="b" t="t" l="l"/>
            <a:pathLst>
              <a:path h="2737251" w="2717344">
                <a:moveTo>
                  <a:pt x="0" y="0"/>
                </a:moveTo>
                <a:lnTo>
                  <a:pt x="2717344" y="0"/>
                </a:lnTo>
                <a:lnTo>
                  <a:pt x="2717344" y="2737252"/>
                </a:lnTo>
                <a:lnTo>
                  <a:pt x="0" y="2737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2632803" y="2375547"/>
            <a:ext cx="2057400" cy="2057400"/>
          </a:xfrm>
          <a:custGeom>
            <a:avLst/>
            <a:gdLst/>
            <a:ahLst/>
            <a:cxnLst/>
            <a:rect r="r" b="b" t="t" l="l"/>
            <a:pathLst>
              <a:path h="2057400" w="2057400">
                <a:moveTo>
                  <a:pt x="0" y="0"/>
                </a:moveTo>
                <a:lnTo>
                  <a:pt x="2057400" y="0"/>
                </a:lnTo>
                <a:lnTo>
                  <a:pt x="2057400" y="2057400"/>
                </a:lnTo>
                <a:lnTo>
                  <a:pt x="0" y="2057400"/>
                </a:lnTo>
                <a:lnTo>
                  <a:pt x="0" y="0"/>
                </a:lnTo>
                <a:close/>
              </a:path>
            </a:pathLst>
          </a:custGeom>
          <a:blipFill>
            <a:blip r:embed="rId10">
              <a:alphaModFix amt="19999"/>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6365812" y="1705337"/>
            <a:ext cx="7778716" cy="3133735"/>
          </a:xfrm>
          <a:prstGeom prst="rect">
            <a:avLst/>
          </a:prstGeom>
        </p:spPr>
        <p:txBody>
          <a:bodyPr anchor="t" rtlCol="false" tIns="0" lIns="0" bIns="0" rIns="0">
            <a:spAutoFit/>
          </a:bodyPr>
          <a:lstStyle/>
          <a:p>
            <a:pPr algn="l">
              <a:lnSpc>
                <a:spcPts val="12599"/>
              </a:lnSpc>
            </a:pPr>
            <a:r>
              <a:rPr lang="en-US" sz="8999">
                <a:solidFill>
                  <a:srgbClr val="0C6980"/>
                </a:solidFill>
                <a:latin typeface="Norwester"/>
                <a:ea typeface="Norwester"/>
                <a:cs typeface="Norwester"/>
                <a:sym typeface="Norwester"/>
              </a:rPr>
              <a:t>ACO       Erasure Coding</a:t>
            </a:r>
          </a:p>
        </p:txBody>
      </p:sp>
      <p:sp>
        <p:nvSpPr>
          <p:cNvPr name="TextBox 11" id="11"/>
          <p:cNvSpPr txBox="true"/>
          <p:nvPr/>
        </p:nvSpPr>
        <p:spPr>
          <a:xfrm rot="0">
            <a:off x="6365812" y="6329486"/>
            <a:ext cx="8953733" cy="2482014"/>
          </a:xfrm>
          <a:prstGeom prst="rect">
            <a:avLst/>
          </a:prstGeom>
        </p:spPr>
        <p:txBody>
          <a:bodyPr anchor="t" rtlCol="false" tIns="0" lIns="0" bIns="0" rIns="0">
            <a:spAutoFit/>
          </a:bodyPr>
          <a:lstStyle/>
          <a:p>
            <a:pPr algn="l">
              <a:lnSpc>
                <a:spcPts val="4946"/>
              </a:lnSpc>
            </a:pPr>
            <a:r>
              <a:rPr lang="en-US" sz="3532" b="true">
                <a:solidFill>
                  <a:srgbClr val="2D8BBA"/>
                </a:solidFill>
                <a:latin typeface="Arimo Bold"/>
                <a:ea typeface="Arimo Bold"/>
                <a:cs typeface="Arimo Bold"/>
                <a:sym typeface="Arimo Bold"/>
              </a:rPr>
              <a:t>Group 1</a:t>
            </a:r>
          </a:p>
          <a:p>
            <a:pPr algn="l" marL="762759" indent="-381380" lvl="1">
              <a:lnSpc>
                <a:spcPts val="4946"/>
              </a:lnSpc>
              <a:buFont typeface="Arial"/>
              <a:buChar char="•"/>
            </a:pPr>
            <a:r>
              <a:rPr lang="en-US" sz="3532">
                <a:solidFill>
                  <a:srgbClr val="00A8A8"/>
                </a:solidFill>
                <a:latin typeface="Poppins"/>
                <a:ea typeface="Poppins"/>
                <a:cs typeface="Poppins"/>
                <a:sym typeface="Poppins"/>
              </a:rPr>
              <a:t>Maurya Aryan Swaminath (210595)</a:t>
            </a:r>
          </a:p>
          <a:p>
            <a:pPr algn="l" marL="762759" indent="-381380" lvl="1">
              <a:lnSpc>
                <a:spcPts val="4946"/>
              </a:lnSpc>
              <a:buFont typeface="Arial"/>
              <a:buChar char="•"/>
            </a:pPr>
            <a:r>
              <a:rPr lang="en-US" sz="3532">
                <a:solidFill>
                  <a:srgbClr val="00A8A8"/>
                </a:solidFill>
                <a:latin typeface="Poppins"/>
                <a:ea typeface="Poppins"/>
                <a:cs typeface="Poppins"/>
                <a:sym typeface="Poppins"/>
              </a:rPr>
              <a:t>Depanshu Sahu (210316)</a:t>
            </a:r>
          </a:p>
          <a:p>
            <a:pPr algn="l" marL="762759" indent="-381380" lvl="1">
              <a:lnSpc>
                <a:spcPts val="4946"/>
              </a:lnSpc>
              <a:buFont typeface="Arial"/>
              <a:buChar char="•"/>
            </a:pPr>
            <a:r>
              <a:rPr lang="en-US" sz="3532">
                <a:solidFill>
                  <a:srgbClr val="00A8A8"/>
                </a:solidFill>
                <a:latin typeface="Poppins"/>
                <a:ea typeface="Poppins"/>
                <a:cs typeface="Poppins"/>
                <a:sym typeface="Poppins"/>
              </a:rPr>
              <a:t>Aditya Ajmera (210056)</a:t>
            </a:r>
          </a:p>
        </p:txBody>
      </p:sp>
      <p:sp>
        <p:nvSpPr>
          <p:cNvPr name="AutoShape 12" id="12"/>
          <p:cNvSpPr/>
          <p:nvPr/>
        </p:nvSpPr>
        <p:spPr>
          <a:xfrm>
            <a:off x="584737" y="440841"/>
            <a:ext cx="17213441" cy="0"/>
          </a:xfrm>
          <a:prstGeom prst="line">
            <a:avLst/>
          </a:prstGeom>
          <a:ln cap="flat" w="66675">
            <a:solidFill>
              <a:srgbClr val="F2F2F2"/>
            </a:solidFill>
            <a:prstDash val="solid"/>
            <a:headEnd type="none" len="sm" w="sm"/>
            <a:tailEnd type="none" len="sm" w="sm"/>
          </a:ln>
        </p:spPr>
      </p:sp>
      <p:sp>
        <p:nvSpPr>
          <p:cNvPr name="TextBox 13" id="13"/>
          <p:cNvSpPr txBox="true"/>
          <p:nvPr/>
        </p:nvSpPr>
        <p:spPr>
          <a:xfrm rot="0">
            <a:off x="8325549" y="2273222"/>
            <a:ext cx="1315879" cy="904158"/>
          </a:xfrm>
          <a:prstGeom prst="rect">
            <a:avLst/>
          </a:prstGeom>
        </p:spPr>
        <p:txBody>
          <a:bodyPr anchor="t" rtlCol="false" tIns="0" lIns="0" bIns="0" rIns="0">
            <a:spAutoFit/>
          </a:bodyPr>
          <a:lstStyle/>
          <a:p>
            <a:pPr algn="ctr">
              <a:lnSpc>
                <a:spcPts val="7389"/>
              </a:lnSpc>
              <a:spcBef>
                <a:spcPct val="0"/>
              </a:spcBef>
            </a:pPr>
            <a:r>
              <a:rPr lang="en-US" sz="5278">
                <a:solidFill>
                  <a:srgbClr val="0C6980"/>
                </a:solidFill>
                <a:latin typeface="Norwester"/>
                <a:ea typeface="Norwester"/>
                <a:cs typeface="Norwester"/>
                <a:sym typeface="Norwester"/>
              </a:rPr>
              <a:t>with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6065362" y="337137"/>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name="TextBox 12" id="12"/>
          <p:cNvSpPr txBox="true"/>
          <p:nvPr/>
        </p:nvSpPr>
        <p:spPr>
          <a:xfrm rot="0">
            <a:off x="2777689" y="1503382"/>
            <a:ext cx="12971355" cy="1136650"/>
          </a:xfrm>
          <a:prstGeom prst="rect">
            <a:avLst/>
          </a:prstGeom>
        </p:spPr>
        <p:txBody>
          <a:bodyPr anchor="t" rtlCol="false" tIns="0" lIns="0" bIns="0" rIns="0">
            <a:spAutoFit/>
          </a:bodyPr>
          <a:lstStyle/>
          <a:p>
            <a:pPr algn="l">
              <a:lnSpc>
                <a:spcPts val="4549"/>
              </a:lnSpc>
            </a:pPr>
            <a:r>
              <a:rPr lang="en-US" sz="3249">
                <a:solidFill>
                  <a:srgbClr val="00A8A8"/>
                </a:solidFill>
                <a:latin typeface="Alice"/>
                <a:ea typeface="Alice"/>
                <a:cs typeface="Alice"/>
                <a:sym typeface="Alice"/>
              </a:rPr>
              <a:t>An Energy Efficient Routing Protocol Based on Improved Artificial Bee Colony Algorithm for Wireless Sensor Networks [7]</a:t>
            </a:r>
          </a:p>
        </p:txBody>
      </p:sp>
      <p:sp>
        <p:nvSpPr>
          <p:cNvPr name="TextBox 13" id="13"/>
          <p:cNvSpPr txBox="true"/>
          <p:nvPr/>
        </p:nvSpPr>
        <p:spPr>
          <a:xfrm rot="0">
            <a:off x="2777689" y="2713116"/>
            <a:ext cx="13419423" cy="4473296"/>
          </a:xfrm>
          <a:prstGeom prst="rect">
            <a:avLst/>
          </a:prstGeom>
        </p:spPr>
        <p:txBody>
          <a:bodyPr anchor="t" rtlCol="false" tIns="0" lIns="0" bIns="0" rIns="0">
            <a:spAutoFit/>
          </a:bodyPr>
          <a:lstStyle/>
          <a:p>
            <a:pPr algn="just" marL="562289" indent="-281145" lvl="1">
              <a:lnSpc>
                <a:spcPts val="4427"/>
              </a:lnSpc>
              <a:buFont typeface="Arial"/>
              <a:buChar char="•"/>
            </a:pPr>
            <a:r>
              <a:rPr lang="en-US" sz="2604">
                <a:solidFill>
                  <a:srgbClr val="2F5F98"/>
                </a:solidFill>
                <a:latin typeface="Arimo"/>
                <a:ea typeface="Arimo"/>
                <a:cs typeface="Arimo"/>
                <a:sym typeface="Arimo"/>
              </a:rPr>
              <a:t>This paper introduces an improved Artificial Bee Colony (ABC) algorithm combined with Ant Colony Optimization (ACO) to enhance energy efficiency under limited power</a:t>
            </a:r>
          </a:p>
          <a:p>
            <a:pPr algn="just" marL="562289" indent="-281145" lvl="1">
              <a:lnSpc>
                <a:spcPts val="4427"/>
              </a:lnSpc>
              <a:buFont typeface="Arial"/>
              <a:buChar char="•"/>
            </a:pPr>
            <a:r>
              <a:rPr lang="en-US" sz="2604">
                <a:solidFill>
                  <a:srgbClr val="2F5F98"/>
                </a:solidFill>
                <a:latin typeface="Arimo"/>
                <a:ea typeface="Arimo"/>
                <a:cs typeface="Arimo"/>
                <a:sym typeface="Arimo"/>
              </a:rPr>
              <a:t>The improved ABC algorithm selects optimal Cluster Heads (CH), while ACO handles the routing between CHs</a:t>
            </a:r>
          </a:p>
          <a:p>
            <a:pPr algn="just" marL="562289" indent="-281145" lvl="1">
              <a:lnSpc>
                <a:spcPts val="4427"/>
              </a:lnSpc>
              <a:buFont typeface="Arial"/>
              <a:buChar char="•"/>
            </a:pPr>
            <a:r>
              <a:rPr lang="en-US" sz="2604">
                <a:solidFill>
                  <a:srgbClr val="2F5F98"/>
                </a:solidFill>
                <a:latin typeface="Arimo"/>
                <a:ea typeface="Arimo"/>
                <a:cs typeface="Arimo"/>
                <a:sym typeface="Arimo"/>
              </a:rPr>
              <a:t>Performance was measured on network lifetime (75% alive nodes), stability period and throughput</a:t>
            </a:r>
          </a:p>
          <a:p>
            <a:pPr algn="just" marL="562289" indent="-281145" lvl="1">
              <a:lnSpc>
                <a:spcPts val="4427"/>
              </a:lnSpc>
              <a:buFont typeface="Arial"/>
              <a:buChar char="•"/>
            </a:pPr>
            <a:r>
              <a:rPr lang="en-US" sz="2604">
                <a:solidFill>
                  <a:srgbClr val="2F5F98"/>
                </a:solidFill>
                <a:latin typeface="Arimo"/>
                <a:ea typeface="Arimo"/>
                <a:cs typeface="Arimo"/>
                <a:sym typeface="Arimo"/>
              </a:rPr>
              <a:t>By focusing on energy consumption and optimizing routes through iterative algorithms, it significantly reduces node energy consumption and prolongs network lifetime</a:t>
            </a:r>
          </a:p>
        </p:txBody>
      </p:sp>
      <p:sp>
        <p:nvSpPr>
          <p:cNvPr name="TextBox 14" id="14"/>
          <p:cNvSpPr txBox="true"/>
          <p:nvPr/>
        </p:nvSpPr>
        <p:spPr>
          <a:xfrm rot="0">
            <a:off x="17065761" y="8961926"/>
            <a:ext cx="387077"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6065362" y="337137"/>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name="TextBox 12" id="12"/>
          <p:cNvSpPr txBox="true"/>
          <p:nvPr/>
        </p:nvSpPr>
        <p:spPr>
          <a:xfrm rot="0">
            <a:off x="2777689" y="1503382"/>
            <a:ext cx="12971355" cy="1136650"/>
          </a:xfrm>
          <a:prstGeom prst="rect">
            <a:avLst/>
          </a:prstGeom>
        </p:spPr>
        <p:txBody>
          <a:bodyPr anchor="t" rtlCol="false" tIns="0" lIns="0" bIns="0" rIns="0">
            <a:spAutoFit/>
          </a:bodyPr>
          <a:lstStyle/>
          <a:p>
            <a:pPr algn="l">
              <a:lnSpc>
                <a:spcPts val="4549"/>
              </a:lnSpc>
            </a:pPr>
            <a:r>
              <a:rPr lang="en-US" sz="3249">
                <a:solidFill>
                  <a:srgbClr val="00A8A8"/>
                </a:solidFill>
                <a:latin typeface="Alice"/>
                <a:ea typeface="Alice"/>
                <a:cs typeface="Alice"/>
                <a:sym typeface="Alice"/>
              </a:rPr>
              <a:t>Energy Efficient Cluster-Based Routing Protocol for</a:t>
            </a:r>
            <a:r>
              <a:rPr lang="en-US" sz="3249">
                <a:solidFill>
                  <a:srgbClr val="00A8A8"/>
                </a:solidFill>
                <a:latin typeface="Alice"/>
                <a:ea typeface="Alice"/>
                <a:cs typeface="Alice"/>
                <a:sym typeface="Alice"/>
              </a:rPr>
              <a:t> WSN using Butterfly Optimization Algorithm and Ant Colony Optimization [8]</a:t>
            </a:r>
          </a:p>
        </p:txBody>
      </p:sp>
      <p:sp>
        <p:nvSpPr>
          <p:cNvPr name="TextBox 13" id="13"/>
          <p:cNvSpPr txBox="true"/>
          <p:nvPr/>
        </p:nvSpPr>
        <p:spPr>
          <a:xfrm rot="0">
            <a:off x="2777689" y="2713116"/>
            <a:ext cx="13419423" cy="6768821"/>
          </a:xfrm>
          <a:prstGeom prst="rect">
            <a:avLst/>
          </a:prstGeom>
        </p:spPr>
        <p:txBody>
          <a:bodyPr anchor="t" rtlCol="false" tIns="0" lIns="0" bIns="0" rIns="0">
            <a:spAutoFit/>
          </a:bodyPr>
          <a:lstStyle/>
          <a:p>
            <a:pPr algn="just" marL="562289" indent="-281145" lvl="1">
              <a:lnSpc>
                <a:spcPts val="4427"/>
              </a:lnSpc>
              <a:buFont typeface="Arial"/>
              <a:buChar char="•"/>
            </a:pPr>
            <a:r>
              <a:rPr lang="en-US" sz="2604">
                <a:solidFill>
                  <a:srgbClr val="2F5F98"/>
                </a:solidFill>
                <a:latin typeface="Arimo"/>
                <a:ea typeface="Arimo"/>
                <a:cs typeface="Arimo"/>
                <a:sym typeface="Arimo"/>
              </a:rPr>
              <a:t>The Butterfly Optimization Algorithm (BOA) is employed to choose an optimal cluster head from a group of nodes</a:t>
            </a:r>
          </a:p>
          <a:p>
            <a:pPr algn="just" marL="562289" indent="-281145" lvl="1">
              <a:lnSpc>
                <a:spcPts val="4427"/>
              </a:lnSpc>
              <a:buFont typeface="Arial"/>
              <a:buChar char="•"/>
            </a:pPr>
            <a:r>
              <a:rPr lang="en-US" sz="2604">
                <a:solidFill>
                  <a:srgbClr val="2F5F98"/>
                </a:solidFill>
                <a:latin typeface="Arimo"/>
                <a:ea typeface="Arimo"/>
                <a:cs typeface="Arimo"/>
                <a:sym typeface="Arimo"/>
              </a:rPr>
              <a:t>The cluster head selection is optimized by the residual energy of the nodes, distance to the neighbors, distance to the base station and node degree</a:t>
            </a:r>
          </a:p>
          <a:p>
            <a:pPr algn="just" marL="562289" indent="-281145" lvl="1">
              <a:lnSpc>
                <a:spcPts val="4427"/>
              </a:lnSpc>
              <a:buFont typeface="Arial"/>
              <a:buChar char="•"/>
            </a:pPr>
            <a:r>
              <a:rPr lang="en-US" sz="2604">
                <a:solidFill>
                  <a:srgbClr val="2F5F98"/>
                </a:solidFill>
                <a:latin typeface="Arimo"/>
                <a:ea typeface="Arimo"/>
                <a:cs typeface="Arimo"/>
                <a:sym typeface="Arimo"/>
              </a:rPr>
              <a:t>The route between the cluster head and the base station is identified by using Ant Colony Optimization (ACO), it selects the optimal route based on the distance, residual energy and node degree</a:t>
            </a:r>
          </a:p>
          <a:p>
            <a:pPr algn="just" marL="562289" indent="-281145" lvl="1">
              <a:lnSpc>
                <a:spcPts val="4427"/>
              </a:lnSpc>
              <a:buFont typeface="Arial"/>
              <a:buChar char="•"/>
            </a:pPr>
            <a:r>
              <a:rPr lang="en-US" sz="2604">
                <a:solidFill>
                  <a:srgbClr val="2F5F98"/>
                </a:solidFill>
                <a:latin typeface="Arimo"/>
                <a:ea typeface="Arimo"/>
                <a:cs typeface="Arimo"/>
                <a:sym typeface="Arimo"/>
              </a:rPr>
              <a:t>The performance was measured on various metrics including FND (First Node Dead), number of alive nodes and average energy consumption</a:t>
            </a:r>
          </a:p>
          <a:p>
            <a:pPr algn="just" marL="562289" indent="-281145" lvl="1">
              <a:lnSpc>
                <a:spcPts val="4427"/>
              </a:lnSpc>
              <a:buFont typeface="Arial"/>
              <a:buChar char="•"/>
            </a:pPr>
            <a:r>
              <a:rPr lang="en-US" sz="2604">
                <a:solidFill>
                  <a:srgbClr val="2F5F98"/>
                </a:solidFill>
                <a:latin typeface="Arimo"/>
                <a:ea typeface="Arimo"/>
                <a:cs typeface="Arimo"/>
                <a:sym typeface="Arimo"/>
              </a:rPr>
              <a:t>The proposed methodology had a higher network lifetime and higher network performances compared to LEACH</a:t>
            </a:r>
          </a:p>
          <a:p>
            <a:pPr algn="just">
              <a:lnSpc>
                <a:spcPts val="4427"/>
              </a:lnSpc>
            </a:pPr>
          </a:p>
        </p:txBody>
      </p:sp>
      <p:sp>
        <p:nvSpPr>
          <p:cNvPr name="TextBox 14" id="14"/>
          <p:cNvSpPr txBox="true"/>
          <p:nvPr/>
        </p:nvSpPr>
        <p:spPr>
          <a:xfrm rot="0">
            <a:off x="16873339" y="8961926"/>
            <a:ext cx="771922"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10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6065362" y="337137"/>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name="TextBox 12" id="12"/>
          <p:cNvSpPr txBox="true"/>
          <p:nvPr/>
        </p:nvSpPr>
        <p:spPr>
          <a:xfrm rot="0">
            <a:off x="2777689" y="1503382"/>
            <a:ext cx="12971355" cy="1136650"/>
          </a:xfrm>
          <a:prstGeom prst="rect">
            <a:avLst/>
          </a:prstGeom>
        </p:spPr>
        <p:txBody>
          <a:bodyPr anchor="t" rtlCol="false" tIns="0" lIns="0" bIns="0" rIns="0">
            <a:spAutoFit/>
          </a:bodyPr>
          <a:lstStyle/>
          <a:p>
            <a:pPr algn="l">
              <a:lnSpc>
                <a:spcPts val="4549"/>
              </a:lnSpc>
            </a:pPr>
            <a:r>
              <a:rPr lang="en-US" sz="3249">
                <a:solidFill>
                  <a:srgbClr val="00A8A8"/>
                </a:solidFill>
                <a:latin typeface="Alice"/>
                <a:ea typeface="Alice"/>
                <a:cs typeface="Alice"/>
                <a:sym typeface="Alice"/>
              </a:rPr>
              <a:t>Accelerating XOR-Based Erasure Coding Using Program Optimization Techniques [9]</a:t>
            </a:r>
          </a:p>
        </p:txBody>
      </p:sp>
      <p:sp>
        <p:nvSpPr>
          <p:cNvPr name="TextBox 13" id="13"/>
          <p:cNvSpPr txBox="true"/>
          <p:nvPr/>
        </p:nvSpPr>
        <p:spPr>
          <a:xfrm rot="0">
            <a:off x="2777689" y="2717059"/>
            <a:ext cx="12971355" cy="3911147"/>
          </a:xfrm>
          <a:prstGeom prst="rect">
            <a:avLst/>
          </a:prstGeom>
        </p:spPr>
        <p:txBody>
          <a:bodyPr anchor="t" rtlCol="false" tIns="0" lIns="0" bIns="0" rIns="0">
            <a:spAutoFit/>
          </a:bodyPr>
          <a:lstStyle/>
          <a:p>
            <a:pPr algn="just" marL="562289" indent="-281145" lvl="1">
              <a:lnSpc>
                <a:spcPts val="4427"/>
              </a:lnSpc>
              <a:buFont typeface="Arial"/>
              <a:buChar char="•"/>
            </a:pPr>
            <a:r>
              <a:rPr lang="en-US" sz="2604">
                <a:solidFill>
                  <a:srgbClr val="2F5F98"/>
                </a:solidFill>
                <a:latin typeface="Arimo"/>
                <a:ea typeface="Arimo"/>
                <a:cs typeface="Arimo"/>
                <a:sym typeface="Arimo"/>
              </a:rPr>
              <a:t>Uses XOR-based matrix multiplication optimization techniques, to reduce the computation overhead required for erasure code encoding</a:t>
            </a:r>
          </a:p>
          <a:p>
            <a:pPr algn="just" marL="562289" indent="-281145" lvl="1">
              <a:lnSpc>
                <a:spcPts val="4427"/>
              </a:lnSpc>
              <a:buFont typeface="Arial"/>
              <a:buChar char="•"/>
            </a:pPr>
            <a:r>
              <a:rPr lang="en-US" sz="2604">
                <a:solidFill>
                  <a:srgbClr val="2F5F98"/>
                </a:solidFill>
                <a:latin typeface="Arimo"/>
                <a:ea typeface="Arimo"/>
                <a:cs typeface="Arimo"/>
                <a:sym typeface="Arimo"/>
              </a:rPr>
              <a:t>Uses Straight-line programs (SLPs) from program optimization and the grammar compression algorithm RePair</a:t>
            </a:r>
          </a:p>
          <a:p>
            <a:pPr algn="just" marL="562289" indent="-281145" lvl="1">
              <a:lnSpc>
                <a:spcPts val="4427"/>
              </a:lnSpc>
              <a:buFont typeface="Arial"/>
              <a:buChar char="•"/>
            </a:pPr>
            <a:r>
              <a:rPr lang="en-US" sz="2604">
                <a:solidFill>
                  <a:srgbClr val="2F5F98"/>
                </a:solidFill>
                <a:latin typeface="Arimo"/>
                <a:ea typeface="Arimo"/>
                <a:cs typeface="Arimo"/>
                <a:sym typeface="Arimo"/>
              </a:rPr>
              <a:t>Performance was measured on the basis on the basis of throughput rate</a:t>
            </a:r>
          </a:p>
          <a:p>
            <a:pPr algn="just" marL="562289" indent="-281145" lvl="1">
              <a:lnSpc>
                <a:spcPts val="4427"/>
              </a:lnSpc>
              <a:buFont typeface="Arial"/>
              <a:buChar char="•"/>
            </a:pPr>
            <a:r>
              <a:rPr lang="en-US" sz="2604">
                <a:solidFill>
                  <a:srgbClr val="2F5F98"/>
                </a:solidFill>
                <a:latin typeface="Arimo"/>
                <a:ea typeface="Arimo"/>
                <a:cs typeface="Arimo"/>
                <a:sym typeface="Arimo"/>
              </a:rPr>
              <a:t>A good solution for large-scale applications, but is not efficient for smaller scale ones</a:t>
            </a:r>
          </a:p>
          <a:p>
            <a:pPr algn="just">
              <a:lnSpc>
                <a:spcPts val="4427"/>
              </a:lnSpc>
            </a:pPr>
          </a:p>
        </p:txBody>
      </p:sp>
      <p:sp>
        <p:nvSpPr>
          <p:cNvPr name="TextBox 14" id="14"/>
          <p:cNvSpPr txBox="true"/>
          <p:nvPr/>
        </p:nvSpPr>
        <p:spPr>
          <a:xfrm rot="0">
            <a:off x="16933180" y="8961926"/>
            <a:ext cx="652239"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11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777689" y="3008754"/>
            <a:ext cx="12971355" cy="3657726"/>
          </a:xfrm>
          <a:prstGeom prst="rect">
            <a:avLst/>
          </a:prstGeom>
        </p:spPr>
        <p:txBody>
          <a:bodyPr anchor="t" rtlCol="false" tIns="0" lIns="0" bIns="0" rIns="0">
            <a:spAutoFit/>
          </a:bodyPr>
          <a:lstStyle/>
          <a:p>
            <a:pPr algn="just" marL="562289" indent="-281145" lvl="1">
              <a:lnSpc>
                <a:spcPts val="3646"/>
              </a:lnSpc>
              <a:buFont typeface="Arial"/>
              <a:buChar char="•"/>
            </a:pPr>
            <a:r>
              <a:rPr lang="en-US" sz="2604">
                <a:solidFill>
                  <a:srgbClr val="2F5F98"/>
                </a:solidFill>
                <a:latin typeface="Arimo"/>
                <a:ea typeface="Arimo"/>
                <a:cs typeface="Arimo"/>
                <a:sym typeface="Arimo"/>
              </a:rPr>
              <a:t>Develops an energy-efficient communication protocol for IoT ad hoc networks</a:t>
            </a:r>
          </a:p>
          <a:p>
            <a:pPr algn="just" marL="562289" indent="-281145" lvl="1">
              <a:lnSpc>
                <a:spcPts val="3646"/>
              </a:lnSpc>
              <a:buFont typeface="Arial"/>
              <a:buChar char="•"/>
            </a:pPr>
            <a:r>
              <a:rPr lang="en-US" sz="2604">
                <a:solidFill>
                  <a:srgbClr val="2F5F98"/>
                </a:solidFill>
                <a:latin typeface="Arimo"/>
                <a:ea typeface="Arimo"/>
                <a:cs typeface="Arimo"/>
                <a:sym typeface="Arimo"/>
              </a:rPr>
              <a:t>Proposed algorithm: VCast, which uses erasure coding to split messages into multiple smaller packets</a:t>
            </a:r>
          </a:p>
          <a:p>
            <a:pPr algn="just" marL="562289" indent="-281145" lvl="1">
              <a:lnSpc>
                <a:spcPts val="3646"/>
              </a:lnSpc>
              <a:buFont typeface="Arial"/>
              <a:buChar char="•"/>
            </a:pPr>
            <a:r>
              <a:rPr lang="en-US" sz="2604">
                <a:solidFill>
                  <a:srgbClr val="2F5F98"/>
                </a:solidFill>
                <a:latin typeface="Arimo"/>
                <a:ea typeface="Arimo"/>
                <a:cs typeface="Arimo"/>
                <a:sym typeface="Arimo"/>
              </a:rPr>
              <a:t>VCast improves upon the UCast protocol by using packets that would have otherwise been discarded, resulting in larger hop distances and more efficient message propagation</a:t>
            </a:r>
          </a:p>
          <a:p>
            <a:pPr algn="just" marL="562289" indent="-281145" lvl="1">
              <a:lnSpc>
                <a:spcPts val="3646"/>
              </a:lnSpc>
              <a:buFont typeface="Arial"/>
              <a:buChar char="•"/>
            </a:pPr>
            <a:r>
              <a:rPr lang="en-US" sz="2604">
                <a:solidFill>
                  <a:srgbClr val="2F5F98"/>
                </a:solidFill>
                <a:latin typeface="Arimo"/>
                <a:ea typeface="Arimo"/>
                <a:cs typeface="Arimo"/>
                <a:sym typeface="Arimo"/>
              </a:rPr>
              <a:t>Shortcoming: Requires relatively high node density to work effectively, performing poorly in low-density networks with lower message delivery ratios than UCast</a:t>
            </a:r>
          </a:p>
        </p:txBody>
      </p:sp>
      <p:sp>
        <p:nvSpPr>
          <p:cNvPr name="TextBox 12" id="12"/>
          <p:cNvSpPr txBox="true"/>
          <p:nvPr/>
        </p:nvSpPr>
        <p:spPr>
          <a:xfrm rot="0">
            <a:off x="2777689" y="1417430"/>
            <a:ext cx="12971355" cy="1136650"/>
          </a:xfrm>
          <a:prstGeom prst="rect">
            <a:avLst/>
          </a:prstGeom>
        </p:spPr>
        <p:txBody>
          <a:bodyPr anchor="t" rtlCol="false" tIns="0" lIns="0" bIns="0" rIns="0">
            <a:spAutoFit/>
          </a:bodyPr>
          <a:lstStyle/>
          <a:p>
            <a:pPr algn="l">
              <a:lnSpc>
                <a:spcPts val="4549"/>
              </a:lnSpc>
            </a:pPr>
            <a:r>
              <a:rPr lang="en-US" sz="3249">
                <a:solidFill>
                  <a:srgbClr val="00A8A8"/>
                </a:solidFill>
                <a:latin typeface="Alice"/>
                <a:ea typeface="Alice"/>
                <a:cs typeface="Alice"/>
                <a:sym typeface="Alice"/>
              </a:rPr>
              <a:t>Erasure Coding Based  Efficient Communication for  Internet of Things [10]</a:t>
            </a:r>
          </a:p>
        </p:txBody>
      </p:sp>
      <p:sp>
        <p:nvSpPr>
          <p:cNvPr name="TextBox 13" id="13"/>
          <p:cNvSpPr txBox="true"/>
          <p:nvPr/>
        </p:nvSpPr>
        <p:spPr>
          <a:xfrm rot="0">
            <a:off x="6065362" y="337137"/>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name="TextBox 14" id="14"/>
          <p:cNvSpPr txBox="true"/>
          <p:nvPr/>
        </p:nvSpPr>
        <p:spPr>
          <a:xfrm rot="0">
            <a:off x="16909182" y="8961926"/>
            <a:ext cx="700236"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12</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777689" y="2938880"/>
            <a:ext cx="12971355" cy="4572027"/>
          </a:xfrm>
          <a:prstGeom prst="rect">
            <a:avLst/>
          </a:prstGeom>
        </p:spPr>
        <p:txBody>
          <a:bodyPr anchor="t" rtlCol="false" tIns="0" lIns="0" bIns="0" rIns="0">
            <a:spAutoFit/>
          </a:bodyPr>
          <a:lstStyle/>
          <a:p>
            <a:pPr algn="just" marL="562289" indent="-281145" lvl="1">
              <a:lnSpc>
                <a:spcPts val="3646"/>
              </a:lnSpc>
              <a:buFont typeface="Arial"/>
              <a:buChar char="•"/>
            </a:pPr>
            <a:r>
              <a:rPr lang="en-US" sz="2604">
                <a:solidFill>
                  <a:srgbClr val="2F5F98"/>
                </a:solidFill>
                <a:latin typeface="Arimo"/>
                <a:ea typeface="Arimo"/>
                <a:cs typeface="Arimo"/>
                <a:sym typeface="Arimo"/>
              </a:rPr>
              <a:t>Develops an energy-efficient routing algorithm for wireless sensor networks (WSNs) to reduce data loss and balance energy consumption</a:t>
            </a:r>
          </a:p>
          <a:p>
            <a:pPr algn="just" marL="562289" indent="-281145" lvl="1">
              <a:lnSpc>
                <a:spcPts val="3646"/>
              </a:lnSpc>
              <a:buFont typeface="Arial"/>
              <a:buChar char="•"/>
            </a:pPr>
            <a:r>
              <a:rPr lang="en-US" sz="2604">
                <a:solidFill>
                  <a:srgbClr val="2F5F98"/>
                </a:solidFill>
                <a:latin typeface="Arimo"/>
                <a:ea typeface="Arimo"/>
                <a:cs typeface="Arimo"/>
                <a:sym typeface="Arimo"/>
              </a:rPr>
              <a:t>Proposed Algorithm: E-ReInForMIF algorithm integrates erasure coding and energy-aware node selection in the traditional ReInForM</a:t>
            </a:r>
          </a:p>
          <a:p>
            <a:pPr algn="just" marL="562289" indent="-281145" lvl="1">
              <a:lnSpc>
                <a:spcPts val="3646"/>
              </a:lnSpc>
              <a:buFont typeface="Arial"/>
              <a:buChar char="•"/>
            </a:pPr>
            <a:r>
              <a:rPr lang="en-US" sz="2604">
                <a:solidFill>
                  <a:srgbClr val="2F5F98"/>
                </a:solidFill>
                <a:latin typeface="Arimo"/>
                <a:ea typeface="Arimo"/>
                <a:cs typeface="Arimo"/>
                <a:sym typeface="Arimo"/>
              </a:rPr>
              <a:t>Compared to the traditional algorithm, it adds an energy-balancing mechanism and a fault-tolerant coding scheme, ensuring that even with some packet loss, the original data can be reconstructed</a:t>
            </a:r>
          </a:p>
          <a:p>
            <a:pPr algn="just" marL="562289" indent="-281145" lvl="1">
              <a:lnSpc>
                <a:spcPts val="3646"/>
              </a:lnSpc>
              <a:buFont typeface="Arial"/>
              <a:buChar char="•"/>
            </a:pPr>
            <a:r>
              <a:rPr lang="en-US" sz="2604">
                <a:solidFill>
                  <a:srgbClr val="2F5F98"/>
                </a:solidFill>
                <a:latin typeface="Arimo"/>
                <a:ea typeface="Arimo"/>
                <a:cs typeface="Arimo"/>
                <a:sym typeface="Arimo"/>
              </a:rPr>
              <a:t>Shortcoming: The energy gains come at the cost of relatively higher energy consumption from using erasure coding. It performs better in dense networks but performs poorly in sparsely populated networks</a:t>
            </a:r>
          </a:p>
        </p:txBody>
      </p:sp>
      <p:sp>
        <p:nvSpPr>
          <p:cNvPr name="TextBox 12" id="12"/>
          <p:cNvSpPr txBox="true"/>
          <p:nvPr/>
        </p:nvSpPr>
        <p:spPr>
          <a:xfrm rot="0">
            <a:off x="2777689" y="1516480"/>
            <a:ext cx="12971355" cy="1136650"/>
          </a:xfrm>
          <a:prstGeom prst="rect">
            <a:avLst/>
          </a:prstGeom>
        </p:spPr>
        <p:txBody>
          <a:bodyPr anchor="t" rtlCol="false" tIns="0" lIns="0" bIns="0" rIns="0">
            <a:spAutoFit/>
          </a:bodyPr>
          <a:lstStyle/>
          <a:p>
            <a:pPr algn="l">
              <a:lnSpc>
                <a:spcPts val="4549"/>
              </a:lnSpc>
            </a:pPr>
            <a:r>
              <a:rPr lang="en-US" sz="3249">
                <a:solidFill>
                  <a:srgbClr val="00A8A8"/>
                </a:solidFill>
                <a:latin typeface="Alice"/>
                <a:ea typeface="Alice"/>
                <a:cs typeface="Alice"/>
                <a:sym typeface="Alice"/>
              </a:rPr>
              <a:t>E-ReInForMIF Routing Algorithm Based on Energy Selection and Erasure Code Tolerance Machine [11]</a:t>
            </a:r>
          </a:p>
        </p:txBody>
      </p:sp>
      <p:sp>
        <p:nvSpPr>
          <p:cNvPr name="TextBox 13" id="13"/>
          <p:cNvSpPr txBox="true"/>
          <p:nvPr/>
        </p:nvSpPr>
        <p:spPr>
          <a:xfrm rot="0">
            <a:off x="6065362" y="337137"/>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name="TextBox 14" id="14"/>
          <p:cNvSpPr txBox="true"/>
          <p:nvPr/>
        </p:nvSpPr>
        <p:spPr>
          <a:xfrm rot="0">
            <a:off x="16910670" y="8961926"/>
            <a:ext cx="697260"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2777689" y="2938880"/>
            <a:ext cx="12971355" cy="4572027"/>
          </a:xfrm>
          <a:prstGeom prst="rect">
            <a:avLst/>
          </a:prstGeom>
        </p:spPr>
        <p:txBody>
          <a:bodyPr anchor="t" rtlCol="false" tIns="0" lIns="0" bIns="0" rIns="0">
            <a:spAutoFit/>
          </a:bodyPr>
          <a:lstStyle/>
          <a:p>
            <a:pPr algn="just" marL="562289" indent="-281145" lvl="1">
              <a:lnSpc>
                <a:spcPts val="3646"/>
              </a:lnSpc>
              <a:buFont typeface="Arial"/>
              <a:buChar char="•"/>
            </a:pPr>
            <a:r>
              <a:rPr lang="en-US" sz="2604">
                <a:solidFill>
                  <a:srgbClr val="2F5F98"/>
                </a:solidFill>
                <a:latin typeface="Arimo"/>
                <a:ea typeface="Arimo"/>
                <a:cs typeface="Arimo"/>
                <a:sym typeface="Arimo"/>
              </a:rPr>
              <a:t>Improves reliable data delivery in Underwater Sensor Networks (UWSNs) by reducing packet loss through a multipath routing protocol with Erasure Coding (ECMR)</a:t>
            </a:r>
          </a:p>
          <a:p>
            <a:pPr algn="just" marL="562289" indent="-281145" lvl="1">
              <a:lnSpc>
                <a:spcPts val="3646"/>
              </a:lnSpc>
              <a:buFont typeface="Arial"/>
              <a:buChar char="•"/>
            </a:pPr>
            <a:r>
              <a:rPr lang="en-US" sz="2604">
                <a:solidFill>
                  <a:srgbClr val="2F5F98"/>
                </a:solidFill>
                <a:latin typeface="Arimo"/>
                <a:ea typeface="Arimo"/>
                <a:cs typeface="Arimo"/>
                <a:sym typeface="Arimo"/>
              </a:rPr>
              <a:t>Proposed Algorithm: The ECMR algorithm combines multipath routing with erasure coding, splitting packets into smaller blocks and distributing them across multiple paths to improve data reliability</a:t>
            </a:r>
          </a:p>
          <a:p>
            <a:pPr algn="just" marL="562289" indent="-281145" lvl="1">
              <a:lnSpc>
                <a:spcPts val="3646"/>
              </a:lnSpc>
              <a:buFont typeface="Arial"/>
              <a:buChar char="•"/>
            </a:pPr>
            <a:r>
              <a:rPr lang="en-US" sz="2604">
                <a:solidFill>
                  <a:srgbClr val="2F5F98"/>
                </a:solidFill>
                <a:latin typeface="Arimo"/>
                <a:ea typeface="Arimo"/>
                <a:cs typeface="Arimo"/>
                <a:sym typeface="Arimo"/>
              </a:rPr>
              <a:t>ECMR uses Bayes’ theorem to allocate erasure-coded blocks more effectively across paths, while accounting for path reliability</a:t>
            </a:r>
          </a:p>
          <a:p>
            <a:pPr algn="just" marL="562289" indent="-281145" lvl="1">
              <a:lnSpc>
                <a:spcPts val="3646"/>
              </a:lnSpc>
              <a:buFont typeface="Arial"/>
              <a:buChar char="•"/>
            </a:pPr>
            <a:r>
              <a:rPr lang="en-US" sz="2604">
                <a:solidFill>
                  <a:srgbClr val="2F5F98"/>
                </a:solidFill>
                <a:latin typeface="Arimo"/>
                <a:ea typeface="Arimo"/>
                <a:cs typeface="Arimo"/>
                <a:sym typeface="Arimo"/>
              </a:rPr>
              <a:t>Shortcoming: ECMR depends on the availability of multiple paths, making it less effective in networks with sparse connectivity or fewer routing options</a:t>
            </a:r>
          </a:p>
        </p:txBody>
      </p:sp>
      <p:sp>
        <p:nvSpPr>
          <p:cNvPr name="TextBox 12" id="12"/>
          <p:cNvSpPr txBox="true"/>
          <p:nvPr/>
        </p:nvSpPr>
        <p:spPr>
          <a:xfrm rot="0">
            <a:off x="2777689" y="1516480"/>
            <a:ext cx="12971355" cy="1136650"/>
          </a:xfrm>
          <a:prstGeom prst="rect">
            <a:avLst/>
          </a:prstGeom>
        </p:spPr>
        <p:txBody>
          <a:bodyPr anchor="t" rtlCol="false" tIns="0" lIns="0" bIns="0" rIns="0">
            <a:spAutoFit/>
          </a:bodyPr>
          <a:lstStyle/>
          <a:p>
            <a:pPr algn="l">
              <a:lnSpc>
                <a:spcPts val="4549"/>
              </a:lnSpc>
            </a:pPr>
            <a:r>
              <a:rPr lang="en-US" sz="3249">
                <a:solidFill>
                  <a:srgbClr val="00A8A8"/>
                </a:solidFill>
                <a:latin typeface="Alice"/>
                <a:ea typeface="Alice"/>
                <a:cs typeface="Alice"/>
                <a:sym typeface="Alice"/>
              </a:rPr>
              <a:t>Multipath Routing with Erasure Coding in Underwater Delay Tolerant Sensor Networks [12]</a:t>
            </a:r>
          </a:p>
        </p:txBody>
      </p:sp>
      <p:sp>
        <p:nvSpPr>
          <p:cNvPr name="TextBox 13" id="13"/>
          <p:cNvSpPr txBox="true"/>
          <p:nvPr/>
        </p:nvSpPr>
        <p:spPr>
          <a:xfrm rot="0">
            <a:off x="6065362" y="337137"/>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name="TextBox 14" id="14"/>
          <p:cNvSpPr txBox="true"/>
          <p:nvPr/>
        </p:nvSpPr>
        <p:spPr>
          <a:xfrm rot="0">
            <a:off x="16907259" y="8961926"/>
            <a:ext cx="704081"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14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8" id="8"/>
          <p:cNvGraphicFramePr>
            <a:graphicFrameLocks noGrp="true"/>
          </p:cNvGraphicFramePr>
          <p:nvPr/>
        </p:nvGraphicFramePr>
        <p:xfrm>
          <a:off x="1176178" y="1635295"/>
          <a:ext cx="15935645" cy="7629863"/>
        </p:xfrm>
        <a:graphic>
          <a:graphicData uri="http://schemas.openxmlformats.org/drawingml/2006/table">
            <a:tbl>
              <a:tblPr/>
              <a:tblGrid>
                <a:gridCol w="2508259"/>
                <a:gridCol w="3369583"/>
                <a:gridCol w="1525779"/>
                <a:gridCol w="1768483"/>
                <a:gridCol w="1617536"/>
                <a:gridCol w="2447747"/>
                <a:gridCol w="2698257"/>
              </a:tblGrid>
              <a:tr h="957767">
                <a:tc>
                  <a:txBody>
                    <a:bodyPr anchor="t" rtlCol="false"/>
                    <a:lstStyle/>
                    <a:p>
                      <a:pPr algn="ctr">
                        <a:lnSpc>
                          <a:spcPts val="1800"/>
                        </a:lnSpc>
                        <a:defRPr/>
                      </a:pPr>
                      <a:r>
                        <a:rPr lang="en-US" sz="1800">
                          <a:solidFill>
                            <a:srgbClr val="F2F2F2"/>
                          </a:solidFill>
                          <a:latin typeface="Alice Bold"/>
                          <a:ea typeface="Alice Bold"/>
                          <a:cs typeface="Alice Bold"/>
                          <a:sym typeface="Alice Bold"/>
                        </a:rPr>
                        <a:t>Research paper</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Routing Algorithm</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Erasure Coding Algorithm</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Improves Energy Efficiency</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Data loss Reduction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Compared with</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Conclusion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r>
              <a:tr h="1851897">
                <a:tc>
                  <a:txBody>
                    <a:bodyPr anchor="t" rtlCol="false"/>
                    <a:lstStyle/>
                    <a:p>
                      <a:pPr algn="ctr">
                        <a:lnSpc>
                          <a:spcPts val="1800"/>
                        </a:lnSpc>
                        <a:defRPr/>
                      </a:pPr>
                      <a:r>
                        <a:rPr lang="en-US" sz="1800">
                          <a:solidFill>
                            <a:srgbClr val="000000"/>
                          </a:solidFill>
                          <a:latin typeface="Alice"/>
                          <a:ea typeface="Alice"/>
                          <a:cs typeface="Alice"/>
                          <a:sym typeface="Alice"/>
                        </a:rPr>
                        <a:t>Ant Colony Optimization Algorithms for Underwater WSN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Ant colony optimization clustering routing (ACOCR) [modified ACO]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LEACH, LEACH-ANT, CCUWSN, DUCS, etc.</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Gives heuristic to select Cluster Head. Accounts for Energy in ACO for underwater WSN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564677">
                <a:tc>
                  <a:txBody>
                    <a:bodyPr anchor="t" rtlCol="false"/>
                    <a:lstStyle/>
                    <a:p>
                      <a:pPr algn="ctr">
                        <a:lnSpc>
                          <a:spcPts val="1800"/>
                        </a:lnSpc>
                        <a:defRPr/>
                      </a:pPr>
                      <a:r>
                        <a:rPr lang="en-US" sz="1800">
                          <a:solidFill>
                            <a:srgbClr val="000000"/>
                          </a:solidFill>
                          <a:latin typeface="Alice"/>
                          <a:ea typeface="Alice"/>
                          <a:cs typeface="Alice"/>
                          <a:sym typeface="Alice"/>
                        </a:rPr>
                        <a:t>Energy efficient cluster based routing protocol for WSN using butterfly optimization algorithm and ant colony optimization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Butterfly Optimization Algorithm (BOA), Ant Colony Optimization (ACO)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Some existing methods LEACH, ALOC and FLION.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Improves fitness function of BOA for optimal cluster head selection, and reduces packet drop ratio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255523">
                <a:tc>
                  <a:txBody>
                    <a:bodyPr anchor="t" rtlCol="false"/>
                    <a:lstStyle/>
                    <a:p>
                      <a:pPr algn="ctr">
                        <a:lnSpc>
                          <a:spcPts val="1800"/>
                        </a:lnSpc>
                        <a:defRPr/>
                      </a:pPr>
                      <a:r>
                        <a:rPr lang="en-US" sz="1800">
                          <a:solidFill>
                            <a:srgbClr val="000000"/>
                          </a:solidFill>
                          <a:latin typeface="Alice"/>
                          <a:ea typeface="Alice"/>
                          <a:cs typeface="Alice"/>
                          <a:sym typeface="Alice"/>
                        </a:rPr>
                        <a:t>An Energy Efficient Routing Protocol Based on Improved Artificial Bee Colony Algorithm for Wireless Sensor Networks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improved Artificial Bee Colony (ABC), optimized fuzzy-C means and improved Ant Colony Optimization (ACO)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LEACH-C, FIGWO and ABC-SD</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Improves network lifetime by balancing energy among cluster heads, and optimized intra cluster head selection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6065362" y="226880"/>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Comparison</a:t>
            </a:r>
          </a:p>
        </p:txBody>
      </p:sp>
      <p:sp>
        <p:nvSpPr>
          <p:cNvPr name="TextBox 10" id="10"/>
          <p:cNvSpPr txBox="true"/>
          <p:nvPr/>
        </p:nvSpPr>
        <p:spPr>
          <a:xfrm rot="0">
            <a:off x="16911476" y="8961926"/>
            <a:ext cx="695647"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15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8" id="8"/>
          <p:cNvGraphicFramePr>
            <a:graphicFrameLocks noGrp="true"/>
          </p:cNvGraphicFramePr>
          <p:nvPr/>
        </p:nvGraphicFramePr>
        <p:xfrm>
          <a:off x="1175525" y="1620623"/>
          <a:ext cx="15936951" cy="7637677"/>
        </p:xfrm>
        <a:graphic>
          <a:graphicData uri="http://schemas.openxmlformats.org/drawingml/2006/table">
            <a:tbl>
              <a:tblPr/>
              <a:tblGrid>
                <a:gridCol w="2508258"/>
                <a:gridCol w="3369583"/>
                <a:gridCol w="1626753"/>
                <a:gridCol w="1667509"/>
                <a:gridCol w="1617535"/>
                <a:gridCol w="2447747"/>
                <a:gridCol w="2699566"/>
              </a:tblGrid>
              <a:tr h="899839">
                <a:tc>
                  <a:txBody>
                    <a:bodyPr anchor="t" rtlCol="false"/>
                    <a:lstStyle/>
                    <a:p>
                      <a:pPr algn="ctr">
                        <a:lnSpc>
                          <a:spcPts val="1800"/>
                        </a:lnSpc>
                        <a:defRPr/>
                      </a:pPr>
                      <a:r>
                        <a:rPr lang="en-US" sz="1800">
                          <a:solidFill>
                            <a:srgbClr val="F2F2F2"/>
                          </a:solidFill>
                          <a:latin typeface="Alice Bold"/>
                          <a:ea typeface="Alice Bold"/>
                          <a:cs typeface="Alice Bold"/>
                          <a:sym typeface="Alice Bold"/>
                        </a:rPr>
                        <a:t>Research paper</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Routing Algorithm</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Erasure Coding Algorithm</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Improves Energy Efficiency</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Data loss Reduction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Compared with</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Conclusion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r>
              <a:tr h="2120101">
                <a:tc>
                  <a:txBody>
                    <a:bodyPr anchor="t" rtlCol="false"/>
                    <a:lstStyle/>
                    <a:p>
                      <a:pPr algn="ctr">
                        <a:lnSpc>
                          <a:spcPts val="1800"/>
                        </a:lnSpc>
                        <a:defRPr/>
                      </a:pPr>
                      <a:r>
                        <a:rPr lang="en-US" sz="1800">
                          <a:solidFill>
                            <a:srgbClr val="000000"/>
                          </a:solidFill>
                          <a:latin typeface="Alice"/>
                          <a:ea typeface="Alice"/>
                          <a:cs typeface="Alice"/>
                          <a:sym typeface="Alice"/>
                        </a:rPr>
                        <a:t>A novel energy-efficient and reliable ACO-based routing protocol for WSN-enabled forest fires detection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Energy efficient and Reliable Routing Protocol (E-RARP) [modified ACO]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LB-CR-ACO, HDMRP, EAQHSeN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Modifies ACO to add more features and improve the reliability and energy efficiency</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430881">
                <a:tc>
                  <a:txBody>
                    <a:bodyPr anchor="t" rtlCol="false"/>
                    <a:lstStyle/>
                    <a:p>
                      <a:pPr algn="ctr">
                        <a:lnSpc>
                          <a:spcPts val="1800"/>
                        </a:lnSpc>
                        <a:defRPr/>
                      </a:pPr>
                      <a:r>
                        <a:rPr lang="en-US" sz="1800">
                          <a:solidFill>
                            <a:srgbClr val="000000"/>
                          </a:solidFill>
                          <a:latin typeface="Alice"/>
                          <a:ea typeface="Alice"/>
                          <a:cs typeface="Alice"/>
                          <a:sym typeface="Alice"/>
                        </a:rPr>
                        <a:t>Multipath Routing with Erasure Coding in Underwater Delay Tolerant Sensor Networks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ECMR - erasure coding based multipathrouting</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Simulation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DTLSR, DTLSR-LW and M-DTLSR-LW</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Simulates if the data can or cannot be recovered from the received packets using Bayes Probability for packet loss.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186856">
                <a:tc>
                  <a:txBody>
                    <a:bodyPr anchor="t" rtlCol="false"/>
                    <a:lstStyle/>
                    <a:p>
                      <a:pPr algn="ctr">
                        <a:lnSpc>
                          <a:spcPts val="1800"/>
                        </a:lnSpc>
                        <a:defRPr/>
                      </a:pPr>
                      <a:r>
                        <a:rPr lang="en-US" sz="1800">
                          <a:solidFill>
                            <a:srgbClr val="000000"/>
                          </a:solidFill>
                          <a:latin typeface="Alice"/>
                          <a:ea typeface="Alice"/>
                          <a:cs typeface="Alice"/>
                          <a:sym typeface="Alice"/>
                        </a:rPr>
                        <a:t>Erasure Coding Based Efficient Communication for Internet of Things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VCast improved upon UCast by Erasure Coding based communication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does not specify</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TCast and UCast</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Better energy efficiency while achieving similar covered area</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6065362" y="226880"/>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Comparison</a:t>
            </a:r>
          </a:p>
        </p:txBody>
      </p:sp>
      <p:sp>
        <p:nvSpPr>
          <p:cNvPr name="TextBox 10" id="10"/>
          <p:cNvSpPr txBox="true"/>
          <p:nvPr/>
        </p:nvSpPr>
        <p:spPr>
          <a:xfrm rot="0">
            <a:off x="16902299" y="8961926"/>
            <a:ext cx="714003"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16</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8" id="8"/>
          <p:cNvGraphicFramePr>
            <a:graphicFrameLocks noGrp="true"/>
          </p:cNvGraphicFramePr>
          <p:nvPr/>
        </p:nvGraphicFramePr>
        <p:xfrm>
          <a:off x="1107568" y="1620849"/>
          <a:ext cx="16072864" cy="7637451"/>
        </p:xfrm>
        <a:graphic>
          <a:graphicData uri="http://schemas.openxmlformats.org/drawingml/2006/table">
            <a:tbl>
              <a:tblPr/>
              <a:tblGrid>
                <a:gridCol w="2684266"/>
                <a:gridCol w="1989480"/>
                <a:gridCol w="3006754"/>
                <a:gridCol w="1667475"/>
                <a:gridCol w="1617503"/>
                <a:gridCol w="2447697"/>
                <a:gridCol w="2659688"/>
              </a:tblGrid>
              <a:tr h="902292">
                <a:tc>
                  <a:txBody>
                    <a:bodyPr anchor="t" rtlCol="false"/>
                    <a:lstStyle/>
                    <a:p>
                      <a:pPr algn="ctr">
                        <a:lnSpc>
                          <a:spcPts val="1800"/>
                        </a:lnSpc>
                        <a:defRPr/>
                      </a:pPr>
                      <a:r>
                        <a:rPr lang="en-US" sz="1800">
                          <a:solidFill>
                            <a:srgbClr val="F2F2F2"/>
                          </a:solidFill>
                          <a:latin typeface="Alice Bold"/>
                          <a:ea typeface="Alice Bold"/>
                          <a:cs typeface="Alice Bold"/>
                          <a:sym typeface="Alice Bold"/>
                        </a:rPr>
                        <a:t>Research paper</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Routing Algorithm</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Erasure Coding Algorithm</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Improves Energy Efficiency</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Data loss Reduction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Compared with</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Conclusion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r>
              <a:tr h="3646585">
                <a:tc>
                  <a:txBody>
                    <a:bodyPr anchor="t" rtlCol="false"/>
                    <a:lstStyle/>
                    <a:p>
                      <a:pPr algn="ctr">
                        <a:lnSpc>
                          <a:spcPts val="1800"/>
                        </a:lnSpc>
                        <a:defRPr/>
                      </a:pPr>
                      <a:r>
                        <a:rPr lang="en-US" sz="1800">
                          <a:solidFill>
                            <a:srgbClr val="000000"/>
                          </a:solidFill>
                          <a:latin typeface="Alice"/>
                          <a:ea typeface="Alice"/>
                          <a:cs typeface="Alice"/>
                          <a:sym typeface="Alice"/>
                        </a:rPr>
                        <a:t>E-ReInForMIF Routing Algorithm Based on Energy Selection and Erasure Code Tolerance Machine</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E-ReInForMIF algorithm</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Based on the Quantitative Evaluation Mechanism of Node Energy Consumption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ReInForM algorithm with Forward Error Correction (FEC)</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Improves the multipath routing algorithm by combining the EC fault-tolerant machine and node residual energy sorting selection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088574">
                <a:tc>
                  <a:txBody>
                    <a:bodyPr anchor="t" rtlCol="false"/>
                    <a:lstStyle/>
                    <a:p>
                      <a:pPr algn="ctr">
                        <a:lnSpc>
                          <a:spcPts val="1800"/>
                        </a:lnSpc>
                        <a:defRPr/>
                      </a:pPr>
                      <a:r>
                        <a:rPr lang="en-US" sz="1800">
                          <a:solidFill>
                            <a:srgbClr val="000000"/>
                          </a:solidFill>
                          <a:latin typeface="Alice"/>
                          <a:ea typeface="Alice"/>
                          <a:cs typeface="Alice"/>
                          <a:sym typeface="Alice"/>
                        </a:rPr>
                        <a:t>A novel bio-inspired routing algorithm based on ACO for WSNs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ACO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traditional ACO algorithm</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For mobile nodes, considering both the node mobility and the existing energy of the nodes, anoptimal route is given by the algorithm</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6065362" y="226880"/>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Comparison</a:t>
            </a:r>
          </a:p>
        </p:txBody>
      </p:sp>
      <p:sp>
        <p:nvSpPr>
          <p:cNvPr name="TextBox 10" id="10"/>
          <p:cNvSpPr txBox="true"/>
          <p:nvPr/>
        </p:nvSpPr>
        <p:spPr>
          <a:xfrm rot="0">
            <a:off x="16933925" y="8961926"/>
            <a:ext cx="650751"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17</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8" id="8"/>
          <p:cNvGraphicFramePr>
            <a:graphicFrameLocks noGrp="true"/>
          </p:cNvGraphicFramePr>
          <p:nvPr/>
        </p:nvGraphicFramePr>
        <p:xfrm>
          <a:off x="1107568" y="1638532"/>
          <a:ext cx="16072864" cy="7619768"/>
        </p:xfrm>
        <a:graphic>
          <a:graphicData uri="http://schemas.openxmlformats.org/drawingml/2006/table">
            <a:tbl>
              <a:tblPr/>
              <a:tblGrid>
                <a:gridCol w="2684266"/>
                <a:gridCol w="2047251"/>
                <a:gridCol w="2583099"/>
                <a:gridCol w="2033360"/>
                <a:gridCol w="1617503"/>
                <a:gridCol w="2447697"/>
                <a:gridCol w="2659688"/>
              </a:tblGrid>
              <a:tr h="1385002">
                <a:tc>
                  <a:txBody>
                    <a:bodyPr anchor="t" rtlCol="false"/>
                    <a:lstStyle/>
                    <a:p>
                      <a:pPr algn="ctr">
                        <a:lnSpc>
                          <a:spcPts val="1800"/>
                        </a:lnSpc>
                        <a:defRPr/>
                      </a:pPr>
                      <a:r>
                        <a:rPr lang="en-US" sz="1800">
                          <a:solidFill>
                            <a:srgbClr val="F2F2F2"/>
                          </a:solidFill>
                          <a:latin typeface="Alice Bold"/>
                          <a:ea typeface="Alice Bold"/>
                          <a:cs typeface="Alice Bold"/>
                          <a:sym typeface="Alice Bold"/>
                        </a:rPr>
                        <a:t>Research paper</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Routing Algorithm</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Erasure Coding Algorithm</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Improves Energy Efficiency</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Data loss Reduction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Compared with</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c>
                  <a:txBody>
                    <a:bodyPr anchor="t" rtlCol="false"/>
                    <a:lstStyle/>
                    <a:p>
                      <a:pPr algn="ctr">
                        <a:lnSpc>
                          <a:spcPts val="1800"/>
                        </a:lnSpc>
                        <a:defRPr/>
                      </a:pPr>
                      <a:r>
                        <a:rPr lang="en-US" sz="1800">
                          <a:solidFill>
                            <a:srgbClr val="F2F2F2"/>
                          </a:solidFill>
                          <a:latin typeface="Alice Bold"/>
                          <a:ea typeface="Alice Bold"/>
                          <a:cs typeface="Alice Bold"/>
                          <a:sym typeface="Alice Bold"/>
                        </a:rPr>
                        <a:t>Conclusion</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00A8A8"/>
                    </a:solidFill>
                  </a:tcPr>
                </a:tc>
              </a:tr>
              <a:tr h="3077504">
                <a:tc>
                  <a:txBody>
                    <a:bodyPr anchor="t" rtlCol="false"/>
                    <a:lstStyle/>
                    <a:p>
                      <a:pPr algn="ctr">
                        <a:lnSpc>
                          <a:spcPts val="1800"/>
                        </a:lnSpc>
                        <a:defRPr/>
                      </a:pPr>
                      <a:r>
                        <a:rPr lang="en-US" sz="1800">
                          <a:solidFill>
                            <a:srgbClr val="000000"/>
                          </a:solidFill>
                          <a:latin typeface="Alice"/>
                          <a:ea typeface="Alice"/>
                          <a:cs typeface="Alice"/>
                          <a:sym typeface="Alice"/>
                        </a:rPr>
                        <a:t>Fast Erasure Coding for Data Storage: A Comprehensive Study of the Acceleration Techniques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NA</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Reed Solomon (RS), Cauchy Reed Solomon (CRS)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NA</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Vectorized XOR-based CRS, Vectorized RS </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Provides methods for vectorization and reducing the number of XOR operations reduce the computation energy requirement.</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157262">
                <a:tc>
                  <a:txBody>
                    <a:bodyPr anchor="t" rtlCol="false"/>
                    <a:lstStyle/>
                    <a:p>
                      <a:pPr algn="ctr">
                        <a:lnSpc>
                          <a:spcPts val="1800"/>
                        </a:lnSpc>
                        <a:defRPr/>
                      </a:pPr>
                      <a:r>
                        <a:rPr lang="en-US" sz="1800">
                          <a:solidFill>
                            <a:srgbClr val="000000"/>
                          </a:solidFill>
                          <a:latin typeface="Alice"/>
                          <a:ea typeface="Alice"/>
                          <a:cs typeface="Alice"/>
                          <a:sym typeface="Alice"/>
                        </a:rPr>
                        <a:t>Accelerating XOR-Based Erasure Coding using Program Optimization Techniques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NA</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Straign Line Programs (SLP) by XorRePair, reducing memory access by XOR fusion, </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Yes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No</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Intel's high performance lib ISA-L</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1800"/>
                        </a:lnSpc>
                        <a:defRPr/>
                      </a:pPr>
                      <a:r>
                        <a:rPr lang="en-US" sz="1800">
                          <a:solidFill>
                            <a:srgbClr val="000000"/>
                          </a:solidFill>
                          <a:latin typeface="Alice"/>
                          <a:ea typeface="Alice"/>
                          <a:cs typeface="Alice"/>
                          <a:sym typeface="Alice"/>
                        </a:rPr>
                        <a:t>Improves performace by XOR based multiplication using grammar compression algorithms</a:t>
                      </a:r>
                      <a:endParaRPr lang="en-US" sz="1100"/>
                    </a:p>
                  </a:txBody>
                  <a:tcPr marL="28575" marR="28575" marT="28575" marB="28575"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9" id="9"/>
          <p:cNvSpPr txBox="true"/>
          <p:nvPr/>
        </p:nvSpPr>
        <p:spPr>
          <a:xfrm rot="0">
            <a:off x="6065362" y="226880"/>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Comparison</a:t>
            </a:r>
          </a:p>
        </p:txBody>
      </p:sp>
      <p:sp>
        <p:nvSpPr>
          <p:cNvPr name="TextBox 10" id="10"/>
          <p:cNvSpPr txBox="true"/>
          <p:nvPr/>
        </p:nvSpPr>
        <p:spPr>
          <a:xfrm rot="0">
            <a:off x="16910335" y="8961926"/>
            <a:ext cx="716979"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18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7096264" y="8961926"/>
            <a:ext cx="326073" cy="1019175"/>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1</a:t>
            </a:r>
          </a:p>
        </p:txBody>
      </p:sp>
      <p:sp>
        <p:nvSpPr>
          <p:cNvPr name="TextBox 12" id="12"/>
          <p:cNvSpPr txBox="true"/>
          <p:nvPr/>
        </p:nvSpPr>
        <p:spPr>
          <a:xfrm rot="0">
            <a:off x="3228310" y="266611"/>
            <a:ext cx="12361771" cy="1019175"/>
          </a:xfrm>
          <a:prstGeom prst="rect">
            <a:avLst/>
          </a:prstGeom>
        </p:spPr>
        <p:txBody>
          <a:bodyPr anchor="t" rtlCol="false" tIns="0" lIns="0" bIns="0" rIns="0">
            <a:spAutoFit/>
          </a:bodyPr>
          <a:lstStyle/>
          <a:p>
            <a:pPr algn="ctr">
              <a:lnSpc>
                <a:spcPts val="8399"/>
              </a:lnSpc>
            </a:pPr>
            <a:r>
              <a:rPr lang="en-US" sz="5999">
                <a:solidFill>
                  <a:srgbClr val="0C6980"/>
                </a:solidFill>
                <a:latin typeface="Alice Bold"/>
                <a:ea typeface="Alice Bold"/>
                <a:cs typeface="Alice Bold"/>
                <a:sym typeface="Alice Bold"/>
              </a:rPr>
              <a:t>Problem Statement</a:t>
            </a:r>
          </a:p>
        </p:txBody>
      </p:sp>
      <p:sp>
        <p:nvSpPr>
          <p:cNvPr name="TextBox 13" id="13"/>
          <p:cNvSpPr txBox="true"/>
          <p:nvPr/>
        </p:nvSpPr>
        <p:spPr>
          <a:xfrm rot="0">
            <a:off x="2777689" y="2267270"/>
            <a:ext cx="12971355" cy="4622196"/>
          </a:xfrm>
          <a:prstGeom prst="rect">
            <a:avLst/>
          </a:prstGeom>
        </p:spPr>
        <p:txBody>
          <a:bodyPr anchor="t" rtlCol="false" tIns="0" lIns="0" bIns="0" rIns="0">
            <a:spAutoFit/>
          </a:bodyPr>
          <a:lstStyle/>
          <a:p>
            <a:pPr algn="just">
              <a:lnSpc>
                <a:spcPts val="4087"/>
              </a:lnSpc>
            </a:pPr>
            <a:r>
              <a:rPr lang="en-US" sz="2799">
                <a:solidFill>
                  <a:srgbClr val="2F5F98"/>
                </a:solidFill>
                <a:latin typeface="Arimo"/>
                <a:ea typeface="Arimo"/>
                <a:cs typeface="Arimo"/>
                <a:sym typeface="Arimo"/>
              </a:rPr>
              <a:t>Achieving both data reliability and energy efficiency in routing remains a critical challenge IoT networks. As IoT devices typically operate with limited power resources, optimizing energy consumption is essential for extending network lifespan. However, this must be balanced with ensuring reliable data transmission, as packet loss during communication can compromise the overall performance and integrity of the network. Therefore, the key issue is to develop </a:t>
            </a:r>
            <a:r>
              <a:rPr lang="en-US" sz="2799" b="true">
                <a:solidFill>
                  <a:srgbClr val="2F5F98"/>
                </a:solidFill>
                <a:latin typeface="Arimo Bold"/>
                <a:ea typeface="Arimo Bold"/>
                <a:cs typeface="Arimo Bold"/>
                <a:sym typeface="Arimo Bold"/>
              </a:rPr>
              <a:t>a routing protocol that minimizes data loss while maintaining energy efficiency</a:t>
            </a:r>
            <a:r>
              <a:rPr lang="en-US" sz="2799">
                <a:solidFill>
                  <a:srgbClr val="2F5F98"/>
                </a:solidFill>
                <a:latin typeface="Arimo"/>
                <a:ea typeface="Arimo"/>
                <a:cs typeface="Arimo"/>
                <a:sym typeface="Arimo"/>
              </a:rPr>
              <a:t> during data transmission.</a:t>
            </a:r>
          </a:p>
          <a:p>
            <a:pPr algn="just">
              <a:lnSpc>
                <a:spcPts val="4087"/>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6902671" y="8961926"/>
            <a:ext cx="713259"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19</a:t>
            </a:r>
          </a:p>
        </p:txBody>
      </p:sp>
      <p:sp>
        <p:nvSpPr>
          <p:cNvPr name="TextBox 12" id="12"/>
          <p:cNvSpPr txBox="true"/>
          <p:nvPr/>
        </p:nvSpPr>
        <p:spPr>
          <a:xfrm rot="0">
            <a:off x="2916339" y="1433556"/>
            <a:ext cx="13280773" cy="7942576"/>
          </a:xfrm>
          <a:prstGeom prst="rect">
            <a:avLst/>
          </a:prstGeom>
        </p:spPr>
        <p:txBody>
          <a:bodyPr anchor="t" rtlCol="false" tIns="0" lIns="0" bIns="0" rIns="0">
            <a:spAutoFit/>
          </a:bodyPr>
          <a:lstStyle/>
          <a:p>
            <a:pPr algn="just">
              <a:lnSpc>
                <a:spcPts val="4509"/>
              </a:lnSpc>
            </a:pPr>
            <a:r>
              <a:rPr lang="en-US" sz="2836">
                <a:solidFill>
                  <a:srgbClr val="2F5F98"/>
                </a:solidFill>
                <a:latin typeface="Arimo"/>
                <a:ea typeface="Arimo"/>
                <a:cs typeface="Arimo"/>
                <a:sym typeface="Arimo"/>
              </a:rPr>
              <a:t>We propose an Energy-Efficient ACO Algorithm with Erasure Coding (EC) to address energy efficiency and data reliability issues in IoT network routing.</a:t>
            </a:r>
          </a:p>
          <a:p>
            <a:pPr algn="just" marL="612306" indent="-306153" lvl="1">
              <a:lnSpc>
                <a:spcPts val="4509"/>
              </a:lnSpc>
              <a:buAutoNum type="arabicPeriod" startAt="1"/>
            </a:pPr>
            <a:r>
              <a:rPr lang="en-US" b="true" sz="2836">
                <a:solidFill>
                  <a:srgbClr val="2F5F98"/>
                </a:solidFill>
                <a:latin typeface="Arimo Bold"/>
                <a:ea typeface="Arimo Bold"/>
                <a:cs typeface="Arimo Bold"/>
                <a:sym typeface="Arimo Bold"/>
              </a:rPr>
              <a:t>Algorithm: </a:t>
            </a:r>
            <a:r>
              <a:rPr lang="en-US" sz="2836">
                <a:solidFill>
                  <a:srgbClr val="2F5F98"/>
                </a:solidFill>
                <a:latin typeface="Arimo"/>
                <a:ea typeface="Arimo"/>
                <a:cs typeface="Arimo"/>
                <a:sym typeface="Arimo"/>
              </a:rPr>
              <a:t>We aim to encode the data to be sent using simple Erasure Codes and use ACO as the routing algorithm with some modifications.</a:t>
            </a:r>
          </a:p>
          <a:p>
            <a:pPr algn="just" marL="612306" indent="-306153" lvl="1">
              <a:lnSpc>
                <a:spcPts val="4509"/>
              </a:lnSpc>
              <a:buAutoNum type="arabicPeriod" startAt="1"/>
            </a:pPr>
            <a:r>
              <a:rPr lang="en-US" b="true" sz="2836">
                <a:solidFill>
                  <a:srgbClr val="2F5F98"/>
                </a:solidFill>
                <a:latin typeface="Arimo Bold"/>
                <a:ea typeface="Arimo Bold"/>
                <a:cs typeface="Arimo Bold"/>
                <a:sym typeface="Arimo Bold"/>
              </a:rPr>
              <a:t>ACO</a:t>
            </a:r>
            <a:r>
              <a:rPr lang="en-US" b="true" sz="2836">
                <a:solidFill>
                  <a:srgbClr val="2F5F98"/>
                </a:solidFill>
                <a:latin typeface="Arimo Bold"/>
                <a:ea typeface="Arimo Bold"/>
                <a:cs typeface="Arimo Bold"/>
                <a:sym typeface="Arimo Bold"/>
              </a:rPr>
              <a:t> Modifications for Energy Efficiency</a:t>
            </a:r>
            <a:r>
              <a:rPr lang="en-US" sz="2836">
                <a:solidFill>
                  <a:srgbClr val="2F5F98"/>
                </a:solidFill>
                <a:latin typeface="Arimo"/>
                <a:ea typeface="Arimo"/>
                <a:cs typeface="Arimo"/>
                <a:sym typeface="Arimo"/>
              </a:rPr>
              <a:t>: Heuristic factors and pheromone updates are adjusted to favour energy-saving routes while maintaining stable communication between cluster heads and the base station.</a:t>
            </a:r>
          </a:p>
          <a:p>
            <a:pPr algn="just" marL="612306" indent="-306153" lvl="1">
              <a:lnSpc>
                <a:spcPts val="4509"/>
              </a:lnSpc>
              <a:buAutoNum type="arabicPeriod" startAt="1"/>
            </a:pPr>
            <a:r>
              <a:rPr lang="en-US" b="true" sz="2836">
                <a:solidFill>
                  <a:srgbClr val="2F5F98"/>
                </a:solidFill>
                <a:latin typeface="Arimo Bold"/>
                <a:ea typeface="Arimo Bold"/>
                <a:cs typeface="Arimo Bold"/>
                <a:sym typeface="Arimo Bold"/>
              </a:rPr>
              <a:t>Cauchy Reed-Solomon EC Algorithm</a:t>
            </a:r>
            <a:r>
              <a:rPr lang="en-US" sz="2836">
                <a:solidFill>
                  <a:srgbClr val="2F5F98"/>
                </a:solidFill>
                <a:latin typeface="Arimo"/>
                <a:ea typeface="Arimo"/>
                <a:cs typeface="Arimo"/>
                <a:sym typeface="Arimo"/>
              </a:rPr>
              <a:t>: IoT networks often deal with small data packets. The Cauchy Reed-Solomon algorithm is particularly efficient for such scenarios, as it allows for faster encoding and decoding with minimal overhead</a:t>
            </a:r>
          </a:p>
          <a:p>
            <a:pPr algn="just">
              <a:lnSpc>
                <a:spcPts val="4509"/>
              </a:lnSpc>
            </a:pPr>
            <a:r>
              <a:rPr lang="en-US" sz="2836">
                <a:solidFill>
                  <a:srgbClr val="2F5F98"/>
                </a:solidFill>
                <a:latin typeface="Arimo"/>
                <a:ea typeface="Arimo"/>
                <a:cs typeface="Arimo"/>
                <a:sym typeface="Arimo"/>
              </a:rPr>
              <a:t>This approach is expected to improve data reliability and optimize energy usage over traditional ACO algorithm.</a:t>
            </a:r>
          </a:p>
          <a:p>
            <a:pPr algn="just">
              <a:lnSpc>
                <a:spcPts val="4134"/>
              </a:lnSpc>
            </a:pPr>
          </a:p>
        </p:txBody>
      </p:sp>
      <p:sp>
        <p:nvSpPr>
          <p:cNvPr name="TextBox 13" id="13"/>
          <p:cNvSpPr txBox="true"/>
          <p:nvPr/>
        </p:nvSpPr>
        <p:spPr>
          <a:xfrm rot="0">
            <a:off x="3228310" y="266611"/>
            <a:ext cx="12361771" cy="1019175"/>
          </a:xfrm>
          <a:prstGeom prst="rect">
            <a:avLst/>
          </a:prstGeom>
        </p:spPr>
        <p:txBody>
          <a:bodyPr anchor="t" rtlCol="false" tIns="0" lIns="0" bIns="0" rIns="0">
            <a:spAutoFit/>
          </a:bodyPr>
          <a:lstStyle/>
          <a:p>
            <a:pPr algn="ctr">
              <a:lnSpc>
                <a:spcPts val="8399"/>
              </a:lnSpc>
            </a:pPr>
            <a:r>
              <a:rPr lang="en-US" sz="5999">
                <a:solidFill>
                  <a:srgbClr val="0C6980"/>
                </a:solidFill>
                <a:latin typeface="Alice Bold"/>
                <a:ea typeface="Alice Bold"/>
                <a:cs typeface="Alice Bold"/>
                <a:sym typeface="Alice Bold"/>
              </a:rPr>
              <a:t>Proposed Method</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228310" y="266611"/>
            <a:ext cx="12361771" cy="1019175"/>
          </a:xfrm>
          <a:prstGeom prst="rect">
            <a:avLst/>
          </a:prstGeom>
        </p:spPr>
        <p:txBody>
          <a:bodyPr anchor="t" rtlCol="false" tIns="0" lIns="0" bIns="0" rIns="0">
            <a:spAutoFit/>
          </a:bodyPr>
          <a:lstStyle/>
          <a:p>
            <a:pPr algn="ctr">
              <a:lnSpc>
                <a:spcPts val="8399"/>
              </a:lnSpc>
            </a:pPr>
            <a:r>
              <a:rPr lang="en-US" sz="5999">
                <a:solidFill>
                  <a:srgbClr val="0C6980"/>
                </a:solidFill>
                <a:latin typeface="Alice Bold"/>
                <a:ea typeface="Alice Bold"/>
                <a:cs typeface="Alice Bold"/>
                <a:sym typeface="Alice Bold"/>
              </a:rPr>
              <a:t>Plan</a:t>
            </a:r>
          </a:p>
        </p:txBody>
      </p:sp>
      <p:sp>
        <p:nvSpPr>
          <p:cNvPr name="TextBox 12" id="12"/>
          <p:cNvSpPr txBox="true"/>
          <p:nvPr/>
        </p:nvSpPr>
        <p:spPr>
          <a:xfrm rot="0">
            <a:off x="16553183" y="8961926"/>
            <a:ext cx="1096761" cy="1019175"/>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20</a:t>
            </a:r>
          </a:p>
        </p:txBody>
      </p:sp>
      <p:sp>
        <p:nvSpPr>
          <p:cNvPr name="TextBox 13" id="13"/>
          <p:cNvSpPr txBox="true"/>
          <p:nvPr/>
        </p:nvSpPr>
        <p:spPr>
          <a:xfrm rot="0">
            <a:off x="2578780" y="2070210"/>
            <a:ext cx="13660832" cy="6601808"/>
          </a:xfrm>
          <a:prstGeom prst="rect">
            <a:avLst/>
          </a:prstGeom>
        </p:spPr>
        <p:txBody>
          <a:bodyPr anchor="t" rtlCol="false" tIns="0" lIns="0" bIns="0" rIns="0">
            <a:spAutoFit/>
          </a:bodyPr>
          <a:lstStyle/>
          <a:p>
            <a:pPr algn="l" marL="703543" indent="-351772" lvl="1">
              <a:lnSpc>
                <a:spcPts val="5702"/>
              </a:lnSpc>
              <a:buFont typeface="Arial"/>
              <a:buChar char="•"/>
            </a:pPr>
            <a:r>
              <a:rPr lang="en-US" sz="3258">
                <a:solidFill>
                  <a:srgbClr val="2F5F98"/>
                </a:solidFill>
                <a:latin typeface="Arimo"/>
                <a:ea typeface="Arimo"/>
                <a:cs typeface="Arimo"/>
                <a:sym typeface="Arimo"/>
              </a:rPr>
              <a:t>Set up and initialize the WSN network infrastructure components</a:t>
            </a:r>
          </a:p>
          <a:p>
            <a:pPr algn="l" marL="703543" indent="-351772" lvl="1">
              <a:lnSpc>
                <a:spcPts val="5702"/>
              </a:lnSpc>
              <a:buFont typeface="Arial"/>
              <a:buChar char="•"/>
            </a:pPr>
            <a:r>
              <a:rPr lang="en-US" sz="3258">
                <a:solidFill>
                  <a:srgbClr val="2F5F98"/>
                </a:solidFill>
                <a:latin typeface="Arimo"/>
                <a:ea typeface="Arimo"/>
                <a:cs typeface="Arimo"/>
                <a:sym typeface="Arimo"/>
              </a:rPr>
              <a:t>Implement the basic ACO algorithm framework structure</a:t>
            </a:r>
          </a:p>
          <a:p>
            <a:pPr algn="l" marL="703543" indent="-351772" lvl="1">
              <a:lnSpc>
                <a:spcPts val="5702"/>
              </a:lnSpc>
              <a:buFont typeface="Arial"/>
              <a:buChar char="•"/>
            </a:pPr>
            <a:r>
              <a:rPr lang="en-US" sz="3258">
                <a:solidFill>
                  <a:srgbClr val="2F5F98"/>
                </a:solidFill>
                <a:latin typeface="Arimo"/>
                <a:ea typeface="Arimo"/>
                <a:cs typeface="Arimo"/>
                <a:sym typeface="Arimo"/>
              </a:rPr>
              <a:t>Modify the ant routing selection function logic parameters</a:t>
            </a:r>
          </a:p>
          <a:p>
            <a:pPr algn="l" marL="703543" indent="-351772" lvl="1">
              <a:lnSpc>
                <a:spcPts val="5702"/>
              </a:lnSpc>
              <a:buFont typeface="Arial"/>
              <a:buChar char="•"/>
            </a:pPr>
            <a:r>
              <a:rPr lang="en-US" sz="3258">
                <a:solidFill>
                  <a:srgbClr val="2F5F98"/>
                </a:solidFill>
                <a:latin typeface="Arimo"/>
                <a:ea typeface="Arimo"/>
                <a:cs typeface="Arimo"/>
                <a:sym typeface="Arimo"/>
              </a:rPr>
              <a:t>Implement the erasure coding mechanism for redundancy</a:t>
            </a:r>
          </a:p>
          <a:p>
            <a:pPr algn="l" marL="703543" indent="-351772" lvl="1">
              <a:lnSpc>
                <a:spcPts val="5702"/>
              </a:lnSpc>
              <a:buFont typeface="Arial"/>
              <a:buChar char="•"/>
            </a:pPr>
            <a:r>
              <a:rPr lang="en-US" sz="3258">
                <a:solidFill>
                  <a:srgbClr val="2F5F98"/>
                </a:solidFill>
                <a:latin typeface="Arimo"/>
                <a:ea typeface="Arimo"/>
                <a:cs typeface="Arimo"/>
                <a:sym typeface="Arimo"/>
              </a:rPr>
              <a:t>Fully integrate both algorithms for seamless operation</a:t>
            </a:r>
          </a:p>
          <a:p>
            <a:pPr algn="l" marL="703543" indent="-351772" lvl="1">
              <a:lnSpc>
                <a:spcPts val="5702"/>
              </a:lnSpc>
              <a:buFont typeface="Arial"/>
              <a:buChar char="•"/>
            </a:pPr>
            <a:r>
              <a:rPr lang="en-US" sz="3258">
                <a:solidFill>
                  <a:srgbClr val="2F5F98"/>
                </a:solidFill>
                <a:latin typeface="Arimo"/>
                <a:ea typeface="Arimo"/>
                <a:cs typeface="Arimo"/>
                <a:sym typeface="Arimo"/>
              </a:rPr>
              <a:t>Create a detailed visualization of the algorithm's process flow</a:t>
            </a:r>
          </a:p>
          <a:p>
            <a:pPr algn="l" marL="703543" indent="-351772" lvl="1">
              <a:lnSpc>
                <a:spcPts val="5702"/>
              </a:lnSpc>
              <a:buFont typeface="Arial"/>
              <a:buChar char="•"/>
            </a:pPr>
            <a:r>
              <a:rPr lang="en-US" sz="3258">
                <a:solidFill>
                  <a:srgbClr val="2F5F98"/>
                </a:solidFill>
                <a:latin typeface="Arimo"/>
                <a:ea typeface="Arimo"/>
                <a:cs typeface="Arimo"/>
                <a:sym typeface="Arimo"/>
              </a:rPr>
              <a:t>Run simulations under varying packet loss probablities</a:t>
            </a:r>
          </a:p>
          <a:p>
            <a:pPr algn="l" marL="703543" indent="-351772" lvl="1">
              <a:lnSpc>
                <a:spcPts val="5702"/>
              </a:lnSpc>
              <a:buFont typeface="Arial"/>
              <a:buChar char="•"/>
            </a:pPr>
            <a:r>
              <a:rPr lang="en-US" sz="3258">
                <a:solidFill>
                  <a:srgbClr val="2F5F98"/>
                </a:solidFill>
                <a:latin typeface="Arimo"/>
                <a:ea typeface="Arimo"/>
                <a:cs typeface="Arimo"/>
                <a:sym typeface="Arimo"/>
              </a:rPr>
              <a:t>C</a:t>
            </a:r>
            <a:r>
              <a:rPr lang="en-US" sz="3258">
                <a:solidFill>
                  <a:srgbClr val="2F5F98"/>
                </a:solidFill>
                <a:latin typeface="Arimo"/>
                <a:ea typeface="Arimo"/>
                <a:cs typeface="Arimo"/>
                <a:sym typeface="Arimo"/>
              </a:rPr>
              <a:t>ompare the results with the basic ACO algorithm performance metrics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6909182" y="8961926"/>
            <a:ext cx="700236"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21</a:t>
            </a:r>
          </a:p>
        </p:txBody>
      </p:sp>
      <p:sp>
        <p:nvSpPr>
          <p:cNvPr name="TextBox 12" id="12"/>
          <p:cNvSpPr txBox="true"/>
          <p:nvPr/>
        </p:nvSpPr>
        <p:spPr>
          <a:xfrm rot="0">
            <a:off x="3228310" y="266611"/>
            <a:ext cx="12361771" cy="1019175"/>
          </a:xfrm>
          <a:prstGeom prst="rect">
            <a:avLst/>
          </a:prstGeom>
        </p:spPr>
        <p:txBody>
          <a:bodyPr anchor="t" rtlCol="false" tIns="0" lIns="0" bIns="0" rIns="0">
            <a:spAutoFit/>
          </a:bodyPr>
          <a:lstStyle/>
          <a:p>
            <a:pPr algn="ctr">
              <a:lnSpc>
                <a:spcPts val="8399"/>
              </a:lnSpc>
            </a:pPr>
            <a:r>
              <a:rPr lang="en-US" sz="5999">
                <a:solidFill>
                  <a:srgbClr val="0C6980"/>
                </a:solidFill>
                <a:latin typeface="Alice Bold"/>
                <a:ea typeface="Alice Bold"/>
                <a:cs typeface="Alice Bold"/>
                <a:sym typeface="Alice Bold"/>
              </a:rPr>
              <a:t>Deliverables</a:t>
            </a:r>
          </a:p>
        </p:txBody>
      </p:sp>
      <p:sp>
        <p:nvSpPr>
          <p:cNvPr name="TextBox 13" id="13"/>
          <p:cNvSpPr txBox="true"/>
          <p:nvPr/>
        </p:nvSpPr>
        <p:spPr>
          <a:xfrm rot="0">
            <a:off x="3245009" y="3345945"/>
            <a:ext cx="11797982" cy="3365322"/>
          </a:xfrm>
          <a:prstGeom prst="rect">
            <a:avLst/>
          </a:prstGeom>
        </p:spPr>
        <p:txBody>
          <a:bodyPr anchor="t" rtlCol="false" tIns="0" lIns="0" bIns="0" rIns="0">
            <a:spAutoFit/>
          </a:bodyPr>
          <a:lstStyle/>
          <a:p>
            <a:pPr algn="just" marL="703835" indent="-351917" lvl="1">
              <a:lnSpc>
                <a:spcPts val="6813"/>
              </a:lnSpc>
              <a:buAutoNum type="arabicPeriod" startAt="1"/>
            </a:pPr>
            <a:r>
              <a:rPr lang="en-US" sz="3260">
                <a:solidFill>
                  <a:srgbClr val="2F5F98"/>
                </a:solidFill>
                <a:latin typeface="Arimo"/>
                <a:ea typeface="Arimo"/>
                <a:cs typeface="Arimo"/>
                <a:sym typeface="Arimo"/>
              </a:rPr>
              <a:t>Python code for the algorithm implementation</a:t>
            </a:r>
          </a:p>
          <a:p>
            <a:pPr algn="just" marL="703835" indent="-351917" lvl="1">
              <a:lnSpc>
                <a:spcPts val="6813"/>
              </a:lnSpc>
              <a:buAutoNum type="arabicPeriod" startAt="1"/>
            </a:pPr>
            <a:r>
              <a:rPr lang="en-US" sz="3260">
                <a:solidFill>
                  <a:srgbClr val="2F5F98"/>
                </a:solidFill>
                <a:latin typeface="Arimo"/>
                <a:ea typeface="Arimo"/>
                <a:cs typeface="Arimo"/>
                <a:sym typeface="Arimo"/>
              </a:rPr>
              <a:t>Detailed report on the algorithm and its performance</a:t>
            </a:r>
          </a:p>
          <a:p>
            <a:pPr algn="just" marL="703835" indent="-351917" lvl="1">
              <a:lnSpc>
                <a:spcPts val="6813"/>
              </a:lnSpc>
              <a:buAutoNum type="arabicPeriod" startAt="1"/>
            </a:pPr>
            <a:r>
              <a:rPr lang="en-US" sz="3260">
                <a:solidFill>
                  <a:srgbClr val="2F5F98"/>
                </a:solidFill>
                <a:latin typeface="Arimo"/>
                <a:ea typeface="Arimo"/>
                <a:cs typeface="Arimo"/>
                <a:sym typeface="Arimo"/>
              </a:rPr>
              <a:t>Simulation video demonstrating the algorithm in action</a:t>
            </a:r>
          </a:p>
          <a:p>
            <a:pPr algn="just" marL="703835" indent="-351917" lvl="1">
              <a:lnSpc>
                <a:spcPts val="6813"/>
              </a:lnSpc>
              <a:buAutoNum type="arabicPeriod" startAt="1"/>
            </a:pPr>
            <a:r>
              <a:rPr lang="en-US" sz="3260">
                <a:solidFill>
                  <a:srgbClr val="2F5F98"/>
                </a:solidFill>
                <a:latin typeface="Arimo"/>
                <a:ea typeface="Arimo"/>
                <a:cs typeface="Arimo"/>
                <a:sym typeface="Arimo"/>
              </a:rPr>
              <a:t>Energy-efficient and data reliability comparisons with metrics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3228310" y="266611"/>
            <a:ext cx="12361771" cy="1019175"/>
          </a:xfrm>
          <a:prstGeom prst="rect">
            <a:avLst/>
          </a:prstGeom>
        </p:spPr>
        <p:txBody>
          <a:bodyPr anchor="t" rtlCol="false" tIns="0" lIns="0" bIns="0" rIns="0">
            <a:spAutoFit/>
          </a:bodyPr>
          <a:lstStyle/>
          <a:p>
            <a:pPr algn="ctr">
              <a:lnSpc>
                <a:spcPts val="8399"/>
              </a:lnSpc>
            </a:pPr>
            <a:r>
              <a:rPr lang="en-US" sz="5999">
                <a:solidFill>
                  <a:srgbClr val="0C6980"/>
                </a:solidFill>
                <a:latin typeface="Alice Bold"/>
                <a:ea typeface="Alice Bold"/>
                <a:cs typeface="Alice Bold"/>
                <a:sym typeface="Alice Bold"/>
              </a:rPr>
              <a:t>References</a:t>
            </a:r>
          </a:p>
        </p:txBody>
      </p:sp>
      <p:sp>
        <p:nvSpPr>
          <p:cNvPr name="TextBox 12" id="12"/>
          <p:cNvSpPr txBox="true"/>
          <p:nvPr/>
        </p:nvSpPr>
        <p:spPr>
          <a:xfrm rot="0">
            <a:off x="3228310" y="1649864"/>
            <a:ext cx="12867463" cy="8056881"/>
          </a:xfrm>
          <a:prstGeom prst="rect">
            <a:avLst/>
          </a:prstGeom>
        </p:spPr>
        <p:txBody>
          <a:bodyPr anchor="t" rtlCol="false" tIns="0" lIns="0" bIns="0" rIns="0">
            <a:spAutoFit/>
          </a:bodyPr>
          <a:lstStyle/>
          <a:p>
            <a:pPr algn="l">
              <a:lnSpc>
                <a:spcPts val="4029"/>
              </a:lnSpc>
            </a:pPr>
            <a:r>
              <a:rPr lang="en-US" sz="2599">
                <a:solidFill>
                  <a:srgbClr val="2F5F98"/>
                </a:solidFill>
                <a:latin typeface="Alice"/>
                <a:ea typeface="Alice"/>
                <a:cs typeface="Alice"/>
                <a:sym typeface="Alice"/>
              </a:rPr>
              <a:t>[1] </a:t>
            </a:r>
            <a:r>
              <a:rPr lang="en-US" sz="2599" u="sng">
                <a:solidFill>
                  <a:srgbClr val="2F5F98"/>
                </a:solidFill>
                <a:latin typeface="Alice"/>
                <a:ea typeface="Alice"/>
                <a:cs typeface="Alice"/>
                <a:sym typeface="Alice"/>
                <a:hlinkClick r:id="rId12" tooltip="https://www.researchgate.net/figure/Mechanism-of-Erasure-Coding_fig1_4310455"/>
              </a:rPr>
              <a:t>https://www.researchgate.net/figure/Mechanism-of-Erasure-Coding_fig1_4310455</a:t>
            </a:r>
          </a:p>
          <a:p>
            <a:pPr algn="l">
              <a:lnSpc>
                <a:spcPts val="4029"/>
              </a:lnSpc>
            </a:pPr>
            <a:r>
              <a:rPr lang="en-US" sz="2599">
                <a:solidFill>
                  <a:srgbClr val="2F5F98"/>
                </a:solidFill>
                <a:latin typeface="Alice"/>
                <a:ea typeface="Alice"/>
                <a:cs typeface="Alice"/>
                <a:sym typeface="Alice"/>
              </a:rPr>
              <a:t>[2] </a:t>
            </a:r>
            <a:r>
              <a:rPr lang="en-US" sz="2599" u="sng">
                <a:solidFill>
                  <a:srgbClr val="2F5F98"/>
                </a:solidFill>
                <a:latin typeface="Alice"/>
                <a:ea typeface="Alice"/>
                <a:cs typeface="Alice"/>
                <a:sym typeface="Alice"/>
                <a:hlinkClick r:id="rId13" tooltip="https://www.slideshare.net/slideshow/ant-colony-optimization-aco-%2091879003/91879003#2"/>
              </a:rPr>
              <a:t>https://www.slideshare.net/slideshow/ant-colony-optimization-aco- 91879003/91879003#2</a:t>
            </a:r>
          </a:p>
          <a:p>
            <a:pPr algn="l">
              <a:lnSpc>
                <a:spcPts val="4029"/>
              </a:lnSpc>
            </a:pPr>
            <a:r>
              <a:rPr lang="en-US" sz="2599">
                <a:solidFill>
                  <a:srgbClr val="2F5F98"/>
                </a:solidFill>
                <a:latin typeface="Alice"/>
                <a:ea typeface="Alice"/>
                <a:cs typeface="Alice"/>
                <a:sym typeface="Alice"/>
              </a:rPr>
              <a:t>[3] </a:t>
            </a:r>
            <a:r>
              <a:rPr lang="en-US" sz="2599" u="sng">
                <a:solidFill>
                  <a:srgbClr val="2F5F98"/>
                </a:solidFill>
                <a:latin typeface="Alice"/>
                <a:ea typeface="Alice"/>
                <a:cs typeface="Alice"/>
                <a:sym typeface="Alice"/>
                <a:hlinkClick r:id="rId14" tooltip="https://ieeexplore.ieee.org/abstract/document/9144196"/>
              </a:rPr>
              <a:t>https://ieeexplore.ieee.org/abstract/document/9144196</a:t>
            </a:r>
          </a:p>
          <a:p>
            <a:pPr algn="l">
              <a:lnSpc>
                <a:spcPts val="4029"/>
              </a:lnSpc>
            </a:pPr>
            <a:r>
              <a:rPr lang="en-US" sz="2599">
                <a:solidFill>
                  <a:srgbClr val="2F5F98"/>
                </a:solidFill>
                <a:latin typeface="Alice"/>
                <a:ea typeface="Alice"/>
                <a:cs typeface="Alice"/>
                <a:sym typeface="Alice"/>
              </a:rPr>
              <a:t>[4] </a:t>
            </a:r>
            <a:r>
              <a:rPr lang="en-US" sz="2599" u="sng">
                <a:solidFill>
                  <a:srgbClr val="2F5F98"/>
                </a:solidFill>
                <a:latin typeface="Alice"/>
                <a:ea typeface="Alice"/>
                <a:cs typeface="Alice"/>
                <a:sym typeface="Alice"/>
                <a:hlinkClick r:id="rId15" tooltip="https://www.mdpi.com/1999-4893/13/10/250"/>
              </a:rPr>
              <a:t>https://www.mdpi.com/1999-4893/13/10/250</a:t>
            </a:r>
          </a:p>
          <a:p>
            <a:pPr algn="l">
              <a:lnSpc>
                <a:spcPts val="4029"/>
              </a:lnSpc>
            </a:pPr>
            <a:r>
              <a:rPr lang="en-US" sz="2599">
                <a:solidFill>
                  <a:srgbClr val="2F5F98"/>
                </a:solidFill>
                <a:latin typeface="Alice"/>
                <a:ea typeface="Alice"/>
                <a:cs typeface="Alice"/>
                <a:sym typeface="Alice"/>
              </a:rPr>
              <a:t>[5] </a:t>
            </a:r>
            <a:r>
              <a:rPr lang="en-US" sz="2599" u="sng">
                <a:solidFill>
                  <a:srgbClr val="2F5F98"/>
                </a:solidFill>
                <a:latin typeface="Alice"/>
                <a:ea typeface="Alice"/>
                <a:cs typeface="Alice"/>
                <a:sym typeface="Alice"/>
                <a:hlinkClick r:id="rId16" tooltip="https://www.sciencedirect.com/science/article/pii/S1570870520306739"/>
              </a:rPr>
              <a:t>https://www.sciencedirect.com/science/article/pii/S1570870520306739</a:t>
            </a:r>
          </a:p>
          <a:p>
            <a:pPr algn="l">
              <a:lnSpc>
                <a:spcPts val="4029"/>
              </a:lnSpc>
            </a:pPr>
            <a:r>
              <a:rPr lang="en-US" sz="2599">
                <a:solidFill>
                  <a:srgbClr val="2F5F98"/>
                </a:solidFill>
                <a:latin typeface="Alice"/>
                <a:ea typeface="Alice"/>
                <a:cs typeface="Alice"/>
                <a:sym typeface="Alice"/>
              </a:rPr>
              <a:t>[6] </a:t>
            </a:r>
            <a:r>
              <a:rPr lang="en-US" sz="2599" u="sng">
                <a:solidFill>
                  <a:srgbClr val="2F5F98"/>
                </a:solidFill>
                <a:latin typeface="Alice"/>
                <a:ea typeface="Alice"/>
                <a:cs typeface="Alice"/>
                <a:sym typeface="Alice"/>
                <a:hlinkClick r:id="rId17" tooltip="https://www.beei.org/index.php/EEI/article/view/1492/1083"/>
              </a:rPr>
              <a:t>https://www.beei.org/index.php/EEI/article/view/1492/1083</a:t>
            </a:r>
          </a:p>
          <a:p>
            <a:pPr algn="l">
              <a:lnSpc>
                <a:spcPts val="4029"/>
              </a:lnSpc>
            </a:pPr>
            <a:r>
              <a:rPr lang="en-US" sz="2599">
                <a:solidFill>
                  <a:srgbClr val="2F5F98"/>
                </a:solidFill>
                <a:latin typeface="Alice"/>
                <a:ea typeface="Alice"/>
                <a:cs typeface="Alice"/>
                <a:sym typeface="Alice"/>
              </a:rPr>
              <a:t>[7] </a:t>
            </a:r>
            <a:r>
              <a:rPr lang="en-US" sz="2599" u="sng">
                <a:solidFill>
                  <a:srgbClr val="2F5F98"/>
                </a:solidFill>
                <a:latin typeface="Alice"/>
                <a:ea typeface="Alice"/>
                <a:cs typeface="Alice"/>
                <a:sym typeface="Alice"/>
                <a:hlinkClick r:id="rId18" tooltip="https://ieeexplore.ieee.org/abstract/document/9144196"/>
              </a:rPr>
              <a:t>https://ieeexplore.ieee.org/abstract/document/9144196</a:t>
            </a:r>
          </a:p>
          <a:p>
            <a:pPr algn="l">
              <a:lnSpc>
                <a:spcPts val="4029"/>
              </a:lnSpc>
            </a:pPr>
            <a:r>
              <a:rPr lang="en-US" sz="2599">
                <a:solidFill>
                  <a:srgbClr val="2F5F98"/>
                </a:solidFill>
                <a:latin typeface="Alice"/>
                <a:ea typeface="Alice"/>
                <a:cs typeface="Alice"/>
                <a:sym typeface="Alice"/>
              </a:rPr>
              <a:t>[8] </a:t>
            </a:r>
            <a:r>
              <a:rPr lang="en-US" sz="2599" u="sng">
                <a:solidFill>
                  <a:srgbClr val="2F5F98"/>
                </a:solidFill>
                <a:latin typeface="Alice"/>
                <a:ea typeface="Alice"/>
                <a:cs typeface="Alice"/>
                <a:sym typeface="Alice"/>
                <a:hlinkClick r:id="rId19" tooltip="https://www.sciencedirect.com/science/article/pii/S1570870520306739"/>
              </a:rPr>
              <a:t>https://www.sciencedirect.com/science/article/pii/S1570870520306739</a:t>
            </a:r>
          </a:p>
          <a:p>
            <a:pPr algn="l">
              <a:lnSpc>
                <a:spcPts val="4029"/>
              </a:lnSpc>
            </a:pPr>
            <a:r>
              <a:rPr lang="en-US" sz="2599">
                <a:solidFill>
                  <a:srgbClr val="2F5F98"/>
                </a:solidFill>
                <a:latin typeface="Alice"/>
                <a:ea typeface="Alice"/>
                <a:cs typeface="Alice"/>
                <a:sym typeface="Alice"/>
              </a:rPr>
              <a:t>[9] </a:t>
            </a:r>
            <a:r>
              <a:rPr lang="en-US" sz="2599" u="sng">
                <a:solidFill>
                  <a:srgbClr val="2F5F98"/>
                </a:solidFill>
                <a:latin typeface="Alice"/>
                <a:ea typeface="Alice"/>
                <a:cs typeface="Alice"/>
                <a:sym typeface="Alice"/>
                <a:hlinkClick r:id="rId20" tooltip="https://dl.acm.org/doi/abs/10.1145/3458817.3476204"/>
              </a:rPr>
              <a:t>https://dl.acm.org/doi/abs/10.1145/3458817.3476204</a:t>
            </a:r>
          </a:p>
          <a:p>
            <a:pPr algn="l">
              <a:lnSpc>
                <a:spcPts val="4029"/>
              </a:lnSpc>
            </a:pPr>
            <a:r>
              <a:rPr lang="en-US" sz="2599">
                <a:solidFill>
                  <a:srgbClr val="2F5F98"/>
                </a:solidFill>
                <a:latin typeface="Alice"/>
                <a:ea typeface="Alice"/>
                <a:cs typeface="Alice"/>
                <a:sym typeface="Alice"/>
              </a:rPr>
              <a:t>[10] </a:t>
            </a:r>
            <a:r>
              <a:rPr lang="en-US" sz="2599" u="sng">
                <a:solidFill>
                  <a:srgbClr val="2F5F98"/>
                </a:solidFill>
                <a:latin typeface="Alice"/>
                <a:ea typeface="Alice"/>
                <a:cs typeface="Alice"/>
                <a:sym typeface="Alice"/>
                <a:hlinkClick r:id="rId21" tooltip="https://ieeexplore.ieee.org/abstract/document/9275842"/>
              </a:rPr>
              <a:t>https://ieeexplore.ieee.org/abstract/document/9275842</a:t>
            </a:r>
          </a:p>
          <a:p>
            <a:pPr algn="l">
              <a:lnSpc>
                <a:spcPts val="4029"/>
              </a:lnSpc>
            </a:pPr>
            <a:r>
              <a:rPr lang="en-US" sz="2599">
                <a:solidFill>
                  <a:srgbClr val="2F5F98"/>
                </a:solidFill>
                <a:latin typeface="Alice"/>
                <a:ea typeface="Alice"/>
                <a:cs typeface="Alice"/>
                <a:sym typeface="Alice"/>
              </a:rPr>
              <a:t>[11] </a:t>
            </a:r>
            <a:r>
              <a:rPr lang="en-US" sz="2599" u="sng">
                <a:solidFill>
                  <a:srgbClr val="2F5F98"/>
                </a:solidFill>
                <a:latin typeface="Alice"/>
                <a:ea typeface="Alice"/>
                <a:cs typeface="Alice"/>
                <a:sym typeface="Alice"/>
                <a:hlinkClick r:id="rId22" tooltip="https://www.mdpi.com/2079-9292/12/11/2408"/>
              </a:rPr>
              <a:t>https://www.mdpi.com/2079-9292/12/11/2408</a:t>
            </a:r>
          </a:p>
          <a:p>
            <a:pPr algn="l">
              <a:lnSpc>
                <a:spcPts val="4029"/>
              </a:lnSpc>
            </a:pPr>
            <a:r>
              <a:rPr lang="en-US" sz="2599">
                <a:solidFill>
                  <a:srgbClr val="2F5F98"/>
                </a:solidFill>
                <a:latin typeface="Alice"/>
                <a:ea typeface="Alice"/>
                <a:cs typeface="Alice"/>
                <a:sym typeface="Alice"/>
              </a:rPr>
              <a:t>[12] </a:t>
            </a:r>
            <a:r>
              <a:rPr lang="en-US" sz="2599" u="sng">
                <a:solidFill>
                  <a:srgbClr val="2F5F98"/>
                </a:solidFill>
                <a:latin typeface="Alice"/>
                <a:ea typeface="Alice"/>
                <a:cs typeface="Alice"/>
                <a:sym typeface="Alice"/>
                <a:hlinkClick r:id="rId23" tooltip="https://ieeexplore.ieee.org/abstract/document/9348679"/>
              </a:rPr>
              <a:t>https://ieeexplore.ieee.org/abstract/document/9348679</a:t>
            </a:r>
          </a:p>
          <a:p>
            <a:pPr algn="l">
              <a:lnSpc>
                <a:spcPts val="4029"/>
              </a:lnSpc>
            </a:pPr>
          </a:p>
          <a:p>
            <a:pPr algn="l">
              <a:lnSpc>
                <a:spcPts val="4029"/>
              </a:lnSpc>
            </a:pPr>
          </a:p>
          <a:p>
            <a:pPr algn="l">
              <a:lnSpc>
                <a:spcPts val="4029"/>
              </a:lnSpc>
            </a:pPr>
          </a:p>
        </p:txBody>
      </p:sp>
      <p:sp>
        <p:nvSpPr>
          <p:cNvPr name="TextBox 13" id="13"/>
          <p:cNvSpPr txBox="true"/>
          <p:nvPr/>
        </p:nvSpPr>
        <p:spPr>
          <a:xfrm rot="0">
            <a:off x="16753295" y="8961926"/>
            <a:ext cx="880121" cy="1019175"/>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22</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1416943" y="-64883"/>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50084" y="2988149"/>
            <a:ext cx="7037171" cy="7803315"/>
          </a:xfrm>
          <a:custGeom>
            <a:avLst/>
            <a:gdLst/>
            <a:ahLst/>
            <a:cxnLst/>
            <a:rect r="r" b="b" t="t" l="l"/>
            <a:pathLst>
              <a:path h="7803315" w="7037171">
                <a:moveTo>
                  <a:pt x="0" y="0"/>
                </a:moveTo>
                <a:lnTo>
                  <a:pt x="7037172" y="0"/>
                </a:lnTo>
                <a:lnTo>
                  <a:pt x="7037172" y="7803315"/>
                </a:lnTo>
                <a:lnTo>
                  <a:pt x="0" y="78033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14189117" y="8110866"/>
            <a:ext cx="8197766" cy="4352269"/>
          </a:xfrm>
          <a:custGeom>
            <a:avLst/>
            <a:gdLst/>
            <a:ahLst/>
            <a:cxnLst/>
            <a:rect r="r" b="b" t="t" l="l"/>
            <a:pathLst>
              <a:path h="4352269" w="8197766">
                <a:moveTo>
                  <a:pt x="0" y="0"/>
                </a:moveTo>
                <a:lnTo>
                  <a:pt x="8197766" y="0"/>
                </a:lnTo>
                <a:lnTo>
                  <a:pt x="8197766" y="4352268"/>
                </a:lnTo>
                <a:lnTo>
                  <a:pt x="0" y="4352268"/>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2991315">
            <a:off x="-509632" y="1564175"/>
            <a:ext cx="2188739" cy="2427029"/>
          </a:xfrm>
          <a:custGeom>
            <a:avLst/>
            <a:gdLst/>
            <a:ahLst/>
            <a:cxnLst/>
            <a:rect r="r" b="b" t="t" l="l"/>
            <a:pathLst>
              <a:path h="2427029" w="2188739">
                <a:moveTo>
                  <a:pt x="0" y="0"/>
                </a:moveTo>
                <a:lnTo>
                  <a:pt x="2188738" y="0"/>
                </a:lnTo>
                <a:lnTo>
                  <a:pt x="2188738" y="2427028"/>
                </a:lnTo>
                <a:lnTo>
                  <a:pt x="0" y="2427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7354877"/>
            <a:ext cx="4095911" cy="4095911"/>
          </a:xfrm>
          <a:custGeom>
            <a:avLst/>
            <a:gdLst/>
            <a:ahLst/>
            <a:cxnLst/>
            <a:rect r="r" b="b" t="t" l="l"/>
            <a:pathLst>
              <a:path h="4095911" w="4095911">
                <a:moveTo>
                  <a:pt x="0" y="0"/>
                </a:moveTo>
                <a:lnTo>
                  <a:pt x="4095911" y="0"/>
                </a:lnTo>
                <a:lnTo>
                  <a:pt x="4095911" y="4095911"/>
                </a:lnTo>
                <a:lnTo>
                  <a:pt x="0" y="40959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161170" y="8453513"/>
            <a:ext cx="2717344" cy="2737251"/>
          </a:xfrm>
          <a:custGeom>
            <a:avLst/>
            <a:gdLst/>
            <a:ahLst/>
            <a:cxnLst/>
            <a:rect r="r" b="b" t="t" l="l"/>
            <a:pathLst>
              <a:path h="2737251" w="2717344">
                <a:moveTo>
                  <a:pt x="0" y="0"/>
                </a:moveTo>
                <a:lnTo>
                  <a:pt x="2717344" y="0"/>
                </a:lnTo>
                <a:lnTo>
                  <a:pt x="2717344" y="2737252"/>
                </a:lnTo>
                <a:lnTo>
                  <a:pt x="0" y="27372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510024" y="0"/>
            <a:ext cx="3404247" cy="3404247"/>
          </a:xfrm>
          <a:custGeom>
            <a:avLst/>
            <a:gdLst/>
            <a:ahLst/>
            <a:cxnLst/>
            <a:rect r="r" b="b" t="t" l="l"/>
            <a:pathLst>
              <a:path h="3404247" w="3404247">
                <a:moveTo>
                  <a:pt x="0" y="0"/>
                </a:moveTo>
                <a:lnTo>
                  <a:pt x="3404247" y="0"/>
                </a:lnTo>
                <a:lnTo>
                  <a:pt x="3404247" y="3404247"/>
                </a:lnTo>
                <a:lnTo>
                  <a:pt x="0" y="3404247"/>
                </a:lnTo>
                <a:lnTo>
                  <a:pt x="0" y="0"/>
                </a:lnTo>
                <a:close/>
              </a:path>
            </a:pathLst>
          </a:custGeom>
          <a:blipFill>
            <a:blip r:embed="rId10">
              <a:alphaModFix amt="19999"/>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6040533" y="2647970"/>
            <a:ext cx="9812973" cy="2495530"/>
          </a:xfrm>
          <a:prstGeom prst="rect">
            <a:avLst/>
          </a:prstGeom>
        </p:spPr>
        <p:txBody>
          <a:bodyPr anchor="t" rtlCol="false" tIns="0" lIns="0" bIns="0" rIns="0">
            <a:spAutoFit/>
          </a:bodyPr>
          <a:lstStyle/>
          <a:p>
            <a:pPr algn="l">
              <a:lnSpc>
                <a:spcPts val="20358"/>
              </a:lnSpc>
            </a:pPr>
            <a:r>
              <a:rPr lang="en-US" sz="14541">
                <a:solidFill>
                  <a:srgbClr val="00A8A8"/>
                </a:solidFill>
                <a:latin typeface="Hussar Bold"/>
                <a:ea typeface="Hussar Bold"/>
                <a:cs typeface="Hussar Bold"/>
                <a:sym typeface="Hussar Bold"/>
              </a:rPr>
              <a:t>Thank </a:t>
            </a:r>
          </a:p>
        </p:txBody>
      </p:sp>
      <p:sp>
        <p:nvSpPr>
          <p:cNvPr name="TextBox 11" id="11"/>
          <p:cNvSpPr txBox="true"/>
          <p:nvPr/>
        </p:nvSpPr>
        <p:spPr>
          <a:xfrm rot="0">
            <a:off x="6248711" y="5078822"/>
            <a:ext cx="6941162" cy="2415602"/>
          </a:xfrm>
          <a:prstGeom prst="rect">
            <a:avLst/>
          </a:prstGeom>
        </p:spPr>
        <p:txBody>
          <a:bodyPr anchor="t" rtlCol="false" tIns="0" lIns="0" bIns="0" rIns="0">
            <a:spAutoFit/>
          </a:bodyPr>
          <a:lstStyle/>
          <a:p>
            <a:pPr algn="l">
              <a:lnSpc>
                <a:spcPts val="19709"/>
              </a:lnSpc>
            </a:pPr>
            <a:r>
              <a:rPr lang="en-US" sz="14078">
                <a:solidFill>
                  <a:srgbClr val="0C6980"/>
                </a:solidFill>
                <a:latin typeface="Hussar Bold"/>
                <a:ea typeface="Hussar Bold"/>
                <a:cs typeface="Hussar Bold"/>
                <a:sym typeface="Hussar Bold"/>
              </a:rPr>
              <a:t>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9739905" y="2930134"/>
            <a:ext cx="6009139" cy="4426732"/>
          </a:xfrm>
          <a:custGeom>
            <a:avLst/>
            <a:gdLst/>
            <a:ahLst/>
            <a:cxnLst/>
            <a:rect r="r" b="b" t="t" l="l"/>
            <a:pathLst>
              <a:path h="4426732" w="6009139">
                <a:moveTo>
                  <a:pt x="0" y="0"/>
                </a:moveTo>
                <a:lnTo>
                  <a:pt x="6009139" y="0"/>
                </a:lnTo>
                <a:lnTo>
                  <a:pt x="6009139" y="4426732"/>
                </a:lnTo>
                <a:lnTo>
                  <a:pt x="0" y="4426732"/>
                </a:lnTo>
                <a:lnTo>
                  <a:pt x="0" y="0"/>
                </a:lnTo>
                <a:close/>
              </a:path>
            </a:pathLst>
          </a:custGeom>
          <a:blipFill>
            <a:blip r:embed="rId12"/>
            <a:stretch>
              <a:fillRect l="0" t="0" r="0" b="0"/>
            </a:stretch>
          </a:blipFill>
          <a:ln w="38100" cap="sq">
            <a:solidFill>
              <a:srgbClr val="000000"/>
            </a:solidFill>
            <a:prstDash val="solid"/>
            <a:miter/>
          </a:ln>
        </p:spPr>
      </p:sp>
      <p:sp>
        <p:nvSpPr>
          <p:cNvPr name="TextBox 12" id="12"/>
          <p:cNvSpPr txBox="true"/>
          <p:nvPr/>
        </p:nvSpPr>
        <p:spPr>
          <a:xfrm rot="0">
            <a:off x="3228310" y="266611"/>
            <a:ext cx="12361771" cy="1019175"/>
          </a:xfrm>
          <a:prstGeom prst="rect">
            <a:avLst/>
          </a:prstGeom>
        </p:spPr>
        <p:txBody>
          <a:bodyPr anchor="t" rtlCol="false" tIns="0" lIns="0" bIns="0" rIns="0">
            <a:spAutoFit/>
          </a:bodyPr>
          <a:lstStyle/>
          <a:p>
            <a:pPr algn="ctr">
              <a:lnSpc>
                <a:spcPts val="8399"/>
              </a:lnSpc>
            </a:pPr>
            <a:r>
              <a:rPr lang="en-US" sz="5999">
                <a:solidFill>
                  <a:srgbClr val="0C6980"/>
                </a:solidFill>
                <a:latin typeface="Alice Bold"/>
                <a:ea typeface="Alice Bold"/>
                <a:cs typeface="Alice Bold"/>
                <a:sym typeface="Alice Bold"/>
              </a:rPr>
              <a:t>Erasure Coding</a:t>
            </a:r>
          </a:p>
        </p:txBody>
      </p:sp>
      <p:sp>
        <p:nvSpPr>
          <p:cNvPr name="TextBox 13" id="13"/>
          <p:cNvSpPr txBox="true"/>
          <p:nvPr/>
        </p:nvSpPr>
        <p:spPr>
          <a:xfrm rot="0">
            <a:off x="2916339" y="1465182"/>
            <a:ext cx="12673742" cy="914923"/>
          </a:xfrm>
          <a:prstGeom prst="rect">
            <a:avLst/>
          </a:prstGeom>
        </p:spPr>
        <p:txBody>
          <a:bodyPr anchor="t" rtlCol="false" tIns="0" lIns="0" bIns="0" rIns="0">
            <a:spAutoFit/>
          </a:bodyPr>
          <a:lstStyle/>
          <a:p>
            <a:pPr algn="just">
              <a:lnSpc>
                <a:spcPts val="3646"/>
              </a:lnSpc>
            </a:pPr>
            <a:r>
              <a:rPr lang="en-US" sz="2604">
                <a:solidFill>
                  <a:srgbClr val="2F5F98"/>
                </a:solidFill>
                <a:latin typeface="Arimo"/>
                <a:ea typeface="Arimo"/>
                <a:cs typeface="Arimo"/>
                <a:sym typeface="Arimo"/>
              </a:rPr>
              <a:t>A fault tolerance technique where data is split into smaller parts and encoded with extra parity pieces, allowing recovery even if some parts are lost</a:t>
            </a:r>
          </a:p>
        </p:txBody>
      </p:sp>
      <p:grpSp>
        <p:nvGrpSpPr>
          <p:cNvPr name="Group 14" id="14"/>
          <p:cNvGrpSpPr/>
          <p:nvPr/>
        </p:nvGrpSpPr>
        <p:grpSpPr>
          <a:xfrm rot="0">
            <a:off x="2777689" y="2554080"/>
            <a:ext cx="6882205" cy="2169300"/>
            <a:chOff x="0" y="0"/>
            <a:chExt cx="9176273" cy="2892400"/>
          </a:xfrm>
        </p:grpSpPr>
        <p:sp>
          <p:nvSpPr>
            <p:cNvPr name="TextBox 15" id="15"/>
            <p:cNvSpPr txBox="true"/>
            <p:nvPr/>
          </p:nvSpPr>
          <p:spPr>
            <a:xfrm rot="0">
              <a:off x="0" y="-66675"/>
              <a:ext cx="9176273" cy="707566"/>
            </a:xfrm>
            <a:prstGeom prst="rect">
              <a:avLst/>
            </a:prstGeom>
          </p:spPr>
          <p:txBody>
            <a:bodyPr anchor="t" rtlCol="false" tIns="0" lIns="0" bIns="0" rIns="0">
              <a:spAutoFit/>
            </a:bodyPr>
            <a:lstStyle/>
            <a:p>
              <a:pPr algn="l">
                <a:lnSpc>
                  <a:spcPts val="4480"/>
                </a:lnSpc>
              </a:pPr>
              <a:r>
                <a:rPr lang="en-US" sz="3200">
                  <a:solidFill>
                    <a:srgbClr val="0C6980"/>
                  </a:solidFill>
                  <a:latin typeface="Alice"/>
                  <a:ea typeface="Alice"/>
                  <a:cs typeface="Alice"/>
                  <a:sym typeface="Alice"/>
                </a:rPr>
                <a:t>How it works ?</a:t>
              </a:r>
            </a:p>
          </p:txBody>
        </p:sp>
        <p:sp>
          <p:nvSpPr>
            <p:cNvPr name="TextBox 16" id="16"/>
            <p:cNvSpPr txBox="true"/>
            <p:nvPr/>
          </p:nvSpPr>
          <p:spPr>
            <a:xfrm rot="0">
              <a:off x="17053" y="475792"/>
              <a:ext cx="9159220" cy="2416608"/>
            </a:xfrm>
            <a:prstGeom prst="rect">
              <a:avLst/>
            </a:prstGeom>
          </p:spPr>
          <p:txBody>
            <a:bodyPr anchor="t" rtlCol="false" tIns="0" lIns="0" bIns="0" rIns="0">
              <a:spAutoFit/>
            </a:bodyPr>
            <a:lstStyle/>
            <a:p>
              <a:pPr algn="just" marL="562289" indent="-281145" lvl="1">
                <a:lnSpc>
                  <a:spcPts val="3646"/>
                </a:lnSpc>
                <a:buFont typeface="Arial"/>
                <a:buChar char="•"/>
              </a:pPr>
              <a:r>
                <a:rPr lang="en-US" sz="2604">
                  <a:solidFill>
                    <a:srgbClr val="2F5F98"/>
                  </a:solidFill>
                  <a:latin typeface="Arimo"/>
                  <a:ea typeface="Arimo"/>
                  <a:cs typeface="Arimo"/>
                  <a:sym typeface="Arimo"/>
                </a:rPr>
                <a:t>Split data into M parts.</a:t>
              </a:r>
            </a:p>
            <a:p>
              <a:pPr algn="just" marL="562289" indent="-281145" lvl="1">
                <a:lnSpc>
                  <a:spcPts val="3646"/>
                </a:lnSpc>
                <a:buFont typeface="Arial"/>
                <a:buChar char="•"/>
              </a:pPr>
              <a:r>
                <a:rPr lang="en-US" sz="2604">
                  <a:solidFill>
                    <a:srgbClr val="2F5F98"/>
                  </a:solidFill>
                  <a:latin typeface="Arimo"/>
                  <a:ea typeface="Arimo"/>
                  <a:cs typeface="Arimo"/>
                  <a:sym typeface="Arimo"/>
                </a:rPr>
                <a:t>Add K parity parts and send K+M packets.</a:t>
              </a:r>
            </a:p>
            <a:p>
              <a:pPr algn="just" marL="562289" indent="-281145" lvl="1">
                <a:lnSpc>
                  <a:spcPts val="3646"/>
                </a:lnSpc>
                <a:buFont typeface="Arial"/>
                <a:buChar char="•"/>
              </a:pPr>
              <a:r>
                <a:rPr lang="en-US" sz="2604">
                  <a:solidFill>
                    <a:srgbClr val="2F5F98"/>
                  </a:solidFill>
                  <a:latin typeface="Arimo"/>
                  <a:ea typeface="Arimo"/>
                  <a:cs typeface="Arimo"/>
                  <a:sym typeface="Arimo"/>
                </a:rPr>
                <a:t>Recover original data from any M out of K+M parts.</a:t>
              </a:r>
            </a:p>
          </p:txBody>
        </p:sp>
      </p:grpSp>
      <p:grpSp>
        <p:nvGrpSpPr>
          <p:cNvPr name="Group 17" id="17"/>
          <p:cNvGrpSpPr/>
          <p:nvPr/>
        </p:nvGrpSpPr>
        <p:grpSpPr>
          <a:xfrm rot="0">
            <a:off x="2777689" y="4895029"/>
            <a:ext cx="6882205" cy="1761460"/>
            <a:chOff x="0" y="0"/>
            <a:chExt cx="9176273" cy="2348614"/>
          </a:xfrm>
        </p:grpSpPr>
        <p:sp>
          <p:nvSpPr>
            <p:cNvPr name="TextBox 18" id="18"/>
            <p:cNvSpPr txBox="true"/>
            <p:nvPr/>
          </p:nvSpPr>
          <p:spPr>
            <a:xfrm rot="0">
              <a:off x="0" y="-66675"/>
              <a:ext cx="9176273" cy="707600"/>
            </a:xfrm>
            <a:prstGeom prst="rect">
              <a:avLst/>
            </a:prstGeom>
          </p:spPr>
          <p:txBody>
            <a:bodyPr anchor="t" rtlCol="false" tIns="0" lIns="0" bIns="0" rIns="0">
              <a:spAutoFit/>
            </a:bodyPr>
            <a:lstStyle/>
            <a:p>
              <a:pPr algn="l">
                <a:lnSpc>
                  <a:spcPts val="4480"/>
                </a:lnSpc>
              </a:pPr>
              <a:r>
                <a:rPr lang="en-US" sz="3200">
                  <a:solidFill>
                    <a:srgbClr val="0C6980"/>
                  </a:solidFill>
                  <a:latin typeface="Alice"/>
                  <a:ea typeface="Alice"/>
                  <a:cs typeface="Alice"/>
                  <a:sym typeface="Alice"/>
                </a:rPr>
                <a:t>Key Benefits</a:t>
              </a:r>
            </a:p>
          </p:txBody>
        </p:sp>
        <p:sp>
          <p:nvSpPr>
            <p:cNvPr name="TextBox 19" id="19"/>
            <p:cNvSpPr txBox="true"/>
            <p:nvPr/>
          </p:nvSpPr>
          <p:spPr>
            <a:xfrm rot="0">
              <a:off x="0" y="541341"/>
              <a:ext cx="9159252" cy="1807273"/>
            </a:xfrm>
            <a:prstGeom prst="rect">
              <a:avLst/>
            </a:prstGeom>
          </p:spPr>
          <p:txBody>
            <a:bodyPr anchor="t" rtlCol="false" tIns="0" lIns="0" bIns="0" rIns="0">
              <a:spAutoFit/>
            </a:bodyPr>
            <a:lstStyle/>
            <a:p>
              <a:pPr algn="just" marL="562289" indent="-281145" lvl="1">
                <a:lnSpc>
                  <a:spcPts val="3646"/>
                </a:lnSpc>
                <a:buFont typeface="Arial"/>
                <a:buChar char="•"/>
              </a:pPr>
              <a:r>
                <a:rPr lang="en-US" sz="2604">
                  <a:solidFill>
                    <a:srgbClr val="2F5F98"/>
                  </a:solidFill>
                  <a:latin typeface="Arimo"/>
                  <a:ea typeface="Arimo"/>
                  <a:cs typeface="Arimo"/>
                  <a:sym typeface="Arimo"/>
                </a:rPr>
                <a:t>Less overhead compared to replication</a:t>
              </a:r>
            </a:p>
            <a:p>
              <a:pPr algn="just" marL="562289" indent="-281145" lvl="1">
                <a:lnSpc>
                  <a:spcPts val="3646"/>
                </a:lnSpc>
                <a:buFont typeface="Arial"/>
                <a:buChar char="•"/>
              </a:pPr>
              <a:r>
                <a:rPr lang="en-US" sz="2604">
                  <a:solidFill>
                    <a:srgbClr val="2F5F98"/>
                  </a:solidFill>
                  <a:latin typeface="Arimo"/>
                  <a:ea typeface="Arimo"/>
                  <a:cs typeface="Arimo"/>
                  <a:sym typeface="Arimo"/>
                </a:rPr>
                <a:t>Data recovery even after multiple packet loss</a:t>
              </a:r>
            </a:p>
          </p:txBody>
        </p:sp>
      </p:grpSp>
      <p:grpSp>
        <p:nvGrpSpPr>
          <p:cNvPr name="Group 20" id="20"/>
          <p:cNvGrpSpPr/>
          <p:nvPr/>
        </p:nvGrpSpPr>
        <p:grpSpPr>
          <a:xfrm rot="0">
            <a:off x="2777689" y="6827939"/>
            <a:ext cx="6882205" cy="1331455"/>
            <a:chOff x="0" y="0"/>
            <a:chExt cx="9176273" cy="1775274"/>
          </a:xfrm>
        </p:grpSpPr>
        <p:sp>
          <p:nvSpPr>
            <p:cNvPr name="TextBox 21" id="21"/>
            <p:cNvSpPr txBox="true"/>
            <p:nvPr/>
          </p:nvSpPr>
          <p:spPr>
            <a:xfrm rot="0">
              <a:off x="0" y="-66675"/>
              <a:ext cx="9176273" cy="707600"/>
            </a:xfrm>
            <a:prstGeom prst="rect">
              <a:avLst/>
            </a:prstGeom>
          </p:spPr>
          <p:txBody>
            <a:bodyPr anchor="t" rtlCol="false" tIns="0" lIns="0" bIns="0" rIns="0">
              <a:spAutoFit/>
            </a:bodyPr>
            <a:lstStyle/>
            <a:p>
              <a:pPr algn="l">
                <a:lnSpc>
                  <a:spcPts val="4480"/>
                </a:lnSpc>
              </a:pPr>
              <a:r>
                <a:rPr lang="en-US" sz="3200">
                  <a:solidFill>
                    <a:srgbClr val="0C6980"/>
                  </a:solidFill>
                  <a:latin typeface="Alice"/>
                  <a:ea typeface="Alice"/>
                  <a:cs typeface="Alice"/>
                  <a:sym typeface="Alice"/>
                </a:rPr>
                <a:t>Challenge</a:t>
              </a:r>
            </a:p>
          </p:txBody>
        </p:sp>
        <p:sp>
          <p:nvSpPr>
            <p:cNvPr name="TextBox 22" id="22"/>
            <p:cNvSpPr txBox="true"/>
            <p:nvPr/>
          </p:nvSpPr>
          <p:spPr>
            <a:xfrm rot="0">
              <a:off x="17021" y="564901"/>
              <a:ext cx="9159252" cy="1210373"/>
            </a:xfrm>
            <a:prstGeom prst="rect">
              <a:avLst/>
            </a:prstGeom>
          </p:spPr>
          <p:txBody>
            <a:bodyPr anchor="t" rtlCol="false" tIns="0" lIns="0" bIns="0" rIns="0">
              <a:spAutoFit/>
            </a:bodyPr>
            <a:lstStyle/>
            <a:p>
              <a:pPr algn="just" marL="562289" indent="-281145" lvl="1">
                <a:lnSpc>
                  <a:spcPts val="3646"/>
                </a:lnSpc>
                <a:buFont typeface="Arial"/>
                <a:buChar char="•"/>
              </a:pPr>
              <a:r>
                <a:rPr lang="en-US" sz="2604">
                  <a:solidFill>
                    <a:srgbClr val="2F5F98"/>
                  </a:solidFill>
                  <a:latin typeface="Arimo"/>
                  <a:ea typeface="Arimo"/>
                  <a:cs typeface="Arimo"/>
                  <a:sym typeface="Arimo"/>
                </a:rPr>
                <a:t>Requires more computation resources for encoding and decoding</a:t>
              </a:r>
            </a:p>
          </p:txBody>
        </p:sp>
      </p:grpSp>
      <p:sp>
        <p:nvSpPr>
          <p:cNvPr name="TextBox 23" id="23"/>
          <p:cNvSpPr txBox="true"/>
          <p:nvPr/>
        </p:nvSpPr>
        <p:spPr>
          <a:xfrm rot="0">
            <a:off x="11257979" y="7290191"/>
            <a:ext cx="2972991" cy="457835"/>
          </a:xfrm>
          <a:prstGeom prst="rect">
            <a:avLst/>
          </a:prstGeom>
        </p:spPr>
        <p:txBody>
          <a:bodyPr anchor="t" rtlCol="false" tIns="0" lIns="0" bIns="0" rIns="0">
            <a:spAutoFit/>
          </a:bodyPr>
          <a:lstStyle/>
          <a:p>
            <a:pPr algn="ctr">
              <a:lnSpc>
                <a:spcPts val="3640"/>
              </a:lnSpc>
            </a:pPr>
            <a:r>
              <a:rPr lang="en-US" sz="2600">
                <a:solidFill>
                  <a:srgbClr val="31356E"/>
                </a:solidFill>
                <a:latin typeface="Arimo"/>
                <a:ea typeface="Arimo"/>
                <a:cs typeface="Arimo"/>
                <a:sym typeface="Arimo"/>
              </a:rPr>
              <a:t>Image  Courtesy: [1]</a:t>
            </a:r>
          </a:p>
        </p:txBody>
      </p:sp>
      <p:sp>
        <p:nvSpPr>
          <p:cNvPr name="TextBox 24" id="24"/>
          <p:cNvSpPr txBox="true"/>
          <p:nvPr/>
        </p:nvSpPr>
        <p:spPr>
          <a:xfrm rot="0">
            <a:off x="17072211" y="8961926"/>
            <a:ext cx="374179"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332656" y="1785248"/>
            <a:ext cx="14153079" cy="5466627"/>
          </a:xfrm>
          <a:custGeom>
            <a:avLst/>
            <a:gdLst/>
            <a:ahLst/>
            <a:cxnLst/>
            <a:rect r="r" b="b" t="t" l="l"/>
            <a:pathLst>
              <a:path h="5466627" w="14153079">
                <a:moveTo>
                  <a:pt x="0" y="0"/>
                </a:moveTo>
                <a:lnTo>
                  <a:pt x="14153079" y="0"/>
                </a:lnTo>
                <a:lnTo>
                  <a:pt x="14153079" y="5466627"/>
                </a:lnTo>
                <a:lnTo>
                  <a:pt x="0" y="5466627"/>
                </a:lnTo>
                <a:lnTo>
                  <a:pt x="0" y="0"/>
                </a:lnTo>
                <a:close/>
              </a:path>
            </a:pathLst>
          </a:custGeom>
          <a:blipFill>
            <a:blip r:embed="rId12"/>
            <a:stretch>
              <a:fillRect l="0" t="0" r="0" b="0"/>
            </a:stretch>
          </a:blipFill>
        </p:spPr>
      </p:sp>
      <p:sp>
        <p:nvSpPr>
          <p:cNvPr name="TextBox 12" id="12"/>
          <p:cNvSpPr txBox="true"/>
          <p:nvPr/>
        </p:nvSpPr>
        <p:spPr>
          <a:xfrm rot="0">
            <a:off x="3228310" y="266611"/>
            <a:ext cx="12361771" cy="1019175"/>
          </a:xfrm>
          <a:prstGeom prst="rect">
            <a:avLst/>
          </a:prstGeom>
        </p:spPr>
        <p:txBody>
          <a:bodyPr anchor="t" rtlCol="false" tIns="0" lIns="0" bIns="0" rIns="0">
            <a:spAutoFit/>
          </a:bodyPr>
          <a:lstStyle/>
          <a:p>
            <a:pPr algn="ctr">
              <a:lnSpc>
                <a:spcPts val="8399"/>
              </a:lnSpc>
            </a:pPr>
            <a:r>
              <a:rPr lang="en-US" sz="5999">
                <a:solidFill>
                  <a:srgbClr val="0C6980"/>
                </a:solidFill>
                <a:latin typeface="Alice Bold"/>
                <a:ea typeface="Alice Bold"/>
                <a:cs typeface="Alice Bold"/>
                <a:sym typeface="Alice Bold"/>
              </a:rPr>
              <a:t>Ant Colony Optimization (ACO)</a:t>
            </a:r>
          </a:p>
        </p:txBody>
      </p:sp>
      <p:sp>
        <p:nvSpPr>
          <p:cNvPr name="TextBox 13" id="13"/>
          <p:cNvSpPr txBox="true"/>
          <p:nvPr/>
        </p:nvSpPr>
        <p:spPr>
          <a:xfrm rot="0">
            <a:off x="17073761" y="8961926"/>
            <a:ext cx="371078"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3</a:t>
            </a:r>
          </a:p>
        </p:txBody>
      </p:sp>
      <p:sp>
        <p:nvSpPr>
          <p:cNvPr name="TextBox 14" id="14"/>
          <p:cNvSpPr txBox="true"/>
          <p:nvPr/>
        </p:nvSpPr>
        <p:spPr>
          <a:xfrm rot="0">
            <a:off x="3550822" y="8675917"/>
            <a:ext cx="3018115" cy="448310"/>
          </a:xfrm>
          <a:prstGeom prst="rect">
            <a:avLst/>
          </a:prstGeom>
        </p:spPr>
        <p:txBody>
          <a:bodyPr anchor="t" rtlCol="false" tIns="0" lIns="0" bIns="0" rIns="0">
            <a:spAutoFit/>
          </a:bodyPr>
          <a:lstStyle/>
          <a:p>
            <a:pPr algn="ctr">
              <a:lnSpc>
                <a:spcPts val="3640"/>
              </a:lnSpc>
            </a:pPr>
            <a:r>
              <a:rPr lang="en-US" sz="2600">
                <a:solidFill>
                  <a:srgbClr val="31356E"/>
                </a:solidFill>
                <a:latin typeface="Canva Sans"/>
                <a:ea typeface="Canva Sans"/>
                <a:cs typeface="Canva Sans"/>
                <a:sym typeface="Canva Sans"/>
              </a:rPr>
              <a:t>Image courtesy: [2]</a:t>
            </a:r>
          </a:p>
        </p:txBody>
      </p:sp>
      <p:sp>
        <p:nvSpPr>
          <p:cNvPr name="TextBox 15" id="15"/>
          <p:cNvSpPr txBox="true"/>
          <p:nvPr/>
        </p:nvSpPr>
        <p:spPr>
          <a:xfrm rot="0">
            <a:off x="2779250" y="4089937"/>
            <a:ext cx="4253594" cy="800099"/>
          </a:xfrm>
          <a:prstGeom prst="rect">
            <a:avLst/>
          </a:prstGeom>
        </p:spPr>
        <p:txBody>
          <a:bodyPr anchor="t" rtlCol="false" tIns="0" lIns="0" bIns="0" rIns="0">
            <a:spAutoFit/>
          </a:bodyPr>
          <a:lstStyle/>
          <a:p>
            <a:pPr algn="ctr">
              <a:lnSpc>
                <a:spcPts val="3150"/>
              </a:lnSpc>
            </a:pPr>
            <a:r>
              <a:rPr lang="en-US" sz="2250">
                <a:solidFill>
                  <a:srgbClr val="2F5F98"/>
                </a:solidFill>
                <a:latin typeface="Arimo"/>
                <a:ea typeface="Arimo"/>
                <a:cs typeface="Arimo"/>
                <a:sym typeface="Arimo"/>
              </a:rPr>
              <a:t>Two ants start with equal probability of going on each path</a:t>
            </a:r>
          </a:p>
        </p:txBody>
      </p:sp>
      <p:sp>
        <p:nvSpPr>
          <p:cNvPr name="TextBox 16" id="16"/>
          <p:cNvSpPr txBox="true"/>
          <p:nvPr/>
        </p:nvSpPr>
        <p:spPr>
          <a:xfrm rot="0">
            <a:off x="7305826" y="4089937"/>
            <a:ext cx="4253594" cy="800099"/>
          </a:xfrm>
          <a:prstGeom prst="rect">
            <a:avLst/>
          </a:prstGeom>
        </p:spPr>
        <p:txBody>
          <a:bodyPr anchor="t" rtlCol="false" tIns="0" lIns="0" bIns="0" rIns="0">
            <a:spAutoFit/>
          </a:bodyPr>
          <a:lstStyle/>
          <a:p>
            <a:pPr algn="ctr">
              <a:lnSpc>
                <a:spcPts val="3150"/>
              </a:lnSpc>
            </a:pPr>
            <a:r>
              <a:rPr lang="en-US" sz="2250">
                <a:solidFill>
                  <a:srgbClr val="2F5F98"/>
                </a:solidFill>
                <a:latin typeface="Arimo"/>
                <a:ea typeface="Arimo"/>
                <a:cs typeface="Arimo"/>
                <a:sym typeface="Arimo"/>
              </a:rPr>
              <a:t>Ant on shorter path has shorter to-and-fro time from nest to food</a:t>
            </a:r>
          </a:p>
        </p:txBody>
      </p:sp>
      <p:sp>
        <p:nvSpPr>
          <p:cNvPr name="TextBox 17" id="17"/>
          <p:cNvSpPr txBox="true"/>
          <p:nvPr/>
        </p:nvSpPr>
        <p:spPr>
          <a:xfrm rot="0">
            <a:off x="11835645" y="3969566"/>
            <a:ext cx="4403001" cy="1200149"/>
          </a:xfrm>
          <a:prstGeom prst="rect">
            <a:avLst/>
          </a:prstGeom>
        </p:spPr>
        <p:txBody>
          <a:bodyPr anchor="t" rtlCol="false" tIns="0" lIns="0" bIns="0" rIns="0">
            <a:spAutoFit/>
          </a:bodyPr>
          <a:lstStyle/>
          <a:p>
            <a:pPr algn="ctr">
              <a:lnSpc>
                <a:spcPts val="3150"/>
              </a:lnSpc>
            </a:pPr>
            <a:r>
              <a:rPr lang="en-US" sz="2250">
                <a:solidFill>
                  <a:srgbClr val="2F5F98"/>
                </a:solidFill>
                <a:latin typeface="Arimo"/>
                <a:ea typeface="Arimo"/>
                <a:cs typeface="Arimo"/>
                <a:sym typeface="Arimo"/>
              </a:rPr>
              <a:t>Density of pheromones is higher on shorter path because of two passes by ant</a:t>
            </a:r>
          </a:p>
        </p:txBody>
      </p:sp>
      <p:sp>
        <p:nvSpPr>
          <p:cNvPr name="TextBox 18" id="18"/>
          <p:cNvSpPr txBox="true"/>
          <p:nvPr/>
        </p:nvSpPr>
        <p:spPr>
          <a:xfrm rot="0">
            <a:off x="2779250" y="7376615"/>
            <a:ext cx="4253594" cy="800099"/>
          </a:xfrm>
          <a:prstGeom prst="rect">
            <a:avLst/>
          </a:prstGeom>
        </p:spPr>
        <p:txBody>
          <a:bodyPr anchor="t" rtlCol="false" tIns="0" lIns="0" bIns="0" rIns="0">
            <a:spAutoFit/>
          </a:bodyPr>
          <a:lstStyle/>
          <a:p>
            <a:pPr algn="ctr">
              <a:lnSpc>
                <a:spcPts val="3150"/>
              </a:lnSpc>
            </a:pPr>
            <a:r>
              <a:rPr lang="en-US" sz="2250">
                <a:solidFill>
                  <a:srgbClr val="2F5F98"/>
                </a:solidFill>
                <a:latin typeface="Arimo"/>
                <a:ea typeface="Arimo"/>
                <a:cs typeface="Arimo"/>
                <a:sym typeface="Arimo"/>
              </a:rPr>
              <a:t>Next ant takes higher pheromone path (i.e. shorter path)</a:t>
            </a:r>
          </a:p>
        </p:txBody>
      </p:sp>
      <p:sp>
        <p:nvSpPr>
          <p:cNvPr name="TextBox 19" id="19"/>
          <p:cNvSpPr txBox="true"/>
          <p:nvPr/>
        </p:nvSpPr>
        <p:spPr>
          <a:xfrm rot="0">
            <a:off x="7337645" y="7376615"/>
            <a:ext cx="3837283" cy="1200149"/>
          </a:xfrm>
          <a:prstGeom prst="rect">
            <a:avLst/>
          </a:prstGeom>
        </p:spPr>
        <p:txBody>
          <a:bodyPr anchor="t" rtlCol="false" tIns="0" lIns="0" bIns="0" rIns="0">
            <a:spAutoFit/>
          </a:bodyPr>
          <a:lstStyle/>
          <a:p>
            <a:pPr algn="ctr">
              <a:lnSpc>
                <a:spcPts val="3150"/>
              </a:lnSpc>
            </a:pPr>
            <a:r>
              <a:rPr lang="en-US" sz="2250">
                <a:solidFill>
                  <a:srgbClr val="2F5F98"/>
                </a:solidFill>
                <a:latin typeface="Arimo"/>
                <a:ea typeface="Arimo"/>
                <a:cs typeface="Arimo"/>
                <a:sym typeface="Arimo"/>
              </a:rPr>
              <a:t>Over many iterations, more ants use higher pheromone path</a:t>
            </a:r>
          </a:p>
        </p:txBody>
      </p:sp>
      <p:sp>
        <p:nvSpPr>
          <p:cNvPr name="TextBox 20" id="20"/>
          <p:cNvSpPr txBox="true"/>
          <p:nvPr/>
        </p:nvSpPr>
        <p:spPr>
          <a:xfrm rot="0">
            <a:off x="11835645" y="7376615"/>
            <a:ext cx="3837283" cy="800099"/>
          </a:xfrm>
          <a:prstGeom prst="rect">
            <a:avLst/>
          </a:prstGeom>
        </p:spPr>
        <p:txBody>
          <a:bodyPr anchor="t" rtlCol="false" tIns="0" lIns="0" bIns="0" rIns="0">
            <a:spAutoFit/>
          </a:bodyPr>
          <a:lstStyle/>
          <a:p>
            <a:pPr algn="ctr">
              <a:lnSpc>
                <a:spcPts val="3150"/>
              </a:lnSpc>
            </a:pPr>
            <a:r>
              <a:rPr lang="en-US" sz="2250">
                <a:solidFill>
                  <a:srgbClr val="2F5F98"/>
                </a:solidFill>
                <a:latin typeface="Arimo"/>
                <a:ea typeface="Arimo"/>
                <a:cs typeface="Arimo"/>
                <a:sym typeface="Arimo"/>
              </a:rPr>
              <a:t>After some time, shorter path is almost exclusively used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6">
              <a:alphaModFix amt="19999"/>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2937748" y="2079559"/>
            <a:ext cx="3515356" cy="1543050"/>
            <a:chOff x="0" y="0"/>
            <a:chExt cx="925855" cy="406400"/>
          </a:xfrm>
        </p:grpSpPr>
        <p:sp>
          <p:nvSpPr>
            <p:cNvPr name="Freeform 12" id="12"/>
            <p:cNvSpPr/>
            <p:nvPr/>
          </p:nvSpPr>
          <p:spPr>
            <a:xfrm flipH="false" flipV="false" rot="0">
              <a:off x="0" y="0"/>
              <a:ext cx="925855" cy="406400"/>
            </a:xfrm>
            <a:custGeom>
              <a:avLst/>
              <a:gdLst/>
              <a:ahLst/>
              <a:cxnLst/>
              <a:rect r="r" b="b" t="t" l="l"/>
              <a:pathLst>
                <a:path h="406400" w="925855">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0A8A8"/>
            </a:solidFill>
          </p:spPr>
        </p:sp>
        <p:sp>
          <p:nvSpPr>
            <p:cNvPr name="TextBox 13" id="13"/>
            <p:cNvSpPr txBox="true"/>
            <p:nvPr/>
          </p:nvSpPr>
          <p:spPr>
            <a:xfrm>
              <a:off x="0" y="-57150"/>
              <a:ext cx="925855" cy="463550"/>
            </a:xfrm>
            <a:prstGeom prst="rect">
              <a:avLst/>
            </a:prstGeom>
          </p:spPr>
          <p:txBody>
            <a:bodyPr anchor="ctr" rtlCol="false" tIns="50800" lIns="50800" bIns="50800" rIns="50800"/>
            <a:lstStyle/>
            <a:p>
              <a:pPr algn="ctr">
                <a:lnSpc>
                  <a:spcPts val="3366"/>
                </a:lnSpc>
              </a:pPr>
              <a:r>
                <a:rPr lang="en-US" sz="2404">
                  <a:solidFill>
                    <a:srgbClr val="F6FEFF"/>
                  </a:solidFill>
                  <a:latin typeface="Arimo"/>
                  <a:ea typeface="Arimo"/>
                  <a:cs typeface="Arimo"/>
                  <a:sym typeface="Arimo"/>
                </a:rPr>
                <a:t>Initialize the sensor node energy levels and pheromones in table</a:t>
              </a:r>
            </a:p>
          </p:txBody>
        </p:sp>
      </p:grpSp>
      <p:sp>
        <p:nvSpPr>
          <p:cNvPr name="TextBox 14" id="14"/>
          <p:cNvSpPr txBox="true"/>
          <p:nvPr/>
        </p:nvSpPr>
        <p:spPr>
          <a:xfrm rot="0">
            <a:off x="3228310" y="266611"/>
            <a:ext cx="12361771" cy="1019175"/>
          </a:xfrm>
          <a:prstGeom prst="rect">
            <a:avLst/>
          </a:prstGeom>
        </p:spPr>
        <p:txBody>
          <a:bodyPr anchor="t" rtlCol="false" tIns="0" lIns="0" bIns="0" rIns="0">
            <a:spAutoFit/>
          </a:bodyPr>
          <a:lstStyle/>
          <a:p>
            <a:pPr algn="ctr">
              <a:lnSpc>
                <a:spcPts val="8399"/>
              </a:lnSpc>
            </a:pPr>
            <a:r>
              <a:rPr lang="en-US" sz="5999">
                <a:solidFill>
                  <a:srgbClr val="0C6980"/>
                </a:solidFill>
                <a:latin typeface="Alice Bold"/>
                <a:ea typeface="Alice Bold"/>
                <a:cs typeface="Alice Bold"/>
                <a:sym typeface="Alice Bold"/>
              </a:rPr>
              <a:t>Ant Colony Optimization (ACO)</a:t>
            </a:r>
          </a:p>
        </p:txBody>
      </p:sp>
      <p:grpSp>
        <p:nvGrpSpPr>
          <p:cNvPr name="Group 15" id="15"/>
          <p:cNvGrpSpPr/>
          <p:nvPr/>
        </p:nvGrpSpPr>
        <p:grpSpPr>
          <a:xfrm rot="0">
            <a:off x="7596423" y="2079559"/>
            <a:ext cx="3515356" cy="1543050"/>
            <a:chOff x="0" y="0"/>
            <a:chExt cx="925855" cy="406400"/>
          </a:xfrm>
        </p:grpSpPr>
        <p:sp>
          <p:nvSpPr>
            <p:cNvPr name="Freeform 16" id="16"/>
            <p:cNvSpPr/>
            <p:nvPr/>
          </p:nvSpPr>
          <p:spPr>
            <a:xfrm flipH="false" flipV="false" rot="0">
              <a:off x="0" y="0"/>
              <a:ext cx="925855" cy="406400"/>
            </a:xfrm>
            <a:custGeom>
              <a:avLst/>
              <a:gdLst/>
              <a:ahLst/>
              <a:cxnLst/>
              <a:rect r="r" b="b" t="t" l="l"/>
              <a:pathLst>
                <a:path h="406400" w="925855">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C6980"/>
            </a:solidFill>
          </p:spPr>
        </p:sp>
        <p:sp>
          <p:nvSpPr>
            <p:cNvPr name="TextBox 17" id="17"/>
            <p:cNvSpPr txBox="true"/>
            <p:nvPr/>
          </p:nvSpPr>
          <p:spPr>
            <a:xfrm>
              <a:off x="0" y="-57150"/>
              <a:ext cx="925855" cy="463550"/>
            </a:xfrm>
            <a:prstGeom prst="rect">
              <a:avLst/>
            </a:prstGeom>
          </p:spPr>
          <p:txBody>
            <a:bodyPr anchor="ctr" rtlCol="false" tIns="50800" lIns="50800" bIns="50800" rIns="50800"/>
            <a:lstStyle/>
            <a:p>
              <a:pPr algn="ctr">
                <a:lnSpc>
                  <a:spcPts val="3366"/>
                </a:lnSpc>
              </a:pPr>
              <a:r>
                <a:rPr lang="en-US" sz="2404">
                  <a:solidFill>
                    <a:srgbClr val="F6FEFF"/>
                  </a:solidFill>
                  <a:latin typeface="Arimo"/>
                  <a:ea typeface="Arimo"/>
                  <a:cs typeface="Arimo"/>
                  <a:sym typeface="Arimo"/>
                </a:rPr>
                <a:t>Send multiple ants (data packet) from source node</a:t>
              </a:r>
            </a:p>
          </p:txBody>
        </p:sp>
      </p:grpSp>
      <p:grpSp>
        <p:nvGrpSpPr>
          <p:cNvPr name="Group 18" id="18"/>
          <p:cNvGrpSpPr/>
          <p:nvPr/>
        </p:nvGrpSpPr>
        <p:grpSpPr>
          <a:xfrm rot="0">
            <a:off x="12359697" y="4387607"/>
            <a:ext cx="3515356" cy="1543050"/>
            <a:chOff x="0" y="0"/>
            <a:chExt cx="925855" cy="406400"/>
          </a:xfrm>
        </p:grpSpPr>
        <p:sp>
          <p:nvSpPr>
            <p:cNvPr name="Freeform 19" id="19"/>
            <p:cNvSpPr/>
            <p:nvPr/>
          </p:nvSpPr>
          <p:spPr>
            <a:xfrm flipH="false" flipV="false" rot="0">
              <a:off x="0" y="0"/>
              <a:ext cx="925855" cy="406400"/>
            </a:xfrm>
            <a:custGeom>
              <a:avLst/>
              <a:gdLst/>
              <a:ahLst/>
              <a:cxnLst/>
              <a:rect r="r" b="b" t="t" l="l"/>
              <a:pathLst>
                <a:path h="406400" w="925855">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C6980"/>
            </a:solidFill>
          </p:spPr>
        </p:sp>
        <p:sp>
          <p:nvSpPr>
            <p:cNvPr name="TextBox 20" id="20"/>
            <p:cNvSpPr txBox="true"/>
            <p:nvPr/>
          </p:nvSpPr>
          <p:spPr>
            <a:xfrm>
              <a:off x="0" y="-57150"/>
              <a:ext cx="925855" cy="463550"/>
            </a:xfrm>
            <a:prstGeom prst="rect">
              <a:avLst/>
            </a:prstGeom>
          </p:spPr>
          <p:txBody>
            <a:bodyPr anchor="ctr" rtlCol="false" tIns="50800" lIns="50800" bIns="50800" rIns="50800"/>
            <a:lstStyle/>
            <a:p>
              <a:pPr algn="ctr">
                <a:lnSpc>
                  <a:spcPts val="3366"/>
                </a:lnSpc>
              </a:pPr>
              <a:r>
                <a:rPr lang="en-US" sz="2404">
                  <a:solidFill>
                    <a:srgbClr val="F6FEFF"/>
                  </a:solidFill>
                  <a:latin typeface="Arimo"/>
                  <a:ea typeface="Arimo"/>
                  <a:cs typeface="Arimo"/>
                  <a:sym typeface="Arimo"/>
                </a:rPr>
                <a:t>The ant updates the energy level, hop, distance in its table</a:t>
              </a:r>
            </a:p>
          </p:txBody>
        </p:sp>
      </p:grpSp>
      <p:grpSp>
        <p:nvGrpSpPr>
          <p:cNvPr name="Group 21" id="21"/>
          <p:cNvGrpSpPr/>
          <p:nvPr/>
        </p:nvGrpSpPr>
        <p:grpSpPr>
          <a:xfrm rot="0">
            <a:off x="12359697" y="2079559"/>
            <a:ext cx="3515356" cy="1543050"/>
            <a:chOff x="0" y="0"/>
            <a:chExt cx="925855" cy="406400"/>
          </a:xfrm>
        </p:grpSpPr>
        <p:sp>
          <p:nvSpPr>
            <p:cNvPr name="Freeform 22" id="22"/>
            <p:cNvSpPr/>
            <p:nvPr/>
          </p:nvSpPr>
          <p:spPr>
            <a:xfrm flipH="false" flipV="false" rot="0">
              <a:off x="0" y="0"/>
              <a:ext cx="925855" cy="406400"/>
            </a:xfrm>
            <a:custGeom>
              <a:avLst/>
              <a:gdLst/>
              <a:ahLst/>
              <a:cxnLst/>
              <a:rect r="r" b="b" t="t" l="l"/>
              <a:pathLst>
                <a:path h="406400" w="925855">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0A8A8"/>
            </a:solidFill>
          </p:spPr>
        </p:sp>
        <p:sp>
          <p:nvSpPr>
            <p:cNvPr name="TextBox 23" id="23"/>
            <p:cNvSpPr txBox="true"/>
            <p:nvPr/>
          </p:nvSpPr>
          <p:spPr>
            <a:xfrm>
              <a:off x="0" y="-57150"/>
              <a:ext cx="925855" cy="463550"/>
            </a:xfrm>
            <a:prstGeom prst="rect">
              <a:avLst/>
            </a:prstGeom>
          </p:spPr>
          <p:txBody>
            <a:bodyPr anchor="ctr" rtlCol="false" tIns="50800" lIns="50800" bIns="50800" rIns="50800"/>
            <a:lstStyle/>
            <a:p>
              <a:pPr algn="ctr">
                <a:lnSpc>
                  <a:spcPts val="3366"/>
                </a:lnSpc>
              </a:pPr>
              <a:r>
                <a:rPr lang="en-US" sz="2404">
                  <a:solidFill>
                    <a:srgbClr val="F6FEFF"/>
                  </a:solidFill>
                  <a:latin typeface="Arimo"/>
                  <a:ea typeface="Arimo"/>
                  <a:cs typeface="Arimo"/>
                  <a:sym typeface="Arimo"/>
                </a:rPr>
                <a:t>Ant selects next hop based on pheromones, distance and energy</a:t>
              </a:r>
            </a:p>
          </p:txBody>
        </p:sp>
      </p:grpSp>
      <p:grpSp>
        <p:nvGrpSpPr>
          <p:cNvPr name="Group 24" id="24"/>
          <p:cNvGrpSpPr/>
          <p:nvPr/>
        </p:nvGrpSpPr>
        <p:grpSpPr>
          <a:xfrm rot="0">
            <a:off x="7672927" y="4387607"/>
            <a:ext cx="3515356" cy="1543050"/>
            <a:chOff x="0" y="0"/>
            <a:chExt cx="925855" cy="406400"/>
          </a:xfrm>
        </p:grpSpPr>
        <p:sp>
          <p:nvSpPr>
            <p:cNvPr name="Freeform 25" id="25"/>
            <p:cNvSpPr/>
            <p:nvPr/>
          </p:nvSpPr>
          <p:spPr>
            <a:xfrm flipH="false" flipV="false" rot="0">
              <a:off x="0" y="0"/>
              <a:ext cx="925855" cy="406400"/>
            </a:xfrm>
            <a:custGeom>
              <a:avLst/>
              <a:gdLst/>
              <a:ahLst/>
              <a:cxnLst/>
              <a:rect r="r" b="b" t="t" l="l"/>
              <a:pathLst>
                <a:path h="406400" w="925855">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0A8A8"/>
            </a:solidFill>
          </p:spPr>
        </p:sp>
        <p:sp>
          <p:nvSpPr>
            <p:cNvPr name="TextBox 26" id="26"/>
            <p:cNvSpPr txBox="true"/>
            <p:nvPr/>
          </p:nvSpPr>
          <p:spPr>
            <a:xfrm>
              <a:off x="0" y="-57150"/>
              <a:ext cx="925855" cy="463550"/>
            </a:xfrm>
            <a:prstGeom prst="rect">
              <a:avLst/>
            </a:prstGeom>
          </p:spPr>
          <p:txBody>
            <a:bodyPr anchor="ctr" rtlCol="false" tIns="50800" lIns="50800" bIns="50800" rIns="50800"/>
            <a:lstStyle/>
            <a:p>
              <a:pPr algn="ctr">
                <a:lnSpc>
                  <a:spcPts val="3366"/>
                </a:lnSpc>
              </a:pPr>
              <a:r>
                <a:rPr lang="en-US" sz="2404">
                  <a:solidFill>
                    <a:srgbClr val="F6FEFF"/>
                  </a:solidFill>
                  <a:latin typeface="Arimo"/>
                  <a:ea typeface="Arimo"/>
                  <a:cs typeface="Arimo"/>
                  <a:sym typeface="Arimo"/>
                </a:rPr>
                <a:t>Ant after reaching base station, generates backward ant </a:t>
              </a:r>
            </a:p>
          </p:txBody>
        </p:sp>
      </p:grpSp>
      <p:grpSp>
        <p:nvGrpSpPr>
          <p:cNvPr name="Group 27" id="27"/>
          <p:cNvGrpSpPr/>
          <p:nvPr/>
        </p:nvGrpSpPr>
        <p:grpSpPr>
          <a:xfrm rot="0">
            <a:off x="2985996" y="4387607"/>
            <a:ext cx="3515356" cy="1543050"/>
            <a:chOff x="0" y="0"/>
            <a:chExt cx="925855" cy="406400"/>
          </a:xfrm>
        </p:grpSpPr>
        <p:sp>
          <p:nvSpPr>
            <p:cNvPr name="Freeform 28" id="28"/>
            <p:cNvSpPr/>
            <p:nvPr/>
          </p:nvSpPr>
          <p:spPr>
            <a:xfrm flipH="false" flipV="false" rot="0">
              <a:off x="0" y="0"/>
              <a:ext cx="925855" cy="406400"/>
            </a:xfrm>
            <a:custGeom>
              <a:avLst/>
              <a:gdLst/>
              <a:ahLst/>
              <a:cxnLst/>
              <a:rect r="r" b="b" t="t" l="l"/>
              <a:pathLst>
                <a:path h="406400" w="925855">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C6980"/>
            </a:solidFill>
          </p:spPr>
        </p:sp>
        <p:sp>
          <p:nvSpPr>
            <p:cNvPr name="TextBox 29" id="29"/>
            <p:cNvSpPr txBox="true"/>
            <p:nvPr/>
          </p:nvSpPr>
          <p:spPr>
            <a:xfrm>
              <a:off x="0" y="-57150"/>
              <a:ext cx="925855" cy="463550"/>
            </a:xfrm>
            <a:prstGeom prst="rect">
              <a:avLst/>
            </a:prstGeom>
          </p:spPr>
          <p:txBody>
            <a:bodyPr anchor="ctr" rtlCol="false" tIns="50800" lIns="50800" bIns="50800" rIns="50800"/>
            <a:lstStyle/>
            <a:p>
              <a:pPr algn="ctr">
                <a:lnSpc>
                  <a:spcPts val="3366"/>
                </a:lnSpc>
              </a:pPr>
              <a:r>
                <a:rPr lang="en-US" sz="2404">
                  <a:solidFill>
                    <a:srgbClr val="F6FEFF"/>
                  </a:solidFill>
                  <a:latin typeface="Arimo"/>
                  <a:ea typeface="Arimo"/>
                  <a:cs typeface="Arimo"/>
                  <a:sym typeface="Arimo"/>
                </a:rPr>
                <a:t>This ant follows the previous path and updates pheromones</a:t>
              </a:r>
            </a:p>
          </p:txBody>
        </p:sp>
      </p:grpSp>
      <p:grpSp>
        <p:nvGrpSpPr>
          <p:cNvPr name="Group 30" id="30"/>
          <p:cNvGrpSpPr/>
          <p:nvPr/>
        </p:nvGrpSpPr>
        <p:grpSpPr>
          <a:xfrm rot="0">
            <a:off x="2985996" y="6880419"/>
            <a:ext cx="3515356" cy="1543050"/>
            <a:chOff x="0" y="0"/>
            <a:chExt cx="925855" cy="406400"/>
          </a:xfrm>
        </p:grpSpPr>
        <p:sp>
          <p:nvSpPr>
            <p:cNvPr name="Freeform 31" id="31"/>
            <p:cNvSpPr/>
            <p:nvPr/>
          </p:nvSpPr>
          <p:spPr>
            <a:xfrm flipH="false" flipV="false" rot="0">
              <a:off x="0" y="0"/>
              <a:ext cx="925855" cy="406400"/>
            </a:xfrm>
            <a:custGeom>
              <a:avLst/>
              <a:gdLst/>
              <a:ahLst/>
              <a:cxnLst/>
              <a:rect r="r" b="b" t="t" l="l"/>
              <a:pathLst>
                <a:path h="406400" w="925855">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0A8A8"/>
            </a:solidFill>
          </p:spPr>
        </p:sp>
        <p:sp>
          <p:nvSpPr>
            <p:cNvPr name="TextBox 32" id="32"/>
            <p:cNvSpPr txBox="true"/>
            <p:nvPr/>
          </p:nvSpPr>
          <p:spPr>
            <a:xfrm>
              <a:off x="0" y="-57150"/>
              <a:ext cx="925855" cy="463550"/>
            </a:xfrm>
            <a:prstGeom prst="rect">
              <a:avLst/>
            </a:prstGeom>
          </p:spPr>
          <p:txBody>
            <a:bodyPr anchor="ctr" rtlCol="false" tIns="50800" lIns="50800" bIns="50800" rIns="50800"/>
            <a:lstStyle/>
            <a:p>
              <a:pPr algn="ctr">
                <a:lnSpc>
                  <a:spcPts val="3366"/>
                </a:lnSpc>
              </a:pPr>
              <a:r>
                <a:rPr lang="en-US" sz="2404">
                  <a:solidFill>
                    <a:srgbClr val="F6FEFF"/>
                  </a:solidFill>
                  <a:latin typeface="Arimo"/>
                  <a:ea typeface="Arimo"/>
                  <a:cs typeface="Arimo"/>
                  <a:sym typeface="Arimo"/>
                </a:rPr>
                <a:t>One iteration ends when the backward ant reaches source node </a:t>
              </a:r>
            </a:p>
          </p:txBody>
        </p:sp>
      </p:grpSp>
      <p:grpSp>
        <p:nvGrpSpPr>
          <p:cNvPr name="Group 33" id="33"/>
          <p:cNvGrpSpPr/>
          <p:nvPr/>
        </p:nvGrpSpPr>
        <p:grpSpPr>
          <a:xfrm rot="0">
            <a:off x="7672927" y="6880419"/>
            <a:ext cx="3515356" cy="1543050"/>
            <a:chOff x="0" y="0"/>
            <a:chExt cx="925855" cy="406400"/>
          </a:xfrm>
        </p:grpSpPr>
        <p:sp>
          <p:nvSpPr>
            <p:cNvPr name="Freeform 34" id="34"/>
            <p:cNvSpPr/>
            <p:nvPr/>
          </p:nvSpPr>
          <p:spPr>
            <a:xfrm flipH="false" flipV="false" rot="0">
              <a:off x="0" y="0"/>
              <a:ext cx="925855" cy="406400"/>
            </a:xfrm>
            <a:custGeom>
              <a:avLst/>
              <a:gdLst/>
              <a:ahLst/>
              <a:cxnLst/>
              <a:rect r="r" b="b" t="t" l="l"/>
              <a:pathLst>
                <a:path h="406400" w="925855">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C6980"/>
            </a:solidFill>
          </p:spPr>
        </p:sp>
        <p:sp>
          <p:nvSpPr>
            <p:cNvPr name="TextBox 35" id="35"/>
            <p:cNvSpPr txBox="true"/>
            <p:nvPr/>
          </p:nvSpPr>
          <p:spPr>
            <a:xfrm>
              <a:off x="0" y="-57150"/>
              <a:ext cx="925855" cy="463550"/>
            </a:xfrm>
            <a:prstGeom prst="rect">
              <a:avLst/>
            </a:prstGeom>
          </p:spPr>
          <p:txBody>
            <a:bodyPr anchor="ctr" rtlCol="false" tIns="50800" lIns="50800" bIns="50800" rIns="50800"/>
            <a:lstStyle/>
            <a:p>
              <a:pPr algn="ctr">
                <a:lnSpc>
                  <a:spcPts val="3366"/>
                </a:lnSpc>
              </a:pPr>
              <a:r>
                <a:rPr lang="en-US" sz="2404">
                  <a:solidFill>
                    <a:srgbClr val="F6FEFF"/>
                  </a:solidFill>
                  <a:latin typeface="Arimo"/>
                  <a:ea typeface="Arimo"/>
                  <a:cs typeface="Arimo"/>
                  <a:sym typeface="Arimo"/>
                </a:rPr>
                <a:t>The optimal path converges after multiple iterations</a:t>
              </a:r>
            </a:p>
          </p:txBody>
        </p:sp>
      </p:grpSp>
      <p:grpSp>
        <p:nvGrpSpPr>
          <p:cNvPr name="Group 36" id="36"/>
          <p:cNvGrpSpPr/>
          <p:nvPr/>
        </p:nvGrpSpPr>
        <p:grpSpPr>
          <a:xfrm rot="0">
            <a:off x="12359857" y="6880419"/>
            <a:ext cx="3515356" cy="1543050"/>
            <a:chOff x="0" y="0"/>
            <a:chExt cx="925855" cy="406400"/>
          </a:xfrm>
        </p:grpSpPr>
        <p:sp>
          <p:nvSpPr>
            <p:cNvPr name="Freeform 37" id="37"/>
            <p:cNvSpPr/>
            <p:nvPr/>
          </p:nvSpPr>
          <p:spPr>
            <a:xfrm flipH="false" flipV="false" rot="0">
              <a:off x="0" y="0"/>
              <a:ext cx="925855" cy="406400"/>
            </a:xfrm>
            <a:custGeom>
              <a:avLst/>
              <a:gdLst/>
              <a:ahLst/>
              <a:cxnLst/>
              <a:rect r="r" b="b" t="t" l="l"/>
              <a:pathLst>
                <a:path h="406400" w="925855">
                  <a:moveTo>
                    <a:pt x="74879" y="0"/>
                  </a:moveTo>
                  <a:lnTo>
                    <a:pt x="850976" y="0"/>
                  </a:lnTo>
                  <a:cubicBezTo>
                    <a:pt x="892331" y="0"/>
                    <a:pt x="925855" y="33524"/>
                    <a:pt x="925855" y="74879"/>
                  </a:cubicBezTo>
                  <a:lnTo>
                    <a:pt x="925855" y="331521"/>
                  </a:lnTo>
                  <a:cubicBezTo>
                    <a:pt x="925855" y="372876"/>
                    <a:pt x="892331" y="406400"/>
                    <a:pt x="850976" y="406400"/>
                  </a:cubicBezTo>
                  <a:lnTo>
                    <a:pt x="74879" y="406400"/>
                  </a:lnTo>
                  <a:cubicBezTo>
                    <a:pt x="33524" y="406400"/>
                    <a:pt x="0" y="372876"/>
                    <a:pt x="0" y="331521"/>
                  </a:cubicBezTo>
                  <a:lnTo>
                    <a:pt x="0" y="74879"/>
                  </a:lnTo>
                  <a:cubicBezTo>
                    <a:pt x="0" y="33524"/>
                    <a:pt x="33524" y="0"/>
                    <a:pt x="74879" y="0"/>
                  </a:cubicBezTo>
                  <a:close/>
                </a:path>
              </a:pathLst>
            </a:custGeom>
            <a:solidFill>
              <a:srgbClr val="00A8A8"/>
            </a:solidFill>
          </p:spPr>
        </p:sp>
        <p:sp>
          <p:nvSpPr>
            <p:cNvPr name="TextBox 38" id="38"/>
            <p:cNvSpPr txBox="true"/>
            <p:nvPr/>
          </p:nvSpPr>
          <p:spPr>
            <a:xfrm>
              <a:off x="0" y="-57150"/>
              <a:ext cx="925855" cy="463550"/>
            </a:xfrm>
            <a:prstGeom prst="rect">
              <a:avLst/>
            </a:prstGeom>
          </p:spPr>
          <p:txBody>
            <a:bodyPr anchor="ctr" rtlCol="false" tIns="50800" lIns="50800" bIns="50800" rIns="50800"/>
            <a:lstStyle/>
            <a:p>
              <a:pPr algn="ctr">
                <a:lnSpc>
                  <a:spcPts val="3366"/>
                </a:lnSpc>
              </a:pPr>
              <a:r>
                <a:rPr lang="en-US" sz="2404">
                  <a:solidFill>
                    <a:srgbClr val="F6FEFF"/>
                  </a:solidFill>
                  <a:latin typeface="Arimo"/>
                  <a:ea typeface="Arimo"/>
                  <a:cs typeface="Arimo"/>
                  <a:sym typeface="Arimo"/>
                </a:rPr>
                <a:t>Send ants periodically to adapt to changes in  network topology</a:t>
              </a:r>
            </a:p>
          </p:txBody>
        </p:sp>
      </p:grpSp>
      <p:sp>
        <p:nvSpPr>
          <p:cNvPr name="AutoShape 39" id="39"/>
          <p:cNvSpPr/>
          <p:nvPr/>
        </p:nvSpPr>
        <p:spPr>
          <a:xfrm>
            <a:off x="6453104" y="2851084"/>
            <a:ext cx="1143319" cy="0"/>
          </a:xfrm>
          <a:prstGeom prst="line">
            <a:avLst/>
          </a:prstGeom>
          <a:ln cap="flat" w="123825">
            <a:solidFill>
              <a:srgbClr val="31356E"/>
            </a:solidFill>
            <a:prstDash val="solid"/>
            <a:headEnd type="none" len="sm" w="sm"/>
            <a:tailEnd type="arrow" len="sm" w="med"/>
          </a:ln>
        </p:spPr>
      </p:sp>
      <p:sp>
        <p:nvSpPr>
          <p:cNvPr name="AutoShape 40" id="40"/>
          <p:cNvSpPr/>
          <p:nvPr/>
        </p:nvSpPr>
        <p:spPr>
          <a:xfrm>
            <a:off x="11111778" y="2851084"/>
            <a:ext cx="1247919" cy="0"/>
          </a:xfrm>
          <a:prstGeom prst="line">
            <a:avLst/>
          </a:prstGeom>
          <a:ln cap="flat" w="123825">
            <a:solidFill>
              <a:srgbClr val="31356E"/>
            </a:solidFill>
            <a:prstDash val="solid"/>
            <a:headEnd type="none" len="sm" w="sm"/>
            <a:tailEnd type="arrow" len="sm" w="med"/>
          </a:ln>
        </p:spPr>
      </p:sp>
      <p:sp>
        <p:nvSpPr>
          <p:cNvPr name="AutoShape 41" id="41"/>
          <p:cNvSpPr/>
          <p:nvPr/>
        </p:nvSpPr>
        <p:spPr>
          <a:xfrm>
            <a:off x="11188282" y="7651944"/>
            <a:ext cx="1171575" cy="0"/>
          </a:xfrm>
          <a:prstGeom prst="line">
            <a:avLst/>
          </a:prstGeom>
          <a:ln cap="flat" w="123825">
            <a:solidFill>
              <a:srgbClr val="31356E"/>
            </a:solidFill>
            <a:prstDash val="solid"/>
            <a:headEnd type="none" len="sm" w="sm"/>
            <a:tailEnd type="arrow" len="sm" w="med"/>
          </a:ln>
        </p:spPr>
      </p:sp>
      <p:sp>
        <p:nvSpPr>
          <p:cNvPr name="AutoShape 42" id="42"/>
          <p:cNvSpPr/>
          <p:nvPr/>
        </p:nvSpPr>
        <p:spPr>
          <a:xfrm>
            <a:off x="6501352" y="7651944"/>
            <a:ext cx="1171575" cy="0"/>
          </a:xfrm>
          <a:prstGeom prst="line">
            <a:avLst/>
          </a:prstGeom>
          <a:ln cap="flat" w="123825">
            <a:solidFill>
              <a:srgbClr val="31356E"/>
            </a:solidFill>
            <a:prstDash val="solid"/>
            <a:headEnd type="none" len="sm" w="sm"/>
            <a:tailEnd type="arrow" len="sm" w="med"/>
          </a:ln>
        </p:spPr>
      </p:sp>
      <p:sp>
        <p:nvSpPr>
          <p:cNvPr name="AutoShape 43" id="43"/>
          <p:cNvSpPr/>
          <p:nvPr/>
        </p:nvSpPr>
        <p:spPr>
          <a:xfrm flipH="true">
            <a:off x="11188282" y="5159132"/>
            <a:ext cx="1171415" cy="0"/>
          </a:xfrm>
          <a:prstGeom prst="line">
            <a:avLst/>
          </a:prstGeom>
          <a:ln cap="flat" w="123825">
            <a:solidFill>
              <a:srgbClr val="31356E"/>
            </a:solidFill>
            <a:prstDash val="solid"/>
            <a:headEnd type="none" len="sm" w="sm"/>
            <a:tailEnd type="arrow" len="sm" w="med"/>
          </a:ln>
        </p:spPr>
      </p:sp>
      <p:sp>
        <p:nvSpPr>
          <p:cNvPr name="AutoShape 44" id="44"/>
          <p:cNvSpPr/>
          <p:nvPr/>
        </p:nvSpPr>
        <p:spPr>
          <a:xfrm flipH="true">
            <a:off x="6501352" y="5159132"/>
            <a:ext cx="1171575" cy="0"/>
          </a:xfrm>
          <a:prstGeom prst="line">
            <a:avLst/>
          </a:prstGeom>
          <a:ln cap="flat" w="123825">
            <a:solidFill>
              <a:srgbClr val="31356E"/>
            </a:solidFill>
            <a:prstDash val="solid"/>
            <a:headEnd type="none" len="sm" w="sm"/>
            <a:tailEnd type="arrow" len="sm" w="med"/>
          </a:ln>
        </p:spPr>
      </p:sp>
      <p:sp>
        <p:nvSpPr>
          <p:cNvPr name="AutoShape 45" id="45"/>
          <p:cNvSpPr/>
          <p:nvPr/>
        </p:nvSpPr>
        <p:spPr>
          <a:xfrm>
            <a:off x="14117375" y="3622609"/>
            <a:ext cx="0" cy="764998"/>
          </a:xfrm>
          <a:prstGeom prst="line">
            <a:avLst/>
          </a:prstGeom>
          <a:ln cap="flat" w="123825">
            <a:solidFill>
              <a:srgbClr val="31356E"/>
            </a:solidFill>
            <a:prstDash val="solid"/>
            <a:headEnd type="none" len="sm" w="sm"/>
            <a:tailEnd type="arrow" len="sm" w="med"/>
          </a:ln>
        </p:spPr>
      </p:sp>
      <p:sp>
        <p:nvSpPr>
          <p:cNvPr name="AutoShape 46" id="46"/>
          <p:cNvSpPr/>
          <p:nvPr/>
        </p:nvSpPr>
        <p:spPr>
          <a:xfrm>
            <a:off x="4743674" y="5930657"/>
            <a:ext cx="0" cy="949761"/>
          </a:xfrm>
          <a:prstGeom prst="line">
            <a:avLst/>
          </a:prstGeom>
          <a:ln cap="flat" w="123825">
            <a:solidFill>
              <a:srgbClr val="31356E"/>
            </a:solidFill>
            <a:prstDash val="solid"/>
            <a:headEnd type="none" len="sm" w="sm"/>
            <a:tailEnd type="arrow" len="sm" w="med"/>
          </a:ln>
        </p:spPr>
      </p:sp>
      <p:sp>
        <p:nvSpPr>
          <p:cNvPr name="TextBox 47" id="47"/>
          <p:cNvSpPr txBox="true"/>
          <p:nvPr/>
        </p:nvSpPr>
        <p:spPr>
          <a:xfrm rot="0">
            <a:off x="17070288" y="8961926"/>
            <a:ext cx="378023" cy="1019200"/>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6065362" y="337137"/>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name="TextBox 12" id="12"/>
          <p:cNvSpPr txBox="true"/>
          <p:nvPr/>
        </p:nvSpPr>
        <p:spPr>
          <a:xfrm rot="0">
            <a:off x="2777689" y="1503382"/>
            <a:ext cx="13131303" cy="1136650"/>
          </a:xfrm>
          <a:prstGeom prst="rect">
            <a:avLst/>
          </a:prstGeom>
        </p:spPr>
        <p:txBody>
          <a:bodyPr anchor="t" rtlCol="false" tIns="0" lIns="0" bIns="0" rIns="0">
            <a:spAutoFit/>
          </a:bodyPr>
          <a:lstStyle/>
          <a:p>
            <a:pPr algn="l">
              <a:lnSpc>
                <a:spcPts val="4549"/>
              </a:lnSpc>
            </a:pPr>
            <a:r>
              <a:rPr lang="en-US" sz="3249">
                <a:solidFill>
                  <a:srgbClr val="00A8A8"/>
                </a:solidFill>
                <a:latin typeface="Alice"/>
                <a:ea typeface="Alice"/>
                <a:cs typeface="Alice"/>
                <a:sym typeface="Alice"/>
              </a:rPr>
              <a:t>A Clustering Routing Algorithm Based on Improved Ant Colony Optimization Algorithms for Underwater Wireless Sensor Networks [3]</a:t>
            </a:r>
          </a:p>
        </p:txBody>
      </p:sp>
      <p:sp>
        <p:nvSpPr>
          <p:cNvPr name="TextBox 13" id="13"/>
          <p:cNvSpPr txBox="true"/>
          <p:nvPr/>
        </p:nvSpPr>
        <p:spPr>
          <a:xfrm rot="0">
            <a:off x="2777689" y="3015814"/>
            <a:ext cx="13419423" cy="5037260"/>
          </a:xfrm>
          <a:prstGeom prst="rect">
            <a:avLst/>
          </a:prstGeom>
        </p:spPr>
        <p:txBody>
          <a:bodyPr anchor="t" rtlCol="false" tIns="0" lIns="0" bIns="0" rIns="0">
            <a:spAutoFit/>
          </a:bodyPr>
          <a:lstStyle/>
          <a:p>
            <a:pPr algn="just" marL="562289" indent="-281145" lvl="1">
              <a:lnSpc>
                <a:spcPts val="4036"/>
              </a:lnSpc>
              <a:buFont typeface="Arial"/>
              <a:buChar char="•"/>
            </a:pPr>
            <a:r>
              <a:rPr lang="en-US" sz="2604">
                <a:solidFill>
                  <a:srgbClr val="2F5F98"/>
                </a:solidFill>
                <a:latin typeface="Arimo"/>
                <a:ea typeface="Arimo"/>
                <a:cs typeface="Arimo"/>
                <a:sym typeface="Arimo"/>
              </a:rPr>
              <a:t>This paper aims to address the problem of energy consumption in Underwater Wireless Sensor Networks (UWSNs)</a:t>
            </a:r>
          </a:p>
          <a:p>
            <a:pPr algn="just" marL="562289" indent="-281145" lvl="1">
              <a:lnSpc>
                <a:spcPts val="4036"/>
              </a:lnSpc>
              <a:buFont typeface="Arial"/>
              <a:buChar char="•"/>
            </a:pPr>
            <a:r>
              <a:rPr lang="en-US" sz="2604">
                <a:solidFill>
                  <a:srgbClr val="2F5F98"/>
                </a:solidFill>
                <a:latin typeface="Arimo"/>
                <a:ea typeface="Arimo"/>
                <a:cs typeface="Arimo"/>
                <a:sym typeface="Arimo"/>
              </a:rPr>
              <a:t>Proposes an energy-efficient clustering routing algorithm based on an improved Ant Colony Optimization (ACO) algorithm</a:t>
            </a:r>
          </a:p>
          <a:p>
            <a:pPr algn="just" marL="562289" indent="-281145" lvl="1">
              <a:lnSpc>
                <a:spcPts val="4036"/>
              </a:lnSpc>
              <a:buFont typeface="Arial"/>
              <a:buChar char="•"/>
            </a:pPr>
            <a:r>
              <a:rPr lang="en-US" sz="2604">
                <a:solidFill>
                  <a:srgbClr val="2F5F98"/>
                </a:solidFill>
                <a:latin typeface="Arimo"/>
                <a:ea typeface="Arimo"/>
                <a:cs typeface="Arimo"/>
                <a:sym typeface="Arimo"/>
              </a:rPr>
              <a:t>Optimizes the cluster head selection based on the residual energy of nodes and the distance factor</a:t>
            </a:r>
          </a:p>
          <a:p>
            <a:pPr algn="just" marL="562289" indent="-281145" lvl="1">
              <a:lnSpc>
                <a:spcPts val="4036"/>
              </a:lnSpc>
              <a:buFont typeface="Arial"/>
              <a:buChar char="•"/>
            </a:pPr>
            <a:r>
              <a:rPr lang="en-US" sz="2604">
                <a:solidFill>
                  <a:srgbClr val="2F5F98"/>
                </a:solidFill>
                <a:latin typeface="Arimo"/>
                <a:ea typeface="Arimo"/>
                <a:cs typeface="Arimo"/>
                <a:sym typeface="Arimo"/>
              </a:rPr>
              <a:t>Modifies evaporation parameter for the pheromone update mechanism, and the ant searching scope in the ACO</a:t>
            </a:r>
          </a:p>
          <a:p>
            <a:pPr algn="just" marL="562289" indent="-281145" lvl="1">
              <a:lnSpc>
                <a:spcPts val="4036"/>
              </a:lnSpc>
              <a:buFont typeface="Arial"/>
              <a:buChar char="•"/>
            </a:pPr>
            <a:r>
              <a:rPr lang="en-US" sz="2604">
                <a:solidFill>
                  <a:srgbClr val="2F5F98"/>
                </a:solidFill>
                <a:latin typeface="Arimo"/>
                <a:ea typeface="Arimo"/>
                <a:cs typeface="Arimo"/>
                <a:sym typeface="Arimo"/>
              </a:rPr>
              <a:t>Improvement of the ACO based on the consideration of the residual energy of nodes and the distance factor</a:t>
            </a:r>
          </a:p>
        </p:txBody>
      </p:sp>
      <p:sp>
        <p:nvSpPr>
          <p:cNvPr name="TextBox 14" id="14"/>
          <p:cNvSpPr txBox="true"/>
          <p:nvPr/>
        </p:nvSpPr>
        <p:spPr>
          <a:xfrm rot="0">
            <a:off x="17074515" y="8961926"/>
            <a:ext cx="369570" cy="1019175"/>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6065362" y="337137"/>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name="TextBox 12" id="12"/>
          <p:cNvSpPr txBox="true"/>
          <p:nvPr/>
        </p:nvSpPr>
        <p:spPr>
          <a:xfrm rot="0">
            <a:off x="2777689" y="1503382"/>
            <a:ext cx="12971355" cy="1136650"/>
          </a:xfrm>
          <a:prstGeom prst="rect">
            <a:avLst/>
          </a:prstGeom>
        </p:spPr>
        <p:txBody>
          <a:bodyPr anchor="t" rtlCol="false" tIns="0" lIns="0" bIns="0" rIns="0">
            <a:spAutoFit/>
          </a:bodyPr>
          <a:lstStyle/>
          <a:p>
            <a:pPr algn="l">
              <a:lnSpc>
                <a:spcPts val="4549"/>
              </a:lnSpc>
            </a:pPr>
            <a:r>
              <a:rPr lang="en-US" sz="3249">
                <a:solidFill>
                  <a:srgbClr val="00A8A8"/>
                </a:solidFill>
                <a:latin typeface="Alice"/>
                <a:ea typeface="Alice"/>
                <a:cs typeface="Alice"/>
                <a:sym typeface="Alice"/>
              </a:rPr>
              <a:t>A novel energy‑efficient and reliable ACO‑based routing protocol for WSN‑enabled forest fires detection [4]</a:t>
            </a:r>
          </a:p>
        </p:txBody>
      </p:sp>
      <p:sp>
        <p:nvSpPr>
          <p:cNvPr name="TextBox 13" id="13"/>
          <p:cNvSpPr txBox="true"/>
          <p:nvPr/>
        </p:nvSpPr>
        <p:spPr>
          <a:xfrm rot="0">
            <a:off x="2916339" y="3021297"/>
            <a:ext cx="13419423" cy="5176827"/>
          </a:xfrm>
          <a:prstGeom prst="rect">
            <a:avLst/>
          </a:prstGeom>
        </p:spPr>
        <p:txBody>
          <a:bodyPr anchor="t" rtlCol="false" tIns="0" lIns="0" bIns="0" rIns="0">
            <a:spAutoFit/>
          </a:bodyPr>
          <a:lstStyle/>
          <a:p>
            <a:pPr algn="just" marL="562289" indent="-281145" lvl="1">
              <a:lnSpc>
                <a:spcPts val="4062"/>
              </a:lnSpc>
              <a:buFont typeface="Arial"/>
              <a:buChar char="•"/>
            </a:pPr>
            <a:r>
              <a:rPr lang="en-US" sz="2604">
                <a:solidFill>
                  <a:srgbClr val="2F5F98"/>
                </a:solidFill>
                <a:latin typeface="Arimo"/>
                <a:ea typeface="Arimo"/>
                <a:cs typeface="Arimo"/>
                <a:sym typeface="Arimo"/>
              </a:rPr>
              <a:t>This paper addresses the problem of energy efficiency and reliability for forest fires monitored by a distributed bandwidth-constrained Wireless Sensor Network (WSN)</a:t>
            </a:r>
          </a:p>
          <a:p>
            <a:pPr algn="just" marL="562289" indent="-281145" lvl="1">
              <a:lnSpc>
                <a:spcPts val="4062"/>
              </a:lnSpc>
              <a:buFont typeface="Arial"/>
              <a:buChar char="•"/>
            </a:pPr>
            <a:r>
              <a:rPr lang="en-US" sz="2604">
                <a:solidFill>
                  <a:srgbClr val="2F5F98"/>
                </a:solidFill>
                <a:latin typeface="Arimo"/>
                <a:ea typeface="Arimo"/>
                <a:cs typeface="Arimo"/>
                <a:sym typeface="Arimo"/>
              </a:rPr>
              <a:t>They propose a novel Energy-efficient and Reliable ACO-based Routing Protocol (E-RARP) for WSNs</a:t>
            </a:r>
          </a:p>
          <a:p>
            <a:pPr algn="just" marL="562289" indent="-281145" lvl="1">
              <a:lnSpc>
                <a:spcPts val="4062"/>
              </a:lnSpc>
              <a:buFont typeface="Arial"/>
              <a:buChar char="•"/>
            </a:pPr>
            <a:r>
              <a:rPr lang="en-US" sz="2604">
                <a:solidFill>
                  <a:srgbClr val="2F5F98"/>
                </a:solidFill>
                <a:latin typeface="Arimo"/>
                <a:ea typeface="Arimo"/>
                <a:cs typeface="Arimo"/>
                <a:sym typeface="Arimo"/>
              </a:rPr>
              <a:t>It guarantees high quality communication paths in terms of energy efficiency and ensures the communication reliability</a:t>
            </a:r>
          </a:p>
          <a:p>
            <a:pPr algn="just" marL="562289" indent="-281145" lvl="1">
              <a:lnSpc>
                <a:spcPts val="4062"/>
              </a:lnSpc>
              <a:buFont typeface="Arial"/>
              <a:buChar char="•"/>
            </a:pPr>
            <a:r>
              <a:rPr lang="en-US" sz="2604">
                <a:solidFill>
                  <a:srgbClr val="2F5F98"/>
                </a:solidFill>
                <a:latin typeface="Arimo"/>
                <a:ea typeface="Arimo"/>
                <a:cs typeface="Arimo"/>
                <a:sym typeface="Arimo"/>
              </a:rPr>
              <a:t>The algorithm is devised using four new parameters in addition to the pheromone which are hop count, counter of weak-links, neighbor nodes count and residual energy</a:t>
            </a:r>
          </a:p>
          <a:p>
            <a:pPr algn="just" marL="562289" indent="-281145" lvl="1">
              <a:lnSpc>
                <a:spcPts val="4062"/>
              </a:lnSpc>
              <a:buFont typeface="Arial"/>
              <a:buChar char="•"/>
            </a:pPr>
            <a:r>
              <a:rPr lang="en-US" sz="2604">
                <a:solidFill>
                  <a:srgbClr val="2F5F98"/>
                </a:solidFill>
                <a:latin typeface="Arimo"/>
                <a:ea typeface="Arimo"/>
                <a:cs typeface="Arimo"/>
                <a:sym typeface="Arimo"/>
              </a:rPr>
              <a:t>It is a robust routing protocol for delay-intolerant applications such as forest fire detection</a:t>
            </a:r>
          </a:p>
        </p:txBody>
      </p:sp>
      <p:sp>
        <p:nvSpPr>
          <p:cNvPr name="TextBox 14" id="14"/>
          <p:cNvSpPr txBox="true"/>
          <p:nvPr/>
        </p:nvSpPr>
        <p:spPr>
          <a:xfrm rot="0">
            <a:off x="17065387" y="8961926"/>
            <a:ext cx="387826" cy="1019175"/>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6065362" y="337137"/>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name="TextBox 12" id="12"/>
          <p:cNvSpPr txBox="true"/>
          <p:nvPr/>
        </p:nvSpPr>
        <p:spPr>
          <a:xfrm rot="0">
            <a:off x="2777689" y="1503382"/>
            <a:ext cx="12971355" cy="1136650"/>
          </a:xfrm>
          <a:prstGeom prst="rect">
            <a:avLst/>
          </a:prstGeom>
        </p:spPr>
        <p:txBody>
          <a:bodyPr anchor="t" rtlCol="false" tIns="0" lIns="0" bIns="0" rIns="0">
            <a:spAutoFit/>
          </a:bodyPr>
          <a:lstStyle/>
          <a:p>
            <a:pPr algn="l">
              <a:lnSpc>
                <a:spcPts val="4549"/>
              </a:lnSpc>
            </a:pPr>
            <a:r>
              <a:rPr lang="en-US" sz="3249">
                <a:solidFill>
                  <a:srgbClr val="00A8A8"/>
                </a:solidFill>
                <a:latin typeface="Alice"/>
                <a:ea typeface="Alice"/>
                <a:cs typeface="Alice"/>
                <a:sym typeface="Alice"/>
              </a:rPr>
              <a:t>Fast Erasure Coding for Data Storage: A Comprehensive Study of the Acceleration Techniques [5]</a:t>
            </a:r>
          </a:p>
        </p:txBody>
      </p:sp>
      <p:sp>
        <p:nvSpPr>
          <p:cNvPr name="TextBox 13" id="13"/>
          <p:cNvSpPr txBox="true"/>
          <p:nvPr/>
        </p:nvSpPr>
        <p:spPr>
          <a:xfrm rot="0">
            <a:off x="2871904" y="3015814"/>
            <a:ext cx="13419423" cy="4100502"/>
          </a:xfrm>
          <a:prstGeom prst="rect">
            <a:avLst/>
          </a:prstGeom>
        </p:spPr>
        <p:txBody>
          <a:bodyPr anchor="t" rtlCol="false" tIns="0" lIns="0" bIns="0" rIns="0">
            <a:spAutoFit/>
          </a:bodyPr>
          <a:lstStyle/>
          <a:p>
            <a:pPr algn="just" marL="562289" indent="-281145" lvl="1">
              <a:lnSpc>
                <a:spcPts val="4062"/>
              </a:lnSpc>
              <a:buFont typeface="Arial"/>
              <a:buChar char="•"/>
            </a:pPr>
            <a:r>
              <a:rPr lang="en-US" sz="2604">
                <a:solidFill>
                  <a:srgbClr val="2F5F98"/>
                </a:solidFill>
                <a:latin typeface="Arimo"/>
                <a:ea typeface="Arimo"/>
                <a:cs typeface="Arimo"/>
                <a:sym typeface="Arimo"/>
              </a:rPr>
              <a:t>In this paper many techniques to improve erasure code computation efficiency has been proposed</a:t>
            </a:r>
          </a:p>
          <a:p>
            <a:pPr algn="just" marL="562289" indent="-281145" lvl="1">
              <a:lnSpc>
                <a:spcPts val="4062"/>
              </a:lnSpc>
              <a:buFont typeface="Arial"/>
              <a:buChar char="•"/>
            </a:pPr>
            <a:r>
              <a:rPr lang="en-US" sz="2604">
                <a:solidFill>
                  <a:srgbClr val="2F5F98"/>
                </a:solidFill>
                <a:latin typeface="Arimo"/>
                <a:ea typeface="Arimo"/>
                <a:cs typeface="Arimo"/>
                <a:sym typeface="Arimo"/>
              </a:rPr>
              <a:t>Most of the discussed Erasure codes use XOR-ing and matrix multiplication</a:t>
            </a:r>
          </a:p>
          <a:p>
            <a:pPr algn="just" marL="562289" indent="-281145" lvl="1">
              <a:lnSpc>
                <a:spcPts val="4062"/>
              </a:lnSpc>
              <a:buFont typeface="Arial"/>
              <a:buChar char="•"/>
            </a:pPr>
            <a:r>
              <a:rPr lang="en-US" sz="2604">
                <a:solidFill>
                  <a:srgbClr val="2F5F98"/>
                </a:solidFill>
                <a:latin typeface="Arimo"/>
                <a:ea typeface="Arimo"/>
                <a:cs typeface="Arimo"/>
                <a:sym typeface="Arimo"/>
              </a:rPr>
              <a:t>Uses XOR reduction and caching management techniques, and apply XOR level vectorization</a:t>
            </a:r>
          </a:p>
          <a:p>
            <a:pPr algn="just" marL="562289" indent="-281145" lvl="1">
              <a:lnSpc>
                <a:spcPts val="4062"/>
              </a:lnSpc>
              <a:buFont typeface="Arial"/>
              <a:buChar char="•"/>
            </a:pPr>
            <a:r>
              <a:rPr lang="en-US" sz="2604">
                <a:solidFill>
                  <a:srgbClr val="2F5F98"/>
                </a:solidFill>
                <a:latin typeface="Arimo"/>
                <a:ea typeface="Arimo"/>
                <a:cs typeface="Arimo"/>
                <a:sym typeface="Arimo"/>
              </a:rPr>
              <a:t>Shows that Cauchy Reed Solomon (CRS) algorithm is more efficient than Reed Solomon algorithm</a:t>
            </a:r>
          </a:p>
          <a:p>
            <a:pPr algn="just" marL="562289" indent="-281145" lvl="1">
              <a:lnSpc>
                <a:spcPts val="4062"/>
              </a:lnSpc>
              <a:buFont typeface="Arial"/>
              <a:buChar char="•"/>
            </a:pPr>
            <a:r>
              <a:rPr lang="en-US" sz="2604">
                <a:solidFill>
                  <a:srgbClr val="2F5F98"/>
                </a:solidFill>
                <a:latin typeface="Arimo"/>
                <a:ea typeface="Arimo"/>
                <a:cs typeface="Arimo"/>
                <a:sym typeface="Arimo"/>
              </a:rPr>
              <a:t>Concludes that using vectorization improves the computer efficiency in the calculations</a:t>
            </a:r>
          </a:p>
        </p:txBody>
      </p:sp>
      <p:sp>
        <p:nvSpPr>
          <p:cNvPr name="TextBox 14" id="14"/>
          <p:cNvSpPr txBox="true"/>
          <p:nvPr/>
        </p:nvSpPr>
        <p:spPr>
          <a:xfrm rot="0">
            <a:off x="17096978" y="8961926"/>
            <a:ext cx="324644" cy="1019175"/>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EFF"/>
        </a:solidFill>
      </p:bgPr>
    </p:bg>
    <p:spTree>
      <p:nvGrpSpPr>
        <p:cNvPr id="1" name=""/>
        <p:cNvGrpSpPr/>
        <p:nvPr/>
      </p:nvGrpSpPr>
      <p:grpSpPr>
        <a:xfrm>
          <a:off x="0" y="0"/>
          <a:ext cx="0" cy="0"/>
          <a:chOff x="0" y="0"/>
          <a:chExt cx="0" cy="0"/>
        </a:xfrm>
      </p:grpSpPr>
      <p:sp>
        <p:nvSpPr>
          <p:cNvPr name="Freeform 2" id="2"/>
          <p:cNvSpPr/>
          <p:nvPr/>
        </p:nvSpPr>
        <p:spPr>
          <a:xfrm flipH="false" flipV="false" rot="0">
            <a:off x="-1208178" y="6666480"/>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2423411">
            <a:off x="-5714567" y="4490345"/>
            <a:ext cx="8197766" cy="4352269"/>
          </a:xfrm>
          <a:custGeom>
            <a:avLst/>
            <a:gdLst/>
            <a:ahLst/>
            <a:cxnLst/>
            <a:rect r="r" b="b" t="t" l="l"/>
            <a:pathLst>
              <a:path h="4352269" w="8197766">
                <a:moveTo>
                  <a:pt x="8197766" y="0"/>
                </a:moveTo>
                <a:lnTo>
                  <a:pt x="0" y="0"/>
                </a:lnTo>
                <a:lnTo>
                  <a:pt x="0" y="4352269"/>
                </a:lnTo>
                <a:lnTo>
                  <a:pt x="8197766" y="4352269"/>
                </a:lnTo>
                <a:lnTo>
                  <a:pt x="8197766"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749044" y="-720289"/>
            <a:ext cx="3472538" cy="3497978"/>
          </a:xfrm>
          <a:custGeom>
            <a:avLst/>
            <a:gdLst/>
            <a:ahLst/>
            <a:cxnLst/>
            <a:rect r="r" b="b" t="t" l="l"/>
            <a:pathLst>
              <a:path h="3497978" w="3472538">
                <a:moveTo>
                  <a:pt x="0" y="0"/>
                </a:moveTo>
                <a:lnTo>
                  <a:pt x="3472538" y="0"/>
                </a:lnTo>
                <a:lnTo>
                  <a:pt x="3472538" y="3497978"/>
                </a:lnTo>
                <a:lnTo>
                  <a:pt x="0" y="349797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947196">
            <a:off x="7713590" y="9558565"/>
            <a:ext cx="8197766" cy="4352269"/>
          </a:xfrm>
          <a:custGeom>
            <a:avLst/>
            <a:gdLst/>
            <a:ahLst/>
            <a:cxnLst/>
            <a:rect r="r" b="b" t="t" l="l"/>
            <a:pathLst>
              <a:path h="4352269" w="8197766">
                <a:moveTo>
                  <a:pt x="0" y="0"/>
                </a:moveTo>
                <a:lnTo>
                  <a:pt x="8197767" y="0"/>
                </a:lnTo>
                <a:lnTo>
                  <a:pt x="8197767" y="4352269"/>
                </a:lnTo>
                <a:lnTo>
                  <a:pt x="0" y="4352269"/>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197112" y="8150499"/>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266517" y="9076226"/>
            <a:ext cx="1210774" cy="1210774"/>
          </a:xfrm>
          <a:custGeom>
            <a:avLst/>
            <a:gdLst/>
            <a:ahLst/>
            <a:cxnLst/>
            <a:rect r="r" b="b" t="t" l="l"/>
            <a:pathLst>
              <a:path h="1210774" w="1210774">
                <a:moveTo>
                  <a:pt x="0" y="0"/>
                </a:moveTo>
                <a:lnTo>
                  <a:pt x="1210774" y="0"/>
                </a:lnTo>
                <a:lnTo>
                  <a:pt x="1210774" y="1210774"/>
                </a:lnTo>
                <a:lnTo>
                  <a:pt x="0" y="12107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41551" y="8150499"/>
            <a:ext cx="1544928" cy="1556246"/>
          </a:xfrm>
          <a:custGeom>
            <a:avLst/>
            <a:gdLst/>
            <a:ahLst/>
            <a:cxnLst/>
            <a:rect r="r" b="b" t="t" l="l"/>
            <a:pathLst>
              <a:path h="1556246" w="1544928">
                <a:moveTo>
                  <a:pt x="0" y="0"/>
                </a:moveTo>
                <a:lnTo>
                  <a:pt x="1544928" y="0"/>
                </a:lnTo>
                <a:lnTo>
                  <a:pt x="1544928" y="1556247"/>
                </a:lnTo>
                <a:lnTo>
                  <a:pt x="0" y="155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20289" y="-943898"/>
            <a:ext cx="3497978" cy="3497978"/>
          </a:xfrm>
          <a:custGeom>
            <a:avLst/>
            <a:gdLst/>
            <a:ahLst/>
            <a:cxnLst/>
            <a:rect r="r" b="b" t="t" l="l"/>
            <a:pathLst>
              <a:path h="3497978" w="3497978">
                <a:moveTo>
                  <a:pt x="0" y="0"/>
                </a:moveTo>
                <a:lnTo>
                  <a:pt x="3497978" y="0"/>
                </a:lnTo>
                <a:lnTo>
                  <a:pt x="3497978" y="3497978"/>
                </a:lnTo>
                <a:lnTo>
                  <a:pt x="0" y="3497978"/>
                </a:lnTo>
                <a:lnTo>
                  <a:pt x="0" y="0"/>
                </a:lnTo>
                <a:close/>
              </a:path>
            </a:pathLst>
          </a:custGeom>
          <a:blipFill>
            <a:blip r:embed="rId8">
              <a:alphaModFix amt="19999"/>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7101564" y="113405"/>
            <a:ext cx="4080083" cy="4524285"/>
          </a:xfrm>
          <a:custGeom>
            <a:avLst/>
            <a:gdLst/>
            <a:ahLst/>
            <a:cxnLst/>
            <a:rect r="r" b="b" t="t" l="l"/>
            <a:pathLst>
              <a:path h="4524285" w="4080083">
                <a:moveTo>
                  <a:pt x="0" y="0"/>
                </a:moveTo>
                <a:lnTo>
                  <a:pt x="4080082" y="0"/>
                </a:lnTo>
                <a:lnTo>
                  <a:pt x="4080082" y="4524285"/>
                </a:lnTo>
                <a:lnTo>
                  <a:pt x="0" y="4524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6065362" y="337137"/>
            <a:ext cx="6157277" cy="904158"/>
          </a:xfrm>
          <a:prstGeom prst="rect">
            <a:avLst/>
          </a:prstGeom>
        </p:spPr>
        <p:txBody>
          <a:bodyPr anchor="t" rtlCol="false" tIns="0" lIns="0" bIns="0" rIns="0">
            <a:spAutoFit/>
          </a:bodyPr>
          <a:lstStyle/>
          <a:p>
            <a:pPr algn="ctr">
              <a:lnSpc>
                <a:spcPts val="7389"/>
              </a:lnSpc>
            </a:pPr>
            <a:r>
              <a:rPr lang="en-US" sz="5278">
                <a:solidFill>
                  <a:srgbClr val="0C6980"/>
                </a:solidFill>
                <a:latin typeface="Alice Bold"/>
                <a:ea typeface="Alice Bold"/>
                <a:cs typeface="Alice Bold"/>
                <a:sym typeface="Alice Bold"/>
              </a:rPr>
              <a:t>Related Work</a:t>
            </a:r>
          </a:p>
        </p:txBody>
      </p:sp>
      <p:sp>
        <p:nvSpPr>
          <p:cNvPr name="TextBox 12" id="12"/>
          <p:cNvSpPr txBox="true"/>
          <p:nvPr/>
        </p:nvSpPr>
        <p:spPr>
          <a:xfrm rot="0">
            <a:off x="2777689" y="1503382"/>
            <a:ext cx="12971355" cy="565150"/>
          </a:xfrm>
          <a:prstGeom prst="rect">
            <a:avLst/>
          </a:prstGeom>
        </p:spPr>
        <p:txBody>
          <a:bodyPr anchor="t" rtlCol="false" tIns="0" lIns="0" bIns="0" rIns="0">
            <a:spAutoFit/>
          </a:bodyPr>
          <a:lstStyle/>
          <a:p>
            <a:pPr algn="l">
              <a:lnSpc>
                <a:spcPts val="4549"/>
              </a:lnSpc>
            </a:pPr>
            <a:r>
              <a:rPr lang="en-US" sz="3249">
                <a:solidFill>
                  <a:srgbClr val="00A8A8"/>
                </a:solidFill>
                <a:latin typeface="Alice"/>
                <a:ea typeface="Alice"/>
                <a:cs typeface="Alice"/>
                <a:sym typeface="Alice"/>
              </a:rPr>
              <a:t>A novel bio-inspired routing algorithm based on ACO for WSNs [6]</a:t>
            </a:r>
          </a:p>
        </p:txBody>
      </p:sp>
      <p:sp>
        <p:nvSpPr>
          <p:cNvPr name="TextBox 13" id="13"/>
          <p:cNvSpPr txBox="true"/>
          <p:nvPr/>
        </p:nvSpPr>
        <p:spPr>
          <a:xfrm rot="0">
            <a:off x="2871904" y="2449305"/>
            <a:ext cx="13419423" cy="4100502"/>
          </a:xfrm>
          <a:prstGeom prst="rect">
            <a:avLst/>
          </a:prstGeom>
        </p:spPr>
        <p:txBody>
          <a:bodyPr anchor="t" rtlCol="false" tIns="0" lIns="0" bIns="0" rIns="0">
            <a:spAutoFit/>
          </a:bodyPr>
          <a:lstStyle/>
          <a:p>
            <a:pPr algn="just" marL="562289" indent="-281145" lvl="1">
              <a:lnSpc>
                <a:spcPts val="4062"/>
              </a:lnSpc>
              <a:buFont typeface="Arial"/>
              <a:buChar char="•"/>
            </a:pPr>
            <a:r>
              <a:rPr lang="en-US" sz="2604">
                <a:solidFill>
                  <a:srgbClr val="2F5F98"/>
                </a:solidFill>
                <a:latin typeface="Arimo"/>
                <a:ea typeface="Arimo"/>
                <a:cs typeface="Arimo"/>
                <a:sym typeface="Arimo"/>
              </a:rPr>
              <a:t>This paper aims to optimize the traditional ACO algorithm for route discovery for mobile devices</a:t>
            </a:r>
          </a:p>
          <a:p>
            <a:pPr algn="just" marL="562289" indent="-281145" lvl="1">
              <a:lnSpc>
                <a:spcPts val="4062"/>
              </a:lnSpc>
              <a:buFont typeface="Arial"/>
              <a:buChar char="•"/>
            </a:pPr>
            <a:r>
              <a:rPr lang="en-US" sz="2604">
                <a:solidFill>
                  <a:srgbClr val="2F5F98"/>
                </a:solidFill>
                <a:latin typeface="Arimo"/>
                <a:ea typeface="Arimo"/>
                <a:cs typeface="Arimo"/>
                <a:sym typeface="Arimo"/>
              </a:rPr>
              <a:t>Introduces a stability factor based on the average mobility and speed of the nodes</a:t>
            </a:r>
          </a:p>
          <a:p>
            <a:pPr algn="just" marL="562289" indent="-281145" lvl="1">
              <a:lnSpc>
                <a:spcPts val="4062"/>
              </a:lnSpc>
              <a:buFont typeface="Arial"/>
              <a:buChar char="•"/>
            </a:pPr>
            <a:r>
              <a:rPr lang="en-US" sz="2604">
                <a:solidFill>
                  <a:srgbClr val="2F5F98"/>
                </a:solidFill>
                <a:latin typeface="Arimo"/>
                <a:ea typeface="Arimo"/>
                <a:cs typeface="Arimo"/>
                <a:sym typeface="Arimo"/>
              </a:rPr>
              <a:t>Considers parameter like stability, energy and route length when deciding the next hop of ants</a:t>
            </a:r>
          </a:p>
          <a:p>
            <a:pPr algn="just" marL="562289" indent="-281145" lvl="1">
              <a:lnSpc>
                <a:spcPts val="4062"/>
              </a:lnSpc>
              <a:buFont typeface="Arial"/>
              <a:buChar char="•"/>
            </a:pPr>
            <a:r>
              <a:rPr lang="en-US" sz="2604">
                <a:solidFill>
                  <a:srgbClr val="2F5F98"/>
                </a:solidFill>
                <a:latin typeface="Arimo"/>
                <a:ea typeface="Arimo"/>
                <a:cs typeface="Arimo"/>
                <a:sym typeface="Arimo"/>
              </a:rPr>
              <a:t>Shows improved performance in terms of  best cost and in the energy consumption of the nodes per transmission</a:t>
            </a:r>
          </a:p>
          <a:p>
            <a:pPr algn="just" marL="562289" indent="-281145" lvl="1">
              <a:lnSpc>
                <a:spcPts val="4062"/>
              </a:lnSpc>
              <a:buFont typeface="Arial"/>
              <a:buChar char="•"/>
            </a:pPr>
            <a:r>
              <a:rPr lang="en-US" sz="2604">
                <a:solidFill>
                  <a:srgbClr val="2F5F98"/>
                </a:solidFill>
                <a:latin typeface="Arimo"/>
                <a:ea typeface="Arimo"/>
                <a:cs typeface="Arimo"/>
                <a:sym typeface="Arimo"/>
              </a:rPr>
              <a:t>It is shown to converge to best route faster than the traditional ACO algorithm</a:t>
            </a:r>
          </a:p>
        </p:txBody>
      </p:sp>
      <p:sp>
        <p:nvSpPr>
          <p:cNvPr name="TextBox 14" id="14"/>
          <p:cNvSpPr txBox="true"/>
          <p:nvPr/>
        </p:nvSpPr>
        <p:spPr>
          <a:xfrm rot="0">
            <a:off x="17063879" y="8961926"/>
            <a:ext cx="390843" cy="1019175"/>
          </a:xfrm>
          <a:prstGeom prst="rect">
            <a:avLst/>
          </a:prstGeom>
        </p:spPr>
        <p:txBody>
          <a:bodyPr anchor="t" rtlCol="false" tIns="0" lIns="0" bIns="0" rIns="0">
            <a:spAutoFit/>
          </a:bodyPr>
          <a:lstStyle/>
          <a:p>
            <a:pPr algn="ctr">
              <a:lnSpc>
                <a:spcPts val="8399"/>
              </a:lnSpc>
              <a:spcBef>
                <a:spcPct val="0"/>
              </a:spcBef>
            </a:pPr>
            <a:r>
              <a:rPr lang="en-US" sz="5999">
                <a:solidFill>
                  <a:srgbClr val="2F5F98"/>
                </a:solidFill>
                <a:latin typeface="Alice Bold"/>
                <a:ea typeface="Alice Bold"/>
                <a:cs typeface="Alice Bold"/>
                <a:sym typeface="Alice Bold"/>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DAGThFiu5Q4</dc:identifier>
  <dcterms:modified xsi:type="dcterms:W3CDTF">2011-08-01T06:04:30Z</dcterms:modified>
  <cp:revision>1</cp:revision>
  <dc:title>ACO with Erasure coding IOT</dc:title>
</cp:coreProperties>
</file>