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5" r:id="rId1"/>
  </p:sldMasterIdLst>
  <p:sldIdLst>
    <p:sldId id="256" r:id="rId2"/>
    <p:sldId id="257" r:id="rId3"/>
    <p:sldId id="263" r:id="rId4"/>
    <p:sldId id="262" r:id="rId5"/>
    <p:sldId id="264" r:id="rId6"/>
    <p:sldId id="265" r:id="rId7"/>
    <p:sldId id="271" r:id="rId8"/>
    <p:sldId id="272" r:id="rId9"/>
    <p:sldId id="273" r:id="rId10"/>
    <p:sldId id="274" r:id="rId11"/>
    <p:sldId id="275" r:id="rId12"/>
    <p:sldId id="276" r:id="rId13"/>
    <p:sldId id="267" r:id="rId14"/>
    <p:sldId id="269" r:id="rId15"/>
    <p:sldId id="270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6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March 5,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March 5,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March 5,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March 5,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March 5, 2015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March 5,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March 5,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March 5,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March 5,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March 5,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March 5, 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March 5,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Genetic_algorithm" TargetMode="External"/><Relationship Id="rId4" Type="http://schemas.openxmlformats.org/officeDocument/2006/relationships/hyperlink" Target="http://en.wikipedia.org/wiki/Travelling_salesman_proble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theprojectspot.com/tutorial-post/creating-a-genetic-algorithm-for-beginners/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Andrew Miller, Kelsey Smith, Hans </a:t>
            </a:r>
            <a:r>
              <a:rPr lang="en-US" dirty="0" err="1" smtClean="0"/>
              <a:t>Vomend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Genetic Algorithms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51465"/>
            <a:ext cx="405169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CIS-</a:t>
            </a:r>
            <a:r>
              <a:rPr lang="en-US" dirty="0" smtClean="0"/>
              <a:t>487 Directed Research in CIS</a:t>
            </a:r>
            <a:endParaRPr lang="en-US" dirty="0"/>
          </a:p>
          <a:p>
            <a:r>
              <a:rPr lang="en-US" dirty="0"/>
              <a:t>Department of Computer Sciences, Mathematics, and Engineering​</a:t>
            </a:r>
          </a:p>
          <a:p>
            <a:r>
              <a:rPr lang="en-US" dirty="0"/>
              <a:t>Shepherd University​</a:t>
            </a:r>
          </a:p>
          <a:p>
            <a:r>
              <a:rPr lang="en-US" dirty="0"/>
              <a:t>P.O. Box 3210​</a:t>
            </a:r>
          </a:p>
          <a:p>
            <a:r>
              <a:rPr lang="en-US" dirty="0"/>
              <a:t>Shepherdstown, WV 25443 </a:t>
            </a:r>
          </a:p>
        </p:txBody>
      </p:sp>
    </p:spTree>
    <p:extLst>
      <p:ext uri="{BB962C8B-B14F-4D97-AF65-F5344CB8AC3E}">
        <p14:creationId xmlns:p14="http://schemas.microsoft.com/office/powerpoint/2010/main" val="3140978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process of crossover, </a:t>
            </a:r>
            <a:r>
              <a:rPr lang="en-US" dirty="0"/>
              <a:t>we </a:t>
            </a:r>
            <a:r>
              <a:rPr lang="en-US" dirty="0" smtClean="0"/>
              <a:t>design </a:t>
            </a:r>
            <a:r>
              <a:rPr lang="en-US" dirty="0"/>
              <a:t>new individuals by combining aspects of our selected individuals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</a:t>
            </a:r>
            <a:r>
              <a:rPr lang="en-US" dirty="0"/>
              <a:t>can think of this as </a:t>
            </a:r>
            <a:r>
              <a:rPr lang="en-US" dirty="0" smtClean="0"/>
              <a:t>imitating the process of sex in </a:t>
            </a:r>
            <a:r>
              <a:rPr lang="en-US" dirty="0"/>
              <a:t>nature. The </a:t>
            </a:r>
            <a:r>
              <a:rPr lang="en-US" dirty="0" smtClean="0"/>
              <a:t>hope </a:t>
            </a:r>
            <a:r>
              <a:rPr lang="en-US" dirty="0"/>
              <a:t>is that by combining certain traits from two or more individuals we will create an even 'fitter' offspring which will inherit the best traits from each of it's parents.</a:t>
            </a:r>
          </a:p>
        </p:txBody>
      </p:sp>
    </p:spTree>
    <p:extLst>
      <p:ext uri="{BB962C8B-B14F-4D97-AF65-F5344CB8AC3E}">
        <p14:creationId xmlns:p14="http://schemas.microsoft.com/office/powerpoint/2010/main" val="3816893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andomness has to be added into </a:t>
            </a:r>
            <a:r>
              <a:rPr lang="en-US" dirty="0"/>
              <a:t>our populations' genetics otherwise every combination of solutions we can create would be in our initial population</a:t>
            </a:r>
            <a:r>
              <a:rPr lang="en-US" dirty="0" smtClean="0"/>
              <a:t>.</a:t>
            </a:r>
          </a:p>
          <a:p>
            <a:r>
              <a:rPr lang="en-US" smtClean="0"/>
              <a:t>Mutation </a:t>
            </a:r>
            <a:r>
              <a:rPr lang="en-US" dirty="0"/>
              <a:t>typically works by making very small changes at random to an individuals genome.</a:t>
            </a:r>
          </a:p>
        </p:txBody>
      </p:sp>
    </p:spTree>
    <p:extLst>
      <p:ext uri="{BB962C8B-B14F-4D97-AF65-F5344CB8AC3E}">
        <p14:creationId xmlns:p14="http://schemas.microsoft.com/office/powerpoint/2010/main" val="3305346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</a:t>
            </a:r>
            <a:r>
              <a:rPr lang="en-US" dirty="0"/>
              <a:t>we have our next generation </a:t>
            </a:r>
            <a:r>
              <a:rPr lang="en-US" dirty="0" smtClean="0"/>
              <a:t>the idea is to we tart </a:t>
            </a:r>
            <a:r>
              <a:rPr lang="en-US" dirty="0"/>
              <a:t>again from step two until we reach a </a:t>
            </a:r>
            <a:r>
              <a:rPr lang="en-US" dirty="0" smtClean="0"/>
              <a:t>desired fitness or solution close enough.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Screen Shot 2015-03-05 at 12.48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510" y="3022600"/>
            <a:ext cx="5479037" cy="338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78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Traveling Sales man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list of cities and the distances between each pair of cities, what is the shortest possible route that visits each city exactly once and returns to the original city?</a:t>
            </a:r>
            <a:endParaRPr lang="en-US" dirty="0"/>
          </a:p>
        </p:txBody>
      </p:sp>
      <p:pic>
        <p:nvPicPr>
          <p:cNvPr id="4" name="Picture 3" descr="Screen Shot 2015-03-05 at 9.55.4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459" y="3538373"/>
            <a:ext cx="28575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000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 on </a:t>
            </a:r>
            <a:r>
              <a:rPr lang="en-US" dirty="0" err="1" smtClean="0"/>
              <a:t>tsp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formulated in 1930</a:t>
            </a:r>
          </a:p>
          <a:p>
            <a:r>
              <a:rPr lang="en-US" dirty="0" smtClean="0"/>
              <a:t>One of the most studied problems in optimization</a:t>
            </a:r>
          </a:p>
          <a:p>
            <a:r>
              <a:rPr lang="en-US" dirty="0" smtClean="0"/>
              <a:t>Used as a benchmark for many optimization methods</a:t>
            </a:r>
          </a:p>
          <a:p>
            <a:r>
              <a:rPr lang="en-US" dirty="0" smtClean="0"/>
              <a:t>Belongs to the class of NP-complete problems</a:t>
            </a:r>
          </a:p>
          <a:p>
            <a:pPr lvl="1"/>
            <a:r>
              <a:rPr lang="en-US" dirty="0" smtClean="0"/>
              <a:t>Possible that the worst-case running time for any algorithm increases exponentially with the number of cities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061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of </a:t>
            </a:r>
            <a:r>
              <a:rPr lang="en-US" dirty="0" err="1" smtClean="0"/>
              <a:t>tsp</a:t>
            </a:r>
            <a:r>
              <a:rPr lang="en-US" dirty="0" smtClean="0"/>
              <a:t> </a:t>
            </a:r>
            <a:r>
              <a:rPr lang="en-US" dirty="0" err="1" smtClean="0"/>
              <a:t>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City – Encodes the tour city</a:t>
            </a:r>
          </a:p>
          <a:p>
            <a:r>
              <a:rPr lang="en-US" dirty="0" err="1" smtClean="0"/>
              <a:t>TourManager</a:t>
            </a:r>
            <a:r>
              <a:rPr lang="en-US" dirty="0" smtClean="0"/>
              <a:t> – Holds all of our destination cities for our tour</a:t>
            </a:r>
          </a:p>
          <a:p>
            <a:r>
              <a:rPr lang="en-US" dirty="0" smtClean="0"/>
              <a:t>Tour – Encodes the tour</a:t>
            </a:r>
          </a:p>
          <a:p>
            <a:r>
              <a:rPr lang="en-US" dirty="0" smtClean="0"/>
              <a:t>Population – Holds a population of candidate tours</a:t>
            </a:r>
          </a:p>
          <a:p>
            <a:r>
              <a:rPr lang="en-US" dirty="0" smtClean="0"/>
              <a:t>GA – Evolve our population of solutions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579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http://www.theprojectspot.com/tutorial-post/creating-a-genetic-algorithm-for-beginners/</a:t>
            </a:r>
            <a:r>
              <a:rPr lang="en-US" dirty="0" smtClean="0">
                <a:hlinkClick r:id="rId2"/>
              </a:rPr>
              <a:t>3</a:t>
            </a:r>
            <a:endParaRPr lang="en-US" dirty="0" smtClean="0"/>
          </a:p>
          <a:p>
            <a:r>
              <a:rPr lang="en-US" dirty="0">
                <a:hlinkClick r:id="rId3"/>
              </a:rPr>
              <a:t>http://en.wikipedia.org/wiki/</a:t>
            </a:r>
            <a:r>
              <a:rPr lang="en-US" dirty="0" smtClean="0">
                <a:hlinkClick r:id="rId3"/>
              </a:rPr>
              <a:t>Genetic_algorithm</a:t>
            </a:r>
            <a:endParaRPr lang="en-US" dirty="0" smtClean="0"/>
          </a:p>
          <a:p>
            <a:r>
              <a:rPr lang="en-US" dirty="0">
                <a:hlinkClick r:id="rId4"/>
              </a:rPr>
              <a:t>http://en.wikipedia.org/wiki/</a:t>
            </a:r>
            <a:r>
              <a:rPr lang="en-US" dirty="0" smtClean="0">
                <a:hlinkClick r:id="rId4"/>
              </a:rPr>
              <a:t>Travelling_salesman_problem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066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Genetic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Subfield of AI and Evolutionary Algorithms</a:t>
            </a:r>
          </a:p>
          <a:p>
            <a:r>
              <a:rPr lang="en-US" dirty="0" smtClean="0"/>
              <a:t>Mimics the process natural selection to provide solutions to optimization problems</a:t>
            </a:r>
          </a:p>
          <a:p>
            <a:pPr lvl="1"/>
            <a:r>
              <a:rPr lang="en-US" dirty="0" smtClean="0"/>
              <a:t>Techniques inspired by natural evolution, such as inheritance, mutation, selection, and crossover.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457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Beginning population is randomly generated individuals</a:t>
            </a:r>
          </a:p>
          <a:p>
            <a:r>
              <a:rPr lang="en-US" dirty="0" smtClean="0"/>
              <a:t>The process is iterative where each iteration is a generation</a:t>
            </a:r>
          </a:p>
          <a:p>
            <a:r>
              <a:rPr lang="en-US" dirty="0" smtClean="0"/>
              <a:t>The fitness of every individual in the population is tested</a:t>
            </a:r>
          </a:p>
          <a:p>
            <a:r>
              <a:rPr lang="en-US" dirty="0" smtClean="0"/>
              <a:t>The more fit individuals are selected and mutated or modified and used in the next generation</a:t>
            </a:r>
          </a:p>
          <a:p>
            <a:r>
              <a:rPr lang="en-US" dirty="0" smtClean="0"/>
              <a:t>The algorithm quits if a sufficient fitness is found or enough generations have passed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1375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of 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genetic model of the solution domain</a:t>
            </a:r>
          </a:p>
          <a:p>
            <a:r>
              <a:rPr lang="en-US" dirty="0" smtClean="0"/>
              <a:t>A fitness method/function to evaluate the solution domain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808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optimum – Blindfold example</a:t>
            </a:r>
          </a:p>
          <a:p>
            <a:pPr lvl="1"/>
            <a:r>
              <a:rPr lang="en-US" dirty="0" smtClean="0"/>
              <a:t>Can escape if shallow enough</a:t>
            </a:r>
          </a:p>
          <a:p>
            <a:r>
              <a:rPr lang="en-US" dirty="0" smtClean="0"/>
              <a:t>Unreasonable to find a global optimum</a:t>
            </a:r>
          </a:p>
          <a:p>
            <a:pPr lvl="1"/>
            <a:r>
              <a:rPr lang="en-US" dirty="0" smtClean="0"/>
              <a:t>Most often a close approximate of the optimal solution should be expected</a:t>
            </a:r>
          </a:p>
          <a:p>
            <a:endParaRPr lang="en-US" dirty="0"/>
          </a:p>
        </p:txBody>
      </p:sp>
      <p:pic>
        <p:nvPicPr>
          <p:cNvPr id="5" name="Picture 4" descr="Screen Shot 2015-03-05 at 9.24.0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844" y="3885382"/>
            <a:ext cx="3681106" cy="276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078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Genetic algorithm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Population – Manages all individuals of a population</a:t>
            </a:r>
          </a:p>
          <a:p>
            <a:r>
              <a:rPr lang="en-US" dirty="0" smtClean="0"/>
              <a:t>Individual – Manages an individual</a:t>
            </a:r>
          </a:p>
          <a:p>
            <a:r>
              <a:rPr lang="en-US" dirty="0" smtClean="0"/>
              <a:t>Algorithm – Manages our evolution algorithms such as crossover and mutation</a:t>
            </a:r>
          </a:p>
          <a:p>
            <a:r>
              <a:rPr lang="en-US" dirty="0" err="1" smtClean="0"/>
              <a:t>FitnessCalc</a:t>
            </a:r>
            <a:r>
              <a:rPr lang="en-US" dirty="0" smtClean="0"/>
              <a:t> – Allows us set a candidate solution and calculate and individual’s fitness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29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/>
              <a:t>an </a:t>
            </a:r>
            <a:r>
              <a:rPr lang="en-US" dirty="0" smtClean="0"/>
              <a:t>the first generation population. </a:t>
            </a:r>
          </a:p>
          <a:p>
            <a:r>
              <a:rPr lang="en-US" dirty="0" smtClean="0"/>
              <a:t>Usually, this </a:t>
            </a:r>
            <a:r>
              <a:rPr lang="en-US" dirty="0"/>
              <a:t>population is </a:t>
            </a:r>
            <a:r>
              <a:rPr lang="en-US" dirty="0" smtClean="0"/>
              <a:t>generated randomly. </a:t>
            </a:r>
          </a:p>
          <a:p>
            <a:r>
              <a:rPr lang="en-US" dirty="0" smtClean="0"/>
              <a:t>Most of the time it </a:t>
            </a:r>
            <a:r>
              <a:rPr lang="en-US" dirty="0"/>
              <a:t>can be any desired size, from only a few individuals to thousands.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499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</a:t>
            </a:r>
            <a:r>
              <a:rPr lang="en-US" dirty="0"/>
              <a:t>member of the population is </a:t>
            </a:r>
            <a:r>
              <a:rPr lang="en-US" dirty="0" smtClean="0"/>
              <a:t> evaluated</a:t>
            </a:r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'fitness' for that </a:t>
            </a:r>
            <a:r>
              <a:rPr lang="en-US" dirty="0" smtClean="0"/>
              <a:t>individual is evaluated</a:t>
            </a:r>
          </a:p>
          <a:p>
            <a:r>
              <a:rPr lang="en-US" dirty="0" smtClean="0"/>
              <a:t>The </a:t>
            </a:r>
            <a:r>
              <a:rPr lang="en-US" dirty="0"/>
              <a:t>fitness value is calculated by how well it fits with our desired requirements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These </a:t>
            </a:r>
            <a:r>
              <a:rPr lang="en-US" dirty="0"/>
              <a:t>requirements could be simple, 'faster algorithms are better', or more complex, 'stronger materials are better but they shouldn't be too heavy'.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412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idea is to constantly improve the fitness of the individual</a:t>
            </a:r>
          </a:p>
          <a:p>
            <a:r>
              <a:rPr lang="en-US" dirty="0" smtClean="0"/>
              <a:t>In the selection process, bad </a:t>
            </a:r>
            <a:r>
              <a:rPr lang="en-US" dirty="0"/>
              <a:t>designs </a:t>
            </a:r>
            <a:r>
              <a:rPr lang="en-US" dirty="0" smtClean="0"/>
              <a:t>are removed and only the best </a:t>
            </a:r>
            <a:r>
              <a:rPr lang="en-US" dirty="0"/>
              <a:t>individuals </a:t>
            </a:r>
            <a:r>
              <a:rPr lang="en-US" dirty="0" smtClean="0"/>
              <a:t>are kept in </a:t>
            </a:r>
            <a:r>
              <a:rPr lang="en-US" dirty="0"/>
              <a:t>the population. </a:t>
            </a:r>
            <a:endParaRPr lang="en-US" dirty="0" smtClean="0"/>
          </a:p>
          <a:p>
            <a:r>
              <a:rPr lang="en-US" dirty="0" smtClean="0"/>
              <a:t>There are various selection methods; The idea is that the better individuals are selected for the next generation.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8766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135</TotalTime>
  <Words>669</Words>
  <Application>Microsoft Macintosh PowerPoint</Application>
  <PresentationFormat>On-screen Show (4:3)</PresentationFormat>
  <Paragraphs>69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Apothecary</vt:lpstr>
      <vt:lpstr>Genetic Algorithms</vt:lpstr>
      <vt:lpstr>What is Genetic Algorithm</vt:lpstr>
      <vt:lpstr>The Process</vt:lpstr>
      <vt:lpstr>Requirements of GA</vt:lpstr>
      <vt:lpstr>Limitations of GA</vt:lpstr>
      <vt:lpstr>Binary Genetic algorithm </vt:lpstr>
      <vt:lpstr>Initialization</vt:lpstr>
      <vt:lpstr>Evaluation</vt:lpstr>
      <vt:lpstr>Selection</vt:lpstr>
      <vt:lpstr>Crossover</vt:lpstr>
      <vt:lpstr>Mutation</vt:lpstr>
      <vt:lpstr>Repeat!</vt:lpstr>
      <vt:lpstr>Traveling Sales man problem</vt:lpstr>
      <vt:lpstr>Info on tsp </vt:lpstr>
      <vt:lpstr>Planning of tsp ga</vt:lpstr>
      <vt:lpstr>Refrence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Algorithms</dc:title>
  <dc:creator>Hans </dc:creator>
  <cp:lastModifiedBy>Hans </cp:lastModifiedBy>
  <cp:revision>14</cp:revision>
  <dcterms:created xsi:type="dcterms:W3CDTF">2015-02-04T20:01:42Z</dcterms:created>
  <dcterms:modified xsi:type="dcterms:W3CDTF">2015-03-05T17:52:55Z</dcterms:modified>
</cp:coreProperties>
</file>