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2" r:id="rId3"/>
    <p:sldId id="257" r:id="rId4"/>
    <p:sldId id="278" r:id="rId5"/>
    <p:sldId id="266" r:id="rId6"/>
    <p:sldId id="258" r:id="rId7"/>
    <p:sldId id="263" r:id="rId8"/>
    <p:sldId id="283" r:id="rId9"/>
    <p:sldId id="280" r:id="rId10"/>
    <p:sldId id="285" r:id="rId11"/>
    <p:sldId id="284" r:id="rId12"/>
    <p:sldId id="279" r:id="rId13"/>
    <p:sldId id="271" r:id="rId14"/>
    <p:sldId id="273" r:id="rId15"/>
    <p:sldId id="270" r:id="rId16"/>
    <p:sldId id="265"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37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p:restoredTop sz="70667"/>
  </p:normalViewPr>
  <p:slideViewPr>
    <p:cSldViewPr snapToGrid="0">
      <p:cViewPr varScale="1">
        <p:scale>
          <a:sx n="123" d="100"/>
          <a:sy n="123" d="100"/>
        </p:scale>
        <p:origin x="10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11023-B6D6-2644-B685-2025A9E56AE1}"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46842-3007-DB4A-BD85-4F0D7D4E1D49}" type="slidenum">
              <a:rPr lang="en-US" smtClean="0"/>
              <a:t>‹#›</a:t>
            </a:fld>
            <a:endParaRPr lang="en-US"/>
          </a:p>
        </p:txBody>
      </p:sp>
    </p:spTree>
    <p:extLst>
      <p:ext uri="{BB962C8B-B14F-4D97-AF65-F5344CB8AC3E}">
        <p14:creationId xmlns:p14="http://schemas.microsoft.com/office/powerpoint/2010/main" val="35980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our presentation for the Big Data Bowl 2025. We have been tasked with using data from Next Gen Stats powered by Amazon. Since we elected to pursue the coaching track, we aim to create a scouting report that will help teams gain an edge with game-planning. We take a dive into the run game and what tendencies and predictions can be obtained from pre-snap player tracking data. Through the data science process, we will show which features are most important; particularly, whether running back depth is significant in predicting whether a play will be a run or pass.</a:t>
            </a:r>
          </a:p>
        </p:txBody>
      </p:sp>
      <p:sp>
        <p:nvSpPr>
          <p:cNvPr id="4" name="Slide Number Placeholder 3"/>
          <p:cNvSpPr>
            <a:spLocks noGrp="1"/>
          </p:cNvSpPr>
          <p:nvPr>
            <p:ph type="sldNum" sz="quarter" idx="5"/>
          </p:nvPr>
        </p:nvSpPr>
        <p:spPr/>
        <p:txBody>
          <a:bodyPr/>
          <a:lstStyle/>
          <a:p>
            <a:fld id="{5CB46842-3007-DB4A-BD85-4F0D7D4E1D49}" type="slidenum">
              <a:rPr lang="en-US" smtClean="0"/>
              <a:t>1</a:t>
            </a:fld>
            <a:endParaRPr lang="en-US"/>
          </a:p>
        </p:txBody>
      </p:sp>
    </p:spTree>
    <p:extLst>
      <p:ext uri="{BB962C8B-B14F-4D97-AF65-F5344CB8AC3E}">
        <p14:creationId xmlns:p14="http://schemas.microsoft.com/office/powerpoint/2010/main" val="694685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discovery included receiver alignment. Most of the alignment findings are obvious but some are more subtle. The more receivers the more likely a pass, but if the receiver alignment was unbalanced then a run could be predicted. Also, fewer receiver typically indicates a run is on the way.</a:t>
            </a:r>
          </a:p>
        </p:txBody>
      </p:sp>
      <p:sp>
        <p:nvSpPr>
          <p:cNvPr id="4" name="Slide Number Placeholder 3"/>
          <p:cNvSpPr>
            <a:spLocks noGrp="1"/>
          </p:cNvSpPr>
          <p:nvPr>
            <p:ph type="sldNum" sz="quarter" idx="5"/>
          </p:nvPr>
        </p:nvSpPr>
        <p:spPr/>
        <p:txBody>
          <a:bodyPr/>
          <a:lstStyle/>
          <a:p>
            <a:fld id="{5CB46842-3007-DB4A-BD85-4F0D7D4E1D49}" type="slidenum">
              <a:rPr lang="en-US" smtClean="0"/>
              <a:t>10</a:t>
            </a:fld>
            <a:endParaRPr lang="en-US"/>
          </a:p>
        </p:txBody>
      </p:sp>
    </p:spTree>
    <p:extLst>
      <p:ext uri="{BB962C8B-B14F-4D97-AF65-F5344CB8AC3E}">
        <p14:creationId xmlns:p14="http://schemas.microsoft.com/office/powerpoint/2010/main" val="312887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98D6D-F0DC-BBA9-6FD8-BBFFAAE394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7BE2C-943C-9ABA-DCF7-739D159A88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C2540-0C67-0A71-D112-14448F3DBEA3}"/>
              </a:ext>
            </a:extLst>
          </p:cNvPr>
          <p:cNvSpPr>
            <a:spLocks noGrp="1"/>
          </p:cNvSpPr>
          <p:nvPr>
            <p:ph type="body" idx="1"/>
          </p:nvPr>
        </p:nvSpPr>
        <p:spPr/>
        <p:txBody>
          <a:bodyPr/>
          <a:lstStyle/>
          <a:p>
            <a:r>
              <a:rPr lang="en-US" dirty="0"/>
              <a:t>Here we begin to see some patterns emerging that may not have been so evident like the more obvious indicators. First, when a fullback is in the game, and especially if he shifts, there is a high probability it is a run play. Likewise, if the team doesn’t shift at all there tends to be slightly higher probability of a pass play. Wide receiver motion is very popular in the dataset and was very balanced and should little variance between pass and run; most likely this is used to induce defenses into making shifts of their own that may actually help the offense.</a:t>
            </a:r>
          </a:p>
        </p:txBody>
      </p:sp>
      <p:sp>
        <p:nvSpPr>
          <p:cNvPr id="4" name="Slide Number Placeholder 3">
            <a:extLst>
              <a:ext uri="{FF2B5EF4-FFF2-40B4-BE49-F238E27FC236}">
                <a16:creationId xmlns:a16="http://schemas.microsoft.com/office/drawing/2014/main" id="{C384FC8B-6288-737B-96C3-E954CC59915D}"/>
              </a:ext>
            </a:extLst>
          </p:cNvPr>
          <p:cNvSpPr>
            <a:spLocks noGrp="1"/>
          </p:cNvSpPr>
          <p:nvPr>
            <p:ph type="sldNum" sz="quarter" idx="5"/>
          </p:nvPr>
        </p:nvSpPr>
        <p:spPr/>
        <p:txBody>
          <a:bodyPr/>
          <a:lstStyle/>
          <a:p>
            <a:fld id="{5CB46842-3007-DB4A-BD85-4F0D7D4E1D49}" type="slidenum">
              <a:rPr lang="en-US" smtClean="0"/>
              <a:t>11</a:t>
            </a:fld>
            <a:endParaRPr lang="en-US"/>
          </a:p>
        </p:txBody>
      </p:sp>
    </p:spTree>
    <p:extLst>
      <p:ext uri="{BB962C8B-B14F-4D97-AF65-F5344CB8AC3E}">
        <p14:creationId xmlns:p14="http://schemas.microsoft.com/office/powerpoint/2010/main" val="77440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897BE-1974-1FC2-8954-2EE9D4A9C0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55AE01-6988-8D0B-7ACD-0766EA937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8DB7D1-112C-AC72-EFF0-FF115AFA694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elected to use </a:t>
            </a:r>
            <a:r>
              <a:rPr lang="en-US" dirty="0" err="1"/>
              <a:t>rushLocationType</a:t>
            </a:r>
            <a:r>
              <a:rPr lang="en-US" dirty="0"/>
              <a:t> as our target variable because if the play was a run, it had a value and if it was a pass play it was null. We engineered this variable to be binary with 1 being a run play and 0 being a pass play. The variable was ‘</a:t>
            </a:r>
            <a:r>
              <a:rPr lang="en-US" dirty="0" err="1"/>
              <a:t>target_rush</a:t>
            </a:r>
            <a:r>
              <a:rPr lang="en-US" dirty="0"/>
              <a:t>’. One-Hot encoding was used for shift, motions, and motion at snap, and additional features were engineered measuring running back, fullback, and quarterback depth at the time of the snap. Continuous variables were standardized, and Boolean variables were created as an integer type. Although some predictive models are fully capable of handling several of these tasks, we elected to take care of this on the front-end before modeling. We utilized XGBoost and </a:t>
            </a:r>
            <a:r>
              <a:rPr lang="en-US" dirty="0" err="1"/>
              <a:t>LightGBM</a:t>
            </a:r>
            <a:r>
              <a:rPr lang="en-US" dirty="0"/>
              <a:t> predictive models. Feature importance was conducted with XGBoost model. Bayesian optimization was used to fine-tune hyperparameters, but </a:t>
            </a:r>
            <a:r>
              <a:rPr lang="en-US" dirty="0" err="1"/>
              <a:t>GridSearchCV</a:t>
            </a:r>
            <a:r>
              <a:rPr lang="en-US" dirty="0"/>
              <a:t> and </a:t>
            </a:r>
            <a:r>
              <a:rPr lang="en-US" dirty="0" err="1"/>
              <a:t>RandomizedSearch</a:t>
            </a:r>
            <a:r>
              <a:rPr lang="en-US" dirty="0"/>
              <a:t> were also performed to ensure we obtained the most accurate parameters. , </a:t>
            </a:r>
            <a:r>
              <a:rPr lang="en-US" dirty="0" err="1"/>
              <a:t>LightGBM</a:t>
            </a:r>
            <a:r>
              <a:rPr lang="en-US" dirty="0"/>
              <a:t> proved to be the most effective, correctly predicting whether a play was a run or pass 77.3% of the time. Additionally, it achieved a high ROC-AUC score of 85.1%, which describes how well the model distinguishes between run and pass plays. This means the model is reliable not just in accuracy but also in understanding subtle patterns. Using XGBoost, we also identified the most important factors contributing to predictions, such as offensive formations, wide receiver alignment, and running back depth, giving us actionable insights into what drives play type tendencies.</a:t>
            </a:r>
          </a:p>
          <a:p>
            <a:endParaRPr lang="en-US" dirty="0"/>
          </a:p>
        </p:txBody>
      </p:sp>
      <p:sp>
        <p:nvSpPr>
          <p:cNvPr id="4" name="Slide Number Placeholder 3">
            <a:extLst>
              <a:ext uri="{FF2B5EF4-FFF2-40B4-BE49-F238E27FC236}">
                <a16:creationId xmlns:a16="http://schemas.microsoft.com/office/drawing/2014/main" id="{2D97CD43-0C7C-BBCC-89A8-C6669EE68B0E}"/>
              </a:ext>
            </a:extLst>
          </p:cNvPr>
          <p:cNvSpPr>
            <a:spLocks noGrp="1"/>
          </p:cNvSpPr>
          <p:nvPr>
            <p:ph type="sldNum" sz="quarter" idx="5"/>
          </p:nvPr>
        </p:nvSpPr>
        <p:spPr/>
        <p:txBody>
          <a:bodyPr/>
          <a:lstStyle/>
          <a:p>
            <a:fld id="{5CB46842-3007-DB4A-BD85-4F0D7D4E1D49}" type="slidenum">
              <a:rPr lang="en-US" smtClean="0"/>
              <a:t>12</a:t>
            </a:fld>
            <a:endParaRPr lang="en-US"/>
          </a:p>
        </p:txBody>
      </p:sp>
    </p:spTree>
    <p:extLst>
      <p:ext uri="{BB962C8B-B14F-4D97-AF65-F5344CB8AC3E}">
        <p14:creationId xmlns:p14="http://schemas.microsoft.com/office/powerpoint/2010/main" val="2194251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feature importance, don’t be fooled when looking at this chart and thinking “Shotgun formation means run?” That would be a mistake. This is simply saying these features, or variables, in the data had the most gain for the predictive model. As we can see, </a:t>
            </a:r>
            <a:r>
              <a:rPr lang="en-US" dirty="0" err="1"/>
              <a:t>rb_depth</a:t>
            </a:r>
            <a:r>
              <a:rPr lang="en-US" dirty="0"/>
              <a:t> is up near the top, which is a good indicator for our hypothesis that running back depth is statistically significant in predicting whether a play will be a run or pass.</a:t>
            </a:r>
          </a:p>
        </p:txBody>
      </p:sp>
      <p:sp>
        <p:nvSpPr>
          <p:cNvPr id="4" name="Slide Number Placeholder 3"/>
          <p:cNvSpPr>
            <a:spLocks noGrp="1"/>
          </p:cNvSpPr>
          <p:nvPr>
            <p:ph type="sldNum" sz="quarter" idx="5"/>
          </p:nvPr>
        </p:nvSpPr>
        <p:spPr/>
        <p:txBody>
          <a:bodyPr/>
          <a:lstStyle/>
          <a:p>
            <a:fld id="{5CB46842-3007-DB4A-BD85-4F0D7D4E1D49}" type="slidenum">
              <a:rPr lang="en-US" smtClean="0"/>
              <a:t>13</a:t>
            </a:fld>
            <a:endParaRPr lang="en-US"/>
          </a:p>
        </p:txBody>
      </p:sp>
    </p:spTree>
    <p:extLst>
      <p:ext uri="{BB962C8B-B14F-4D97-AF65-F5344CB8AC3E}">
        <p14:creationId xmlns:p14="http://schemas.microsoft.com/office/powerpoint/2010/main" val="1155576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predicted at the beginning of the presentation, running back depth had the most impact on the model output. Furthermore, we confirmed our descriptive findings of player movement and down &amp; distance.</a:t>
            </a:r>
          </a:p>
        </p:txBody>
      </p:sp>
      <p:sp>
        <p:nvSpPr>
          <p:cNvPr id="4" name="Slide Number Placeholder 3"/>
          <p:cNvSpPr>
            <a:spLocks noGrp="1"/>
          </p:cNvSpPr>
          <p:nvPr>
            <p:ph type="sldNum" sz="quarter" idx="5"/>
          </p:nvPr>
        </p:nvSpPr>
        <p:spPr/>
        <p:txBody>
          <a:bodyPr/>
          <a:lstStyle/>
          <a:p>
            <a:fld id="{5CB46842-3007-DB4A-BD85-4F0D7D4E1D49}" type="slidenum">
              <a:rPr lang="en-US" smtClean="0"/>
              <a:t>14</a:t>
            </a:fld>
            <a:endParaRPr lang="en-US"/>
          </a:p>
        </p:txBody>
      </p:sp>
    </p:spTree>
    <p:extLst>
      <p:ext uri="{BB962C8B-B14F-4D97-AF65-F5344CB8AC3E}">
        <p14:creationId xmlns:p14="http://schemas.microsoft.com/office/powerpoint/2010/main" val="102859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testing both XGBoost and </a:t>
            </a:r>
            <a:r>
              <a:rPr lang="en-US" dirty="0" err="1"/>
              <a:t>LightGBM</a:t>
            </a:r>
            <a:r>
              <a:rPr lang="en-US" dirty="0"/>
              <a:t> models, we found that the </a:t>
            </a:r>
            <a:r>
              <a:rPr lang="en-US" dirty="0" err="1"/>
              <a:t>LightGBM</a:t>
            </a:r>
            <a:r>
              <a:rPr lang="en-US" dirty="0"/>
              <a:t> model tested best. We found the accuracy to be 78.6% and ROC-AUC to be 85.6%. This is basically saying that with our model, one can have a much better prediction that a random guess at 50% and the model will be correct more than 3/4ths of the time. Those metrics are promising, considering in 2021, </a:t>
            </a:r>
            <a:r>
              <a:rPr lang="en-US" dirty="0" err="1"/>
              <a:t>Otting’s</a:t>
            </a:r>
            <a:r>
              <a:rPr lang="en-US" dirty="0"/>
              <a:t> Markov model had an accuracy of 71.6%, while Lee, Chen, and Lakshman had 75.9% accuracy with a ROC-AUC of 84.9%.</a:t>
            </a:r>
          </a:p>
        </p:txBody>
      </p:sp>
      <p:sp>
        <p:nvSpPr>
          <p:cNvPr id="4" name="Slide Number Placeholder 3"/>
          <p:cNvSpPr>
            <a:spLocks noGrp="1"/>
          </p:cNvSpPr>
          <p:nvPr>
            <p:ph type="sldNum" sz="quarter" idx="5"/>
          </p:nvPr>
        </p:nvSpPr>
        <p:spPr/>
        <p:txBody>
          <a:bodyPr/>
          <a:lstStyle/>
          <a:p>
            <a:fld id="{5CB46842-3007-DB4A-BD85-4F0D7D4E1D49}" type="slidenum">
              <a:rPr lang="en-US" smtClean="0"/>
              <a:t>15</a:t>
            </a:fld>
            <a:endParaRPr lang="en-US"/>
          </a:p>
        </p:txBody>
      </p:sp>
    </p:spTree>
    <p:extLst>
      <p:ext uri="{BB962C8B-B14F-4D97-AF65-F5344CB8AC3E}">
        <p14:creationId xmlns:p14="http://schemas.microsoft.com/office/powerpoint/2010/main" val="2480594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is here and incorporating machine learning into your game planning will help. All 32 NFL teams have data analysts and technology is only becoming more powerful. It is worthwhile to evaluate available metrics and try to uncover a metric that could be a significant tell. This report has shown that running back depth is very significant and can be an indicator for a defensive audible. Additionally, player shifting and of course down and distance all can reveal meaningful information in an offense’s scheme.</a:t>
            </a:r>
          </a:p>
        </p:txBody>
      </p:sp>
      <p:sp>
        <p:nvSpPr>
          <p:cNvPr id="4" name="Slide Number Placeholder 3"/>
          <p:cNvSpPr>
            <a:spLocks noGrp="1"/>
          </p:cNvSpPr>
          <p:nvPr>
            <p:ph type="sldNum" sz="quarter" idx="5"/>
          </p:nvPr>
        </p:nvSpPr>
        <p:spPr/>
        <p:txBody>
          <a:bodyPr/>
          <a:lstStyle/>
          <a:p>
            <a:fld id="{5CB46842-3007-DB4A-BD85-4F0D7D4E1D49}" type="slidenum">
              <a:rPr lang="en-US" smtClean="0"/>
              <a:t>16</a:t>
            </a:fld>
            <a:endParaRPr lang="en-US"/>
          </a:p>
        </p:txBody>
      </p:sp>
    </p:spTree>
    <p:extLst>
      <p:ext uri="{BB962C8B-B14F-4D97-AF65-F5344CB8AC3E}">
        <p14:creationId xmlns:p14="http://schemas.microsoft.com/office/powerpoint/2010/main" val="1819157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technology and generative artificial intelligence continues to sky-rocket, it is not beyond the realm of possibilities in the near future of using computer imaging to train predictive models that will be able to provide real-time analytics and predictions. Imagine the advantage in scouting your opponent if all you had to do was run their game film through a model and let the computer use its advance capabilities of picking up on even more hidden nuances. We believe we have only hit the top of the iceberg when it comes to the intersection of professional football and data science.</a:t>
            </a:r>
          </a:p>
        </p:txBody>
      </p:sp>
      <p:sp>
        <p:nvSpPr>
          <p:cNvPr id="4" name="Slide Number Placeholder 3"/>
          <p:cNvSpPr>
            <a:spLocks noGrp="1"/>
          </p:cNvSpPr>
          <p:nvPr>
            <p:ph type="sldNum" sz="quarter" idx="5"/>
          </p:nvPr>
        </p:nvSpPr>
        <p:spPr/>
        <p:txBody>
          <a:bodyPr/>
          <a:lstStyle/>
          <a:p>
            <a:fld id="{5CB46842-3007-DB4A-BD85-4F0D7D4E1D49}" type="slidenum">
              <a:rPr lang="en-US" smtClean="0"/>
              <a:t>17</a:t>
            </a:fld>
            <a:endParaRPr lang="en-US"/>
          </a:p>
        </p:txBody>
      </p:sp>
    </p:spTree>
    <p:extLst>
      <p:ext uri="{BB962C8B-B14F-4D97-AF65-F5344CB8AC3E}">
        <p14:creationId xmlns:p14="http://schemas.microsoft.com/office/powerpoint/2010/main" val="4030503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B46842-3007-DB4A-BD85-4F0D7D4E1D49}" type="slidenum">
              <a:rPr lang="en-US" smtClean="0"/>
              <a:t>18</a:t>
            </a:fld>
            <a:endParaRPr lang="en-US"/>
          </a:p>
        </p:txBody>
      </p:sp>
    </p:spTree>
    <p:extLst>
      <p:ext uri="{BB962C8B-B14F-4D97-AF65-F5344CB8AC3E}">
        <p14:creationId xmlns:p14="http://schemas.microsoft.com/office/powerpoint/2010/main" val="382716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Helvetica Neue"/>
              </a:rPr>
              <a:t>The Big Data Bowl (BDB) is in its seventh year of competition. With the advancement of data analytics and its availability, more and more  focus is being placed on developing insights from that data. This year the BDB has challenged competitors to develop actionable insight from pre-snap player tracking data. When one watches a game, there will be times that where it is fairly obvious what the offense is about to do. Think about the Philadelphia “Tush-Push” or the ball is at the 50 and time is about to expire, and the offense needs a Hail Mary Miracle. However, it the normal progress of a game, it may not be as obvious, and this is where the real insight begins.</a:t>
            </a:r>
          </a:p>
          <a:p>
            <a:endParaRPr lang="en-US" dirty="0"/>
          </a:p>
        </p:txBody>
      </p:sp>
      <p:sp>
        <p:nvSpPr>
          <p:cNvPr id="4" name="Slide Number Placeholder 3"/>
          <p:cNvSpPr>
            <a:spLocks noGrp="1"/>
          </p:cNvSpPr>
          <p:nvPr>
            <p:ph type="sldNum" sz="quarter" idx="5"/>
          </p:nvPr>
        </p:nvSpPr>
        <p:spPr/>
        <p:txBody>
          <a:bodyPr/>
          <a:lstStyle/>
          <a:p>
            <a:fld id="{5CB46842-3007-DB4A-BD85-4F0D7D4E1D49}" type="slidenum">
              <a:rPr lang="en-US" smtClean="0"/>
              <a:t>2</a:t>
            </a:fld>
            <a:endParaRPr lang="en-US"/>
          </a:p>
        </p:txBody>
      </p:sp>
    </p:spTree>
    <p:extLst>
      <p:ext uri="{BB962C8B-B14F-4D97-AF65-F5344CB8AC3E}">
        <p14:creationId xmlns:p14="http://schemas.microsoft.com/office/powerpoint/2010/main" val="418612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Neue"/>
              </a:rPr>
              <a:t>Our goal is to predict whether a play will be a run or pass by analyzing pre-snap player tracking data that includes formations, motion, shifts, personnel type, down and distance, and specific player positioning. Furthermore, we seek to test our theory that running back depth is significant in determining play type. For this analysis we will be using the data provided by the competition.</a:t>
            </a:r>
            <a:endParaRPr lang="en-US" dirty="0"/>
          </a:p>
          <a:p>
            <a:endParaRPr lang="en-US" dirty="0"/>
          </a:p>
        </p:txBody>
      </p:sp>
      <p:sp>
        <p:nvSpPr>
          <p:cNvPr id="4" name="Slide Number Placeholder 3"/>
          <p:cNvSpPr>
            <a:spLocks noGrp="1"/>
          </p:cNvSpPr>
          <p:nvPr>
            <p:ph type="sldNum" sz="quarter" idx="5"/>
          </p:nvPr>
        </p:nvSpPr>
        <p:spPr/>
        <p:txBody>
          <a:bodyPr/>
          <a:lstStyle/>
          <a:p>
            <a:fld id="{5CB46842-3007-DB4A-BD85-4F0D7D4E1D49}" type="slidenum">
              <a:rPr lang="en-US" smtClean="0"/>
              <a:t>3</a:t>
            </a:fld>
            <a:endParaRPr lang="en-US"/>
          </a:p>
        </p:txBody>
      </p:sp>
    </p:spTree>
    <p:extLst>
      <p:ext uri="{BB962C8B-B14F-4D97-AF65-F5344CB8AC3E}">
        <p14:creationId xmlns:p14="http://schemas.microsoft.com/office/powerpoint/2010/main" val="133357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When Phil Mickelson sat down with David </a:t>
            </a:r>
            <a:r>
              <a:rPr lang="en-US" dirty="0" err="1">
                <a:latin typeface="Calibri"/>
                <a:ea typeface="Calibri"/>
                <a:cs typeface="Calibri"/>
              </a:rPr>
              <a:t>Feherty</a:t>
            </a:r>
            <a:r>
              <a:rPr lang="en-US" dirty="0">
                <a:latin typeface="Calibri"/>
                <a:ea typeface="Calibri"/>
                <a:cs typeface="Calibri"/>
              </a:rPr>
              <a:t> for his weekly TV show, he went through the numerous parameters he goes through for every shot in between tee to green. Now picture having to assess a relatively similar number of factors to call a play before the offense snaps the ball. There in lies the challenge. Coordinators must make these decisions in real-time, and sometimes very quick when facing a face-paced offense. Our challenge is sifting through the different variables to include formations, down and distance, play shifts, player motion, motion at the snap, receive alignment, time left in the game, score, and so on. Anyone has a 50/50 chance of guessing whether a play is a run or pass, but coaches have to be better than that. Likewise, offensive coordinators develop schemes to appear balanced and unpredictable but can they out-run the data and hidden tendencies that might exists. Again, this report can serve useful to both defensive and offensive coordinators.</a:t>
            </a:r>
          </a:p>
        </p:txBody>
      </p:sp>
      <p:sp>
        <p:nvSpPr>
          <p:cNvPr id="4" name="Slide Number Placeholder 3"/>
          <p:cNvSpPr>
            <a:spLocks noGrp="1"/>
          </p:cNvSpPr>
          <p:nvPr>
            <p:ph type="sldNum" sz="quarter" idx="5"/>
          </p:nvPr>
        </p:nvSpPr>
        <p:spPr/>
        <p:txBody>
          <a:bodyPr/>
          <a:lstStyle/>
          <a:p>
            <a:fld id="{5CB46842-3007-DB4A-BD85-4F0D7D4E1D49}" type="slidenum">
              <a:rPr lang="en-US" smtClean="0"/>
              <a:t>4</a:t>
            </a:fld>
            <a:endParaRPr lang="en-US"/>
          </a:p>
        </p:txBody>
      </p:sp>
    </p:spTree>
    <p:extLst>
      <p:ext uri="{BB962C8B-B14F-4D97-AF65-F5344CB8AC3E}">
        <p14:creationId xmlns:p14="http://schemas.microsoft.com/office/powerpoint/2010/main" val="2997504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Predictive analytics reveal hidden patterns in formations, alignments, and motion, offering insights that coaches can use to outsmart opponents. These insights can help teams optimize play calls, adapt strategies, and make data-informed adjustments on the field. Additionally, coaches can develop insights from predictive modeling and test different strategies and engineered features to gain an even bigger edge that opponents may not realize they’re doing. Sometimes the tendency can be so easy to spot like a quarter back who has a playbook armband on each arm, one for running plays and one for passing plays. However, with the sophistication of the NFL, it is unlikely finding tendencies will be this easy.</a:t>
            </a:r>
          </a:p>
          <a:p>
            <a:endParaRPr lang="en-US" dirty="0"/>
          </a:p>
        </p:txBody>
      </p:sp>
      <p:sp>
        <p:nvSpPr>
          <p:cNvPr id="4" name="Slide Number Placeholder 3"/>
          <p:cNvSpPr>
            <a:spLocks noGrp="1"/>
          </p:cNvSpPr>
          <p:nvPr>
            <p:ph type="sldNum" sz="quarter" idx="5"/>
          </p:nvPr>
        </p:nvSpPr>
        <p:spPr/>
        <p:txBody>
          <a:bodyPr/>
          <a:lstStyle/>
          <a:p>
            <a:fld id="{5CB46842-3007-DB4A-BD85-4F0D7D4E1D49}" type="slidenum">
              <a:rPr lang="en-US" smtClean="0"/>
              <a:t>5</a:t>
            </a:fld>
            <a:endParaRPr lang="en-US"/>
          </a:p>
        </p:txBody>
      </p:sp>
    </p:spTree>
    <p:extLst>
      <p:ext uri="{BB962C8B-B14F-4D97-AF65-F5344CB8AC3E}">
        <p14:creationId xmlns:p14="http://schemas.microsoft.com/office/powerpoint/2010/main" val="205582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BDB provided 13 different tables in the form of comma separated value files with approximately 150 combined columns and about 58.7 million records. Four of the files consisted of player data, game data, play data, and player play data. The bulk of the data was found in the 9 weeks of player tracking data for every play in every game during that time. When combined there were over 50 million records with a size of about 8.2 GB.</a:t>
            </a:r>
          </a:p>
        </p:txBody>
      </p:sp>
      <p:sp>
        <p:nvSpPr>
          <p:cNvPr id="4" name="Slide Number Placeholder 3"/>
          <p:cNvSpPr>
            <a:spLocks noGrp="1"/>
          </p:cNvSpPr>
          <p:nvPr>
            <p:ph type="sldNum" sz="quarter" idx="5"/>
          </p:nvPr>
        </p:nvSpPr>
        <p:spPr/>
        <p:txBody>
          <a:bodyPr/>
          <a:lstStyle/>
          <a:p>
            <a:fld id="{5CB46842-3007-DB4A-BD85-4F0D7D4E1D49}" type="slidenum">
              <a:rPr lang="en-US" smtClean="0"/>
              <a:t>6</a:t>
            </a:fld>
            <a:endParaRPr lang="en-US"/>
          </a:p>
        </p:txBody>
      </p:sp>
    </p:spTree>
    <p:extLst>
      <p:ext uri="{BB962C8B-B14F-4D97-AF65-F5344CB8AC3E}">
        <p14:creationId xmlns:p14="http://schemas.microsoft.com/office/powerpoint/2010/main" val="225590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began our analysis as most and cleaned, prepared, preprocessed and transformed the data. Next removed features that were associated with post-snap data, removed data where the play would result in a penalty like having two men in motion at the snap, and systematically progressed through each week of tracking data by aggregating, encoding, engineering features, and merging the tables. Lastly, we concatenated the 9 different aggregated tables to develop a final aggregated table that consisted of just over 16000 rows and 35 columns – a much more manageable file at 4.2 MB. At this point, we developed descriptive visuals that could possibly reveal trends and break-downs the are readily accessible in the data.</a:t>
            </a:r>
          </a:p>
        </p:txBody>
      </p:sp>
      <p:sp>
        <p:nvSpPr>
          <p:cNvPr id="4" name="Slide Number Placeholder 3"/>
          <p:cNvSpPr>
            <a:spLocks noGrp="1"/>
          </p:cNvSpPr>
          <p:nvPr>
            <p:ph type="sldNum" sz="quarter" idx="5"/>
          </p:nvPr>
        </p:nvSpPr>
        <p:spPr/>
        <p:txBody>
          <a:bodyPr/>
          <a:lstStyle/>
          <a:p>
            <a:fld id="{5CB46842-3007-DB4A-BD85-4F0D7D4E1D49}" type="slidenum">
              <a:rPr lang="en-US" smtClean="0"/>
              <a:t>7</a:t>
            </a:fld>
            <a:endParaRPr lang="en-US"/>
          </a:p>
        </p:txBody>
      </p:sp>
    </p:spTree>
    <p:extLst>
      <p:ext uri="{BB962C8B-B14F-4D97-AF65-F5344CB8AC3E}">
        <p14:creationId xmlns:p14="http://schemas.microsoft.com/office/powerpoint/2010/main" val="231746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0AA80-BC9F-D5E9-FD48-3FAACD4A4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286DA-16D6-5C8A-030F-B726D6AF14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4EAE8-0728-7228-490A-35C786FE2D8A}"/>
              </a:ext>
            </a:extLst>
          </p:cNvPr>
          <p:cNvSpPr>
            <a:spLocks noGrp="1"/>
          </p:cNvSpPr>
          <p:nvPr>
            <p:ph type="body" idx="1"/>
          </p:nvPr>
        </p:nvSpPr>
        <p:spPr/>
        <p:txBody>
          <a:bodyPr/>
          <a:lstStyle/>
          <a:p>
            <a:r>
              <a:rPr lang="en-US" dirty="0"/>
              <a:t>It will come as no surprise that as the down and distance increases, the probability of pass coming is increasing. The same can be said for when the distance to get a first down decreases, the probability of seeing a run play increases. As seen in the chart, this trend is evident. However, one interesting not is that teams were more likely to fun the ball on first down with 10 or less yards to go, and second down with 6 or less yards to go. A few anomalies were found like the tendency to run the ball on first down</a:t>
            </a:r>
          </a:p>
        </p:txBody>
      </p:sp>
      <p:sp>
        <p:nvSpPr>
          <p:cNvPr id="4" name="Slide Number Placeholder 3">
            <a:extLst>
              <a:ext uri="{FF2B5EF4-FFF2-40B4-BE49-F238E27FC236}">
                <a16:creationId xmlns:a16="http://schemas.microsoft.com/office/drawing/2014/main" id="{68A4AB84-B203-C016-8998-E1F211149C10}"/>
              </a:ext>
            </a:extLst>
          </p:cNvPr>
          <p:cNvSpPr>
            <a:spLocks noGrp="1"/>
          </p:cNvSpPr>
          <p:nvPr>
            <p:ph type="sldNum" sz="quarter" idx="5"/>
          </p:nvPr>
        </p:nvSpPr>
        <p:spPr/>
        <p:txBody>
          <a:bodyPr/>
          <a:lstStyle/>
          <a:p>
            <a:fld id="{5CB46842-3007-DB4A-BD85-4F0D7D4E1D49}" type="slidenum">
              <a:rPr lang="en-US" smtClean="0"/>
              <a:t>8</a:t>
            </a:fld>
            <a:endParaRPr lang="en-US"/>
          </a:p>
        </p:txBody>
      </p:sp>
    </p:spTree>
    <p:extLst>
      <p:ext uri="{BB962C8B-B14F-4D97-AF65-F5344CB8AC3E}">
        <p14:creationId xmlns:p14="http://schemas.microsoft.com/office/powerpoint/2010/main" val="3954067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3AC1E-E8E7-1C6A-ACAA-F86367FA28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CB2A43-1CA6-18DD-4A27-E9B823E2D3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F8A024-CE55-E6D0-BC54-95CAF84DFC5C}"/>
              </a:ext>
            </a:extLst>
          </p:cNvPr>
          <p:cNvSpPr>
            <a:spLocks noGrp="1"/>
          </p:cNvSpPr>
          <p:nvPr>
            <p:ph type="body" idx="1"/>
          </p:nvPr>
        </p:nvSpPr>
        <p:spPr/>
        <p:txBody>
          <a:bodyPr/>
          <a:lstStyle/>
          <a:p>
            <a:r>
              <a:rPr lang="en-US" dirty="0"/>
              <a:t>Again, the descriptive analytics confirms that when teams are in certain formations like Jumbo or Wildcat, they are more likely to run the ball, and when there are not running backs in the backfield (Empty) they are more likely to pass. However, the empty set can be tricky when teams have explosive quarterbacks like Lamar Jackson, Geno Smith, or Patrick </a:t>
            </a:r>
            <a:r>
              <a:rPr lang="en-US" dirty="0" err="1"/>
              <a:t>Mahomes</a:t>
            </a:r>
            <a:r>
              <a:rPr lang="en-US" dirty="0"/>
              <a:t>.</a:t>
            </a:r>
          </a:p>
        </p:txBody>
      </p:sp>
      <p:sp>
        <p:nvSpPr>
          <p:cNvPr id="4" name="Slide Number Placeholder 3">
            <a:extLst>
              <a:ext uri="{FF2B5EF4-FFF2-40B4-BE49-F238E27FC236}">
                <a16:creationId xmlns:a16="http://schemas.microsoft.com/office/drawing/2014/main" id="{99770C37-ED51-70F9-D6E6-A5DAC21A8505}"/>
              </a:ext>
            </a:extLst>
          </p:cNvPr>
          <p:cNvSpPr>
            <a:spLocks noGrp="1"/>
          </p:cNvSpPr>
          <p:nvPr>
            <p:ph type="sldNum" sz="quarter" idx="5"/>
          </p:nvPr>
        </p:nvSpPr>
        <p:spPr/>
        <p:txBody>
          <a:bodyPr/>
          <a:lstStyle/>
          <a:p>
            <a:fld id="{5CB46842-3007-DB4A-BD85-4F0D7D4E1D49}" type="slidenum">
              <a:rPr lang="en-US" smtClean="0"/>
              <a:t>9</a:t>
            </a:fld>
            <a:endParaRPr lang="en-US"/>
          </a:p>
        </p:txBody>
      </p:sp>
    </p:spTree>
    <p:extLst>
      <p:ext uri="{BB962C8B-B14F-4D97-AF65-F5344CB8AC3E}">
        <p14:creationId xmlns:p14="http://schemas.microsoft.com/office/powerpoint/2010/main" val="4233033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A5A5-0675-26D4-522B-062E6BDCCF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0B50C9-B347-1DBC-D76E-407EF89525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18ED0-2F2D-F44A-F6D4-9DBC763016AD}"/>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5" name="Footer Placeholder 4">
            <a:extLst>
              <a:ext uri="{FF2B5EF4-FFF2-40B4-BE49-F238E27FC236}">
                <a16:creationId xmlns:a16="http://schemas.microsoft.com/office/drawing/2014/main" id="{974A9A7E-FEEB-ABA8-4489-448C320448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AA33DB2-1C7A-C14C-597B-0A1EBFA11A62}"/>
              </a:ext>
            </a:extLst>
          </p:cNvPr>
          <p:cNvSpPr>
            <a:spLocks noGrp="1"/>
          </p:cNvSpPr>
          <p:nvPr>
            <p:ph type="sldNum" sz="quarter" idx="12"/>
          </p:nvPr>
        </p:nvSpPr>
        <p:spPr/>
        <p:txBody>
          <a:bodyPr/>
          <a:lstStyle/>
          <a:p>
            <a:fld id="{6389EB46-69A8-744F-BCB0-62A2F31EF469}" type="slidenum">
              <a:rPr lang="en-US" smtClean="0"/>
              <a:t>‹#›</a:t>
            </a:fld>
            <a:endParaRPr lang="en-US"/>
          </a:p>
        </p:txBody>
      </p:sp>
    </p:spTree>
    <p:extLst>
      <p:ext uri="{BB962C8B-B14F-4D97-AF65-F5344CB8AC3E}">
        <p14:creationId xmlns:p14="http://schemas.microsoft.com/office/powerpoint/2010/main" val="37746590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C688-9B92-298E-4B2A-ADC53D07EC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8AB2D6-A173-2B80-0725-F397349A59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E6A640-4498-AF64-6878-7DB3292F3D76}"/>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5" name="Footer Placeholder 4">
            <a:extLst>
              <a:ext uri="{FF2B5EF4-FFF2-40B4-BE49-F238E27FC236}">
                <a16:creationId xmlns:a16="http://schemas.microsoft.com/office/drawing/2014/main" id="{33AD38F3-B217-9645-3F7C-6C7DBA2347C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9180471-3667-1C22-6771-1B4ACFE52335}"/>
              </a:ext>
            </a:extLst>
          </p:cNvPr>
          <p:cNvSpPr>
            <a:spLocks noGrp="1"/>
          </p:cNvSpPr>
          <p:nvPr>
            <p:ph type="sldNum" sz="quarter" idx="12"/>
          </p:nvPr>
        </p:nvSpPr>
        <p:spPr/>
        <p:txBody>
          <a:bodyPr/>
          <a:lstStyle/>
          <a:p>
            <a:fld id="{6389EB46-69A8-744F-BCB0-62A2F31EF469}" type="slidenum">
              <a:rPr lang="en-US" smtClean="0"/>
              <a:t>‹#›</a:t>
            </a:fld>
            <a:endParaRPr lang="en-US"/>
          </a:p>
        </p:txBody>
      </p:sp>
    </p:spTree>
    <p:extLst>
      <p:ext uri="{BB962C8B-B14F-4D97-AF65-F5344CB8AC3E}">
        <p14:creationId xmlns:p14="http://schemas.microsoft.com/office/powerpoint/2010/main" val="271864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4BAE7-4354-9305-3D97-0A9C6A467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FE5A67-D383-7449-41DD-A7E1837E3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A1E81-3F4A-E177-7247-CBF3D99DB466}"/>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5" name="Footer Placeholder 4">
            <a:extLst>
              <a:ext uri="{FF2B5EF4-FFF2-40B4-BE49-F238E27FC236}">
                <a16:creationId xmlns:a16="http://schemas.microsoft.com/office/drawing/2014/main" id="{8ED9F4D0-C15E-C09E-D8BB-3CD7CDB24A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CBC7E3-7965-297C-C638-D99920D16EB8}"/>
              </a:ext>
            </a:extLst>
          </p:cNvPr>
          <p:cNvSpPr>
            <a:spLocks noGrp="1"/>
          </p:cNvSpPr>
          <p:nvPr>
            <p:ph type="sldNum" sz="quarter" idx="12"/>
          </p:nvPr>
        </p:nvSpPr>
        <p:spPr/>
        <p:txBody>
          <a:bodyPr/>
          <a:lstStyle/>
          <a:p>
            <a:fld id="{6389EB46-69A8-744F-BCB0-62A2F31EF469}" type="slidenum">
              <a:rPr lang="en-US" smtClean="0"/>
              <a:t>‹#›</a:t>
            </a:fld>
            <a:endParaRPr lang="en-US"/>
          </a:p>
        </p:txBody>
      </p:sp>
    </p:spTree>
    <p:extLst>
      <p:ext uri="{BB962C8B-B14F-4D97-AF65-F5344CB8AC3E}">
        <p14:creationId xmlns:p14="http://schemas.microsoft.com/office/powerpoint/2010/main" val="402079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5743-9025-8E99-C8A5-8CAE725F0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C40648-EF7C-3955-AC57-E06DDEC1F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563C88A-3EC5-1354-2A8B-CF8FFB24B808}"/>
              </a:ext>
            </a:extLst>
          </p:cNvPr>
          <p:cNvSpPr>
            <a:spLocks noGrp="1"/>
          </p:cNvSpPr>
          <p:nvPr>
            <p:ph type="sldNum" sz="quarter" idx="12"/>
          </p:nvPr>
        </p:nvSpPr>
        <p:spPr/>
        <p:txBody>
          <a:bodyPr/>
          <a:lstStyle/>
          <a:p>
            <a:fld id="{6389EB46-69A8-744F-BCB0-62A2F31EF469}" type="slidenum">
              <a:rPr lang="en-US" smtClean="0"/>
              <a:t>‹#›</a:t>
            </a:fld>
            <a:endParaRPr lang="en-US"/>
          </a:p>
        </p:txBody>
      </p:sp>
      <p:cxnSp>
        <p:nvCxnSpPr>
          <p:cNvPr id="8" name="Straight Connector 7">
            <a:extLst>
              <a:ext uri="{FF2B5EF4-FFF2-40B4-BE49-F238E27FC236}">
                <a16:creationId xmlns:a16="http://schemas.microsoft.com/office/drawing/2014/main" id="{37EC8086-C9BC-5164-BE14-8BF8E162D462}"/>
              </a:ext>
            </a:extLst>
          </p:cNvPr>
          <p:cNvCxnSpPr>
            <a:cxnSpLocks/>
          </p:cNvCxnSpPr>
          <p:nvPr userDrawn="1"/>
        </p:nvCxnSpPr>
        <p:spPr>
          <a:xfrm>
            <a:off x="838200" y="6176963"/>
            <a:ext cx="10515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99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88BF-3291-5F17-A6D4-E947E6581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3736AA-1715-69DF-6A25-32C0115F5D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BA5F1-EE9A-98A5-615E-949290E6C88E}"/>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5" name="Footer Placeholder 4">
            <a:extLst>
              <a:ext uri="{FF2B5EF4-FFF2-40B4-BE49-F238E27FC236}">
                <a16:creationId xmlns:a16="http://schemas.microsoft.com/office/drawing/2014/main" id="{CDD60454-7941-B318-4D0D-47F9F65082C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1040C44-AFB6-A3FE-6C03-E5F64B747B13}"/>
              </a:ext>
            </a:extLst>
          </p:cNvPr>
          <p:cNvSpPr>
            <a:spLocks noGrp="1"/>
          </p:cNvSpPr>
          <p:nvPr>
            <p:ph type="sldNum" sz="quarter" idx="12"/>
          </p:nvPr>
        </p:nvSpPr>
        <p:spPr/>
        <p:txBody>
          <a:bodyPr/>
          <a:lstStyle/>
          <a:p>
            <a:fld id="{6389EB46-69A8-744F-BCB0-62A2F31EF469}" type="slidenum">
              <a:rPr lang="en-US" smtClean="0"/>
              <a:t>‹#›</a:t>
            </a:fld>
            <a:endParaRPr lang="en-US"/>
          </a:p>
        </p:txBody>
      </p:sp>
    </p:spTree>
    <p:extLst>
      <p:ext uri="{BB962C8B-B14F-4D97-AF65-F5344CB8AC3E}">
        <p14:creationId xmlns:p14="http://schemas.microsoft.com/office/powerpoint/2010/main" val="19868381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35EF-B111-F10F-A6A3-52369EB89F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C0EBD-D2DF-4B4E-CB2D-E67D9D680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377352-0A52-83BA-C2AB-F8DE50C13A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6BDB018-8705-6A12-4D93-9D33C2EA938F}"/>
              </a:ext>
            </a:extLst>
          </p:cNvPr>
          <p:cNvSpPr>
            <a:spLocks noGrp="1"/>
          </p:cNvSpPr>
          <p:nvPr>
            <p:ph type="sldNum" sz="quarter" idx="12"/>
          </p:nvPr>
        </p:nvSpPr>
        <p:spPr/>
        <p:txBody>
          <a:bodyPr/>
          <a:lstStyle/>
          <a:p>
            <a:fld id="{6389EB46-69A8-744F-BCB0-62A2F31EF469}" type="slidenum">
              <a:rPr lang="en-US" smtClean="0"/>
              <a:t>‹#›</a:t>
            </a:fld>
            <a:endParaRPr lang="en-US"/>
          </a:p>
        </p:txBody>
      </p:sp>
      <p:cxnSp>
        <p:nvCxnSpPr>
          <p:cNvPr id="8" name="Straight Connector 7">
            <a:extLst>
              <a:ext uri="{FF2B5EF4-FFF2-40B4-BE49-F238E27FC236}">
                <a16:creationId xmlns:a16="http://schemas.microsoft.com/office/drawing/2014/main" id="{4F7D4176-A393-DBE8-B660-043C03035573}"/>
              </a:ext>
            </a:extLst>
          </p:cNvPr>
          <p:cNvCxnSpPr>
            <a:cxnSpLocks/>
          </p:cNvCxnSpPr>
          <p:nvPr userDrawn="1"/>
        </p:nvCxnSpPr>
        <p:spPr>
          <a:xfrm>
            <a:off x="838200" y="6176963"/>
            <a:ext cx="10515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476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10D9-8F34-A76F-D492-EADCCFA33D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998DE-CE12-964E-EF35-FD0C5CC72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1D7722-5B7C-152F-C300-A79C9C0AE9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C59950-182F-904F-1C46-F7E556FC6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2522C-E4D7-152D-051A-A89B8AC9A5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3B51F3-CE01-0B47-7CB0-C4A5AB8476B7}"/>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8" name="Footer Placeholder 7">
            <a:extLst>
              <a:ext uri="{FF2B5EF4-FFF2-40B4-BE49-F238E27FC236}">
                <a16:creationId xmlns:a16="http://schemas.microsoft.com/office/drawing/2014/main" id="{8AEE973A-AF52-196B-8C07-600F37C49F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E445DFF-CA90-B7DE-79FA-90921EF7BBBA}"/>
              </a:ext>
            </a:extLst>
          </p:cNvPr>
          <p:cNvSpPr>
            <a:spLocks noGrp="1"/>
          </p:cNvSpPr>
          <p:nvPr>
            <p:ph type="sldNum" sz="quarter" idx="12"/>
          </p:nvPr>
        </p:nvSpPr>
        <p:spPr/>
        <p:txBody>
          <a:bodyPr/>
          <a:lstStyle/>
          <a:p>
            <a:fld id="{6389EB46-69A8-744F-BCB0-62A2F31EF469}" type="slidenum">
              <a:rPr lang="en-US" smtClean="0"/>
              <a:t>‹#›</a:t>
            </a:fld>
            <a:endParaRPr lang="en-US"/>
          </a:p>
        </p:txBody>
      </p:sp>
      <p:cxnSp>
        <p:nvCxnSpPr>
          <p:cNvPr id="10" name="Straight Connector 9">
            <a:extLst>
              <a:ext uri="{FF2B5EF4-FFF2-40B4-BE49-F238E27FC236}">
                <a16:creationId xmlns:a16="http://schemas.microsoft.com/office/drawing/2014/main" id="{D792CBDF-82C0-574E-D583-F79BBD098C52}"/>
              </a:ext>
            </a:extLst>
          </p:cNvPr>
          <p:cNvCxnSpPr>
            <a:cxnSpLocks/>
          </p:cNvCxnSpPr>
          <p:nvPr userDrawn="1"/>
        </p:nvCxnSpPr>
        <p:spPr>
          <a:xfrm>
            <a:off x="838200" y="6176963"/>
            <a:ext cx="10515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59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78D4-0E36-F7DD-D449-F3C51F9FB0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3E979F-D7B4-BA7E-A8B4-4AFF7A91EFAB}"/>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4" name="Footer Placeholder 3">
            <a:extLst>
              <a:ext uri="{FF2B5EF4-FFF2-40B4-BE49-F238E27FC236}">
                <a16:creationId xmlns:a16="http://schemas.microsoft.com/office/drawing/2014/main" id="{5046A528-3A7E-A3AB-E4FE-6F31D93CCD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4238E65-BF97-99E2-84D5-8853EA682F9B}"/>
              </a:ext>
            </a:extLst>
          </p:cNvPr>
          <p:cNvSpPr>
            <a:spLocks noGrp="1"/>
          </p:cNvSpPr>
          <p:nvPr>
            <p:ph type="sldNum" sz="quarter" idx="12"/>
          </p:nvPr>
        </p:nvSpPr>
        <p:spPr/>
        <p:txBody>
          <a:bodyPr/>
          <a:lstStyle/>
          <a:p>
            <a:fld id="{6389EB46-69A8-744F-BCB0-62A2F31EF469}" type="slidenum">
              <a:rPr lang="en-US" smtClean="0"/>
              <a:t>‹#›</a:t>
            </a:fld>
            <a:endParaRPr lang="en-US"/>
          </a:p>
        </p:txBody>
      </p:sp>
      <p:cxnSp>
        <p:nvCxnSpPr>
          <p:cNvPr id="6" name="Straight Connector 5">
            <a:extLst>
              <a:ext uri="{FF2B5EF4-FFF2-40B4-BE49-F238E27FC236}">
                <a16:creationId xmlns:a16="http://schemas.microsoft.com/office/drawing/2014/main" id="{9A06BE65-6FEE-92BE-2166-4CEC7E8A4ACB}"/>
              </a:ext>
            </a:extLst>
          </p:cNvPr>
          <p:cNvCxnSpPr>
            <a:cxnSpLocks/>
          </p:cNvCxnSpPr>
          <p:nvPr userDrawn="1"/>
        </p:nvCxnSpPr>
        <p:spPr>
          <a:xfrm>
            <a:off x="838200" y="6176963"/>
            <a:ext cx="10515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00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9E5C9-BD55-AA67-DE9C-0F3719EEDECC}"/>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3" name="Footer Placeholder 2">
            <a:extLst>
              <a:ext uri="{FF2B5EF4-FFF2-40B4-BE49-F238E27FC236}">
                <a16:creationId xmlns:a16="http://schemas.microsoft.com/office/drawing/2014/main" id="{128E2C88-F056-C0AA-29EF-15B1A38FA5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352B51C-8C29-BA71-7864-7DBA5253B192}"/>
              </a:ext>
            </a:extLst>
          </p:cNvPr>
          <p:cNvSpPr>
            <a:spLocks noGrp="1"/>
          </p:cNvSpPr>
          <p:nvPr>
            <p:ph type="sldNum" sz="quarter" idx="12"/>
          </p:nvPr>
        </p:nvSpPr>
        <p:spPr/>
        <p:txBody>
          <a:bodyPr/>
          <a:lstStyle/>
          <a:p>
            <a:fld id="{6389EB46-69A8-744F-BCB0-62A2F31EF469}" type="slidenum">
              <a:rPr lang="en-US" smtClean="0"/>
              <a:t>‹#›</a:t>
            </a:fld>
            <a:endParaRPr lang="en-US"/>
          </a:p>
        </p:txBody>
      </p:sp>
      <p:cxnSp>
        <p:nvCxnSpPr>
          <p:cNvPr id="5" name="Straight Connector 4">
            <a:extLst>
              <a:ext uri="{FF2B5EF4-FFF2-40B4-BE49-F238E27FC236}">
                <a16:creationId xmlns:a16="http://schemas.microsoft.com/office/drawing/2014/main" id="{50B4EF4A-CDDB-4063-C396-2C8E8620E3AE}"/>
              </a:ext>
            </a:extLst>
          </p:cNvPr>
          <p:cNvCxnSpPr>
            <a:cxnSpLocks/>
          </p:cNvCxnSpPr>
          <p:nvPr userDrawn="1"/>
        </p:nvCxnSpPr>
        <p:spPr>
          <a:xfrm>
            <a:off x="838200" y="6176963"/>
            <a:ext cx="10515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87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2B1E-1C44-3C74-635B-EFEDFD9A1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5845F0-D5C3-D75E-1CB3-623A17701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CB106-4746-42A6-8804-C4CDA656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80EE0-DB14-305A-EBF3-502917152226}"/>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6" name="Footer Placeholder 5">
            <a:extLst>
              <a:ext uri="{FF2B5EF4-FFF2-40B4-BE49-F238E27FC236}">
                <a16:creationId xmlns:a16="http://schemas.microsoft.com/office/drawing/2014/main" id="{0615710D-A85B-D254-6369-E216DA7E8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D46E49C-8A3E-315A-ED14-30243FEF1EE7}"/>
              </a:ext>
            </a:extLst>
          </p:cNvPr>
          <p:cNvSpPr>
            <a:spLocks noGrp="1"/>
          </p:cNvSpPr>
          <p:nvPr>
            <p:ph type="sldNum" sz="quarter" idx="12"/>
          </p:nvPr>
        </p:nvSpPr>
        <p:spPr/>
        <p:txBody>
          <a:bodyPr/>
          <a:lstStyle/>
          <a:p>
            <a:fld id="{6389EB46-69A8-744F-BCB0-62A2F31EF469}" type="slidenum">
              <a:rPr lang="en-US" smtClean="0"/>
              <a:t>‹#›</a:t>
            </a:fld>
            <a:endParaRPr lang="en-US"/>
          </a:p>
        </p:txBody>
      </p:sp>
      <p:cxnSp>
        <p:nvCxnSpPr>
          <p:cNvPr id="8" name="Straight Connector 7">
            <a:extLst>
              <a:ext uri="{FF2B5EF4-FFF2-40B4-BE49-F238E27FC236}">
                <a16:creationId xmlns:a16="http://schemas.microsoft.com/office/drawing/2014/main" id="{ED1BABC0-28C8-E18F-D342-E58F6C0B34B0}"/>
              </a:ext>
            </a:extLst>
          </p:cNvPr>
          <p:cNvCxnSpPr>
            <a:cxnSpLocks/>
          </p:cNvCxnSpPr>
          <p:nvPr userDrawn="1"/>
        </p:nvCxnSpPr>
        <p:spPr>
          <a:xfrm>
            <a:off x="838200" y="6176963"/>
            <a:ext cx="10515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57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989A-387A-606C-367A-9A93EC7ADE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3AFD27-DCBA-3042-C9D5-C55E5214A6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04292F-BE02-0852-FB74-808E56A62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97E9B6-22DF-8B94-8AD4-4B84B6A529E1}"/>
              </a:ext>
            </a:extLst>
          </p:cNvPr>
          <p:cNvSpPr>
            <a:spLocks noGrp="1"/>
          </p:cNvSpPr>
          <p:nvPr>
            <p:ph type="dt" sz="half" idx="10"/>
          </p:nvPr>
        </p:nvSpPr>
        <p:spPr>
          <a:xfrm>
            <a:off x="838200" y="6356350"/>
            <a:ext cx="2743200" cy="365125"/>
          </a:xfrm>
          <a:prstGeom prst="rect">
            <a:avLst/>
          </a:prstGeom>
        </p:spPr>
        <p:txBody>
          <a:bodyPr/>
          <a:lstStyle/>
          <a:p>
            <a:fld id="{1AC8543D-BE8E-6F43-99D1-1072A6EA5271}" type="datetimeFigureOut">
              <a:rPr lang="en-US" smtClean="0"/>
              <a:t>12/9/24</a:t>
            </a:fld>
            <a:endParaRPr lang="en-US"/>
          </a:p>
        </p:txBody>
      </p:sp>
      <p:sp>
        <p:nvSpPr>
          <p:cNvPr id="6" name="Footer Placeholder 5">
            <a:extLst>
              <a:ext uri="{FF2B5EF4-FFF2-40B4-BE49-F238E27FC236}">
                <a16:creationId xmlns:a16="http://schemas.microsoft.com/office/drawing/2014/main" id="{C44F47AB-D9EB-56AB-A043-70A8F6157B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AD8ABB6-AB3F-D51F-0476-E28D7FB7D843}"/>
              </a:ext>
            </a:extLst>
          </p:cNvPr>
          <p:cNvSpPr>
            <a:spLocks noGrp="1"/>
          </p:cNvSpPr>
          <p:nvPr>
            <p:ph type="sldNum" sz="quarter" idx="12"/>
          </p:nvPr>
        </p:nvSpPr>
        <p:spPr/>
        <p:txBody>
          <a:bodyPr/>
          <a:lstStyle/>
          <a:p>
            <a:fld id="{6389EB46-69A8-744F-BCB0-62A2F31EF469}" type="slidenum">
              <a:rPr lang="en-US" smtClean="0"/>
              <a:t>‹#›</a:t>
            </a:fld>
            <a:endParaRPr lang="en-US"/>
          </a:p>
        </p:txBody>
      </p:sp>
      <p:cxnSp>
        <p:nvCxnSpPr>
          <p:cNvPr id="8" name="Straight Connector 7">
            <a:extLst>
              <a:ext uri="{FF2B5EF4-FFF2-40B4-BE49-F238E27FC236}">
                <a16:creationId xmlns:a16="http://schemas.microsoft.com/office/drawing/2014/main" id="{3C3F8F67-74E2-7488-0E84-07B15DD58DE0}"/>
              </a:ext>
            </a:extLst>
          </p:cNvPr>
          <p:cNvCxnSpPr>
            <a:cxnSpLocks/>
          </p:cNvCxnSpPr>
          <p:nvPr userDrawn="1"/>
        </p:nvCxnSpPr>
        <p:spPr>
          <a:xfrm>
            <a:off x="838200" y="6176963"/>
            <a:ext cx="10515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55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8F2E6-1F5F-226F-F1E8-6E7E59A6F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D12CF-F570-8064-9488-6E72198E23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B0C627E-65C5-CC13-4A1D-7824FB0095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6389EB46-69A8-744F-BCB0-62A2F31EF469}" type="slidenum">
              <a:rPr lang="en-US" smtClean="0"/>
              <a:pPr/>
              <a:t>‹#›</a:t>
            </a:fld>
            <a:endParaRPr lang="en-US"/>
          </a:p>
        </p:txBody>
      </p:sp>
      <p:pic>
        <p:nvPicPr>
          <p:cNvPr id="7" name="Picture 2" descr="NFL Big Data Bowl 2025 | Kaggle">
            <a:extLst>
              <a:ext uri="{FF2B5EF4-FFF2-40B4-BE49-F238E27FC236}">
                <a16:creationId xmlns:a16="http://schemas.microsoft.com/office/drawing/2014/main" id="{DB97B4D3-1F73-26A3-FB4F-AEE255B0BDB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37949" y="6011917"/>
            <a:ext cx="709557" cy="709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44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commons.wikimedia.org/wiki/File:Saquon_Barkley_Giants_2018.jpg" TargetMode="External"/><Relationship Id="rId7" Type="http://schemas.openxmlformats.org/officeDocument/2006/relationships/hyperlink" Target="https://github.com/ajmoore12/BDB_202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s229.stanford.edu/proj2016/report/LeeChenLakshman-PredictingOffensivePlayTypesIntheNFL-report.pdf" TargetMode="External"/><Relationship Id="rId5" Type="http://schemas.openxmlformats.org/officeDocument/2006/relationships/hyperlink" Target="https://doi.org/10.1093/imaman/dpab005" TargetMode="External"/><Relationship Id="rId4" Type="http://schemas.openxmlformats.org/officeDocument/2006/relationships/hyperlink" Target="https://www.flickr.com/photos/imatty35/626228266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thesportsreport.co.uk/2019/02/23/nfl-2019-coaches-hot-sea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hyperlink" Target="https://pxhere.com/ko/photo/135473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logo of a football game&#10;&#10;Description automatically generated">
            <a:extLst>
              <a:ext uri="{FF2B5EF4-FFF2-40B4-BE49-F238E27FC236}">
                <a16:creationId xmlns:a16="http://schemas.microsoft.com/office/drawing/2014/main" id="{D2E56C2E-EA39-2CEF-94B9-2501C9DC9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028" t="3392" r="26778"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A26BD0-15F1-FFC3-DB90-E5DE4683CB5E}"/>
              </a:ext>
            </a:extLst>
          </p:cNvPr>
          <p:cNvSpPr>
            <a:spLocks noGrp="1"/>
          </p:cNvSpPr>
          <p:nvPr>
            <p:ph type="ctrTitle"/>
          </p:nvPr>
        </p:nvSpPr>
        <p:spPr>
          <a:xfrm>
            <a:off x="477981" y="1122363"/>
            <a:ext cx="4023360" cy="3204134"/>
          </a:xfrm>
        </p:spPr>
        <p:txBody>
          <a:bodyPr anchor="b">
            <a:normAutofit/>
          </a:bodyPr>
          <a:lstStyle/>
          <a:p>
            <a:pPr algn="l"/>
            <a:r>
              <a:rPr lang="en-US" sz="4400" dirty="0">
                <a:solidFill>
                  <a:schemeClr val="bg1"/>
                </a:solidFill>
                <a:latin typeface="Helvetica Neue"/>
              </a:rPr>
              <a:t>Mind the Gap:</a:t>
            </a:r>
            <a:br>
              <a:rPr lang="en-US" sz="4400" dirty="0">
                <a:solidFill>
                  <a:schemeClr val="bg1"/>
                </a:solidFill>
                <a:latin typeface="Helvetica Neue"/>
              </a:rPr>
            </a:br>
            <a:r>
              <a:rPr lang="en-US" sz="4400" dirty="0">
                <a:solidFill>
                  <a:schemeClr val="bg1"/>
                </a:solidFill>
                <a:latin typeface="Helvetica Neue"/>
              </a:rPr>
              <a:t>Using Pre-Snap Data for Insights Into the Run Game</a:t>
            </a:r>
          </a:p>
        </p:txBody>
      </p:sp>
      <p:sp>
        <p:nvSpPr>
          <p:cNvPr id="3" name="Subtitle 2">
            <a:extLst>
              <a:ext uri="{FF2B5EF4-FFF2-40B4-BE49-F238E27FC236}">
                <a16:creationId xmlns:a16="http://schemas.microsoft.com/office/drawing/2014/main" id="{2007C7FD-B011-A3F4-4E21-83F863B54816}"/>
              </a:ext>
            </a:extLst>
          </p:cNvPr>
          <p:cNvSpPr>
            <a:spLocks noGrp="1"/>
          </p:cNvSpPr>
          <p:nvPr>
            <p:ph type="subTitle" idx="1"/>
          </p:nvPr>
        </p:nvSpPr>
        <p:spPr>
          <a:xfrm>
            <a:off x="477980" y="4872922"/>
            <a:ext cx="4023359" cy="1208141"/>
          </a:xfrm>
        </p:spPr>
        <p:txBody>
          <a:bodyPr>
            <a:normAutofit/>
          </a:bodyPr>
          <a:lstStyle/>
          <a:p>
            <a:pPr algn="l"/>
            <a:r>
              <a:rPr lang="en-US" sz="2000" b="1">
                <a:solidFill>
                  <a:schemeClr val="bg1"/>
                </a:solidFill>
              </a:rPr>
              <a:t>Josh Moore, Michael Rom, and Liz Giel</a:t>
            </a:r>
          </a:p>
          <a:p>
            <a:pPr algn="l"/>
            <a:r>
              <a:rPr lang="en-US" sz="2000">
                <a:solidFill>
                  <a:schemeClr val="bg1"/>
                </a:solidFill>
              </a:rPr>
              <a:t>December 2024</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70051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1" name="Group 615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6152" name="Rectangle 615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154" name="Rectangle 615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7637F1C-9DD2-070D-9329-F452734A35EC}"/>
              </a:ext>
            </a:extLst>
          </p:cNvPr>
          <p:cNvSpPr>
            <a:spLocks noGrp="1"/>
          </p:cNvSpPr>
          <p:nvPr>
            <p:ph type="title"/>
          </p:nvPr>
        </p:nvSpPr>
        <p:spPr>
          <a:xfrm>
            <a:off x="755484" y="739835"/>
            <a:ext cx="3702580" cy="1616203"/>
          </a:xfrm>
        </p:spPr>
        <p:txBody>
          <a:bodyPr vert="horz" lIns="91440" tIns="45720" rIns="91440" bIns="45720" rtlCol="0" anchor="b">
            <a:normAutofit/>
          </a:bodyPr>
          <a:lstStyle/>
          <a:p>
            <a:r>
              <a:rPr lang="en-US" sz="3200" kern="1200" dirty="0">
                <a:solidFill>
                  <a:srgbClr val="FFFFFF"/>
                </a:solidFill>
                <a:latin typeface="+mj-lt"/>
                <a:ea typeface="+mj-ea"/>
                <a:cs typeface="+mj-cs"/>
              </a:rPr>
              <a:t>Receiver Alignment &amp; Run Probability</a:t>
            </a:r>
          </a:p>
        </p:txBody>
      </p:sp>
      <p:sp>
        <p:nvSpPr>
          <p:cNvPr id="3" name="Content Placeholder 2">
            <a:extLst>
              <a:ext uri="{FF2B5EF4-FFF2-40B4-BE49-F238E27FC236}">
                <a16:creationId xmlns:a16="http://schemas.microsoft.com/office/drawing/2014/main" id="{4D11C805-4EA5-F092-0D4D-8F7632487808}"/>
              </a:ext>
            </a:extLst>
          </p:cNvPr>
          <p:cNvSpPr>
            <a:spLocks noGrp="1"/>
          </p:cNvSpPr>
          <p:nvPr>
            <p:ph sz="half" idx="1"/>
          </p:nvPr>
        </p:nvSpPr>
        <p:spPr>
          <a:xfrm>
            <a:off x="755484" y="2459116"/>
            <a:ext cx="3702579" cy="3524823"/>
          </a:xfrm>
        </p:spPr>
        <p:txBody>
          <a:bodyPr vert="horz" lIns="91440" tIns="45720" rIns="91440" bIns="45720" rtlCol="0">
            <a:normAutofit/>
          </a:bodyPr>
          <a:lstStyle/>
          <a:p>
            <a:r>
              <a:rPr lang="en-US" sz="3200" dirty="0">
                <a:solidFill>
                  <a:srgbClr val="FFFFFF"/>
                </a:solidFill>
                <a:latin typeface="+mn-lt"/>
                <a:ea typeface="+mn-ea"/>
                <a:cs typeface="+mn-cs"/>
              </a:rPr>
              <a:t>Run Likely</a:t>
            </a:r>
          </a:p>
          <a:p>
            <a:pPr lvl="1"/>
            <a:r>
              <a:rPr lang="en-US" dirty="0">
                <a:solidFill>
                  <a:srgbClr val="FFFFFF"/>
                </a:solidFill>
                <a:latin typeface="+mn-lt"/>
                <a:ea typeface="+mn-ea"/>
                <a:cs typeface="+mn-cs"/>
              </a:rPr>
              <a:t>Few Receivers</a:t>
            </a:r>
          </a:p>
          <a:p>
            <a:pPr lvl="1"/>
            <a:r>
              <a:rPr lang="en-US" dirty="0">
                <a:solidFill>
                  <a:srgbClr val="FFFFFF"/>
                </a:solidFill>
                <a:latin typeface="+mn-lt"/>
                <a:ea typeface="+mn-ea"/>
                <a:cs typeface="+mn-cs"/>
              </a:rPr>
              <a:t>Offset or Unbalanced</a:t>
            </a:r>
          </a:p>
          <a:p>
            <a:r>
              <a:rPr lang="en-US" sz="3200" dirty="0">
                <a:solidFill>
                  <a:srgbClr val="FFFFFF"/>
                </a:solidFill>
                <a:latin typeface="+mn-lt"/>
                <a:ea typeface="+mn-ea"/>
                <a:cs typeface="+mn-cs"/>
              </a:rPr>
              <a:t>Pass Likely</a:t>
            </a:r>
          </a:p>
          <a:p>
            <a:pPr lvl="1"/>
            <a:r>
              <a:rPr lang="en-US" dirty="0">
                <a:solidFill>
                  <a:srgbClr val="FFFFFF"/>
                </a:solidFill>
                <a:latin typeface="+mn-lt"/>
                <a:ea typeface="+mn-ea"/>
                <a:cs typeface="+mn-cs"/>
              </a:rPr>
              <a:t>Numerous Receivers</a:t>
            </a:r>
          </a:p>
          <a:p>
            <a:pPr lvl="1"/>
            <a:r>
              <a:rPr lang="en-US" dirty="0">
                <a:solidFill>
                  <a:srgbClr val="FFFFFF"/>
                </a:solidFill>
                <a:latin typeface="+mn-lt"/>
                <a:ea typeface="+mn-ea"/>
                <a:cs typeface="+mn-cs"/>
              </a:rPr>
              <a:t>Balanced Formation</a:t>
            </a:r>
          </a:p>
        </p:txBody>
      </p:sp>
      <p:pic>
        <p:nvPicPr>
          <p:cNvPr id="6146" name="Picture 2">
            <a:extLst>
              <a:ext uri="{FF2B5EF4-FFF2-40B4-BE49-F238E27FC236}">
                <a16:creationId xmlns:a16="http://schemas.microsoft.com/office/drawing/2014/main" id="{6D902812-5358-740A-3CEA-95BAD51F3D9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224459" y="1246909"/>
            <a:ext cx="6807909" cy="408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825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4671-EA8F-85C6-5AA3-C34BD5859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B0333-57DA-B4A2-A095-F0258FB25497}"/>
              </a:ext>
            </a:extLst>
          </p:cNvPr>
          <p:cNvSpPr>
            <a:spLocks noGrp="1"/>
          </p:cNvSpPr>
          <p:nvPr>
            <p:ph type="title"/>
          </p:nvPr>
        </p:nvSpPr>
        <p:spPr/>
        <p:txBody>
          <a:bodyPr>
            <a:normAutofit/>
          </a:bodyPr>
          <a:lstStyle/>
          <a:p>
            <a:r>
              <a:rPr lang="en-US" sz="3600" dirty="0"/>
              <a:t>Player Movement &amp; Play Type</a:t>
            </a:r>
          </a:p>
        </p:txBody>
      </p:sp>
      <p:sp>
        <p:nvSpPr>
          <p:cNvPr id="3" name="Text Placeholder 2">
            <a:extLst>
              <a:ext uri="{FF2B5EF4-FFF2-40B4-BE49-F238E27FC236}">
                <a16:creationId xmlns:a16="http://schemas.microsoft.com/office/drawing/2014/main" id="{CCD66C9F-45CC-93E5-9529-85368590C59A}"/>
              </a:ext>
            </a:extLst>
          </p:cNvPr>
          <p:cNvSpPr>
            <a:spLocks noGrp="1"/>
          </p:cNvSpPr>
          <p:nvPr>
            <p:ph sz="half" idx="1"/>
          </p:nvPr>
        </p:nvSpPr>
        <p:spPr>
          <a:xfrm>
            <a:off x="838200" y="1825625"/>
            <a:ext cx="4798416" cy="4351338"/>
          </a:xfrm>
        </p:spPr>
        <p:txBody>
          <a:bodyPr vert="horz" lIns="91440" tIns="45720" rIns="91440" bIns="45720" rtlCol="0" anchor="t">
            <a:normAutofit/>
          </a:bodyPr>
          <a:lstStyle/>
          <a:p>
            <a:r>
              <a:rPr lang="en-US" sz="2400" dirty="0">
                <a:solidFill>
                  <a:srgbClr val="0E0E0E"/>
                </a:solidFill>
                <a:latin typeface="Helvetica Neue"/>
              </a:rPr>
              <a:t>Motion Pre-Snap</a:t>
            </a:r>
          </a:p>
          <a:p>
            <a:pPr lvl="1"/>
            <a:r>
              <a:rPr lang="en-US" dirty="0">
                <a:solidFill>
                  <a:srgbClr val="0E0E0E"/>
                </a:solidFill>
                <a:latin typeface="Helvetica Neue"/>
              </a:rPr>
              <a:t>More likely to pass</a:t>
            </a:r>
          </a:p>
          <a:p>
            <a:r>
              <a:rPr lang="en-US" sz="2400" dirty="0">
                <a:solidFill>
                  <a:srgbClr val="0E0E0E"/>
                </a:solidFill>
                <a:latin typeface="Helvetica Neue"/>
              </a:rPr>
              <a:t>Motion at Snap</a:t>
            </a:r>
          </a:p>
          <a:p>
            <a:pPr lvl="1"/>
            <a:r>
              <a:rPr lang="en-US" dirty="0">
                <a:solidFill>
                  <a:srgbClr val="0E0E0E"/>
                </a:solidFill>
                <a:latin typeface="Helvetica Neue"/>
              </a:rPr>
              <a:t>Balanced, but pass likely</a:t>
            </a:r>
          </a:p>
          <a:p>
            <a:r>
              <a:rPr lang="en-US" sz="2400" dirty="0">
                <a:solidFill>
                  <a:srgbClr val="0E0E0E"/>
                </a:solidFill>
                <a:latin typeface="Helvetica Neue"/>
              </a:rPr>
              <a:t>Shift</a:t>
            </a:r>
          </a:p>
          <a:p>
            <a:pPr lvl="1"/>
            <a:r>
              <a:rPr lang="en-US" dirty="0">
                <a:solidFill>
                  <a:srgbClr val="0E0E0E"/>
                </a:solidFill>
                <a:latin typeface="Helvetica Neue"/>
              </a:rPr>
              <a:t>Run likely if FB shifts</a:t>
            </a:r>
          </a:p>
          <a:p>
            <a:pPr lvl="1"/>
            <a:r>
              <a:rPr lang="en-US" dirty="0">
                <a:solidFill>
                  <a:srgbClr val="0E0E0E"/>
                </a:solidFill>
                <a:latin typeface="Helvetica Neue"/>
              </a:rPr>
              <a:t>Pass likely if no shift</a:t>
            </a:r>
          </a:p>
        </p:txBody>
      </p:sp>
      <p:pic>
        <p:nvPicPr>
          <p:cNvPr id="10" name="Content Placeholder 9">
            <a:extLst>
              <a:ext uri="{FF2B5EF4-FFF2-40B4-BE49-F238E27FC236}">
                <a16:creationId xmlns:a16="http://schemas.microsoft.com/office/drawing/2014/main" id="{875C1998-10C7-7BF2-5EFF-5A5F406B2880}"/>
              </a:ext>
            </a:extLst>
          </p:cNvPr>
          <p:cNvPicPr>
            <a:picLocks noGrp="1" noChangeAspect="1"/>
          </p:cNvPicPr>
          <p:nvPr>
            <p:ph sz="half" idx="2"/>
          </p:nvPr>
        </p:nvPicPr>
        <p:blipFill>
          <a:blip r:embed="rId3"/>
          <a:srcRect/>
          <a:stretch/>
        </p:blipFill>
        <p:spPr>
          <a:xfrm>
            <a:off x="5636616" y="1313723"/>
            <a:ext cx="6375625" cy="4230554"/>
          </a:xfrm>
        </p:spPr>
      </p:pic>
    </p:spTree>
    <p:extLst>
      <p:ext uri="{BB962C8B-B14F-4D97-AF65-F5344CB8AC3E}">
        <p14:creationId xmlns:p14="http://schemas.microsoft.com/office/powerpoint/2010/main" val="1656478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623FA-9F5F-6DB5-8A55-258C3D45A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8E5D6-FD8C-2075-4C63-6E0334A7EB08}"/>
              </a:ext>
            </a:extLst>
          </p:cNvPr>
          <p:cNvSpPr>
            <a:spLocks noGrp="1"/>
          </p:cNvSpPr>
          <p:nvPr>
            <p:ph type="title"/>
          </p:nvPr>
        </p:nvSpPr>
        <p:spPr>
          <a:xfrm>
            <a:off x="838200" y="576263"/>
            <a:ext cx="10515600" cy="2852737"/>
          </a:xfrm>
        </p:spPr>
        <p:txBody>
          <a:bodyPr/>
          <a:lstStyle/>
          <a:p>
            <a:r>
              <a:rPr lang="en-US"/>
              <a:t>Modeling Approach</a:t>
            </a:r>
          </a:p>
        </p:txBody>
      </p:sp>
    </p:spTree>
    <p:extLst>
      <p:ext uri="{BB962C8B-B14F-4D97-AF65-F5344CB8AC3E}">
        <p14:creationId xmlns:p14="http://schemas.microsoft.com/office/powerpoint/2010/main" val="952282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B4C566-E08D-847B-3236-F52AF5E8B371}"/>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C15BA9F-051A-823C-A07C-D91896C22489}"/>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3800" kern="1200">
                <a:solidFill>
                  <a:schemeClr val="bg1"/>
                </a:solidFill>
                <a:latin typeface="+mj-lt"/>
                <a:ea typeface="+mj-ea"/>
                <a:cs typeface="+mj-cs"/>
              </a:rPr>
              <a:t>Feature Importance</a:t>
            </a:r>
          </a:p>
        </p:txBody>
      </p:sp>
      <p:cxnSp>
        <p:nvCxnSpPr>
          <p:cNvPr id="18" name="Straight Connector 1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DB4EEB-BE5D-BA70-3EE5-B4AF4FEAE608}"/>
              </a:ext>
            </a:extLst>
          </p:cNvPr>
          <p:cNvSpPr>
            <a:spLocks noGrp="1"/>
          </p:cNvSpPr>
          <p:nvPr>
            <p:ph sz="half" idx="1"/>
          </p:nvPr>
        </p:nvSpPr>
        <p:spPr>
          <a:xfrm>
            <a:off x="897769" y="1909192"/>
            <a:ext cx="4586513" cy="3647710"/>
          </a:xfrm>
        </p:spPr>
        <p:txBody>
          <a:bodyPr vert="horz" lIns="91440" tIns="45720" rIns="91440" bIns="45720" rtlCol="0">
            <a:normAutofit/>
          </a:bodyPr>
          <a:lstStyle/>
          <a:p>
            <a:r>
              <a:rPr lang="en-US" sz="2400" dirty="0">
                <a:solidFill>
                  <a:schemeClr val="bg1"/>
                </a:solidFill>
                <a:effectLst/>
                <a:latin typeface="+mn-lt"/>
                <a:ea typeface="+mn-ea"/>
                <a:cs typeface="+mn-cs"/>
              </a:rPr>
              <a:t>Which variables </a:t>
            </a:r>
            <a:r>
              <a:rPr lang="en-US" sz="2400" dirty="0">
                <a:solidFill>
                  <a:schemeClr val="bg1"/>
                </a:solidFill>
                <a:latin typeface="+mn-lt"/>
                <a:ea typeface="+mn-ea"/>
                <a:cs typeface="+mn-cs"/>
              </a:rPr>
              <a:t>provide the most gain</a:t>
            </a:r>
          </a:p>
          <a:p>
            <a:r>
              <a:rPr lang="en-US" sz="2400" dirty="0">
                <a:solidFill>
                  <a:schemeClr val="bg1"/>
                </a:solidFill>
                <a:effectLst/>
                <a:latin typeface="+mn-lt"/>
                <a:ea typeface="+mn-ea"/>
                <a:cs typeface="+mn-cs"/>
              </a:rPr>
              <a:t>Running Back (</a:t>
            </a:r>
            <a:r>
              <a:rPr lang="en-US" sz="2400" dirty="0" err="1">
                <a:solidFill>
                  <a:schemeClr val="bg1"/>
                </a:solidFill>
                <a:effectLst/>
                <a:latin typeface="+mn-lt"/>
                <a:ea typeface="+mn-ea"/>
                <a:cs typeface="+mn-cs"/>
              </a:rPr>
              <a:t>rb_depth</a:t>
            </a:r>
            <a:r>
              <a:rPr lang="en-US" sz="2400" dirty="0">
                <a:solidFill>
                  <a:schemeClr val="bg1"/>
                </a:solidFill>
                <a:effectLst/>
                <a:latin typeface="+mn-lt"/>
                <a:ea typeface="+mn-ea"/>
                <a:cs typeface="+mn-cs"/>
              </a:rPr>
              <a:t>) significant</a:t>
            </a:r>
          </a:p>
          <a:p>
            <a:r>
              <a:rPr lang="en-US" sz="2400" dirty="0">
                <a:solidFill>
                  <a:schemeClr val="bg1"/>
                </a:solidFill>
                <a:latin typeface="+mn-lt"/>
                <a:ea typeface="+mn-ea"/>
                <a:cs typeface="+mn-cs"/>
              </a:rPr>
              <a:t>Shifting creates predictive gain</a:t>
            </a:r>
            <a:endParaRPr lang="en-US" sz="2400" dirty="0">
              <a:solidFill>
                <a:schemeClr val="bg1"/>
              </a:solidFill>
              <a:effectLst/>
              <a:latin typeface="+mn-lt"/>
              <a:ea typeface="+mn-ea"/>
              <a:cs typeface="+mn-cs"/>
            </a:endParaRPr>
          </a:p>
        </p:txBody>
      </p:sp>
      <p:cxnSp>
        <p:nvCxnSpPr>
          <p:cNvPr id="20" name="Straight Connector 1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graph with blue and white text&#10;&#10;Description automatically generated">
            <a:extLst>
              <a:ext uri="{FF2B5EF4-FFF2-40B4-BE49-F238E27FC236}">
                <a16:creationId xmlns:a16="http://schemas.microsoft.com/office/drawing/2014/main" id="{8A8FA569-8F18-39B3-16DC-8D40B42154D0}"/>
              </a:ext>
            </a:extLst>
          </p:cNvPr>
          <p:cNvPicPr>
            <a:picLocks noGrp="1" noChangeAspect="1"/>
          </p:cNvPicPr>
          <p:nvPr>
            <p:ph sz="half" idx="2"/>
          </p:nvPr>
        </p:nvPicPr>
        <p:blipFill>
          <a:blip r:embed="rId3"/>
          <a:stretch/>
        </p:blipFill>
        <p:spPr>
          <a:xfrm>
            <a:off x="5937289" y="1279755"/>
            <a:ext cx="5801704" cy="4046687"/>
          </a:xfrm>
          <a:prstGeom prst="rect">
            <a:avLst/>
          </a:prstGeom>
        </p:spPr>
      </p:pic>
    </p:spTree>
    <p:extLst>
      <p:ext uri="{BB962C8B-B14F-4D97-AF65-F5344CB8AC3E}">
        <p14:creationId xmlns:p14="http://schemas.microsoft.com/office/powerpoint/2010/main" val="294237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2CCBF7-6A42-C627-6E4D-C960437EB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AAA7F-B0BB-310F-071F-21983D91D906}"/>
              </a:ext>
            </a:extLst>
          </p:cNvPr>
          <p:cNvSpPr>
            <a:spLocks noGrp="1"/>
          </p:cNvSpPr>
          <p:nvPr>
            <p:ph type="title"/>
          </p:nvPr>
        </p:nvSpPr>
        <p:spPr>
          <a:xfrm>
            <a:off x="8250892" y="741391"/>
            <a:ext cx="3269384" cy="1616203"/>
          </a:xfrm>
        </p:spPr>
        <p:txBody>
          <a:bodyPr vert="horz" lIns="91440" tIns="45720" rIns="91440" bIns="45720" rtlCol="0" anchor="b">
            <a:normAutofit/>
          </a:bodyPr>
          <a:lstStyle/>
          <a:p>
            <a:r>
              <a:rPr lang="en-US" sz="3200" dirty="0">
                <a:latin typeface="+mj-lt"/>
                <a:ea typeface="+mj-ea"/>
                <a:cs typeface="+mj-cs"/>
              </a:rPr>
              <a:t>SHAP Values</a:t>
            </a:r>
          </a:p>
        </p:txBody>
      </p:sp>
      <p:pic>
        <p:nvPicPr>
          <p:cNvPr id="5124" name="Picture 4">
            <a:extLst>
              <a:ext uri="{FF2B5EF4-FFF2-40B4-BE49-F238E27FC236}">
                <a16:creationId xmlns:a16="http://schemas.microsoft.com/office/drawing/2014/main" id="{979C5F18-3D85-9575-1FC4-531B765731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9368" y="679511"/>
            <a:ext cx="3928054" cy="466237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6E85F3E-147D-D359-1F6B-C9E5ACC5A45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03929" y="768076"/>
            <a:ext cx="3846961" cy="457971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1C20715-D7F9-297D-AA54-B7418425507B}"/>
              </a:ext>
            </a:extLst>
          </p:cNvPr>
          <p:cNvSpPr>
            <a:spLocks noGrp="1"/>
          </p:cNvSpPr>
          <p:nvPr>
            <p:ph sz="half" idx="1"/>
          </p:nvPr>
        </p:nvSpPr>
        <p:spPr>
          <a:xfrm>
            <a:off x="8250890" y="2533476"/>
            <a:ext cx="3240264" cy="3447832"/>
          </a:xfrm>
        </p:spPr>
        <p:txBody>
          <a:bodyPr vert="horz" lIns="91440" tIns="45720" rIns="91440" bIns="45720" rtlCol="0" anchor="t">
            <a:normAutofit/>
          </a:bodyPr>
          <a:lstStyle/>
          <a:p>
            <a:r>
              <a:rPr lang="en-US" sz="2000" dirty="0">
                <a:latin typeface="+mn-lt"/>
                <a:ea typeface="+mn-ea"/>
                <a:cs typeface="+mn-cs"/>
              </a:rPr>
              <a:t>Backfield Depth</a:t>
            </a:r>
          </a:p>
          <a:p>
            <a:r>
              <a:rPr lang="en-US" sz="2000" dirty="0">
                <a:latin typeface="+mn-lt"/>
                <a:ea typeface="+mn-ea"/>
                <a:cs typeface="+mn-cs"/>
              </a:rPr>
              <a:t>Player Movement</a:t>
            </a:r>
          </a:p>
          <a:p>
            <a:r>
              <a:rPr lang="en-US" sz="2000" dirty="0">
                <a:latin typeface="+mn-lt"/>
                <a:ea typeface="+mn-ea"/>
                <a:cs typeface="+mn-cs"/>
              </a:rPr>
              <a:t>Down &amp; Distance</a:t>
            </a:r>
          </a:p>
        </p:txBody>
      </p:sp>
      <p:grpSp>
        <p:nvGrpSpPr>
          <p:cNvPr id="5136" name="Group 5135">
            <a:extLst>
              <a:ext uri="{FF2B5EF4-FFF2-40B4-BE49-F238E27FC236}">
                <a16:creationId xmlns:a16="http://schemas.microsoft.com/office/drawing/2014/main" id="{12B241C5-7E45-AD52-638D-31E8FD2BC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6737460"/>
            <a:ext cx="12192000" cy="123364"/>
            <a:chOff x="1" y="6737460"/>
            <a:chExt cx="12192000" cy="123364"/>
          </a:xfrm>
        </p:grpSpPr>
        <p:sp>
          <p:nvSpPr>
            <p:cNvPr id="5137" name="Rectangle 5136">
              <a:extLst>
                <a:ext uri="{FF2B5EF4-FFF2-40B4-BE49-F238E27FC236}">
                  <a16:creationId xmlns:a16="http://schemas.microsoft.com/office/drawing/2014/main" id="{49503B28-6749-2F02-0050-2CC7D03CF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5137">
              <a:extLst>
                <a:ext uri="{FF2B5EF4-FFF2-40B4-BE49-F238E27FC236}">
                  <a16:creationId xmlns:a16="http://schemas.microsoft.com/office/drawing/2014/main" id="{AC3DEE37-9CE7-622C-B750-66998EDC2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4314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5EE0E-F448-A3C7-C70A-E08353A189E4}"/>
              </a:ext>
            </a:extLst>
          </p:cNvPr>
          <p:cNvSpPr>
            <a:spLocks noGrp="1"/>
          </p:cNvSpPr>
          <p:nvPr>
            <p:ph type="title"/>
          </p:nvPr>
        </p:nvSpPr>
        <p:spPr>
          <a:xfrm>
            <a:off x="630936" y="4440365"/>
            <a:ext cx="4245864" cy="1722691"/>
          </a:xfrm>
        </p:spPr>
        <p:txBody>
          <a:bodyPr vert="horz" lIns="91440" tIns="45720" rIns="91440" bIns="45720" rtlCol="0" anchor="ctr">
            <a:normAutofit/>
          </a:bodyPr>
          <a:lstStyle/>
          <a:p>
            <a:r>
              <a:rPr lang="en-US" sz="5400">
                <a:latin typeface="+mj-lt"/>
                <a:ea typeface="+mj-ea"/>
                <a:cs typeface="+mj-cs"/>
              </a:rPr>
              <a:t>Model Performance</a:t>
            </a:r>
          </a:p>
        </p:txBody>
      </p:sp>
      <p:pic>
        <p:nvPicPr>
          <p:cNvPr id="4098" name="Picture 2">
            <a:extLst>
              <a:ext uri="{FF2B5EF4-FFF2-40B4-BE49-F238E27FC236}">
                <a16:creationId xmlns:a16="http://schemas.microsoft.com/office/drawing/2014/main" id="{65C158F3-2999-E1D7-08B4-4EFA2BE670E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993054" y="320040"/>
            <a:ext cx="4411643" cy="39270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86ADAB7-9F2C-1A7B-C272-D3EA415C12C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12454" y="320040"/>
            <a:ext cx="4955243" cy="3927031"/>
          </a:xfrm>
          <a:prstGeom prst="rect">
            <a:avLst/>
          </a:prstGeom>
          <a:noFill/>
          <a:extLst>
            <a:ext uri="{909E8E84-426E-40DD-AFC4-6F175D3DCCD1}">
              <a14:hiddenFill xmlns:a14="http://schemas.microsoft.com/office/drawing/2010/main">
                <a:solidFill>
                  <a:srgbClr val="FFFFFF"/>
                </a:solidFill>
              </a14:hiddenFill>
            </a:ext>
          </a:extLst>
        </p:spPr>
      </p:pic>
      <p:sp>
        <p:nvSpPr>
          <p:cNvPr id="4107"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screen&#10;&#10;Description automatically generated">
            <a:extLst>
              <a:ext uri="{FF2B5EF4-FFF2-40B4-BE49-F238E27FC236}">
                <a16:creationId xmlns:a16="http://schemas.microsoft.com/office/drawing/2014/main" id="{570C1C76-601B-637D-32A1-9BB9DA269EC2}"/>
              </a:ext>
            </a:extLst>
          </p:cNvPr>
          <p:cNvPicPr>
            <a:picLocks noChangeAspect="1"/>
          </p:cNvPicPr>
          <p:nvPr/>
        </p:nvPicPr>
        <p:blipFill>
          <a:blip r:embed="rId5"/>
          <a:stretch>
            <a:fillRect/>
          </a:stretch>
        </p:blipFill>
        <p:spPr>
          <a:xfrm>
            <a:off x="5745418" y="4440365"/>
            <a:ext cx="4757681" cy="2095977"/>
          </a:xfrm>
          <a:prstGeom prst="rect">
            <a:avLst/>
          </a:prstGeom>
        </p:spPr>
      </p:pic>
    </p:spTree>
    <p:extLst>
      <p:ext uri="{BB962C8B-B14F-4D97-AF65-F5344CB8AC3E}">
        <p14:creationId xmlns:p14="http://schemas.microsoft.com/office/powerpoint/2010/main" val="352173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2A608-94E4-C916-4932-BFB31F3E2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6D013-1DE8-1C31-1C13-8CCE6BDB73B2}"/>
              </a:ext>
            </a:extLst>
          </p:cNvPr>
          <p:cNvSpPr>
            <a:spLocks noGrp="1"/>
          </p:cNvSpPr>
          <p:nvPr>
            <p:ph type="title"/>
          </p:nvPr>
        </p:nvSpPr>
        <p:spPr>
          <a:xfrm>
            <a:off x="838200" y="1017011"/>
            <a:ext cx="10515600" cy="2852737"/>
          </a:xfrm>
        </p:spPr>
        <p:txBody>
          <a:bodyPr/>
          <a:lstStyle/>
          <a:p>
            <a:r>
              <a:rPr lang="en-US"/>
              <a:t>Coaching Recommendations</a:t>
            </a:r>
          </a:p>
        </p:txBody>
      </p:sp>
    </p:spTree>
    <p:extLst>
      <p:ext uri="{BB962C8B-B14F-4D97-AF65-F5344CB8AC3E}">
        <p14:creationId xmlns:p14="http://schemas.microsoft.com/office/powerpoint/2010/main" val="850587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7A39-01C6-D293-1462-3F5807C62ABF}"/>
              </a:ext>
            </a:extLst>
          </p:cNvPr>
          <p:cNvSpPr>
            <a:spLocks noGrp="1"/>
          </p:cNvSpPr>
          <p:nvPr>
            <p:ph type="title"/>
          </p:nvPr>
        </p:nvSpPr>
        <p:spPr/>
        <p:txBody>
          <a:bodyPr/>
          <a:lstStyle/>
          <a:p>
            <a:r>
              <a:rPr lang="en-US" dirty="0"/>
              <a:t>Future Consideration	</a:t>
            </a:r>
          </a:p>
        </p:txBody>
      </p:sp>
    </p:spTree>
    <p:extLst>
      <p:ext uri="{BB962C8B-B14F-4D97-AF65-F5344CB8AC3E}">
        <p14:creationId xmlns:p14="http://schemas.microsoft.com/office/powerpoint/2010/main" val="346960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3FAF-E179-650F-2FAE-7461A2831DCF}"/>
              </a:ext>
            </a:extLst>
          </p:cNvPr>
          <p:cNvSpPr>
            <a:spLocks noGrp="1"/>
          </p:cNvSpPr>
          <p:nvPr>
            <p:ph type="title"/>
          </p:nvPr>
        </p:nvSpPr>
        <p:spPr/>
        <p:txBody>
          <a:bodyPr/>
          <a:lstStyle/>
          <a:p>
            <a:r>
              <a:rPr lang="en-US" dirty="0">
                <a:latin typeface="Helvetica Neue"/>
              </a:rPr>
              <a:t>References</a:t>
            </a:r>
            <a:endParaRPr lang="en-US" dirty="0"/>
          </a:p>
        </p:txBody>
      </p:sp>
      <p:sp>
        <p:nvSpPr>
          <p:cNvPr id="3" name="Content Placeholder 2">
            <a:extLst>
              <a:ext uri="{FF2B5EF4-FFF2-40B4-BE49-F238E27FC236}">
                <a16:creationId xmlns:a16="http://schemas.microsoft.com/office/drawing/2014/main" id="{2854D963-BD83-59F2-BC82-6B58EAE05E0F}"/>
              </a:ext>
            </a:extLst>
          </p:cNvPr>
          <p:cNvSpPr>
            <a:spLocks noGrp="1"/>
          </p:cNvSpPr>
          <p:nvPr>
            <p:ph idx="1"/>
          </p:nvPr>
        </p:nvSpPr>
        <p:spPr/>
        <p:txBody>
          <a:bodyPr vert="horz" lIns="91440" tIns="45720" rIns="91440" bIns="45720" rtlCol="0" anchor="t">
            <a:normAutofit/>
          </a:bodyPr>
          <a:lstStyle/>
          <a:p>
            <a:pPr marL="0" indent="0">
              <a:buNone/>
            </a:pPr>
            <a:r>
              <a:rPr lang="en-US" sz="1600" dirty="0" err="1">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rPr>
              <a:t>Saquon</a:t>
            </a:r>
            <a:r>
              <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rPr>
              <a:t> Barkley (image slide 2): </a:t>
            </a:r>
            <a:r>
              <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hlinkClick r:id="rId3"/>
              </a:rPr>
              <a:t>https://commons.wikimedia.org/wiki/File:Saquon_Barkley_Giants_2018.jpg</a:t>
            </a:r>
            <a:endPar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0" indent="0">
              <a:buNone/>
            </a:pPr>
            <a:r>
              <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rPr>
              <a:t>Eagles &amp; Redskins (image slide 3): </a:t>
            </a:r>
            <a:r>
              <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hlinkClick r:id="rId4"/>
              </a:rPr>
              <a:t>https://www.flickr.com/photos/imatty35/6262282662</a:t>
            </a:r>
            <a:endPar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0" indent="0">
              <a:buNone/>
            </a:pPr>
            <a:r>
              <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rPr>
              <a:t>Lee P., Chen R., &amp; Lakshman V. (unknown) Predicting Offensive Play types in the National Football League. </a:t>
            </a:r>
          </a:p>
          <a:p>
            <a:pPr marL="0" indent="0">
              <a:buNone/>
            </a:pPr>
            <a:r>
              <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rPr>
              <a:t>Marius </a:t>
            </a:r>
            <a:r>
              <a:rPr lang="en-US" sz="1600" dirty="0" err="1">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rPr>
              <a:t>Ötting</a:t>
            </a:r>
            <a:r>
              <a:rPr lang="en-US" sz="1600" dirty="0">
                <a:solidFill>
                  <a:srgbClr val="2A2A2A"/>
                </a:solidFill>
                <a:latin typeface="Helvetica Neue Medium" panose="02000503000000020004" pitchFamily="2" charset="0"/>
                <a:ea typeface="Helvetica Neue Medium" panose="02000503000000020004" pitchFamily="2" charset="0"/>
                <a:cs typeface="Helvetica Neue Medium" panose="02000503000000020004" pitchFamily="2" charset="0"/>
              </a:rPr>
              <a:t>, Predicting play calls in the National Football League using hidden Markov models, IMA Journal of Management Mathematics, Volume 32, Issue 4, October 2021, Pages 535–545, </a:t>
            </a:r>
            <a:r>
              <a:rPr lang="en-US" sz="1600" dirty="0">
                <a:solidFill>
                  <a:srgbClr val="516778"/>
                </a:solidFill>
                <a:latin typeface="Helvetica Neue Medium" panose="02000503000000020004" pitchFamily="2" charset="0"/>
                <a:ea typeface="Helvetica Neue Medium" panose="02000503000000020004" pitchFamily="2" charset="0"/>
                <a:cs typeface="Helvetica Neue Medium" panose="02000503000000020004" pitchFamily="2" charset="0"/>
                <a:hlinkClick r:id="rId5">
                  <a:extLst>
                    <a:ext uri="{A12FA001-AC4F-418D-AE19-62706E023703}">
                      <ahyp:hlinkClr xmlns:ahyp="http://schemas.microsoft.com/office/drawing/2018/hyperlinkcolor" val="tx"/>
                    </a:ext>
                  </a:extLst>
                </a:hlinkClick>
              </a:rPr>
              <a:t>https://doi.org/10.1093/imaman/dpab005 </a:t>
            </a:r>
          </a:p>
          <a:p>
            <a:pPr marL="0" indent="0">
              <a:buNone/>
            </a:pPr>
            <a:r>
              <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rPr>
              <a:t>Lee, P., Chen, R., &amp; Lakshman, V. (n.d.). Predicting offensive play types in the NFL. Retrieved from </a:t>
            </a:r>
            <a:r>
              <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hlinkClick r:id="rId6"/>
              </a:rPr>
              <a:t>https://cs229.stanford.edu/proj2016/report/LeeChenLakshman-PredictingOffensivePlayTypesIntheNFL-report.pdf</a:t>
            </a:r>
            <a:endParaRPr lang="en-US" sz="1600" dirty="0">
              <a:latin typeface="Helvetica Neue Medium" panose="02000503000000020004" pitchFamily="2" charset="0"/>
              <a:ea typeface="Helvetica Neue Medium" panose="02000503000000020004" pitchFamily="2" charset="0"/>
              <a:cs typeface="Helvetica Neue Medium" panose="02000503000000020004" pitchFamily="2" charset="0"/>
            </a:endParaRPr>
          </a:p>
          <a:p>
            <a:pPr marL="0" indent="0">
              <a:buNone/>
            </a:pPr>
            <a:r>
              <a:rPr lang="en-US" sz="1600" u="sng" dirty="0">
                <a:solidFill>
                  <a:srgbClr val="006FB7"/>
                </a:solidFill>
                <a:latin typeface="Helvetica Neue Medium" panose="02000503000000020004" pitchFamily="2" charset="0"/>
                <a:ea typeface="Helvetica Neue Medium" panose="02000503000000020004" pitchFamily="2" charset="0"/>
                <a:cs typeface="Helvetica Neue Medium" panose="02000503000000020004" pitchFamily="2" charset="0"/>
                <a:hlinkClick r:id="rId7">
                  <a:extLst>
                    <a:ext uri="{A12FA001-AC4F-418D-AE19-62706E023703}">
                      <ahyp:hlinkClr xmlns:ahyp="http://schemas.microsoft.com/office/drawing/2018/hyperlinkcolor" val="tx"/>
                    </a:ext>
                  </a:extLst>
                </a:hlinkClick>
              </a:rPr>
              <a:t>GitHub Repository</a:t>
            </a:r>
            <a:endParaRPr lang="en-US" sz="2400" u="sng" dirty="0">
              <a:solidFill>
                <a:srgbClr val="006FB7"/>
              </a:solidFill>
              <a:latin typeface="Helvetica Neue Medium" panose="02000503000000020004" pitchFamily="2" charset="0"/>
              <a:ea typeface="Helvetica Neue Medium" panose="02000503000000020004" pitchFamily="2" charset="0"/>
              <a:cs typeface="Helvetica Neue Medium" panose="02000503000000020004" pitchFamily="2" charset="0"/>
              <a:hlinkClick r:id="rId5">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71529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2" name="Rectangle 1081">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4CE5A-FA4A-F345-3DD0-7F9A73A324A0}"/>
              </a:ext>
            </a:extLst>
          </p:cNvPr>
          <p:cNvSpPr>
            <a:spLocks noGrp="1"/>
          </p:cNvSpPr>
          <p:nvPr>
            <p:ph type="title"/>
          </p:nvPr>
        </p:nvSpPr>
        <p:spPr>
          <a:xfrm>
            <a:off x="838200" y="1174819"/>
            <a:ext cx="4375151" cy="2858363"/>
          </a:xfrm>
        </p:spPr>
        <p:txBody>
          <a:bodyPr vert="horz" lIns="91440" tIns="45720" rIns="91440" bIns="45720" rtlCol="0" anchor="b">
            <a:normAutofit/>
          </a:bodyPr>
          <a:lstStyle/>
          <a:p>
            <a:r>
              <a:rPr lang="en-US" sz="6700">
                <a:solidFill>
                  <a:schemeClr val="bg1"/>
                </a:solidFill>
                <a:latin typeface="+mj-lt"/>
                <a:ea typeface="+mj-ea"/>
                <a:cs typeface="+mj-cs"/>
              </a:rPr>
              <a:t>Background</a:t>
            </a:r>
          </a:p>
        </p:txBody>
      </p:sp>
      <p:pic>
        <p:nvPicPr>
          <p:cNvPr id="1028" name="Picture 4">
            <a:extLst>
              <a:ext uri="{FF2B5EF4-FFF2-40B4-BE49-F238E27FC236}">
                <a16:creationId xmlns:a16="http://schemas.microsoft.com/office/drawing/2014/main" id="{BF98654B-FAF5-27DC-62A2-716015CA5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198" r="1" b="15155"/>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83" name="Freeform: Shape 1075">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4" name="Freeform: Shape 1077">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19476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a:extLst>
              <a:ext uri="{FF2B5EF4-FFF2-40B4-BE49-F238E27FC236}">
                <a16:creationId xmlns:a16="http://schemas.microsoft.com/office/drawing/2014/main" id="{25105ED5-A1FF-FE8F-2AD3-C633112C77A7}"/>
              </a:ext>
            </a:extLst>
          </p:cNvPr>
          <p:cNvPicPr>
            <a:picLocks noGrp="1" noChangeAspect="1"/>
          </p:cNvPicPr>
          <p:nvPr>
            <p:ph sz="half" idx="2"/>
          </p:nvPr>
        </p:nvPicPr>
        <p:blipFill>
          <a:blip r:embed="rId3"/>
          <a:srcRect l="1065" r="1065"/>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32" name="Freeform: Shape 3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B9A7C6-4FD2-9776-8AAE-60D34E1E71D9}"/>
              </a:ext>
            </a:extLst>
          </p:cNvPr>
          <p:cNvSpPr>
            <a:spLocks noGrp="1"/>
          </p:cNvSpPr>
          <p:nvPr>
            <p:ph type="title"/>
          </p:nvPr>
        </p:nvSpPr>
        <p:spPr>
          <a:xfrm>
            <a:off x="371094" y="1161288"/>
            <a:ext cx="3438144" cy="1125728"/>
          </a:xfrm>
        </p:spPr>
        <p:txBody>
          <a:bodyPr vert="horz" lIns="91440" tIns="45720" rIns="91440" bIns="45720" rtlCol="0" anchor="b">
            <a:normAutofit/>
          </a:bodyPr>
          <a:lstStyle/>
          <a:p>
            <a:r>
              <a:rPr lang="en-US" sz="2800" dirty="0"/>
              <a:t>Purpose of Analysis</a:t>
            </a:r>
          </a:p>
        </p:txBody>
      </p:sp>
      <p:sp>
        <p:nvSpPr>
          <p:cNvPr id="36" name="Rectangle 3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FC8B76-E3A2-5730-1CF8-BA8E86DDD60B}"/>
              </a:ext>
            </a:extLst>
          </p:cNvPr>
          <p:cNvSpPr>
            <a:spLocks noGrp="1"/>
          </p:cNvSpPr>
          <p:nvPr>
            <p:ph sz="half" idx="1"/>
          </p:nvPr>
        </p:nvSpPr>
        <p:spPr>
          <a:xfrm>
            <a:off x="371093" y="2718054"/>
            <a:ext cx="3980987" cy="3207258"/>
          </a:xfrm>
        </p:spPr>
        <p:txBody>
          <a:bodyPr vert="horz" lIns="91440" tIns="45720" rIns="91440" bIns="45720" rtlCol="0" anchor="t">
            <a:normAutofit/>
          </a:bodyPr>
          <a:lstStyle/>
          <a:p>
            <a:r>
              <a:rPr lang="en-US" sz="2400" dirty="0">
                <a:latin typeface="Helvetica Neue"/>
              </a:rPr>
              <a:t>Run or Pass</a:t>
            </a:r>
          </a:p>
          <a:p>
            <a:r>
              <a:rPr lang="en-US" sz="2400" dirty="0">
                <a:latin typeface="Helvetica Neue"/>
              </a:rPr>
              <a:t>Pre-Snap Tracking Data</a:t>
            </a:r>
          </a:p>
          <a:p>
            <a:r>
              <a:rPr lang="en-US" sz="2400" dirty="0">
                <a:latin typeface="Helvetica Neue"/>
              </a:rPr>
              <a:t>Important Variables</a:t>
            </a:r>
          </a:p>
          <a:p>
            <a:r>
              <a:rPr lang="en-US" sz="2400" dirty="0">
                <a:latin typeface="Helvetica Neue"/>
              </a:rPr>
              <a:t>Predictability of running back depth</a:t>
            </a:r>
          </a:p>
        </p:txBody>
      </p:sp>
    </p:spTree>
    <p:extLst>
      <p:ext uri="{BB962C8B-B14F-4D97-AF65-F5344CB8AC3E}">
        <p14:creationId xmlns:p14="http://schemas.microsoft.com/office/powerpoint/2010/main" val="50212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8CCF5D-C53A-9E4F-B9E1-A617F5444AD3}"/>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89091C-C4D8-00C3-E1B3-E6673BCD4BEC}"/>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4000" dirty="0"/>
              <a:t>Problem Statement</a:t>
            </a:r>
          </a:p>
        </p:txBody>
      </p:sp>
      <p:pic>
        <p:nvPicPr>
          <p:cNvPr id="8" name="Content Placeholder 7" descr="A person with his arms crossed&#10;&#10;Description automatically generated">
            <a:extLst>
              <a:ext uri="{FF2B5EF4-FFF2-40B4-BE49-F238E27FC236}">
                <a16:creationId xmlns:a16="http://schemas.microsoft.com/office/drawing/2014/main" id="{1A92CD8C-D4E4-1F63-2655-859C3D899DD5}"/>
              </a:ext>
            </a:extLst>
          </p:cNvPr>
          <p:cNvPicPr>
            <a:picLocks noGrp="1" noChangeAspect="1"/>
          </p:cNvPicPr>
          <p:nvPr>
            <p:ph sz="half" idx="2"/>
          </p:nvPr>
        </p:nvPicPr>
        <p:blipFill>
          <a:blip r:embed="rId3">
            <a:extLst>
              <a:ext uri="{837473B0-CC2E-450A-ABE3-18F120FF3D39}">
                <a1611:picAttrSrcUrl xmlns:a1611="http://schemas.microsoft.com/office/drawing/2016/11/main" r:id="rId4"/>
              </a:ext>
            </a:extLst>
          </a:blip>
          <a:srcRect l="25994" t="4322" r="3014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6DCC01-784D-B4CB-F787-4F8038748D50}"/>
              </a:ext>
            </a:extLst>
          </p:cNvPr>
          <p:cNvSpPr>
            <a:spLocks noGrp="1"/>
          </p:cNvSpPr>
          <p:nvPr>
            <p:ph sz="half" idx="1"/>
          </p:nvPr>
        </p:nvSpPr>
        <p:spPr>
          <a:xfrm>
            <a:off x="5297762" y="2706624"/>
            <a:ext cx="6251110" cy="3483864"/>
          </a:xfrm>
        </p:spPr>
        <p:txBody>
          <a:bodyPr vert="horz" lIns="91440" tIns="45720" rIns="91440" bIns="45720" rtlCol="0" anchor="t">
            <a:normAutofit/>
          </a:bodyPr>
          <a:lstStyle/>
          <a:p>
            <a:r>
              <a:rPr lang="en-US" sz="2400" dirty="0">
                <a:latin typeface="Helvetica Neue"/>
              </a:rPr>
              <a:t>Complex Schemes</a:t>
            </a:r>
          </a:p>
          <a:p>
            <a:r>
              <a:rPr lang="en-US" sz="2400" dirty="0">
                <a:latin typeface="Helvetica Neue"/>
              </a:rPr>
              <a:t>Fast-Paced Offenses</a:t>
            </a:r>
          </a:p>
          <a:p>
            <a:r>
              <a:rPr lang="en-US" sz="2400" dirty="0">
                <a:latin typeface="Helvetica Neue"/>
              </a:rPr>
              <a:t>Real-Time &amp; Halftime Adjustments</a:t>
            </a:r>
          </a:p>
          <a:p>
            <a:r>
              <a:rPr lang="en-US" sz="2400" dirty="0">
                <a:latin typeface="Helvetica Neue"/>
              </a:rPr>
              <a:t>Tendencies</a:t>
            </a:r>
          </a:p>
        </p:txBody>
      </p:sp>
      <p:sp>
        <p:nvSpPr>
          <p:cNvPr id="9" name="TextBox 8">
            <a:extLst>
              <a:ext uri="{FF2B5EF4-FFF2-40B4-BE49-F238E27FC236}">
                <a16:creationId xmlns:a16="http://schemas.microsoft.com/office/drawing/2014/main" id="{46D559D5-308E-76FC-F9C6-D42079F43D7D}"/>
              </a:ext>
            </a:extLst>
          </p:cNvPr>
          <p:cNvSpPr txBox="1"/>
          <p:nvPr/>
        </p:nvSpPr>
        <p:spPr>
          <a:xfrm>
            <a:off x="9737482" y="6657945"/>
            <a:ext cx="2454518"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thesportsreport.co.uk/2019/02/23/nfl-2019-coaches-hot-sea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60728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7399C-2DF3-6E2D-9994-BA06D2ED82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CD21E-F238-6E6F-C2BC-655C38357630}"/>
              </a:ext>
            </a:extLst>
          </p:cNvPr>
          <p:cNvSpPr>
            <a:spLocks noGrp="1"/>
          </p:cNvSpPr>
          <p:nvPr>
            <p:ph type="title"/>
          </p:nvPr>
        </p:nvSpPr>
        <p:spPr>
          <a:xfrm>
            <a:off x="838200" y="975443"/>
            <a:ext cx="10515600" cy="2852737"/>
          </a:xfrm>
        </p:spPr>
        <p:txBody>
          <a:bodyPr/>
          <a:lstStyle/>
          <a:p>
            <a:r>
              <a:rPr lang="en-US"/>
              <a:t>Importance of Predictive Analytics</a:t>
            </a:r>
          </a:p>
        </p:txBody>
      </p:sp>
    </p:spTree>
    <p:extLst>
      <p:ext uri="{BB962C8B-B14F-4D97-AF65-F5344CB8AC3E}">
        <p14:creationId xmlns:p14="http://schemas.microsoft.com/office/powerpoint/2010/main" val="349287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Content Placeholder 46" descr="A group of football players running with the ball&#10;&#10;Description automatically generated">
            <a:extLst>
              <a:ext uri="{FF2B5EF4-FFF2-40B4-BE49-F238E27FC236}">
                <a16:creationId xmlns:a16="http://schemas.microsoft.com/office/drawing/2014/main" id="{10977EE5-6F99-6C81-BD40-72550EE51D16}"/>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rcRect r="12804"/>
          <a:stretch/>
        </p:blipFill>
        <p:spPr>
          <a:xfrm>
            <a:off x="3251965" y="0"/>
            <a:ext cx="8940035" cy="6858000"/>
          </a:xfrm>
        </p:spPr>
      </p:pic>
      <p:sp useBgFill="1">
        <p:nvSpPr>
          <p:cNvPr id="55" name="Freeform: Shape 54">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2D2BA-47E1-88F7-610B-4B36A92A3FC5}"/>
              </a:ext>
            </a:extLst>
          </p:cNvPr>
          <p:cNvSpPr>
            <a:spLocks noGrp="1"/>
          </p:cNvSpPr>
          <p:nvPr>
            <p:ph type="title"/>
          </p:nvPr>
        </p:nvSpPr>
        <p:spPr>
          <a:xfrm>
            <a:off x="371094" y="1161288"/>
            <a:ext cx="3438144" cy="1125728"/>
          </a:xfrm>
        </p:spPr>
        <p:txBody>
          <a:bodyPr vert="horz" lIns="91440" tIns="45720" rIns="91440" bIns="45720" rtlCol="0" anchor="b">
            <a:normAutofit/>
          </a:bodyPr>
          <a:lstStyle/>
          <a:p>
            <a:r>
              <a:rPr lang="en-US" sz="2800" dirty="0"/>
              <a:t>Dataset Overview</a:t>
            </a:r>
          </a:p>
        </p:txBody>
      </p:sp>
      <p:sp>
        <p:nvSpPr>
          <p:cNvPr id="59" name="Rectangle 5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CC546D-F4CA-382B-B707-C5A77A0E1A74}"/>
              </a:ext>
            </a:extLst>
          </p:cNvPr>
          <p:cNvSpPr>
            <a:spLocks noGrp="1"/>
          </p:cNvSpPr>
          <p:nvPr>
            <p:ph type="body" sz="half" idx="2"/>
          </p:nvPr>
        </p:nvSpPr>
        <p:spPr>
          <a:xfrm>
            <a:off x="371094" y="2718054"/>
            <a:ext cx="3438906" cy="3207258"/>
          </a:xfrm>
        </p:spPr>
        <p:txBody>
          <a:bodyPr vert="horz" lIns="91440" tIns="45720" rIns="91440" bIns="45720" rtlCol="0" anchor="t">
            <a:normAutofit fontScale="92500" lnSpcReduction="10000"/>
          </a:bodyPr>
          <a:lstStyle/>
          <a:p>
            <a:pPr marL="285750" indent="-285750">
              <a:buFont typeface="Arial" panose="020B0604020202020204" pitchFamily="34" charset="0"/>
              <a:buChar char="•"/>
            </a:pPr>
            <a:r>
              <a:rPr lang="en-US" sz="2400" dirty="0"/>
              <a:t>13 CSV Files</a:t>
            </a:r>
          </a:p>
          <a:p>
            <a:pPr marL="285750" indent="-285750">
              <a:buFont typeface="Arial" panose="020B0604020202020204" pitchFamily="34" charset="0"/>
              <a:buChar char="•"/>
            </a:pPr>
            <a:r>
              <a:rPr lang="en-US" sz="2400" dirty="0"/>
              <a:t>9 Weeks of 2022 Player Tracking</a:t>
            </a:r>
          </a:p>
          <a:p>
            <a:pPr marL="742950" lvl="1" indent="-285750">
              <a:buFont typeface="Arial" panose="020B0604020202020204" pitchFamily="34" charset="0"/>
              <a:buChar char="•"/>
            </a:pPr>
            <a:r>
              <a:rPr lang="en-US" sz="2200" dirty="0"/>
              <a:t>~58.7 million records</a:t>
            </a:r>
          </a:p>
          <a:p>
            <a:pPr marL="285750" indent="-285750">
              <a:buFont typeface="Arial" panose="020B0604020202020204" pitchFamily="34" charset="0"/>
              <a:buChar char="•"/>
            </a:pPr>
            <a:r>
              <a:rPr lang="en-US" sz="2400" dirty="0"/>
              <a:t>~150 Columns of Data</a:t>
            </a:r>
          </a:p>
          <a:p>
            <a:pPr marL="285750" indent="-285750">
              <a:buFont typeface="Arial" panose="020B0604020202020204" pitchFamily="34" charset="0"/>
              <a:buChar char="•"/>
            </a:pPr>
            <a:r>
              <a:rPr lang="en-US" sz="2400" dirty="0"/>
              <a:t>Games, Plays and Players</a:t>
            </a:r>
          </a:p>
          <a:p>
            <a:pPr marL="285750" indent="-285750">
              <a:buFont typeface="Arial" panose="020B0604020202020204" pitchFamily="34" charset="0"/>
              <a:buChar char="•"/>
            </a:pPr>
            <a:r>
              <a:rPr lang="en-US" sz="2400" dirty="0"/>
              <a:t>Tracking Data Must be Used</a:t>
            </a:r>
          </a:p>
        </p:txBody>
      </p:sp>
    </p:spTree>
    <p:extLst>
      <p:ext uri="{BB962C8B-B14F-4D97-AF65-F5344CB8AC3E}">
        <p14:creationId xmlns:p14="http://schemas.microsoft.com/office/powerpoint/2010/main" val="3626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C09F-C29C-7168-75C6-CB900CA42D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459F7-9750-4E56-C922-40417339074F}"/>
              </a:ext>
            </a:extLst>
          </p:cNvPr>
          <p:cNvSpPr>
            <a:spLocks noGrp="1"/>
          </p:cNvSpPr>
          <p:nvPr>
            <p:ph type="title"/>
          </p:nvPr>
        </p:nvSpPr>
        <p:spPr>
          <a:xfrm>
            <a:off x="838200" y="576263"/>
            <a:ext cx="10515600" cy="2852737"/>
          </a:xfrm>
        </p:spPr>
        <p:txBody>
          <a:bodyPr>
            <a:normAutofit/>
          </a:bodyPr>
          <a:lstStyle/>
          <a:p>
            <a:r>
              <a:rPr lang="en-US" sz="5400" dirty="0"/>
              <a:t>Data Cleaning, Preparation, Preprocessing, &amp; Transformation</a:t>
            </a:r>
          </a:p>
        </p:txBody>
      </p:sp>
    </p:spTree>
    <p:extLst>
      <p:ext uri="{BB962C8B-B14F-4D97-AF65-F5344CB8AC3E}">
        <p14:creationId xmlns:p14="http://schemas.microsoft.com/office/powerpoint/2010/main" val="2715391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29983-D5DF-5521-CD22-53740D6A6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F7A3E-69DD-FF85-8BFD-B2D31BF424D9}"/>
              </a:ext>
            </a:extLst>
          </p:cNvPr>
          <p:cNvSpPr>
            <a:spLocks noGrp="1"/>
          </p:cNvSpPr>
          <p:nvPr>
            <p:ph type="title"/>
          </p:nvPr>
        </p:nvSpPr>
        <p:spPr/>
        <p:txBody>
          <a:bodyPr>
            <a:normAutofit/>
          </a:bodyPr>
          <a:lstStyle/>
          <a:p>
            <a:r>
              <a:rPr lang="en-US" sz="4000" dirty="0"/>
              <a:t>Down and Distance &amp; Rushing Probability</a:t>
            </a:r>
          </a:p>
        </p:txBody>
      </p:sp>
      <p:sp>
        <p:nvSpPr>
          <p:cNvPr id="3" name="Text Placeholder 2">
            <a:extLst>
              <a:ext uri="{FF2B5EF4-FFF2-40B4-BE49-F238E27FC236}">
                <a16:creationId xmlns:a16="http://schemas.microsoft.com/office/drawing/2014/main" id="{AE1C3D09-911C-F5CB-DB6A-4A24B94CEBE2}"/>
              </a:ext>
            </a:extLst>
          </p:cNvPr>
          <p:cNvSpPr>
            <a:spLocks noGrp="1"/>
          </p:cNvSpPr>
          <p:nvPr>
            <p:ph sz="half" idx="1"/>
          </p:nvPr>
        </p:nvSpPr>
        <p:spPr>
          <a:xfrm>
            <a:off x="760269" y="1756352"/>
            <a:ext cx="5259531" cy="4351338"/>
          </a:xfrm>
        </p:spPr>
        <p:txBody>
          <a:bodyPr vert="horz" lIns="91440" tIns="45720" rIns="91440" bIns="45720" rtlCol="0" anchor="t">
            <a:noAutofit/>
          </a:bodyPr>
          <a:lstStyle/>
          <a:p>
            <a:pPr marL="0" indent="0">
              <a:buNone/>
            </a:pPr>
            <a:r>
              <a:rPr lang="en-US" sz="1500" b="1" dirty="0">
                <a:solidFill>
                  <a:srgbClr val="0E0E0E"/>
                </a:solidFill>
                <a:latin typeface="Helvetica Neue"/>
              </a:rPr>
              <a:t>Trend:</a:t>
            </a:r>
            <a:endParaRPr lang="en-US" sz="1500" b="1" dirty="0">
              <a:latin typeface="Helvetica Neue"/>
            </a:endParaRPr>
          </a:p>
          <a:p>
            <a:pPr marL="457200" indent="-457200"/>
            <a:r>
              <a:rPr lang="en-US" sz="1500" dirty="0">
                <a:solidFill>
                  <a:srgbClr val="0E0E0E"/>
                </a:solidFill>
                <a:latin typeface="Helvetica Neue"/>
              </a:rPr>
              <a:t>On early downs (1st and 2nd), rushing probability is higher.</a:t>
            </a:r>
            <a:endParaRPr lang="en-US" sz="1500" dirty="0"/>
          </a:p>
          <a:p>
            <a:pPr marL="457200" indent="-457200"/>
            <a:r>
              <a:rPr lang="en-US" sz="1500" dirty="0">
                <a:solidFill>
                  <a:srgbClr val="0E0E0E"/>
                </a:solidFill>
                <a:latin typeface="Helvetica Neue"/>
              </a:rPr>
              <a:t>In short-yardage situations (e.g., fewer than 2 yards to go, rushing becomes the preferred play.</a:t>
            </a:r>
            <a:endParaRPr lang="en-US" sz="1500" dirty="0"/>
          </a:p>
          <a:p>
            <a:pPr marL="457200" indent="-457200"/>
            <a:r>
              <a:rPr lang="en-US" sz="1500" dirty="0">
                <a:solidFill>
                  <a:srgbClr val="0E0E0E"/>
                </a:solidFill>
                <a:latin typeface="Helvetica Neue"/>
              </a:rPr>
              <a:t>Teams prioritize rushing plays to maintain manageable scenarios or exploit defensive weaknesses.</a:t>
            </a:r>
            <a:endParaRPr lang="en-US" sz="1500" dirty="0"/>
          </a:p>
          <a:p>
            <a:pPr marL="0" indent="0">
              <a:buNone/>
            </a:pPr>
            <a:r>
              <a:rPr lang="en-US" sz="1500" b="1" dirty="0">
                <a:solidFill>
                  <a:srgbClr val="0E0E0E"/>
                </a:solidFill>
                <a:latin typeface="Helvetica Neue"/>
              </a:rPr>
              <a:t>Strategic Tendencies:</a:t>
            </a:r>
            <a:endParaRPr lang="en-US" sz="1500" b="1" dirty="0">
              <a:latin typeface="Helvetica Neue"/>
            </a:endParaRPr>
          </a:p>
          <a:p>
            <a:pPr marL="457200" indent="-457200"/>
            <a:r>
              <a:rPr lang="en-US" sz="1500" dirty="0">
                <a:solidFill>
                  <a:srgbClr val="0E0E0E"/>
                </a:solidFill>
                <a:latin typeface="Helvetica Neue"/>
              </a:rPr>
              <a:t>Coaches favor rushing to control the clock and set up better passing opportunities on subsequent downs.</a:t>
            </a:r>
            <a:endParaRPr lang="en-US" sz="1500" dirty="0"/>
          </a:p>
          <a:p>
            <a:pPr marL="457200" indent="-457200"/>
            <a:r>
              <a:rPr lang="en-US" sz="1500" dirty="0">
                <a:solidFill>
                  <a:srgbClr val="0E0E0E"/>
                </a:solidFill>
                <a:latin typeface="Helvetica Neue"/>
              </a:rPr>
              <a:t>Longer distances (10+ yards) reduce the likelihood of rushing.</a:t>
            </a:r>
            <a:endParaRPr lang="en-US" sz="1500" dirty="0"/>
          </a:p>
          <a:p>
            <a:pPr marL="0" indent="0">
              <a:buNone/>
            </a:pPr>
            <a:r>
              <a:rPr lang="en-US" sz="1500" b="1" dirty="0">
                <a:solidFill>
                  <a:srgbClr val="0E0E0E"/>
                </a:solidFill>
                <a:latin typeface="Helvetica Neue"/>
              </a:rPr>
              <a:t>Conclusion:</a:t>
            </a:r>
            <a:endParaRPr lang="en-US" sz="1500" b="1" dirty="0">
              <a:latin typeface="Helvetica Neue"/>
            </a:endParaRPr>
          </a:p>
          <a:p>
            <a:pPr marL="0" indent="0">
              <a:buNone/>
            </a:pPr>
            <a:r>
              <a:rPr lang="en-US" sz="1500" dirty="0">
                <a:solidFill>
                  <a:srgbClr val="0E0E0E"/>
                </a:solidFill>
                <a:latin typeface="Helvetica Neue"/>
              </a:rPr>
              <a:t>Down and distance are crucial predictors of play-calling strategy, offering actionable insights for game planning and predictive modeling.</a:t>
            </a:r>
            <a:endParaRPr lang="en-US" sz="1500" dirty="0">
              <a:latin typeface="Helvetica Neue"/>
            </a:endParaRPr>
          </a:p>
        </p:txBody>
      </p:sp>
      <p:pic>
        <p:nvPicPr>
          <p:cNvPr id="7" name="Content Placeholder 6">
            <a:extLst>
              <a:ext uri="{FF2B5EF4-FFF2-40B4-BE49-F238E27FC236}">
                <a16:creationId xmlns:a16="http://schemas.microsoft.com/office/drawing/2014/main" id="{87BDB311-319C-ADBD-2554-A49B9E3C393E}"/>
              </a:ext>
            </a:extLst>
          </p:cNvPr>
          <p:cNvPicPr>
            <a:picLocks noGrp="1" noChangeAspect="1"/>
          </p:cNvPicPr>
          <p:nvPr>
            <p:ph sz="half" idx="2"/>
          </p:nvPr>
        </p:nvPicPr>
        <p:blipFill>
          <a:blip r:embed="rId3"/>
          <a:srcRect/>
          <a:stretch/>
        </p:blipFill>
        <p:spPr>
          <a:xfrm>
            <a:off x="6094268" y="1923661"/>
            <a:ext cx="5874327" cy="3531811"/>
          </a:xfrm>
        </p:spPr>
      </p:pic>
    </p:spTree>
    <p:extLst>
      <p:ext uri="{BB962C8B-B14F-4D97-AF65-F5344CB8AC3E}">
        <p14:creationId xmlns:p14="http://schemas.microsoft.com/office/powerpoint/2010/main" val="27141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4A2B6-8A87-1BCC-550E-BD60DF47B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DF441-379F-21CB-3543-0AAFD908BFEE}"/>
              </a:ext>
            </a:extLst>
          </p:cNvPr>
          <p:cNvSpPr>
            <a:spLocks noGrp="1"/>
          </p:cNvSpPr>
          <p:nvPr>
            <p:ph type="title"/>
          </p:nvPr>
        </p:nvSpPr>
        <p:spPr/>
        <p:txBody>
          <a:bodyPr>
            <a:normAutofit/>
          </a:bodyPr>
          <a:lstStyle/>
          <a:p>
            <a:r>
              <a:rPr lang="en-US" dirty="0"/>
              <a:t>Run vs. Pass Probabilities by Formation</a:t>
            </a:r>
          </a:p>
        </p:txBody>
      </p:sp>
      <p:sp>
        <p:nvSpPr>
          <p:cNvPr id="3" name="Text Placeholder 2">
            <a:extLst>
              <a:ext uri="{FF2B5EF4-FFF2-40B4-BE49-F238E27FC236}">
                <a16:creationId xmlns:a16="http://schemas.microsoft.com/office/drawing/2014/main" id="{8770410A-4179-B3BA-B2D8-9412BC774C63}"/>
              </a:ext>
            </a:extLst>
          </p:cNvPr>
          <p:cNvSpPr>
            <a:spLocks noGrp="1"/>
          </p:cNvSpPr>
          <p:nvPr>
            <p:ph sz="half" idx="1"/>
          </p:nvPr>
        </p:nvSpPr>
        <p:spPr/>
        <p:txBody>
          <a:bodyPr>
            <a:normAutofit/>
          </a:bodyPr>
          <a:lstStyle/>
          <a:p>
            <a:r>
              <a:rPr lang="en-US" dirty="0">
                <a:solidFill>
                  <a:srgbClr val="0E0E0E"/>
                </a:solidFill>
                <a:effectLst/>
              </a:rPr>
              <a:t>Run Heavy:</a:t>
            </a:r>
          </a:p>
          <a:p>
            <a:pPr lvl="1"/>
            <a:r>
              <a:rPr lang="en-US" dirty="0">
                <a:solidFill>
                  <a:srgbClr val="0E0E0E"/>
                </a:solidFill>
                <a:effectLst/>
              </a:rPr>
              <a:t>Jumbo</a:t>
            </a:r>
          </a:p>
          <a:p>
            <a:pPr lvl="1"/>
            <a:r>
              <a:rPr lang="en-US" dirty="0">
                <a:solidFill>
                  <a:srgbClr val="0E0E0E"/>
                </a:solidFill>
                <a:effectLst/>
              </a:rPr>
              <a:t>Wildcat</a:t>
            </a:r>
          </a:p>
          <a:p>
            <a:r>
              <a:rPr lang="en-US" dirty="0">
                <a:solidFill>
                  <a:srgbClr val="0E0E0E"/>
                </a:solidFill>
              </a:rPr>
              <a:t>Pass Heavy:</a:t>
            </a:r>
          </a:p>
          <a:p>
            <a:pPr lvl="1"/>
            <a:r>
              <a:rPr lang="en-US" dirty="0">
                <a:solidFill>
                  <a:srgbClr val="0E0E0E"/>
                </a:solidFill>
              </a:rPr>
              <a:t>Empty</a:t>
            </a:r>
          </a:p>
          <a:p>
            <a:pPr lvl="1"/>
            <a:r>
              <a:rPr lang="en-US" dirty="0">
                <a:solidFill>
                  <a:srgbClr val="0E0E0E"/>
                </a:solidFill>
              </a:rPr>
              <a:t>Shotgun</a:t>
            </a:r>
          </a:p>
          <a:p>
            <a:r>
              <a:rPr lang="en-US" dirty="0">
                <a:solidFill>
                  <a:srgbClr val="0E0E0E"/>
                </a:solidFill>
              </a:rPr>
              <a:t>Run Likely:</a:t>
            </a:r>
          </a:p>
          <a:p>
            <a:pPr lvl="1"/>
            <a:r>
              <a:rPr lang="en-US" dirty="0">
                <a:solidFill>
                  <a:srgbClr val="0E0E0E"/>
                </a:solidFill>
              </a:rPr>
              <a:t>I-Formation</a:t>
            </a:r>
          </a:p>
          <a:p>
            <a:pPr lvl="1"/>
            <a:r>
              <a:rPr lang="en-US" dirty="0">
                <a:solidFill>
                  <a:srgbClr val="0E0E0E"/>
                </a:solidFill>
              </a:rPr>
              <a:t>Singleback</a:t>
            </a:r>
          </a:p>
          <a:p>
            <a:pPr lvl="1"/>
            <a:r>
              <a:rPr lang="en-US" dirty="0">
                <a:solidFill>
                  <a:srgbClr val="0E0E0E"/>
                </a:solidFill>
              </a:rPr>
              <a:t>Pistol</a:t>
            </a:r>
          </a:p>
        </p:txBody>
      </p:sp>
      <p:pic>
        <p:nvPicPr>
          <p:cNvPr id="10" name="Content Placeholder 9" descr="A graph of different colors&#10;&#10;Description automatically generated with medium confidence">
            <a:extLst>
              <a:ext uri="{FF2B5EF4-FFF2-40B4-BE49-F238E27FC236}">
                <a16:creationId xmlns:a16="http://schemas.microsoft.com/office/drawing/2014/main" id="{646076E9-9342-DB85-F5C8-5E04814D14EE}"/>
              </a:ext>
            </a:extLst>
          </p:cNvPr>
          <p:cNvPicPr>
            <a:picLocks noGrp="1" noChangeAspect="1"/>
          </p:cNvPicPr>
          <p:nvPr>
            <p:ph sz="half" idx="2"/>
          </p:nvPr>
        </p:nvPicPr>
        <p:blipFill>
          <a:blip r:embed="rId3"/>
          <a:stretch>
            <a:fillRect/>
          </a:stretch>
        </p:blipFill>
        <p:spPr>
          <a:xfrm>
            <a:off x="4595149" y="1936845"/>
            <a:ext cx="6758651" cy="3347742"/>
          </a:xfrm>
        </p:spPr>
      </p:pic>
    </p:spTree>
    <p:extLst>
      <p:ext uri="{BB962C8B-B14F-4D97-AF65-F5344CB8AC3E}">
        <p14:creationId xmlns:p14="http://schemas.microsoft.com/office/powerpoint/2010/main" val="465434819"/>
      </p:ext>
    </p:extLst>
  </p:cSld>
  <p:clrMapOvr>
    <a:masterClrMapping/>
  </p:clrMapOvr>
</p:sld>
</file>

<file path=ppt/theme/theme1.xml><?xml version="1.0" encoding="utf-8"?>
<a:theme xmlns:a="http://schemas.openxmlformats.org/drawingml/2006/main" name="Office Theme">
  <a:themeElements>
    <a:clrScheme name="Big Data Bowl Color Palette">
      <a:dk1>
        <a:srgbClr val="000000"/>
      </a:dk1>
      <a:lt1>
        <a:srgbClr val="FFFFFF"/>
      </a:lt1>
      <a:dk2>
        <a:srgbClr val="0E2841"/>
      </a:dk2>
      <a:lt2>
        <a:srgbClr val="E8E8E8"/>
      </a:lt2>
      <a:accent1>
        <a:srgbClr val="516778"/>
      </a:accent1>
      <a:accent2>
        <a:srgbClr val="97CDD4"/>
      </a:accent2>
      <a:accent3>
        <a:srgbClr val="CE1154"/>
      </a:accent3>
      <a:accent4>
        <a:srgbClr val="1C3D71"/>
      </a:accent4>
      <a:accent5>
        <a:srgbClr val="D91D26"/>
      </a:accent5>
      <a:accent6>
        <a:srgbClr val="1A2227"/>
      </a:accent6>
      <a:hlink>
        <a:srgbClr val="516778"/>
      </a:hlink>
      <a:folHlink>
        <a:srgbClr val="CE1154"/>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7</TotalTime>
  <Words>2393</Words>
  <Application>Microsoft Macintosh PowerPoint</Application>
  <PresentationFormat>Widescreen</PresentationFormat>
  <Paragraphs>114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Helvetica Neue</vt:lpstr>
      <vt:lpstr>Helvetica Neue Medium</vt:lpstr>
      <vt:lpstr>Office Theme</vt:lpstr>
      <vt:lpstr>Mind the Gap: Using Pre-Snap Data for Insights Into the Run Game</vt:lpstr>
      <vt:lpstr>Background</vt:lpstr>
      <vt:lpstr>Purpose of Analysis</vt:lpstr>
      <vt:lpstr>Problem Statement</vt:lpstr>
      <vt:lpstr>Importance of Predictive Analytics</vt:lpstr>
      <vt:lpstr>Dataset Overview</vt:lpstr>
      <vt:lpstr>Data Cleaning, Preparation, Preprocessing, &amp; Transformation</vt:lpstr>
      <vt:lpstr>Down and Distance &amp; Rushing Probability</vt:lpstr>
      <vt:lpstr>Run vs. Pass Probabilities by Formation</vt:lpstr>
      <vt:lpstr>Receiver Alignment &amp; Run Probability</vt:lpstr>
      <vt:lpstr>Player Movement &amp; Play Type</vt:lpstr>
      <vt:lpstr>Modeling Approach</vt:lpstr>
      <vt:lpstr>Feature Importance</vt:lpstr>
      <vt:lpstr>SHAP Values</vt:lpstr>
      <vt:lpstr>Model Performance</vt:lpstr>
      <vt:lpstr>Coaching Recommendations</vt:lpstr>
      <vt:lpstr>Future Consideration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Liz Giel</dc:creator>
  <cp:lastModifiedBy>Moore, Josh</cp:lastModifiedBy>
  <cp:revision>289</cp:revision>
  <cp:lastPrinted>2024-12-09T07:47:41Z</cp:lastPrinted>
  <dcterms:created xsi:type="dcterms:W3CDTF">2024-12-05T20:33:29Z</dcterms:created>
  <dcterms:modified xsi:type="dcterms:W3CDTF">2024-12-09T07:47:45Z</dcterms:modified>
</cp:coreProperties>
</file>