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0" r:id="rId1"/>
  </p:sldMasterIdLst>
  <p:sldIdLst>
    <p:sldId id="256" r:id="rId2"/>
    <p:sldId id="276" r:id="rId3"/>
    <p:sldId id="260" r:id="rId4"/>
    <p:sldId id="267" r:id="rId5"/>
    <p:sldId id="264" r:id="rId6"/>
    <p:sldId id="271" r:id="rId7"/>
    <p:sldId id="282" r:id="rId8"/>
    <p:sldId id="266" r:id="rId9"/>
    <p:sldId id="278" r:id="rId10"/>
    <p:sldId id="275" r:id="rId11"/>
    <p:sldId id="279" r:id="rId12"/>
    <p:sldId id="280" r:id="rId13"/>
    <p:sldId id="281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A65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4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03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5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37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7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4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8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5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5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8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0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9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jmssc" TargetMode="External"/><Relationship Id="rId7" Type="http://schemas.openxmlformats.org/officeDocument/2006/relationships/image" Target="../media/image22.png"/><Relationship Id="rId2" Type="http://schemas.openxmlformats.org/officeDocument/2006/relationships/hyperlink" Target="mailto:jeanmarc.soumet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itcoin-inspecto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069" y="2070796"/>
            <a:ext cx="8825658" cy="2677648"/>
          </a:xfrm>
        </p:spPr>
        <p:txBody>
          <a:bodyPr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Bitcoin Inspector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0069" y="4748443"/>
            <a:ext cx="8825658" cy="861420"/>
          </a:xfrm>
        </p:spPr>
        <p:txBody>
          <a:bodyPr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Jean-Marc SOUMET</a:t>
            </a:r>
            <a:endParaRPr lang="en-US" dirty="0">
              <a:latin typeface="Adobe Clean" panose="020B0503020404020204" pitchFamily="34" charset="0"/>
            </a:endParaRPr>
          </a:p>
        </p:txBody>
      </p:sp>
      <p:pic>
        <p:nvPicPr>
          <p:cNvPr id="4" name="Picture 2" descr="http://www.extremetech.com/wp-content/uploads/2013/08/bitcoin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76" y="2070796"/>
            <a:ext cx="1756844" cy="175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MapReduce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dobe Clean" panose="020B0503020404020204" pitchFamily="34" charset="0"/>
              </a:rPr>
              <a:t>Calculate Wallet balance</a:t>
            </a:r>
          </a:p>
          <a:p>
            <a:r>
              <a:rPr lang="en-US" sz="2400" dirty="0" smtClean="0">
                <a:latin typeface="Adobe Clean" panose="020B0503020404020204" pitchFamily="34" charset="0"/>
              </a:rPr>
              <a:t>Calculate transaction occurrence by day/by month/by minute</a:t>
            </a:r>
          </a:p>
          <a:p>
            <a:r>
              <a:rPr lang="en-US" sz="2400" dirty="0" smtClean="0">
                <a:latin typeface="Adobe Clean" panose="020B0503020404020204" pitchFamily="34" charset="0"/>
              </a:rPr>
              <a:t>Calculate new Bitcoins created</a:t>
            </a:r>
            <a:endParaRPr lang="en-US" sz="2400" dirty="0">
              <a:latin typeface="Adobe Clean" panose="020B05030204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53" y="5075583"/>
            <a:ext cx="1600202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Timestamp</a:t>
            </a:r>
            <a:endParaRPr lang="en-US" dirty="0">
              <a:latin typeface="Adobe Clean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MapReduce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dobe Clean" panose="020B0503020404020204" pitchFamily="34" charset="0"/>
              </a:rPr>
              <a:t>Calculate Wallet balance</a:t>
            </a:r>
          </a:p>
          <a:p>
            <a:r>
              <a:rPr lang="en-US" sz="2400" dirty="0" smtClean="0">
                <a:latin typeface="Adobe Clean" panose="020B0503020404020204" pitchFamily="34" charset="0"/>
              </a:rPr>
              <a:t>Calculate transaction occurrence by day/by month/by minute</a:t>
            </a:r>
          </a:p>
          <a:p>
            <a:r>
              <a:rPr lang="en-US" sz="2400" dirty="0" smtClean="0">
                <a:latin typeface="Adobe Clean" panose="020B0503020404020204" pitchFamily="34" charset="0"/>
              </a:rPr>
              <a:t>Calculate new Bitcoins created</a:t>
            </a:r>
            <a:endParaRPr lang="en-US" sz="2400" dirty="0">
              <a:latin typeface="Adobe Clean" panose="020B05030204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53" y="5075583"/>
            <a:ext cx="1600202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Timestamp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5156" y="4446105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Day timestamp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5156" y="5068957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Month timestamp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5156" y="5691810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Minute timestamp</a:t>
            </a:r>
            <a:endParaRPr lang="en-US" dirty="0">
              <a:latin typeface="Adobe Clean" panose="020B0503020404020204" pitchFamily="34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 flipV="1">
            <a:off x="1955055" y="5303305"/>
            <a:ext cx="800101" cy="6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9" idx="1"/>
          </p:cNvCxnSpPr>
          <p:nvPr/>
        </p:nvCxnSpPr>
        <p:spPr>
          <a:xfrm>
            <a:off x="1955055" y="5309931"/>
            <a:ext cx="800101" cy="616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 flipV="1">
            <a:off x="1955055" y="4680453"/>
            <a:ext cx="800101" cy="62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MapReduce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dobe Clean" panose="020B0503020404020204" pitchFamily="34" charset="0"/>
              </a:rPr>
              <a:t>Calculate Wallet balance</a:t>
            </a:r>
          </a:p>
          <a:p>
            <a:r>
              <a:rPr lang="en-US" sz="2400" dirty="0" smtClean="0">
                <a:latin typeface="Adobe Clean" panose="020B0503020404020204" pitchFamily="34" charset="0"/>
              </a:rPr>
              <a:t>Calculate transaction occurrence by day/by month/by minute</a:t>
            </a:r>
          </a:p>
          <a:p>
            <a:r>
              <a:rPr lang="en-US" sz="2400" dirty="0" smtClean="0">
                <a:latin typeface="Adobe Clean" panose="020B0503020404020204" pitchFamily="34" charset="0"/>
              </a:rPr>
              <a:t>Calculate new Bitcoins created</a:t>
            </a:r>
            <a:endParaRPr lang="en-US" sz="2400" dirty="0">
              <a:latin typeface="Adobe Clean" panose="020B05030204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53" y="5075583"/>
            <a:ext cx="1600202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Timestamp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5156" y="4446105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Day timestamp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5156" y="5068957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Month timestamp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5156" y="5691810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Minute timestamp</a:t>
            </a:r>
            <a:endParaRPr lang="en-US" dirty="0">
              <a:latin typeface="Adobe Clean" panose="020B0503020404020204" pitchFamily="34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 flipV="1">
            <a:off x="1955055" y="5303305"/>
            <a:ext cx="800101" cy="6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9" idx="1"/>
          </p:cNvCxnSpPr>
          <p:nvPr/>
        </p:nvCxnSpPr>
        <p:spPr>
          <a:xfrm>
            <a:off x="1955055" y="5309931"/>
            <a:ext cx="800101" cy="616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 flipV="1">
            <a:off x="1955055" y="4680453"/>
            <a:ext cx="800101" cy="62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43592" y="4446105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Day Sums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3592" y="5068957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Month Sums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43592" y="5691810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Minute Sums</a:t>
            </a:r>
            <a:endParaRPr lang="en-US" dirty="0">
              <a:latin typeface="Adobe Clean" panose="020B0503020404020204" pitchFamily="34" charset="0"/>
            </a:endParaRPr>
          </a:p>
        </p:txBody>
      </p:sp>
      <p:cxnSp>
        <p:nvCxnSpPr>
          <p:cNvPr id="23" name="Straight Arrow Connector 22"/>
          <p:cNvCxnSpPr>
            <a:stCxn id="7" idx="3"/>
            <a:endCxn id="20" idx="1"/>
          </p:cNvCxnSpPr>
          <p:nvPr/>
        </p:nvCxnSpPr>
        <p:spPr>
          <a:xfrm>
            <a:off x="4785694" y="4680453"/>
            <a:ext cx="25578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21" idx="1"/>
          </p:cNvCxnSpPr>
          <p:nvPr/>
        </p:nvCxnSpPr>
        <p:spPr>
          <a:xfrm>
            <a:off x="4785694" y="5303305"/>
            <a:ext cx="25578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22" idx="1"/>
          </p:cNvCxnSpPr>
          <p:nvPr/>
        </p:nvCxnSpPr>
        <p:spPr>
          <a:xfrm>
            <a:off x="4785694" y="5926158"/>
            <a:ext cx="25578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45021" y="4044590"/>
            <a:ext cx="1292088" cy="25836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Calculate Aggregates</a:t>
            </a:r>
            <a:endParaRPr lang="en-US" dirty="0">
              <a:latin typeface="Adobe Clean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MapReduce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dobe Clean" panose="020B0503020404020204" pitchFamily="34" charset="0"/>
              </a:rPr>
              <a:t>Calculate Wallet balance</a:t>
            </a:r>
          </a:p>
          <a:p>
            <a:r>
              <a:rPr lang="en-US" sz="2400" dirty="0" smtClean="0">
                <a:latin typeface="Adobe Clean" panose="020B0503020404020204" pitchFamily="34" charset="0"/>
              </a:rPr>
              <a:t>Calculate transaction occurrence by day/by month/by minute</a:t>
            </a:r>
          </a:p>
          <a:p>
            <a:r>
              <a:rPr lang="en-US" sz="2400" dirty="0" smtClean="0">
                <a:latin typeface="Adobe Clean" panose="020B0503020404020204" pitchFamily="34" charset="0"/>
              </a:rPr>
              <a:t>Calculate new Bitcoins created</a:t>
            </a:r>
            <a:endParaRPr lang="en-US" sz="2400" dirty="0">
              <a:latin typeface="Adobe Clean" panose="020B05030204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53" y="5075583"/>
            <a:ext cx="1600202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Timestamp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5156" y="4446105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Day timestamp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5156" y="5068957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Month timestamp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5156" y="5691810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Minute timestamp</a:t>
            </a:r>
            <a:endParaRPr lang="en-US" dirty="0">
              <a:latin typeface="Adobe Clean" panose="020B0503020404020204" pitchFamily="34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 flipV="1">
            <a:off x="1955055" y="5303305"/>
            <a:ext cx="800101" cy="6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9" idx="1"/>
          </p:cNvCxnSpPr>
          <p:nvPr/>
        </p:nvCxnSpPr>
        <p:spPr>
          <a:xfrm>
            <a:off x="1955055" y="5309931"/>
            <a:ext cx="800101" cy="616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 flipV="1">
            <a:off x="1955055" y="4680453"/>
            <a:ext cx="800101" cy="62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43592" y="4446105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Day Sums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3592" y="5068957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Month Sums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43592" y="5691810"/>
            <a:ext cx="2030538" cy="468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Minute Sums</a:t>
            </a:r>
            <a:endParaRPr lang="en-US" dirty="0">
              <a:latin typeface="Adobe Clean" panose="020B0503020404020204" pitchFamily="34" charset="0"/>
            </a:endParaRPr>
          </a:p>
        </p:txBody>
      </p:sp>
      <p:cxnSp>
        <p:nvCxnSpPr>
          <p:cNvPr id="23" name="Straight Arrow Connector 22"/>
          <p:cNvCxnSpPr>
            <a:stCxn id="7" idx="3"/>
            <a:endCxn id="20" idx="1"/>
          </p:cNvCxnSpPr>
          <p:nvPr/>
        </p:nvCxnSpPr>
        <p:spPr>
          <a:xfrm>
            <a:off x="4785694" y="4680453"/>
            <a:ext cx="25578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21" idx="1"/>
          </p:cNvCxnSpPr>
          <p:nvPr/>
        </p:nvCxnSpPr>
        <p:spPr>
          <a:xfrm>
            <a:off x="4785694" y="5303305"/>
            <a:ext cx="25578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22" idx="1"/>
          </p:cNvCxnSpPr>
          <p:nvPr/>
        </p:nvCxnSpPr>
        <p:spPr>
          <a:xfrm>
            <a:off x="4785694" y="5926158"/>
            <a:ext cx="25578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45021" y="4044590"/>
            <a:ext cx="1292088" cy="25836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Calculate Aggregates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51637" y="4749133"/>
            <a:ext cx="1197142" cy="11746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Flask / Apache</a:t>
            </a:r>
            <a:endParaRPr lang="en-US" dirty="0">
              <a:latin typeface="Adobe Clean" panose="020B0503020404020204" pitchFamily="34" charset="0"/>
            </a:endParaRPr>
          </a:p>
        </p:txBody>
      </p:sp>
      <p:cxnSp>
        <p:nvCxnSpPr>
          <p:cNvPr id="33" name="Straight Arrow Connector 32"/>
          <p:cNvCxnSpPr>
            <a:stCxn id="32" idx="1"/>
            <a:endCxn id="20" idx="3"/>
          </p:cNvCxnSpPr>
          <p:nvPr/>
        </p:nvCxnSpPr>
        <p:spPr>
          <a:xfrm flipH="1" flipV="1">
            <a:off x="9374130" y="4680453"/>
            <a:ext cx="1277507" cy="655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1"/>
            <a:endCxn id="21" idx="3"/>
          </p:cNvCxnSpPr>
          <p:nvPr/>
        </p:nvCxnSpPr>
        <p:spPr>
          <a:xfrm flipH="1" flipV="1">
            <a:off x="9374130" y="5303305"/>
            <a:ext cx="1277507" cy="3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1"/>
            <a:endCxn id="22" idx="3"/>
          </p:cNvCxnSpPr>
          <p:nvPr/>
        </p:nvCxnSpPr>
        <p:spPr>
          <a:xfrm flipH="1">
            <a:off x="9374130" y="5336435"/>
            <a:ext cx="1277507" cy="58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Jean-Marc Soumet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6298"/>
            <a:ext cx="8825659" cy="3416300"/>
          </a:xfrm>
        </p:spPr>
        <p:txBody>
          <a:bodyPr anchor="t">
            <a:noAutofit/>
          </a:bodyPr>
          <a:lstStyle/>
          <a:p>
            <a:r>
              <a:rPr lang="en-US" sz="2400" dirty="0" smtClean="0">
                <a:latin typeface="Adobe Clean" panose="020B0503020404020204" pitchFamily="34" charset="0"/>
              </a:rPr>
              <a:t>France </a:t>
            </a:r>
            <a:r>
              <a:rPr lang="en-US" sz="2400" dirty="0" smtClean="0">
                <a:latin typeface="Adobe Clean" panose="020B0503020404020204" pitchFamily="34" charset="0"/>
                <a:sym typeface="Wingdings" panose="05000000000000000000" pitchFamily="2" charset="2"/>
              </a:rPr>
              <a:t></a:t>
            </a:r>
            <a:r>
              <a:rPr lang="en-US" sz="2400" dirty="0" smtClean="0">
                <a:latin typeface="Adobe Clean" panose="020B0503020404020204" pitchFamily="34" charset="0"/>
              </a:rPr>
              <a:t> U.S. in 2004</a:t>
            </a:r>
          </a:p>
          <a:p>
            <a:r>
              <a:rPr lang="en-US" sz="2400" dirty="0" smtClean="0">
                <a:latin typeface="Adobe Clean" panose="020B0503020404020204" pitchFamily="34" charset="0"/>
              </a:rPr>
              <a:t>Previous employment:</a:t>
            </a:r>
          </a:p>
          <a:p>
            <a:pPr lvl="1"/>
            <a:r>
              <a:rPr lang="en-US" sz="2200" dirty="0" smtClean="0">
                <a:latin typeface="Adobe Clean" panose="020B0503020404020204" pitchFamily="34" charset="0"/>
              </a:rPr>
              <a:t>Adobe</a:t>
            </a:r>
          </a:p>
          <a:p>
            <a:pPr lvl="1"/>
            <a:r>
              <a:rPr lang="en-US" sz="2200" dirty="0" smtClean="0">
                <a:latin typeface="Adobe Clean" panose="020B0503020404020204" pitchFamily="34" charset="0"/>
              </a:rPr>
              <a:t>National Semiconductor / Texas Instruments</a:t>
            </a:r>
          </a:p>
          <a:p>
            <a:r>
              <a:rPr lang="en-US" sz="2400" dirty="0" smtClean="0">
                <a:latin typeface="Adobe Clean" panose="020B0503020404020204" pitchFamily="34" charset="0"/>
              </a:rPr>
              <a:t>CS degree (EPITA, Paris)</a:t>
            </a:r>
          </a:p>
          <a:p>
            <a:r>
              <a:rPr lang="en-US" sz="2400" dirty="0" smtClean="0">
                <a:latin typeface="Adobe Clean" panose="020B0503020404020204" pitchFamily="34" charset="0"/>
              </a:rPr>
              <a:t>MBA (Santa Clara University) 2014</a:t>
            </a:r>
          </a:p>
          <a:p>
            <a:r>
              <a:rPr lang="en-US" sz="2400" dirty="0" smtClean="0">
                <a:latin typeface="Adobe Clean" panose="020B0503020404020204" pitchFamily="34" charset="0"/>
              </a:rPr>
              <a:t>Sports (Soccer, Hockey, Snowboard, …)</a:t>
            </a:r>
          </a:p>
          <a:p>
            <a:r>
              <a:rPr lang="en-US" sz="2400" dirty="0" smtClean="0">
                <a:latin typeface="Adobe Clean" panose="020B0503020404020204" pitchFamily="34" charset="0"/>
              </a:rPr>
              <a:t>Contact: </a:t>
            </a:r>
            <a:r>
              <a:rPr lang="en-US" sz="2400" dirty="0" smtClean="0">
                <a:latin typeface="Adobe Clean" panose="020B0503020404020204" pitchFamily="34" charset="0"/>
                <a:hlinkClick r:id="rId2"/>
              </a:rPr>
              <a:t>jeanmarc.soumet@gmail.com</a:t>
            </a:r>
            <a:endParaRPr lang="en-US" sz="2400" dirty="0" smtClean="0">
              <a:latin typeface="Adobe Clean" panose="020B0503020404020204" pitchFamily="34" charset="0"/>
            </a:endParaRPr>
          </a:p>
          <a:p>
            <a:r>
              <a:rPr lang="en-US" sz="2400" dirty="0" err="1" smtClean="0">
                <a:latin typeface="Adobe Clean" panose="020B0503020404020204" pitchFamily="34" charset="0"/>
              </a:rPr>
              <a:t>GitHub</a:t>
            </a:r>
            <a:r>
              <a:rPr lang="en-US" sz="2400" dirty="0" smtClean="0">
                <a:latin typeface="Adobe Clean" panose="020B0503020404020204" pitchFamily="34" charset="0"/>
              </a:rPr>
              <a:t>: </a:t>
            </a:r>
            <a:r>
              <a:rPr lang="en-US" sz="2400" dirty="0" smtClean="0">
                <a:latin typeface="Adobe Clean" panose="020B0503020404020204" pitchFamily="34" charset="0"/>
                <a:hlinkClick r:id="rId3"/>
              </a:rPr>
              <a:t>http://github.com/ajmssc</a:t>
            </a:r>
            <a:endParaRPr lang="en-US" sz="2400" dirty="0" smtClean="0">
              <a:latin typeface="Adobe Clean" panose="020B0503020404020204" pitchFamily="34" charset="0"/>
            </a:endParaRPr>
          </a:p>
          <a:p>
            <a:endParaRPr lang="en-US" sz="2400" dirty="0" smtClean="0">
              <a:latin typeface="Adobe Clean" panose="020B0503020404020204" pitchFamily="34" charset="0"/>
            </a:endParaRPr>
          </a:p>
          <a:p>
            <a:endParaRPr lang="en-US" sz="2400" dirty="0" smtClean="0">
              <a:latin typeface="Adobe Clean" panose="020B05030204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086" y="2680212"/>
            <a:ext cx="2831523" cy="3775364"/>
          </a:xfrm>
          <a:prstGeom prst="rect">
            <a:avLst/>
          </a:prstGeom>
        </p:spPr>
      </p:pic>
      <p:pic>
        <p:nvPicPr>
          <p:cNvPr id="2050" name="Picture 2" descr="http://proactivo.com.pe/wp-content/uploads/2013/12/adobe-log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36343" y="2317083"/>
            <a:ext cx="703812" cy="72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en/thumb/9/9e/National_Semiconductor_Logo.svg/744px-National_Semiconductor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64" y="2627606"/>
            <a:ext cx="1080250" cy="33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talkandroid.com/uploads/2011/02/Texas-Instruments-logo-desig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91" y="3142727"/>
            <a:ext cx="1194123" cy="4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3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Queries supported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600" dirty="0" smtClean="0">
                <a:latin typeface="Adobe Clean" panose="020B0503020404020204" pitchFamily="34" charset="0"/>
              </a:rPr>
              <a:t>Full transaction history for specific Bitcoin address</a:t>
            </a:r>
          </a:p>
          <a:p>
            <a:r>
              <a:rPr lang="en-US" sz="2600" dirty="0" smtClean="0">
                <a:latin typeface="Adobe Clean" panose="020B0503020404020204" pitchFamily="34" charset="0"/>
              </a:rPr>
              <a:t>Total USD transaction volume over time</a:t>
            </a:r>
          </a:p>
          <a:p>
            <a:r>
              <a:rPr lang="en-US" sz="2600" dirty="0" smtClean="0">
                <a:latin typeface="Adobe Clean" panose="020B0503020404020204" pitchFamily="34" charset="0"/>
              </a:rPr>
              <a:t>Side-by-side comparison with other financial indices</a:t>
            </a:r>
          </a:p>
          <a:p>
            <a:r>
              <a:rPr lang="en-US" sz="2600" dirty="0" smtClean="0">
                <a:latin typeface="Adobe Clean" panose="020B0503020404020204" pitchFamily="34" charset="0"/>
              </a:rPr>
              <a:t>Drug dealer detection, highly connected wallets</a:t>
            </a:r>
          </a:p>
          <a:p>
            <a:r>
              <a:rPr lang="en-US" sz="2600" dirty="0" smtClean="0">
                <a:latin typeface="Adobe Clean" panose="020B0503020404020204" pitchFamily="34" charset="0"/>
              </a:rPr>
              <a:t>Other wallet information (wealthiest accounts)</a:t>
            </a:r>
          </a:p>
          <a:p>
            <a:r>
              <a:rPr lang="en-US" sz="2600" dirty="0" smtClean="0">
                <a:latin typeface="Adobe Clean" panose="020B0503020404020204" pitchFamily="34" charset="0"/>
              </a:rPr>
              <a:t>Processing fees</a:t>
            </a:r>
            <a:endParaRPr lang="en-US" sz="2400" dirty="0">
              <a:latin typeface="Adobe Clean" panose="020B0503020404020204" pitchFamily="34" charset="0"/>
            </a:endParaRPr>
          </a:p>
        </p:txBody>
      </p:sp>
      <p:pic>
        <p:nvPicPr>
          <p:cNvPr id="3076" name="Picture 4" descr="http://siliconangle.com/files/2011/08/bitcoin-cr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590" y="2543694"/>
            <a:ext cx="2206336" cy="220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75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Project Idea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Adobe Clean" panose="020B0503020404020204" pitchFamily="34" charset="0"/>
              </a:rPr>
              <a:t>What transactions are happening right now?</a:t>
            </a:r>
          </a:p>
          <a:p>
            <a:r>
              <a:rPr lang="en-US" sz="2800" dirty="0" smtClean="0">
                <a:latin typeface="Adobe Clean" panose="020B0503020404020204" pitchFamily="34" charset="0"/>
              </a:rPr>
              <a:t>Who has the most Bitcoins in their wallet?</a:t>
            </a:r>
            <a:endParaRPr lang="en-US" sz="2800" dirty="0">
              <a:latin typeface="Adobe Clean" panose="020B0503020404020204" pitchFamily="34" charset="0"/>
            </a:endParaRPr>
          </a:p>
          <a:p>
            <a:r>
              <a:rPr lang="en-US" sz="2800" dirty="0" smtClean="0">
                <a:latin typeface="Adobe Clean" panose="020B0503020404020204" pitchFamily="34" charset="0"/>
              </a:rPr>
              <a:t>Is Bitcoin correlated with other financial instruments?</a:t>
            </a:r>
          </a:p>
          <a:p>
            <a:r>
              <a:rPr lang="en-US" sz="2800" dirty="0" smtClean="0">
                <a:latin typeface="Adobe Clean" panose="020B0503020404020204" pitchFamily="34" charset="0"/>
              </a:rPr>
              <a:t>Goals</a:t>
            </a:r>
            <a:endParaRPr lang="en-US" sz="2800" dirty="0">
              <a:latin typeface="Adobe Clean" panose="020B0503020404020204" pitchFamily="34" charset="0"/>
            </a:endParaRPr>
          </a:p>
          <a:p>
            <a:pPr lvl="1"/>
            <a:r>
              <a:rPr lang="en-US" sz="2800" dirty="0">
                <a:latin typeface="Adobe Clean" panose="020B0503020404020204" pitchFamily="34" charset="0"/>
              </a:rPr>
              <a:t>Enable rapid querying of </a:t>
            </a:r>
            <a:r>
              <a:rPr lang="en-US" sz="2800" dirty="0" smtClean="0">
                <a:latin typeface="Adobe Clean" panose="020B0503020404020204" pitchFamily="34" charset="0"/>
              </a:rPr>
              <a:t>latest Bitcoin </a:t>
            </a:r>
            <a:r>
              <a:rPr lang="en-US" sz="2800" dirty="0">
                <a:latin typeface="Adobe Clean" panose="020B0503020404020204" pitchFamily="34" charset="0"/>
              </a:rPr>
              <a:t>data</a:t>
            </a:r>
          </a:p>
          <a:p>
            <a:pPr lvl="1"/>
            <a:r>
              <a:rPr lang="en-US" sz="2800" dirty="0">
                <a:latin typeface="Adobe Clean" panose="020B0503020404020204" pitchFamily="34" charset="0"/>
              </a:rPr>
              <a:t>Enable </a:t>
            </a:r>
            <a:r>
              <a:rPr lang="en-US" sz="2800" dirty="0" smtClean="0">
                <a:latin typeface="Adobe Clean" panose="020B0503020404020204" pitchFamily="34" charset="0"/>
              </a:rPr>
              <a:t>real-time visualization </a:t>
            </a:r>
            <a:r>
              <a:rPr lang="en-US" sz="2800" dirty="0">
                <a:latin typeface="Adobe Clean" panose="020B0503020404020204" pitchFamily="34" charset="0"/>
              </a:rPr>
              <a:t>and </a:t>
            </a:r>
            <a:r>
              <a:rPr lang="en-US" sz="2800" dirty="0" smtClean="0">
                <a:latin typeface="Adobe Clean" panose="020B0503020404020204" pitchFamily="34" charset="0"/>
              </a:rPr>
              <a:t>analytics via API</a:t>
            </a:r>
            <a:endParaRPr lang="en-US" sz="2800" dirty="0">
              <a:latin typeface="Adobe Clean" panose="020B0503020404020204" pitchFamily="34" charset="0"/>
            </a:endParaRPr>
          </a:p>
          <a:p>
            <a:endParaRPr lang="en-US" sz="2800" dirty="0">
              <a:latin typeface="Adobe Clean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Querying the Bitcoin network</a:t>
            </a:r>
            <a:endParaRPr lang="en-US" dirty="0">
              <a:latin typeface="Adobe Clean" panose="020B0503020404020204" pitchFamily="34" charset="0"/>
            </a:endParaRPr>
          </a:p>
        </p:txBody>
      </p:sp>
      <p:pic>
        <p:nvPicPr>
          <p:cNvPr id="1028" name="Picture 4" descr="http://www.pcpro.co.uk/blogs/wp-content/uploads/2008/09/google-fin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2" y="2312755"/>
            <a:ext cx="2004178" cy="16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6488" y="6020362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Clean" panose="020B0503020404020204" pitchFamily="34" charset="0"/>
              </a:rPr>
              <a:t>How to visualize live Bitcoin activity?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dobe Clean" panose="020B0503020404020204" pitchFamily="34" charset="0"/>
            </a:endParaRPr>
          </a:p>
        </p:txBody>
      </p:sp>
      <p:pic>
        <p:nvPicPr>
          <p:cNvPr id="1032" name="Picture 8" descr="https://www.stlouisfed.org/publications/re/2008/a/images/inflation-fig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838" y="2728580"/>
            <a:ext cx="2650237" cy="186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digitalurban.org/wp-content/uploads/2012/08/Screen-Shot-2012-08-10-at-12.27.34-300x2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23" y="3626999"/>
            <a:ext cx="28575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06249" y="2432024"/>
            <a:ext cx="5610784" cy="3506740"/>
            <a:chOff x="6006249" y="2432024"/>
            <a:chExt cx="5610784" cy="3506740"/>
          </a:xfrm>
        </p:grpSpPr>
        <p:pic>
          <p:nvPicPr>
            <p:cNvPr id="1026" name="Picture 2" descr="http://www.bitcoinmoneypak.com/buybitcoin/wp-content/uploads/2014/08/Bitcoin-Resouce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249" y="2432024"/>
              <a:ext cx="5610784" cy="350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483467" y="2599924"/>
              <a:ext cx="4635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Adobe Clean" panose="020B0503020404020204" pitchFamily="34" charset="0"/>
                </a:rPr>
                <a:t>?</a:t>
              </a:r>
              <a:endParaRPr lang="en-US" sz="5400" dirty="0">
                <a:solidFill>
                  <a:schemeClr val="bg1"/>
                </a:solidFill>
                <a:latin typeface="Adobe Clean" panose="020B0503020404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55881" y="3619741"/>
              <a:ext cx="4635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Adobe Clean" panose="020B0503020404020204" pitchFamily="34" charset="0"/>
                </a:rPr>
                <a:t>?</a:t>
              </a:r>
              <a:endParaRPr lang="en-US" sz="5400" dirty="0">
                <a:solidFill>
                  <a:schemeClr val="bg1"/>
                </a:solidFill>
                <a:latin typeface="Adobe Clean" panose="020B05030204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64893" y="2728580"/>
              <a:ext cx="4635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Adobe Clean" panose="020B0503020404020204" pitchFamily="34" charset="0"/>
                </a:rPr>
                <a:t>?</a:t>
              </a:r>
              <a:endParaRPr lang="en-US" sz="5400" dirty="0">
                <a:solidFill>
                  <a:schemeClr val="bg1"/>
                </a:solidFill>
                <a:latin typeface="Adobe Clean" panose="020B0503020404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69139" y="2788215"/>
              <a:ext cx="4635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Adobe Clean" panose="020B0503020404020204" pitchFamily="34" charset="0"/>
                </a:rPr>
                <a:t>?</a:t>
              </a:r>
              <a:endParaRPr lang="en-US" sz="5400" dirty="0">
                <a:solidFill>
                  <a:schemeClr val="bg1"/>
                </a:solidFill>
                <a:latin typeface="Adobe Clean" panose="020B0503020404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00933" y="3960459"/>
              <a:ext cx="4635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Adobe Clean" panose="020B0503020404020204" pitchFamily="34" charset="0"/>
                </a:rPr>
                <a:t>?</a:t>
              </a:r>
              <a:endParaRPr lang="en-US" sz="5400" dirty="0">
                <a:solidFill>
                  <a:schemeClr val="bg1"/>
                </a:solidFill>
                <a:latin typeface="Adobe Clean" panose="020B05030204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83758" y="4821394"/>
              <a:ext cx="4635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Adobe Clean" panose="020B0503020404020204" pitchFamily="34" charset="0"/>
                </a:rPr>
                <a:t>?</a:t>
              </a:r>
              <a:endParaRPr lang="en-US" sz="5400" dirty="0">
                <a:solidFill>
                  <a:schemeClr val="bg1"/>
                </a:solidFill>
                <a:latin typeface="Adobe Clean" panose="020B0503020404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798278" y="4272458"/>
              <a:ext cx="4635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Adobe Clean" panose="020B0503020404020204" pitchFamily="34" charset="0"/>
                </a:rPr>
                <a:t>?</a:t>
              </a:r>
              <a:endParaRPr lang="en-US" sz="5400" dirty="0">
                <a:solidFill>
                  <a:schemeClr val="bg1"/>
                </a:solidFill>
                <a:latin typeface="Adobe Clean" panose="020B05030204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47644" y="4779252"/>
              <a:ext cx="4635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Adobe Clean" panose="020B0503020404020204" pitchFamily="34" charset="0"/>
                </a:rPr>
                <a:t>?</a:t>
              </a:r>
              <a:endParaRPr lang="en-US" sz="5400" dirty="0">
                <a:solidFill>
                  <a:schemeClr val="bg1"/>
                </a:solidFill>
                <a:latin typeface="Adobe Clean" panose="020B05030204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8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Bitcoin Data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 smtClean="0">
                <a:latin typeface="Adobe Clean" panose="020B0503020404020204" pitchFamily="34" charset="0"/>
              </a:rPr>
              <a:t>Historical data</a:t>
            </a:r>
          </a:p>
          <a:p>
            <a:pPr lvl="1"/>
            <a:r>
              <a:rPr lang="en-US" sz="2000" dirty="0" smtClean="0">
                <a:latin typeface="Adobe Clean" panose="020B0503020404020204" pitchFamily="34" charset="0"/>
              </a:rPr>
              <a:t>&gt; 300k blocks (new </a:t>
            </a:r>
            <a:r>
              <a:rPr lang="en-US" sz="2000" dirty="0" smtClean="0">
                <a:latin typeface="Adobe Clean" panose="020B0503020404020204" pitchFamily="34" charset="0"/>
              </a:rPr>
              <a:t>Bitcoins)</a:t>
            </a:r>
            <a:endParaRPr lang="en-US" sz="2000" dirty="0" smtClean="0">
              <a:latin typeface="Adobe Clean" panose="020B0503020404020204" pitchFamily="34" charset="0"/>
            </a:endParaRP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latin typeface="Adobe Clean" panose="020B0503020404020204" pitchFamily="34" charset="0"/>
              </a:rPr>
              <a:t>&gt; 48M transactions</a:t>
            </a:r>
            <a:endParaRPr lang="en-US" sz="2400" dirty="0" smtClean="0">
              <a:latin typeface="Adobe Clean" panose="020B0503020404020204" pitchFamily="34" charset="0"/>
            </a:endParaRPr>
          </a:p>
          <a:p>
            <a:r>
              <a:rPr lang="en-US" sz="2400" dirty="0" smtClean="0">
                <a:latin typeface="Adobe Clean" panose="020B0503020404020204" pitchFamily="34" charset="0"/>
              </a:rPr>
              <a:t>Real-time data</a:t>
            </a:r>
          </a:p>
          <a:p>
            <a:pPr lvl="1"/>
            <a:r>
              <a:rPr lang="en-US" sz="2000" dirty="0" smtClean="0">
                <a:latin typeface="Adobe Clean" panose="020B0503020404020204" pitchFamily="34" charset="0"/>
              </a:rPr>
              <a:t>Average 2 transactions </a:t>
            </a:r>
            <a:r>
              <a:rPr lang="en-US" sz="2000" dirty="0">
                <a:latin typeface="Adobe Clean" panose="020B0503020404020204" pitchFamily="34" charset="0"/>
              </a:rPr>
              <a:t>/ </a:t>
            </a:r>
            <a:r>
              <a:rPr lang="en-US" sz="2000" dirty="0" smtClean="0">
                <a:latin typeface="Adobe Clean" panose="020B0503020404020204" pitchFamily="34" charset="0"/>
              </a:rPr>
              <a:t>second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latin typeface="Adobe Clean" panose="020B0503020404020204" pitchFamily="34" charset="0"/>
              </a:rPr>
              <a:t>Available via peer-to-peer Bitcoin network</a:t>
            </a:r>
            <a:endParaRPr lang="en-US" sz="2400" dirty="0" smtClean="0">
              <a:latin typeface="Adobe Clean" panose="020B0503020404020204" pitchFamily="34" charset="0"/>
            </a:endParaRPr>
          </a:p>
          <a:p>
            <a:r>
              <a:rPr lang="en-US" sz="2400" dirty="0" smtClean="0">
                <a:latin typeface="Adobe Clean" panose="020B0503020404020204" pitchFamily="34" charset="0"/>
              </a:rPr>
              <a:t>BTCUSD </a:t>
            </a:r>
            <a:r>
              <a:rPr lang="en-US" sz="2400" dirty="0">
                <a:latin typeface="Adobe Clean" panose="020B0503020404020204" pitchFamily="34" charset="0"/>
              </a:rPr>
              <a:t>exchange </a:t>
            </a:r>
            <a:r>
              <a:rPr lang="en-US" sz="2400" dirty="0" smtClean="0">
                <a:latin typeface="Adobe Clean" panose="020B0503020404020204" pitchFamily="34" charset="0"/>
              </a:rPr>
              <a:t>transactions </a:t>
            </a:r>
            <a:r>
              <a:rPr lang="en-US" sz="2400" dirty="0">
                <a:latin typeface="Adobe Clean" panose="020B0503020404020204" pitchFamily="34" charset="0"/>
              </a:rPr>
              <a:t>data (1 GB</a:t>
            </a:r>
            <a:r>
              <a:rPr lang="en-US" sz="2400" dirty="0" smtClean="0">
                <a:latin typeface="Adobe Clean" panose="020B0503020404020204" pitchFamily="34" charset="0"/>
              </a:rPr>
              <a:t>)</a:t>
            </a:r>
            <a:endParaRPr lang="en-US" sz="2400" dirty="0">
              <a:latin typeface="Adobe Clean" panose="020B0503020404020204" pitchFamily="34" charset="0"/>
            </a:endParaRPr>
          </a:p>
        </p:txBody>
      </p:sp>
      <p:pic>
        <p:nvPicPr>
          <p:cNvPr id="4098" name="Picture 2" descr="http://upload.wikimedia.org/wikipedia/commons/thumb/3/3f/P2P-network.svg/200px-P2P-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4172216"/>
            <a:ext cx="19050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203918" y="3117615"/>
            <a:ext cx="3392556" cy="795131"/>
            <a:chOff x="4996070" y="2690191"/>
            <a:chExt cx="3392556" cy="795131"/>
          </a:xfrm>
        </p:grpSpPr>
        <p:sp>
          <p:nvSpPr>
            <p:cNvPr id="4" name="TextBox 3"/>
            <p:cNvSpPr txBox="1"/>
            <p:nvPr/>
          </p:nvSpPr>
          <p:spPr>
            <a:xfrm>
              <a:off x="5466522" y="2826146"/>
              <a:ext cx="2922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Clean" panose="020B0503020404020204" pitchFamily="34" charset="0"/>
                </a:rPr>
                <a:t>25 </a:t>
              </a:r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Clean" panose="020B0503020404020204" pitchFamily="34" charset="0"/>
                </a:rPr>
                <a:t>GB (</a:t>
              </a:r>
              <a:r>
                <a:rPr lang="en-US" sz="2800" dirty="0" smtClean="0">
                  <a:latin typeface="Adobe Clean" panose="020B0503020404020204" pitchFamily="34" charset="0"/>
                </a:rPr>
                <a:t>2009-2014)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Clean" panose="020B0503020404020204" pitchFamily="34" charset="0"/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4996070" y="2690191"/>
              <a:ext cx="278296" cy="795131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6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Demo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>
                <a:latin typeface="Adobe Clean" panose="020B0503020404020204" pitchFamily="34" charset="0"/>
              </a:rPr>
              <a:t>API Demo </a:t>
            </a:r>
            <a:r>
              <a:rPr lang="en-US" sz="2800" dirty="0" smtClean="0">
                <a:latin typeface="Adobe Clean" panose="020B0503020404020204" pitchFamily="34" charset="0"/>
                <a:hlinkClick r:id="rId2"/>
              </a:rPr>
              <a:t>http</a:t>
            </a:r>
            <a:r>
              <a:rPr lang="en-US" sz="2800" dirty="0" smtClean="0">
                <a:latin typeface="Adobe Clean" panose="020B0503020404020204" pitchFamily="34" charset="0"/>
                <a:hlinkClick r:id="rId2"/>
              </a:rPr>
              <a:t>://bitcoin-inspector.com</a:t>
            </a:r>
            <a:r>
              <a:rPr lang="en-US" sz="2800" dirty="0" smtClean="0">
                <a:latin typeface="Adobe Clean" panose="020B0503020404020204" pitchFamily="34" charset="0"/>
              </a:rPr>
              <a:t> </a:t>
            </a:r>
            <a:endParaRPr lang="en-US" sz="2800" dirty="0" smtClean="0">
              <a:latin typeface="Adobe Clean" panose="020B0503020404020204" pitchFamily="34" charset="0"/>
            </a:endParaRPr>
          </a:p>
          <a:p>
            <a:endParaRPr lang="en-US" sz="2800" dirty="0" smtClean="0">
              <a:latin typeface="Adobe Clean" panose="020B0503020404020204" pitchFamily="34" charset="0"/>
            </a:endParaRPr>
          </a:p>
          <a:p>
            <a:pPr lvl="1"/>
            <a:endParaRPr lang="en-US" sz="2800" dirty="0">
              <a:latin typeface="Adobe Clean" panose="020B05030204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563" y="3646516"/>
            <a:ext cx="7704440" cy="272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Listening to the Bitcoin network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62121" y="3448549"/>
            <a:ext cx="1449805" cy="16603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dobe Clean" panose="020B0503020404020204" pitchFamily="34" charset="0"/>
              </a:rPr>
              <a:t>bitcoind</a:t>
            </a:r>
            <a:r>
              <a:rPr lang="en-US" dirty="0" smtClean="0">
                <a:latin typeface="Adobe Clean" panose="020B0503020404020204" pitchFamily="34" charset="0"/>
              </a:rPr>
              <a:t/>
            </a:r>
            <a:br>
              <a:rPr lang="en-US" dirty="0" smtClean="0">
                <a:latin typeface="Adobe Clean" panose="020B0503020404020204" pitchFamily="34" charset="0"/>
              </a:rPr>
            </a:br>
            <a:r>
              <a:rPr lang="en-US" dirty="0" smtClean="0">
                <a:latin typeface="Adobe Clean" panose="020B0503020404020204" pitchFamily="34" charset="0"/>
              </a:rPr>
              <a:t>Listener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3532" y="3492165"/>
            <a:ext cx="1497932" cy="15821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Collector Jobs (Python)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490329" y="3607968"/>
            <a:ext cx="1789655" cy="135054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Adobe Clean" panose="020B0503020404020204" pitchFamily="34" charset="0"/>
              </a:rPr>
              <a:t>Bitcoin</a:t>
            </a:r>
            <a:r>
              <a:rPr lang="en-US" dirty="0">
                <a:solidFill>
                  <a:sysClr val="windowText" lastClr="000000"/>
                </a:solidFill>
                <a:latin typeface="Adobe Clean" panose="020B0503020404020204" pitchFamily="34" charset="0"/>
              </a:rPr>
              <a:t/>
            </a:r>
            <a:br>
              <a:rPr lang="en-US" dirty="0">
                <a:solidFill>
                  <a:sysClr val="windowText" lastClr="000000"/>
                </a:solidFill>
                <a:latin typeface="Adobe Clean" panose="020B0503020404020204" pitchFamily="34" charset="0"/>
              </a:rPr>
            </a:br>
            <a:r>
              <a:rPr lang="en-US" dirty="0" smtClean="0">
                <a:solidFill>
                  <a:sysClr val="windowText" lastClr="000000"/>
                </a:solidFill>
                <a:latin typeface="Adobe Clean" panose="020B0503020404020204" pitchFamily="34" charset="0"/>
              </a:rPr>
              <a:t>Network</a:t>
            </a:r>
            <a:endParaRPr lang="en-US" dirty="0">
              <a:solidFill>
                <a:sysClr val="windowText" lastClr="000000"/>
              </a:solidFill>
              <a:latin typeface="Adobe Clean" panose="020B0503020404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445460" y="4095246"/>
            <a:ext cx="451184" cy="366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Clean" panose="020B0503020404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677402" y="4093739"/>
            <a:ext cx="1025565" cy="366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2491" y="3224464"/>
            <a:ext cx="97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JSON RPC API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567947" y="3507198"/>
            <a:ext cx="1025565" cy="366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67946" y="4686292"/>
            <a:ext cx="1025565" cy="366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7567" y="3507198"/>
            <a:ext cx="281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lean" panose="020B0503020404020204" pitchFamily="34" charset="0"/>
              </a:rPr>
              <a:t>Historical data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47565" y="4675540"/>
            <a:ext cx="334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lean" panose="020B0503020404020204" pitchFamily="34" charset="0"/>
              </a:rPr>
              <a:t>Live transaction data</a:t>
            </a:r>
            <a:endParaRPr lang="en-US" dirty="0">
              <a:latin typeface="Adobe Clean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JSON to </a:t>
            </a:r>
            <a:r>
              <a:rPr lang="en-US" dirty="0" err="1" smtClean="0">
                <a:latin typeface="Adobe Clean" panose="020B0503020404020204" pitchFamily="34" charset="0"/>
              </a:rPr>
              <a:t>protobuf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1863" y="2408109"/>
            <a:ext cx="1031915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Clean" panose="020B0503020404020204" pitchFamily="34" charset="0"/>
              </a:rPr>
              <a:t>{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"hash" : "000000005d2616ca6e0c0234a259077ba7555d34938a2330d0848e71b720ce28",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"confirmations" : 310565,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"size" : 216,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"height" : 12141,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"version" : 1,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</a:t>
            </a:r>
            <a:r>
              <a:rPr lang="en-US" sz="1400" dirty="0" err="1">
                <a:latin typeface="Adobe Clean" panose="020B0503020404020204" pitchFamily="34" charset="0"/>
              </a:rPr>
              <a:t>merkleroot</a:t>
            </a:r>
            <a:r>
              <a:rPr lang="en-US" sz="1400" dirty="0">
                <a:latin typeface="Adobe Clean" panose="020B0503020404020204" pitchFamily="34" charset="0"/>
              </a:rPr>
              <a:t>" : "a76dcd59fcf014ddfca2f7bcad680fe01225677e698ef87d5add137a58e34f00",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</a:t>
            </a:r>
            <a:r>
              <a:rPr lang="en-US" sz="1400" dirty="0" err="1">
                <a:latin typeface="Adobe Clean" panose="020B0503020404020204" pitchFamily="34" charset="0"/>
              </a:rPr>
              <a:t>tx</a:t>
            </a:r>
            <a:r>
              <a:rPr lang="en-US" sz="1400" dirty="0">
                <a:latin typeface="Adobe Clean" panose="020B0503020404020204" pitchFamily="34" charset="0"/>
              </a:rPr>
              <a:t>" : [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    "a76dcd59fcf014ddfca2f7bcad680fe01225677e698ef87d5add137a58e34f00"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],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"time" : 1240633759,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"nonce" : 478734356,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"bits" : "1d00ffff",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"difficulty" : 1.00000000,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</a:t>
            </a:r>
            <a:r>
              <a:rPr lang="en-US" sz="1400" dirty="0" err="1">
                <a:latin typeface="Adobe Clean" panose="020B0503020404020204" pitchFamily="34" charset="0"/>
              </a:rPr>
              <a:t>chainwork</a:t>
            </a:r>
            <a:r>
              <a:rPr lang="en-US" sz="1400" dirty="0">
                <a:latin typeface="Adobe Clean" panose="020B0503020404020204" pitchFamily="34" charset="0"/>
              </a:rPr>
              <a:t>" : "00000000000000000000000000000000000000000000000000002f6e2f6e2f6e",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</a:t>
            </a:r>
            <a:r>
              <a:rPr lang="en-US" sz="1400" dirty="0" err="1">
                <a:latin typeface="Adobe Clean" panose="020B0503020404020204" pitchFamily="34" charset="0"/>
              </a:rPr>
              <a:t>previousblockhash</a:t>
            </a:r>
            <a:r>
              <a:rPr lang="en-US" sz="1400" dirty="0">
                <a:latin typeface="Adobe Clean" panose="020B0503020404020204" pitchFamily="34" charset="0"/>
              </a:rPr>
              <a:t>" : "00000000824761513433920303af8ec04ce167e5393840a821ee90c31f63c006",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</a:t>
            </a:r>
            <a:r>
              <a:rPr lang="en-US" sz="1400" dirty="0" err="1">
                <a:latin typeface="Adobe Clean" panose="020B0503020404020204" pitchFamily="34" charset="0"/>
              </a:rPr>
              <a:t>nextblockhash</a:t>
            </a:r>
            <a:r>
              <a:rPr lang="en-US" sz="1400" dirty="0">
                <a:latin typeface="Adobe Clean" panose="020B0503020404020204" pitchFamily="34" charset="0"/>
              </a:rPr>
              <a:t>" : "0000000004432502f35cb207f7182551e31aacd70f4ed5b56b6d9146b14e0a23"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}</a:t>
            </a:r>
          </a:p>
          <a:p>
            <a:endParaRPr lang="en-US" sz="1400" dirty="0">
              <a:latin typeface="Adobe Clean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JSON to </a:t>
            </a:r>
            <a:r>
              <a:rPr lang="en-US" dirty="0" err="1" smtClean="0">
                <a:latin typeface="Adobe Clean" panose="020B0503020404020204" pitchFamily="34" charset="0"/>
              </a:rPr>
              <a:t>protobuf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1863" y="2408109"/>
            <a:ext cx="1031915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Clean" panose="020B0503020404020204" pitchFamily="34" charset="0"/>
              </a:rPr>
              <a:t>{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"hash" : "000000005d2616ca6e0c0234a259077ba7555d34938a2330d0848e71b720ce28",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"confirmations" : 310565,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"size" : 216,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"height" : 12141,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"version" : 1,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</a:t>
            </a:r>
            <a:r>
              <a:rPr lang="en-US" sz="1400" dirty="0" err="1">
                <a:latin typeface="Adobe Clean" panose="020B0503020404020204" pitchFamily="34" charset="0"/>
              </a:rPr>
              <a:t>merkleroot</a:t>
            </a:r>
            <a:r>
              <a:rPr lang="en-US" sz="1400" dirty="0">
                <a:latin typeface="Adobe Clean" panose="020B0503020404020204" pitchFamily="34" charset="0"/>
              </a:rPr>
              <a:t>" : "a76dcd59fcf014ddfca2f7bcad680fe01225677e698ef87d5add137a58e34f00",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</a:t>
            </a:r>
            <a:r>
              <a:rPr lang="en-US" sz="1400" dirty="0" err="1">
                <a:latin typeface="Adobe Clean" panose="020B0503020404020204" pitchFamily="34" charset="0"/>
              </a:rPr>
              <a:t>tx</a:t>
            </a:r>
            <a:r>
              <a:rPr lang="en-US" sz="1400" dirty="0">
                <a:latin typeface="Adobe Clean" panose="020B0503020404020204" pitchFamily="34" charset="0"/>
              </a:rPr>
              <a:t>" : [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    "a76dcd59fcf014ddfca2f7bcad680fe01225677e698ef87d5add137a58e34f00"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],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"time" : 1240633759,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"nonce" : 478734356,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"bits" : "1d00ffff",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"difficulty" : 1.00000000,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</a:t>
            </a:r>
            <a:r>
              <a:rPr lang="en-US" sz="1400" dirty="0" err="1">
                <a:latin typeface="Adobe Clean" panose="020B0503020404020204" pitchFamily="34" charset="0"/>
              </a:rPr>
              <a:t>chainwork</a:t>
            </a:r>
            <a:r>
              <a:rPr lang="en-US" sz="1400" dirty="0">
                <a:latin typeface="Adobe Clean" panose="020B0503020404020204" pitchFamily="34" charset="0"/>
              </a:rPr>
              <a:t>" : "00000000000000000000000000000000000000000000000000002f6e2f6e2f6e",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</a:t>
            </a:r>
            <a:r>
              <a:rPr lang="en-US" sz="1400" dirty="0" err="1">
                <a:latin typeface="Adobe Clean" panose="020B0503020404020204" pitchFamily="34" charset="0"/>
              </a:rPr>
              <a:t>previousblockhash</a:t>
            </a:r>
            <a:r>
              <a:rPr lang="en-US" sz="1400" dirty="0">
                <a:latin typeface="Adobe Clean" panose="020B0503020404020204" pitchFamily="34" charset="0"/>
              </a:rPr>
              <a:t>" : "00000000824761513433920303af8ec04ce167e5393840a821ee90c31f63c006",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    "</a:t>
            </a:r>
            <a:r>
              <a:rPr lang="en-US" sz="1400" dirty="0" err="1">
                <a:latin typeface="Adobe Clean" panose="020B0503020404020204" pitchFamily="34" charset="0"/>
              </a:rPr>
              <a:t>nextblockhash</a:t>
            </a:r>
            <a:r>
              <a:rPr lang="en-US" sz="1400" dirty="0">
                <a:latin typeface="Adobe Clean" panose="020B0503020404020204" pitchFamily="34" charset="0"/>
              </a:rPr>
              <a:t>" : "0000000004432502f35cb207f7182551e31aacd70f4ed5b56b6d9146b14e0a23"</a:t>
            </a:r>
          </a:p>
          <a:p>
            <a:r>
              <a:rPr lang="en-US" sz="1400" dirty="0">
                <a:latin typeface="Adobe Clean" panose="020B0503020404020204" pitchFamily="34" charset="0"/>
              </a:rPr>
              <a:t>}</a:t>
            </a:r>
          </a:p>
          <a:p>
            <a:endParaRPr lang="en-US" sz="1400" dirty="0">
              <a:latin typeface="Adobe Clean" panose="020B05030204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64831" y="2694374"/>
            <a:ext cx="1808804" cy="3378078"/>
            <a:chOff x="1241089" y="2603501"/>
            <a:chExt cx="2608667" cy="3378078"/>
          </a:xfrm>
        </p:grpSpPr>
        <p:sp>
          <p:nvSpPr>
            <p:cNvPr id="12" name="Rectangle 11"/>
            <p:cNvSpPr/>
            <p:nvPr/>
          </p:nvSpPr>
          <p:spPr>
            <a:xfrm>
              <a:off x="1241093" y="2603501"/>
              <a:ext cx="1167030" cy="2192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1093" y="2822713"/>
              <a:ext cx="2092614" cy="1931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41093" y="3010136"/>
              <a:ext cx="1035974" cy="23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1090" y="3249268"/>
              <a:ext cx="1339043" cy="2265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41092" y="3468481"/>
              <a:ext cx="1412761" cy="2345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41091" y="3672651"/>
              <a:ext cx="1793657" cy="2011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41090" y="3858733"/>
              <a:ext cx="1035977" cy="2305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41090" y="4087296"/>
              <a:ext cx="528077" cy="179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41090" y="4269831"/>
              <a:ext cx="528076" cy="179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41090" y="4414705"/>
              <a:ext cx="528076" cy="179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41089" y="4515204"/>
              <a:ext cx="1117888" cy="2044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41089" y="4692940"/>
              <a:ext cx="1322664" cy="2368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41090" y="4911329"/>
              <a:ext cx="1060550" cy="2286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41090" y="5128185"/>
              <a:ext cx="1552011" cy="2105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1090" y="5330652"/>
              <a:ext cx="1764977" cy="2409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41089" y="5543978"/>
              <a:ext cx="2608667" cy="2321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41089" y="5749386"/>
              <a:ext cx="2144841" cy="2321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Clean" panose="020B05030204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/>
          <p:cNvCxnSpPr>
            <a:endCxn id="32" idx="1"/>
          </p:cNvCxnSpPr>
          <p:nvPr/>
        </p:nvCxnSpPr>
        <p:spPr>
          <a:xfrm>
            <a:off x="4921810" y="3505897"/>
            <a:ext cx="405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</p:cNvCxnSpPr>
          <p:nvPr/>
        </p:nvCxnSpPr>
        <p:spPr>
          <a:xfrm>
            <a:off x="3084906" y="5231448"/>
            <a:ext cx="7401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</p:cNvCxnSpPr>
          <p:nvPr/>
        </p:nvCxnSpPr>
        <p:spPr>
          <a:xfrm flipV="1">
            <a:off x="2937459" y="3801942"/>
            <a:ext cx="887639" cy="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</p:cNvCxnSpPr>
          <p:nvPr/>
        </p:nvCxnSpPr>
        <p:spPr>
          <a:xfrm>
            <a:off x="2937459" y="3371109"/>
            <a:ext cx="8876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Data Pipeline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676" y="3154612"/>
            <a:ext cx="1600202" cy="8722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dobe Clean" panose="020B0503020404020204" pitchFamily="34" charset="0"/>
              </a:rPr>
              <a:t>Bitcoind</a:t>
            </a:r>
            <a:r>
              <a:rPr lang="en-US" dirty="0" smtClean="0">
                <a:latin typeface="Adobe Clean" panose="020B0503020404020204" pitchFamily="34" charset="0"/>
              </a:rPr>
              <a:t/>
            </a:r>
            <a:br>
              <a:rPr lang="en-US" dirty="0" smtClean="0">
                <a:latin typeface="Adobe Clean" panose="020B0503020404020204" pitchFamily="34" charset="0"/>
              </a:rPr>
            </a:br>
            <a:r>
              <a:rPr lang="en-US" dirty="0" smtClean="0">
                <a:latin typeface="Adobe Clean" panose="020B0503020404020204" pitchFamily="34" charset="0"/>
              </a:rPr>
              <a:t>Listener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6965" y="4502429"/>
            <a:ext cx="1089972" cy="1187844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dobe Clean" panose="020B0503020404020204" pitchFamily="34" charset="0"/>
            </a:endParaRPr>
          </a:p>
          <a:p>
            <a:pPr algn="ctr"/>
            <a:endParaRPr lang="en-US" dirty="0">
              <a:latin typeface="Adobe Clean" panose="020B0503020404020204" pitchFamily="34" charset="0"/>
            </a:endParaRPr>
          </a:p>
          <a:p>
            <a:pPr algn="ctr"/>
            <a:r>
              <a:rPr lang="en-US" dirty="0" smtClean="0">
                <a:latin typeface="Adobe Clean" panose="020B0503020404020204" pitchFamily="34" charset="0"/>
              </a:rPr>
              <a:t>HBASE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9676" y="5017111"/>
            <a:ext cx="1600202" cy="13889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BTC/USD</a:t>
            </a:r>
            <a:br>
              <a:rPr lang="en-US" dirty="0" smtClean="0">
                <a:latin typeface="Adobe Clean" panose="020B0503020404020204" pitchFamily="34" charset="0"/>
              </a:rPr>
            </a:br>
            <a:r>
              <a:rPr lang="en-US" dirty="0" smtClean="0">
                <a:latin typeface="Adobe Clean" panose="020B0503020404020204" pitchFamily="34" charset="0"/>
              </a:rPr>
              <a:t>Exchange</a:t>
            </a:r>
            <a:br>
              <a:rPr lang="en-US" dirty="0" smtClean="0">
                <a:latin typeface="Adobe Clean" panose="020B0503020404020204" pitchFamily="34" charset="0"/>
              </a:rPr>
            </a:br>
            <a:r>
              <a:rPr lang="en-US" dirty="0" smtClean="0">
                <a:latin typeface="Adobe Clean" panose="020B0503020404020204" pitchFamily="34" charset="0"/>
              </a:rPr>
              <a:t>data</a:t>
            </a:r>
          </a:p>
          <a:p>
            <a:pPr algn="ctr"/>
            <a:r>
              <a:rPr lang="en-US" dirty="0" smtClean="0">
                <a:latin typeface="Adobe Clean" panose="020B0503020404020204" pitchFamily="34" charset="0"/>
              </a:rPr>
              <a:t>(csv)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874606" y="3724388"/>
            <a:ext cx="1197142" cy="11746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/>
            </a:r>
            <a:br>
              <a:rPr lang="en-US" dirty="0" smtClean="0">
                <a:latin typeface="Adobe Clean" panose="020B0503020404020204" pitchFamily="34" charset="0"/>
              </a:rPr>
            </a:br>
            <a:r>
              <a:rPr lang="en-US" dirty="0" smtClean="0">
                <a:latin typeface="Adobe Clean" panose="020B0503020404020204" pitchFamily="34" charset="0"/>
              </a:rPr>
              <a:t>Flask + </a:t>
            </a:r>
            <a:r>
              <a:rPr lang="en-US" dirty="0" smtClean="0">
                <a:latin typeface="Adobe Clean" panose="020B0503020404020204" pitchFamily="34" charset="0"/>
              </a:rPr>
              <a:t>Apache</a:t>
            </a:r>
            <a:endParaRPr lang="en-US" dirty="0">
              <a:latin typeface="Adobe Clean" panose="020B0503020404020204" pitchFamily="34" charset="0"/>
            </a:endParaRPr>
          </a:p>
        </p:txBody>
      </p:sp>
      <p:cxnSp>
        <p:nvCxnSpPr>
          <p:cNvPr id="45" name="Straight Arrow Connector 44"/>
          <p:cNvCxnSpPr>
            <a:stCxn id="6" idx="3"/>
            <a:endCxn id="41" idx="1"/>
          </p:cNvCxnSpPr>
          <p:nvPr/>
        </p:nvCxnSpPr>
        <p:spPr>
          <a:xfrm flipV="1">
            <a:off x="10226937" y="4311690"/>
            <a:ext cx="647669" cy="784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49878" y="3154612"/>
            <a:ext cx="1087581" cy="43299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Historical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9878" y="3587605"/>
            <a:ext cx="1087581" cy="4392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dobe Clean" panose="020B0503020404020204" pitchFamily="34" charset="0"/>
              </a:rPr>
              <a:t>Realtime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49878" y="5014951"/>
            <a:ext cx="1235028" cy="43299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dobe Clean" panose="020B0503020404020204" pitchFamily="34" charset="0"/>
              </a:rPr>
              <a:t>WebCrawl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5098" y="3246344"/>
            <a:ext cx="1078989" cy="25836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/>
            </a:r>
            <a:br>
              <a:rPr lang="en-US" dirty="0" smtClean="0">
                <a:latin typeface="Adobe Clean" panose="020B0503020404020204" pitchFamily="34" charset="0"/>
              </a:rPr>
            </a:br>
            <a:r>
              <a:rPr lang="en-US" dirty="0" smtClean="0">
                <a:latin typeface="Adobe Clean" panose="020B0503020404020204" pitchFamily="34" charset="0"/>
              </a:rPr>
              <a:t/>
            </a:r>
            <a:br>
              <a:rPr lang="en-US" dirty="0" smtClean="0">
                <a:latin typeface="Adobe Clean" panose="020B0503020404020204" pitchFamily="34" charset="0"/>
              </a:rPr>
            </a:br>
            <a:r>
              <a:rPr lang="en-US" dirty="0" smtClean="0">
                <a:latin typeface="Adobe Clean" panose="020B0503020404020204" pitchFamily="34" charset="0"/>
              </a:rPr>
              <a:t/>
            </a:r>
            <a:br>
              <a:rPr lang="en-US" dirty="0" smtClean="0">
                <a:latin typeface="Adobe Clean" panose="020B0503020404020204" pitchFamily="34" charset="0"/>
              </a:rPr>
            </a:br>
            <a:r>
              <a:rPr lang="en-US" dirty="0" smtClean="0">
                <a:latin typeface="Adobe Clean" panose="020B0503020404020204" pitchFamily="34" charset="0"/>
              </a:rPr>
              <a:t>KAFKA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27750" y="3182114"/>
            <a:ext cx="1407693" cy="6475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HDFS</a:t>
            </a:r>
            <a:br>
              <a:rPr lang="en-US" dirty="0" smtClean="0">
                <a:latin typeface="Adobe Clean" panose="020B0503020404020204" pitchFamily="34" charset="0"/>
              </a:rPr>
            </a:br>
            <a:r>
              <a:rPr lang="en-US" dirty="0" smtClean="0">
                <a:latin typeface="Adobe Clean" panose="020B0503020404020204" pitchFamily="34" charset="0"/>
              </a:rPr>
              <a:t>Consumer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8826" y="3182114"/>
            <a:ext cx="1449806" cy="12756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/>
            </a:r>
            <a:br>
              <a:rPr lang="en-US" dirty="0" smtClean="0">
                <a:latin typeface="Adobe Clean" panose="020B0503020404020204" pitchFamily="34" charset="0"/>
              </a:rPr>
            </a:br>
            <a:r>
              <a:rPr lang="en-US" dirty="0" smtClean="0">
                <a:latin typeface="Adobe Clean" panose="020B0503020404020204" pitchFamily="34" charset="0"/>
              </a:rPr>
              <a:t/>
            </a:r>
            <a:br>
              <a:rPr lang="en-US" dirty="0" smtClean="0">
                <a:latin typeface="Adobe Clean" panose="020B0503020404020204" pitchFamily="34" charset="0"/>
              </a:rPr>
            </a:br>
            <a:r>
              <a:rPr lang="en-US" dirty="0" smtClean="0">
                <a:latin typeface="Adobe Clean" panose="020B0503020404020204" pitchFamily="34" charset="0"/>
              </a:rPr>
              <a:t>HDFS</a:t>
            </a:r>
            <a:endParaRPr lang="en-US" dirty="0">
              <a:latin typeface="Adobe Clean" panose="020B0503020404020204" pitchFamily="34" charset="0"/>
            </a:endParaRPr>
          </a:p>
        </p:txBody>
      </p:sp>
      <p:cxnSp>
        <p:nvCxnSpPr>
          <p:cNvPr id="79" name="Straight Arrow Connector 78"/>
          <p:cNvCxnSpPr>
            <a:stCxn id="7" idx="3"/>
            <a:endCxn id="6" idx="1"/>
          </p:cNvCxnSpPr>
          <p:nvPr/>
        </p:nvCxnSpPr>
        <p:spPr>
          <a:xfrm>
            <a:off x="8188632" y="3819925"/>
            <a:ext cx="948333" cy="12764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139115" y="4977766"/>
            <a:ext cx="2067692" cy="852268"/>
          </a:xfrm>
          <a:prstGeom prst="rect">
            <a:avLst/>
          </a:prstGeom>
          <a:gradFill>
            <a:gsLst>
              <a:gs pos="0">
                <a:schemeClr val="accent1">
                  <a:tint val="98000"/>
                  <a:lumMod val="40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STORM</a:t>
            </a:r>
            <a:endParaRPr lang="en-US" dirty="0" smtClean="0">
              <a:latin typeface="Adobe Clean" panose="020B0503020404020204" pitchFamily="34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4929080" y="5403078"/>
            <a:ext cx="1210035" cy="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5" idx="3"/>
            <a:endCxn id="6" idx="1"/>
          </p:cNvCxnSpPr>
          <p:nvPr/>
        </p:nvCxnSpPr>
        <p:spPr>
          <a:xfrm flipV="1">
            <a:off x="8206807" y="5096351"/>
            <a:ext cx="930158" cy="307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80195" y="2362255"/>
            <a:ext cx="1342131" cy="5336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>MapReduce</a:t>
            </a:r>
            <a:endParaRPr lang="en-US" dirty="0">
              <a:latin typeface="Adobe Clean" panose="020B0503020404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 rot="1131841">
            <a:off x="7720024" y="2771328"/>
            <a:ext cx="334949" cy="483977"/>
            <a:chOff x="8162434" y="2715596"/>
            <a:chExt cx="681529" cy="584299"/>
          </a:xfrm>
        </p:grpSpPr>
        <p:sp>
          <p:nvSpPr>
            <p:cNvPr id="21" name="Curved Up Arrow 20"/>
            <p:cNvSpPr/>
            <p:nvPr/>
          </p:nvSpPr>
          <p:spPr>
            <a:xfrm>
              <a:off x="8188632" y="3061317"/>
              <a:ext cx="655331" cy="238578"/>
            </a:xfrm>
            <a:prstGeom prst="curvedUp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urved Up Arrow 38"/>
            <p:cNvSpPr/>
            <p:nvPr/>
          </p:nvSpPr>
          <p:spPr>
            <a:xfrm flipH="1" flipV="1">
              <a:off x="8162434" y="2715596"/>
              <a:ext cx="655331" cy="251944"/>
            </a:xfrm>
            <a:prstGeom prst="curvedUp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9139356" y="3208020"/>
            <a:ext cx="1089972" cy="1187844"/>
          </a:xfrm>
          <a:prstGeom prst="rect">
            <a:avLst/>
          </a:prstGeom>
          <a:gradFill flip="none" rotWithShape="1">
            <a:gsLst>
              <a:gs pos="0">
                <a:srgbClr val="AF9A65">
                  <a:shade val="30000"/>
                  <a:satMod val="115000"/>
                </a:srgbClr>
              </a:gs>
              <a:gs pos="50000">
                <a:srgbClr val="AF9A65">
                  <a:shade val="67500"/>
                  <a:satMod val="115000"/>
                </a:srgbClr>
              </a:gs>
              <a:gs pos="100000">
                <a:srgbClr val="AF9A65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Clean" panose="020B0503020404020204" pitchFamily="34" charset="0"/>
              </a:rPr>
              <a:t/>
            </a:r>
            <a:br>
              <a:rPr lang="en-US" dirty="0" smtClean="0">
                <a:latin typeface="Adobe Clean" panose="020B0503020404020204" pitchFamily="34" charset="0"/>
              </a:rPr>
            </a:br>
            <a:r>
              <a:rPr lang="en-US" dirty="0" smtClean="0">
                <a:latin typeface="Adobe Clean" panose="020B0503020404020204" pitchFamily="34" charset="0"/>
              </a:rPr>
              <a:t/>
            </a:r>
            <a:br>
              <a:rPr lang="en-US" dirty="0" smtClean="0">
                <a:latin typeface="Adobe Clean" panose="020B0503020404020204" pitchFamily="34" charset="0"/>
              </a:rPr>
            </a:br>
            <a:r>
              <a:rPr lang="en-US" dirty="0" smtClean="0">
                <a:latin typeface="Adobe Clean" panose="020B0503020404020204" pitchFamily="34" charset="0"/>
              </a:rPr>
              <a:t>MySQL</a:t>
            </a:r>
            <a:endParaRPr lang="en-US" dirty="0">
              <a:latin typeface="Adobe Clean" panose="020B0503020404020204" pitchFamily="34" charset="0"/>
            </a:endParaRPr>
          </a:p>
        </p:txBody>
      </p:sp>
      <p:cxnSp>
        <p:nvCxnSpPr>
          <p:cNvPr id="44" name="Straight Arrow Connector 43"/>
          <p:cNvCxnSpPr>
            <a:endCxn id="42" idx="1"/>
          </p:cNvCxnSpPr>
          <p:nvPr/>
        </p:nvCxnSpPr>
        <p:spPr>
          <a:xfrm>
            <a:off x="8206807" y="3724388"/>
            <a:ext cx="932549" cy="77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1" idx="1"/>
          </p:cNvCxnSpPr>
          <p:nvPr/>
        </p:nvCxnSpPr>
        <p:spPr>
          <a:xfrm>
            <a:off x="10224546" y="3763165"/>
            <a:ext cx="650060" cy="548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hivedata.com/wp-content/uploads/2014/03/kafka-logo-no-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649" y="3920069"/>
            <a:ext cx="772748" cy="77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veloper.marklogic.com/media/elephant_rgb-TRANS_s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22" y="3290390"/>
            <a:ext cx="880669" cy="62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orm.incubator.apache.org/images/topology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82" b="97727" l="3371" r="966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55429" y="5021931"/>
            <a:ext cx="368788" cy="3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s://storm.incubator.apache.org/images/topology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82" b="97727" l="3371" r="966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55429" y="5394343"/>
            <a:ext cx="368788" cy="3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oc.rosedu.org/2012/ui/images/hbase-larg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63"/>
          <a:stretch/>
        </p:blipFill>
        <p:spPr bwMode="auto">
          <a:xfrm>
            <a:off x="9013875" y="4702393"/>
            <a:ext cx="1329071" cy="19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izard.ly/wp-content/uploads/2014/08/mysq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435" y="3290390"/>
            <a:ext cx="746302" cy="55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flask.pocoo.org/docs/0.10/_static/flas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162" y="3829681"/>
            <a:ext cx="328525" cy="2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lucene.apache.org/images/mantle-pow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927" y="3763165"/>
            <a:ext cx="1132706" cy="4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7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31" grpId="0" animBg="1"/>
      <p:bldP spid="32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lean" panose="020B0503020404020204" pitchFamily="34" charset="0"/>
              </a:rPr>
              <a:t>Dynamic granularity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9057" y="2786533"/>
            <a:ext cx="214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lean" panose="020B0503020404020204" pitchFamily="34" charset="0"/>
              </a:rPr>
              <a:t>Daily aggregate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9056" y="4208751"/>
            <a:ext cx="214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lean" panose="020B0503020404020204" pitchFamily="34" charset="0"/>
              </a:rPr>
              <a:t>Hourly aggregate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9056" y="5630969"/>
            <a:ext cx="214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lean" panose="020B0503020404020204" pitchFamily="34" charset="0"/>
              </a:rPr>
              <a:t>Minute aggregate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91809" y="2784639"/>
            <a:ext cx="41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lean" panose="020B0503020404020204" pitchFamily="34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Adobe Clean" panose="020B0503020404020204" pitchFamily="34" charset="0"/>
              </a:rPr>
              <a:t>transactions</a:t>
            </a:r>
            <a:r>
              <a:rPr lang="en-US" dirty="0" smtClean="0">
                <a:latin typeface="Adobe Clean" panose="020B0503020404020204" pitchFamily="34" charset="0"/>
              </a:rPr>
              <a:t>_</a:t>
            </a:r>
            <a:r>
              <a:rPr lang="en-US" dirty="0" smtClean="0">
                <a:solidFill>
                  <a:srgbClr val="FF0000"/>
                </a:solidFill>
                <a:latin typeface="Adobe Clean" panose="020B0503020404020204" pitchFamily="34" charset="0"/>
              </a:rPr>
              <a:t>daily</a:t>
            </a:r>
            <a:r>
              <a:rPr lang="en-US" dirty="0" smtClean="0">
                <a:latin typeface="Adobe Clean" panose="020B0503020404020204" pitchFamily="34" charset="0"/>
              </a:rPr>
              <a:t>_</a:t>
            </a:r>
            <a:r>
              <a:rPr lang="en-US" dirty="0" smtClean="0">
                <a:solidFill>
                  <a:srgbClr val="00B050"/>
                </a:solidFill>
                <a:latin typeface="Adobe Clean" panose="020B0503020404020204" pitchFamily="34" charset="0"/>
              </a:rPr>
              <a:t>1285459200</a:t>
            </a:r>
            <a:r>
              <a:rPr lang="en-US" dirty="0">
                <a:latin typeface="Adobe Clean" panose="020B0503020404020204" pitchFamily="34" charset="0"/>
              </a:rPr>
              <a:t>, </a:t>
            </a:r>
            <a:r>
              <a:rPr lang="en-US" dirty="0" smtClean="0">
                <a:latin typeface="Adobe Clean" panose="020B0503020404020204" pitchFamily="34" charset="0"/>
              </a:rPr>
              <a:t>800)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1808" y="4206857"/>
            <a:ext cx="39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lean" panose="020B0503020404020204" pitchFamily="34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Adobe Clean" panose="020B0503020404020204" pitchFamily="34" charset="0"/>
              </a:rPr>
              <a:t>transactions</a:t>
            </a:r>
            <a:r>
              <a:rPr lang="en-US" dirty="0" smtClean="0">
                <a:latin typeface="Adobe Clean" panose="020B0503020404020204" pitchFamily="34" charset="0"/>
              </a:rPr>
              <a:t>_</a:t>
            </a:r>
            <a:r>
              <a:rPr lang="en-US" dirty="0" smtClean="0">
                <a:solidFill>
                  <a:srgbClr val="FF0000"/>
                </a:solidFill>
                <a:latin typeface="Adobe Clean" panose="020B0503020404020204" pitchFamily="34" charset="0"/>
              </a:rPr>
              <a:t>hourly</a:t>
            </a:r>
            <a:r>
              <a:rPr lang="en-US" dirty="0" smtClean="0">
                <a:latin typeface="Adobe Clean" panose="020B0503020404020204" pitchFamily="34" charset="0"/>
              </a:rPr>
              <a:t>_</a:t>
            </a:r>
            <a:r>
              <a:rPr lang="en-US" dirty="0" smtClean="0">
                <a:solidFill>
                  <a:srgbClr val="00B050"/>
                </a:solidFill>
                <a:latin typeface="Adobe Clean" panose="020B0503020404020204" pitchFamily="34" charset="0"/>
              </a:rPr>
              <a:t>1285495200</a:t>
            </a:r>
            <a:r>
              <a:rPr lang="en-US" dirty="0">
                <a:latin typeface="Adobe Clean" panose="020B0503020404020204" pitchFamily="34" charset="0"/>
              </a:rPr>
              <a:t>, </a:t>
            </a:r>
            <a:r>
              <a:rPr lang="en-US" dirty="0" smtClean="0">
                <a:latin typeface="Adobe Clean" panose="020B0503020404020204" pitchFamily="34" charset="0"/>
              </a:rPr>
              <a:t>42)</a:t>
            </a: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1809" y="5630969"/>
            <a:ext cx="391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lean" panose="020B0503020404020204" pitchFamily="34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Adobe Clean" panose="020B0503020404020204" pitchFamily="34" charset="0"/>
              </a:rPr>
              <a:t>transactions</a:t>
            </a:r>
            <a:r>
              <a:rPr lang="en-US" dirty="0" smtClean="0">
                <a:latin typeface="Adobe Clean" panose="020B0503020404020204" pitchFamily="34" charset="0"/>
              </a:rPr>
              <a:t>_</a:t>
            </a:r>
            <a:r>
              <a:rPr lang="en-US" dirty="0" smtClean="0">
                <a:solidFill>
                  <a:srgbClr val="FF0000"/>
                </a:solidFill>
                <a:latin typeface="Adobe Clean" panose="020B0503020404020204" pitchFamily="34" charset="0"/>
              </a:rPr>
              <a:t>minutely</a:t>
            </a:r>
            <a:r>
              <a:rPr lang="en-US" dirty="0" smtClean="0">
                <a:latin typeface="Adobe Clean" panose="020B0503020404020204" pitchFamily="34" charset="0"/>
              </a:rPr>
              <a:t>_</a:t>
            </a:r>
            <a:r>
              <a:rPr lang="en-US" dirty="0" smtClean="0">
                <a:solidFill>
                  <a:srgbClr val="00B050"/>
                </a:solidFill>
                <a:latin typeface="Adobe Clean" panose="020B0503020404020204" pitchFamily="34" charset="0"/>
              </a:rPr>
              <a:t>1285495980</a:t>
            </a:r>
            <a:r>
              <a:rPr lang="en-US" dirty="0">
                <a:latin typeface="Adobe Clean" panose="020B0503020404020204" pitchFamily="34" charset="0"/>
              </a:rPr>
              <a:t>, 8</a:t>
            </a:r>
            <a:r>
              <a:rPr lang="en-US" dirty="0" smtClean="0">
                <a:latin typeface="Adobe Clean" panose="020B0503020404020204" pitchFamily="34" charset="0"/>
              </a:rPr>
              <a:t>)</a:t>
            </a:r>
            <a:endParaRPr lang="en-US" dirty="0">
              <a:latin typeface="Adobe Clean" panose="020B0503020404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9844" t="34038" r="19922" b="26414"/>
          <a:stretch/>
        </p:blipFill>
        <p:spPr>
          <a:xfrm>
            <a:off x="1123729" y="2211450"/>
            <a:ext cx="2675097" cy="12132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0653" t="18156" r="145" b="14462"/>
          <a:stretch/>
        </p:blipFill>
        <p:spPr>
          <a:xfrm>
            <a:off x="1071896" y="3556553"/>
            <a:ext cx="2726162" cy="13006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5145" t="6586" r="13873" b="2630"/>
          <a:stretch/>
        </p:blipFill>
        <p:spPr>
          <a:xfrm>
            <a:off x="1033674" y="4878693"/>
            <a:ext cx="2771599" cy="18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/>
      <a:lstStyle/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1678</TotalTime>
  <Words>577</Words>
  <Application>Microsoft Office PowerPoint</Application>
  <PresentationFormat>Widescreen</PresentationFormat>
  <Paragraphs>154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Clean</vt:lpstr>
      <vt:lpstr>Arial</vt:lpstr>
      <vt:lpstr>Century Gothic</vt:lpstr>
      <vt:lpstr>Wingdings</vt:lpstr>
      <vt:lpstr>Wingdings 3</vt:lpstr>
      <vt:lpstr>Ion Boardroom</vt:lpstr>
      <vt:lpstr>Bitcoin Inspector</vt:lpstr>
      <vt:lpstr>Querying the Bitcoin network</vt:lpstr>
      <vt:lpstr>Bitcoin Data</vt:lpstr>
      <vt:lpstr>Demo</vt:lpstr>
      <vt:lpstr>Listening to the Bitcoin network</vt:lpstr>
      <vt:lpstr>JSON to protobuf</vt:lpstr>
      <vt:lpstr>JSON to protobuf</vt:lpstr>
      <vt:lpstr>Data Pipeline</vt:lpstr>
      <vt:lpstr>Dynamic granularity</vt:lpstr>
      <vt:lpstr>MapReduce</vt:lpstr>
      <vt:lpstr>MapReduce</vt:lpstr>
      <vt:lpstr>MapReduce</vt:lpstr>
      <vt:lpstr>MapReduce</vt:lpstr>
      <vt:lpstr>Jean-Marc Soumet</vt:lpstr>
      <vt:lpstr>Queries supported</vt:lpstr>
      <vt:lpstr>Project Idea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Jean-Marc Soumet</dc:creator>
  <cp:lastModifiedBy>Jean-Marc Soumet</cp:lastModifiedBy>
  <cp:revision>77</cp:revision>
  <dcterms:created xsi:type="dcterms:W3CDTF">2014-09-05T03:00:40Z</dcterms:created>
  <dcterms:modified xsi:type="dcterms:W3CDTF">2014-09-29T22:03:30Z</dcterms:modified>
</cp:coreProperties>
</file>