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81" r:id="rId7"/>
    <p:sldId id="280" r:id="rId8"/>
  </p:sldIdLst>
  <p:sldSz cx="9144000" cy="5143500" type="screen16x9"/>
  <p:notesSz cx="6858000" cy="9144000"/>
  <p:embeddedFontLst>
    <p:embeddedFont>
      <p:font typeface="Questrial" pitchFamily="2" charset="0"/>
      <p:regular r:id="rId10"/>
    </p:embeddedFont>
    <p:embeddedFont>
      <p:font typeface="Squada One" panose="020B0604020202020204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C0E809-A807-45FA-A74C-7CBE70A9E2D6}">
  <a:tblStyle styleId="{05C0E809-A807-45FA-A74C-7CBE70A9E2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0177929be_4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0177929be_4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0177929be_4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0177929be_4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0177929be_4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0177929be_4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152b1301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152b1301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g602cee0ee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3" name="Google Shape;1583;g602cee0ee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g6025b75743_0_2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1" name="Google Shape;1561;g6025b75743_0_2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05498" y="1981950"/>
            <a:ext cx="5133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05498" y="3882150"/>
            <a:ext cx="5133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None/>
              <a:defRPr>
                <a:solidFill>
                  <a:srgbClr val="0053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IG_NUMBER_1">
    <p:bg>
      <p:bgPr>
        <a:solidFill>
          <a:srgbClr val="FFFFF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 hasCustomPrompt="1"/>
          </p:nvPr>
        </p:nvSpPr>
        <p:spPr>
          <a:xfrm>
            <a:off x="198703" y="1204525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4"/>
          <p:cNvSpPr txBox="1">
            <a:spLocks noGrp="1"/>
          </p:cNvSpPr>
          <p:nvPr>
            <p:ph type="ctrTitle" idx="2"/>
          </p:nvPr>
        </p:nvSpPr>
        <p:spPr>
          <a:xfrm>
            <a:off x="1096000" y="1204525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096005" y="1505375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 idx="3" hasCustomPrompt="1"/>
          </p:nvPr>
        </p:nvSpPr>
        <p:spPr>
          <a:xfrm>
            <a:off x="198703" y="1893231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ctrTitle" idx="4"/>
          </p:nvPr>
        </p:nvSpPr>
        <p:spPr>
          <a:xfrm>
            <a:off x="1096000" y="1893230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5"/>
          </p:nvPr>
        </p:nvSpPr>
        <p:spPr>
          <a:xfrm>
            <a:off x="1096005" y="2194080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 idx="6" hasCustomPrompt="1"/>
          </p:nvPr>
        </p:nvSpPr>
        <p:spPr>
          <a:xfrm>
            <a:off x="198703" y="2581937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ctrTitle" idx="7"/>
          </p:nvPr>
        </p:nvSpPr>
        <p:spPr>
          <a:xfrm>
            <a:off x="1096000" y="2581934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8"/>
          </p:nvPr>
        </p:nvSpPr>
        <p:spPr>
          <a:xfrm>
            <a:off x="1096005" y="2882784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 idx="9" hasCustomPrompt="1"/>
          </p:nvPr>
        </p:nvSpPr>
        <p:spPr>
          <a:xfrm>
            <a:off x="198703" y="3270643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4"/>
          <p:cNvSpPr txBox="1">
            <a:spLocks noGrp="1"/>
          </p:cNvSpPr>
          <p:nvPr>
            <p:ph type="ctrTitle" idx="13"/>
          </p:nvPr>
        </p:nvSpPr>
        <p:spPr>
          <a:xfrm>
            <a:off x="1096000" y="3270639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4"/>
          </p:nvPr>
        </p:nvSpPr>
        <p:spPr>
          <a:xfrm>
            <a:off x="1096005" y="3571489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 idx="15" hasCustomPrompt="1"/>
          </p:nvPr>
        </p:nvSpPr>
        <p:spPr>
          <a:xfrm>
            <a:off x="198703" y="3959349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" name="Google Shape;28;p4"/>
          <p:cNvSpPr txBox="1">
            <a:spLocks noGrp="1"/>
          </p:cNvSpPr>
          <p:nvPr>
            <p:ph type="ctrTitle" idx="16"/>
          </p:nvPr>
        </p:nvSpPr>
        <p:spPr>
          <a:xfrm>
            <a:off x="1096000" y="3959343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7"/>
          </p:nvPr>
        </p:nvSpPr>
        <p:spPr>
          <a:xfrm>
            <a:off x="1096005" y="4260193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ctrTitle" idx="18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BIG_NUMBER_1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948604" y="1955373"/>
            <a:ext cx="2826300" cy="23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5993075" y="5700"/>
            <a:ext cx="3150900" cy="5835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4620750"/>
            <a:ext cx="3546300" cy="1572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BIG_NUMBER_1_1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ctrTitle" idx="2"/>
          </p:nvPr>
        </p:nvSpPr>
        <p:spPr>
          <a:xfrm>
            <a:off x="1201516" y="2665050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1"/>
          </p:nvPr>
        </p:nvSpPr>
        <p:spPr>
          <a:xfrm>
            <a:off x="1201513" y="3042101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ctrTitle" idx="3"/>
          </p:nvPr>
        </p:nvSpPr>
        <p:spPr>
          <a:xfrm>
            <a:off x="3609151" y="2665050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ubTitle" idx="4"/>
          </p:nvPr>
        </p:nvSpPr>
        <p:spPr>
          <a:xfrm>
            <a:off x="3609148" y="3042101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ctrTitle" idx="5"/>
          </p:nvPr>
        </p:nvSpPr>
        <p:spPr>
          <a:xfrm>
            <a:off x="6016786" y="2665050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6"/>
          </p:nvPr>
        </p:nvSpPr>
        <p:spPr>
          <a:xfrm>
            <a:off x="6016783" y="3042101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8552000" y="4489875"/>
            <a:ext cx="591900" cy="3900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4489875"/>
            <a:ext cx="8616600" cy="3900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1">
  <p:cSld name="BIG_NUMBER_1_1_1_1_1_1_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5005900" y="1821450"/>
            <a:ext cx="3255000" cy="24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8908500" y="0"/>
            <a:ext cx="235500" cy="29703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0" y="2173200"/>
            <a:ext cx="235500" cy="29703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&amp;CREDITS">
  <p:cSld name="BIG_NUMBER_1_1_1_3_3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ctrTitle"/>
          </p:nvPr>
        </p:nvSpPr>
        <p:spPr>
          <a:xfrm>
            <a:off x="1222800" y="1812400"/>
            <a:ext cx="66984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subTitle" idx="1"/>
          </p:nvPr>
        </p:nvSpPr>
        <p:spPr>
          <a:xfrm>
            <a:off x="1222800" y="2284700"/>
            <a:ext cx="38142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1222800" y="3716025"/>
            <a:ext cx="27531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CREDITS: This presentation template was created by </a:t>
            </a:r>
            <a:r>
              <a:rPr lang="en" sz="900" b="1">
                <a:solidFill>
                  <a:srgbClr val="DC564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, including icons by </a:t>
            </a:r>
            <a:r>
              <a:rPr lang="en" sz="900" b="1">
                <a:solidFill>
                  <a:srgbClr val="DC564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, and infographics &amp; images by </a:t>
            </a:r>
            <a:r>
              <a:rPr lang="en" sz="900">
                <a:solidFill>
                  <a:srgbClr val="DC564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. </a:t>
            </a:r>
            <a:endParaRPr sz="900">
              <a:solidFill>
                <a:srgbClr val="DC564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Please keep this slide for attribution.</a:t>
            </a:r>
            <a:endParaRPr sz="900" b="1">
              <a:solidFill>
                <a:srgbClr val="DC564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900">
              <a:solidFill>
                <a:srgbClr val="DC564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272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3">
  <p:cSld name="BIG_NUMBER_1_1_1_1_1_1_1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695038" y="1282650"/>
            <a:ext cx="3730500" cy="24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■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■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5375"/>
              </a:buClr>
              <a:buSzPts val="1000"/>
              <a:buFont typeface="Questrial"/>
              <a:buChar char="■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body" idx="2"/>
          </p:nvPr>
        </p:nvSpPr>
        <p:spPr>
          <a:xfrm>
            <a:off x="4718451" y="1282650"/>
            <a:ext cx="3730500" cy="24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■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■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5375"/>
              </a:buClr>
              <a:buSzPts val="1000"/>
              <a:buFont typeface="Questrial"/>
              <a:buChar char="■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5" name="Google Shape;145;p23"/>
          <p:cNvSpPr/>
          <p:nvPr/>
        </p:nvSpPr>
        <p:spPr>
          <a:xfrm>
            <a:off x="8908500" y="0"/>
            <a:ext cx="235500" cy="29703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3"/>
          <p:cNvSpPr/>
          <p:nvPr/>
        </p:nvSpPr>
        <p:spPr>
          <a:xfrm>
            <a:off x="8908500" y="3275475"/>
            <a:ext cx="235500" cy="3144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Font typeface="Squada One"/>
              <a:buNone/>
              <a:defRPr sz="3600">
                <a:solidFill>
                  <a:srgbClr val="005375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68" r:id="rId6"/>
    <p:sldLayoutId id="2147483669" r:id="rId7"/>
    <p:sldLayoutId id="214748367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photo/amateur-football-concept_2347859.ht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freepik.com/free-photo/amateur-football-concept-with-goalkeeper_2347848.htm" TargetMode="External"/><Relationship Id="rId5" Type="http://schemas.openxmlformats.org/officeDocument/2006/relationships/hyperlink" Target="https://www.freepik.com/free-photo/amateur-football-concept-with-goalkeeper_2347847.htm" TargetMode="External"/><Relationship Id="rId4" Type="http://schemas.openxmlformats.org/officeDocument/2006/relationships/hyperlink" Target="https://www.freepik.com/free-photo/amateur-football-concept_2347846.ht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linkedin.com/in/kike-rev/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github.com/Gobuub/Soccer_Analyti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ctrTitle"/>
          </p:nvPr>
        </p:nvSpPr>
        <p:spPr>
          <a:xfrm>
            <a:off x="2005498" y="1981950"/>
            <a:ext cx="5133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Technical Test Data Analytics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57" name="Google Shape;157;p27"/>
          <p:cNvSpPr txBox="1">
            <a:spLocks noGrp="1"/>
          </p:cNvSpPr>
          <p:nvPr>
            <p:ph type="subTitle" idx="1"/>
          </p:nvPr>
        </p:nvSpPr>
        <p:spPr>
          <a:xfrm>
            <a:off x="2005498" y="3882150"/>
            <a:ext cx="5133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Enrique Revuelta García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9250C280-C6D7-F878-84A7-825F22520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7700" y="281834"/>
            <a:ext cx="2748596" cy="27264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564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9"/>
          <p:cNvPicPr preferRelativeResize="0"/>
          <p:nvPr/>
        </p:nvPicPr>
        <p:blipFill rotWithShape="1">
          <a:blip r:embed="rId3">
            <a:alphaModFix/>
          </a:blip>
          <a:srcRect l="28170" r="12422"/>
          <a:stretch/>
        </p:blipFill>
        <p:spPr>
          <a:xfrm>
            <a:off x="3711425" y="0"/>
            <a:ext cx="543257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9"/>
          <p:cNvSpPr/>
          <p:nvPr/>
        </p:nvSpPr>
        <p:spPr>
          <a:xfrm>
            <a:off x="0" y="296850"/>
            <a:ext cx="4954800" cy="454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9"/>
          <p:cNvSpPr txBox="1">
            <a:spLocks noGrp="1"/>
          </p:cNvSpPr>
          <p:nvPr>
            <p:ph type="ctrTitle" idx="18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C5641"/>
                </a:solidFill>
              </a:rPr>
              <a:t>TABLE OF CONTENTS</a:t>
            </a:r>
            <a:endParaRPr dirty="0">
              <a:solidFill>
                <a:srgbClr val="DC5641"/>
              </a:solidFill>
            </a:endParaRPr>
          </a:p>
        </p:txBody>
      </p:sp>
      <p:sp>
        <p:nvSpPr>
          <p:cNvPr id="211" name="Google Shape;211;p29"/>
          <p:cNvSpPr txBox="1">
            <a:spLocks noGrp="1"/>
          </p:cNvSpPr>
          <p:nvPr>
            <p:ph type="title"/>
          </p:nvPr>
        </p:nvSpPr>
        <p:spPr>
          <a:xfrm>
            <a:off x="198703" y="1204525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5641"/>
                </a:solidFill>
              </a:rPr>
              <a:t>01</a:t>
            </a:r>
            <a:endParaRPr>
              <a:solidFill>
                <a:srgbClr val="DC5641"/>
              </a:solidFill>
            </a:endParaRPr>
          </a:p>
        </p:txBody>
      </p:sp>
      <p:sp>
        <p:nvSpPr>
          <p:cNvPr id="212" name="Google Shape;212;p29"/>
          <p:cNvSpPr txBox="1">
            <a:spLocks noGrp="1"/>
          </p:cNvSpPr>
          <p:nvPr>
            <p:ph type="ctrTitle" idx="2"/>
          </p:nvPr>
        </p:nvSpPr>
        <p:spPr>
          <a:xfrm>
            <a:off x="1096000" y="1204525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C5641"/>
                </a:solidFill>
              </a:rPr>
              <a:t>Task Choosed</a:t>
            </a:r>
            <a:endParaRPr dirty="0">
              <a:solidFill>
                <a:srgbClr val="DC5641"/>
              </a:solidFill>
            </a:endParaRPr>
          </a:p>
        </p:txBody>
      </p:sp>
      <p:sp>
        <p:nvSpPr>
          <p:cNvPr id="213" name="Google Shape;213;p29"/>
          <p:cNvSpPr txBox="1">
            <a:spLocks noGrp="1"/>
          </p:cNvSpPr>
          <p:nvPr>
            <p:ph type="subTitle" idx="1"/>
          </p:nvPr>
        </p:nvSpPr>
        <p:spPr>
          <a:xfrm>
            <a:off x="1096005" y="1505375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Player’s</a:t>
            </a:r>
            <a:r>
              <a:rPr lang="es-ES" dirty="0"/>
              <a:t> </a:t>
            </a:r>
            <a:r>
              <a:rPr lang="es-ES" dirty="0" err="1"/>
              <a:t>Tactical</a:t>
            </a:r>
            <a:r>
              <a:rPr lang="es-ES" dirty="0"/>
              <a:t> </a:t>
            </a:r>
            <a:r>
              <a:rPr lang="es-ES" dirty="0" err="1"/>
              <a:t>Classification</a:t>
            </a:r>
            <a:endParaRPr dirty="0"/>
          </a:p>
        </p:txBody>
      </p:sp>
      <p:sp>
        <p:nvSpPr>
          <p:cNvPr id="214" name="Google Shape;214;p29"/>
          <p:cNvSpPr txBox="1">
            <a:spLocks noGrp="1"/>
          </p:cNvSpPr>
          <p:nvPr>
            <p:ph type="title" idx="3"/>
          </p:nvPr>
        </p:nvSpPr>
        <p:spPr>
          <a:xfrm>
            <a:off x="198703" y="1893231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5641"/>
                </a:solidFill>
              </a:rPr>
              <a:t>02</a:t>
            </a:r>
            <a:endParaRPr>
              <a:solidFill>
                <a:srgbClr val="DC5641"/>
              </a:solidFill>
            </a:endParaRPr>
          </a:p>
        </p:txBody>
      </p:sp>
      <p:sp>
        <p:nvSpPr>
          <p:cNvPr id="215" name="Google Shape;215;p29"/>
          <p:cNvSpPr txBox="1">
            <a:spLocks noGrp="1"/>
          </p:cNvSpPr>
          <p:nvPr>
            <p:ph type="ctrTitle" idx="4"/>
          </p:nvPr>
        </p:nvSpPr>
        <p:spPr>
          <a:xfrm>
            <a:off x="1096000" y="1893230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C5641"/>
                </a:solidFill>
              </a:rPr>
              <a:t>Match Analysis Example</a:t>
            </a:r>
            <a:endParaRPr dirty="0">
              <a:solidFill>
                <a:srgbClr val="DC5641"/>
              </a:solidFill>
            </a:endParaRPr>
          </a:p>
        </p:txBody>
      </p:sp>
      <p:sp>
        <p:nvSpPr>
          <p:cNvPr id="216" name="Google Shape;216;p29"/>
          <p:cNvSpPr txBox="1">
            <a:spLocks noGrp="1"/>
          </p:cNvSpPr>
          <p:nvPr>
            <p:ph type="subTitle" idx="5"/>
          </p:nvPr>
        </p:nvSpPr>
        <p:spPr>
          <a:xfrm>
            <a:off x="1096005" y="2194080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Barcelona – Real Madrid 19/20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Initial Squads &amp; Final Stats</a:t>
            </a:r>
            <a:endParaRPr dirty="0"/>
          </a:p>
        </p:txBody>
      </p:sp>
      <p:sp>
        <p:nvSpPr>
          <p:cNvPr id="217" name="Google Shape;217;p29"/>
          <p:cNvSpPr txBox="1">
            <a:spLocks noGrp="1"/>
          </p:cNvSpPr>
          <p:nvPr>
            <p:ph type="title" idx="6"/>
          </p:nvPr>
        </p:nvSpPr>
        <p:spPr>
          <a:xfrm>
            <a:off x="198703" y="2581937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5641"/>
                </a:solidFill>
              </a:rPr>
              <a:t>03</a:t>
            </a:r>
            <a:endParaRPr>
              <a:solidFill>
                <a:srgbClr val="DC5641"/>
              </a:solidFill>
            </a:endParaRPr>
          </a:p>
        </p:txBody>
      </p:sp>
      <p:sp>
        <p:nvSpPr>
          <p:cNvPr id="218" name="Google Shape;218;p29"/>
          <p:cNvSpPr txBox="1">
            <a:spLocks noGrp="1"/>
          </p:cNvSpPr>
          <p:nvPr>
            <p:ph type="ctrTitle" idx="7"/>
          </p:nvPr>
        </p:nvSpPr>
        <p:spPr>
          <a:xfrm>
            <a:off x="1096000" y="2581934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C5641"/>
                </a:solidFill>
              </a:rPr>
              <a:t>Squad’s Analysis &amp; Player’s Classification</a:t>
            </a:r>
            <a:endParaRPr dirty="0">
              <a:solidFill>
                <a:srgbClr val="DC5641"/>
              </a:solidFill>
            </a:endParaRPr>
          </a:p>
        </p:txBody>
      </p:sp>
      <p:sp>
        <p:nvSpPr>
          <p:cNvPr id="219" name="Google Shape;219;p29"/>
          <p:cNvSpPr txBox="1">
            <a:spLocks noGrp="1"/>
          </p:cNvSpPr>
          <p:nvPr>
            <p:ph type="subTitle" idx="8"/>
          </p:nvPr>
        </p:nvSpPr>
        <p:spPr>
          <a:xfrm>
            <a:off x="1096005" y="2882784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Deep Analysis of each team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Player’s Tactical Classification</a:t>
            </a:r>
            <a:endParaRPr dirty="0"/>
          </a:p>
        </p:txBody>
      </p:sp>
      <p:sp>
        <p:nvSpPr>
          <p:cNvPr id="220" name="Google Shape;220;p29"/>
          <p:cNvSpPr txBox="1">
            <a:spLocks noGrp="1"/>
          </p:cNvSpPr>
          <p:nvPr>
            <p:ph type="title" idx="9"/>
          </p:nvPr>
        </p:nvSpPr>
        <p:spPr>
          <a:xfrm>
            <a:off x="198703" y="3270643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5641"/>
                </a:solidFill>
              </a:rPr>
              <a:t>04</a:t>
            </a:r>
            <a:endParaRPr>
              <a:solidFill>
                <a:srgbClr val="DC5641"/>
              </a:solidFill>
            </a:endParaRPr>
          </a:p>
        </p:txBody>
      </p:sp>
      <p:sp>
        <p:nvSpPr>
          <p:cNvPr id="221" name="Google Shape;221;p29"/>
          <p:cNvSpPr txBox="1">
            <a:spLocks noGrp="1"/>
          </p:cNvSpPr>
          <p:nvPr>
            <p:ph type="ctrTitle" idx="13"/>
          </p:nvPr>
        </p:nvSpPr>
        <p:spPr>
          <a:xfrm>
            <a:off x="1096000" y="3270639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C5641"/>
                </a:solidFill>
              </a:rPr>
              <a:t>Technical Test Anwers</a:t>
            </a:r>
            <a:endParaRPr dirty="0">
              <a:solidFill>
                <a:srgbClr val="DC5641"/>
              </a:solidFill>
            </a:endParaRPr>
          </a:p>
        </p:txBody>
      </p:sp>
      <p:sp>
        <p:nvSpPr>
          <p:cNvPr id="222" name="Google Shape;222;p29"/>
          <p:cNvSpPr txBox="1">
            <a:spLocks noGrp="1"/>
          </p:cNvSpPr>
          <p:nvPr>
            <p:ph type="subTitle" idx="14"/>
          </p:nvPr>
        </p:nvSpPr>
        <p:spPr>
          <a:xfrm>
            <a:off x="1096005" y="3571489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Anwers for the questions proposed</a:t>
            </a:r>
            <a:endParaRPr dirty="0"/>
          </a:p>
        </p:txBody>
      </p:sp>
      <p:sp>
        <p:nvSpPr>
          <p:cNvPr id="223" name="Google Shape;223;p29"/>
          <p:cNvSpPr txBox="1">
            <a:spLocks noGrp="1"/>
          </p:cNvSpPr>
          <p:nvPr>
            <p:ph type="title" idx="15"/>
          </p:nvPr>
        </p:nvSpPr>
        <p:spPr>
          <a:xfrm>
            <a:off x="198703" y="3959349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DC5641"/>
              </a:solidFill>
            </a:endParaRPr>
          </a:p>
        </p:txBody>
      </p:sp>
      <p:sp>
        <p:nvSpPr>
          <p:cNvPr id="224" name="Google Shape;224;p29"/>
          <p:cNvSpPr txBox="1">
            <a:spLocks noGrp="1"/>
          </p:cNvSpPr>
          <p:nvPr>
            <p:ph type="ctrTitle" idx="16"/>
          </p:nvPr>
        </p:nvSpPr>
        <p:spPr>
          <a:xfrm>
            <a:off x="1096000" y="3959343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DC5641"/>
              </a:solidFill>
            </a:endParaRPr>
          </a:p>
        </p:txBody>
      </p:sp>
      <p:sp>
        <p:nvSpPr>
          <p:cNvPr id="225" name="Google Shape;225;p29"/>
          <p:cNvSpPr txBox="1">
            <a:spLocks noGrp="1"/>
          </p:cNvSpPr>
          <p:nvPr>
            <p:ph type="subTitle" idx="17"/>
          </p:nvPr>
        </p:nvSpPr>
        <p:spPr>
          <a:xfrm>
            <a:off x="1096005" y="4260193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>
            <a:spLocks noGrp="1"/>
          </p:cNvSpPr>
          <p:nvPr>
            <p:ph type="subTitle" idx="1"/>
          </p:nvPr>
        </p:nvSpPr>
        <p:spPr>
          <a:xfrm>
            <a:off x="1004251" y="1235846"/>
            <a:ext cx="2826300" cy="23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Write a method thar assigns players on each team to a tactical unit: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Describe your general approach and any difficulties you encountered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Where does your approach work well and where does it break down?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How do you think it could be improved given more resources?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What are some applications of this model?</a:t>
            </a:r>
          </a:p>
        </p:txBody>
      </p:sp>
      <p:sp>
        <p:nvSpPr>
          <p:cNvPr id="231" name="Google Shape;231;p30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dirty="0" err="1">
                <a:solidFill>
                  <a:srgbClr val="DC5641"/>
                </a:solidFill>
              </a:rPr>
              <a:t>Task</a:t>
            </a:r>
            <a:r>
              <a:rPr lang="es-ES" dirty="0">
                <a:solidFill>
                  <a:srgbClr val="DC5641"/>
                </a:solidFill>
              </a:rPr>
              <a:t> </a:t>
            </a:r>
            <a:r>
              <a:rPr lang="es-ES" dirty="0" err="1">
                <a:solidFill>
                  <a:srgbClr val="DC5641"/>
                </a:solidFill>
              </a:rPr>
              <a:t>Choosed</a:t>
            </a:r>
            <a:br>
              <a:rPr lang="es-ES" dirty="0">
                <a:solidFill>
                  <a:srgbClr val="DC5641"/>
                </a:solidFill>
              </a:rPr>
            </a:br>
            <a:endParaRPr dirty="0"/>
          </a:p>
        </p:txBody>
      </p:sp>
      <p:pic>
        <p:nvPicPr>
          <p:cNvPr id="232" name="Google Shape;2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982" y="0"/>
            <a:ext cx="342902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0"/>
          <p:cNvSpPr/>
          <p:nvPr/>
        </p:nvSpPr>
        <p:spPr>
          <a:xfrm>
            <a:off x="5313450" y="0"/>
            <a:ext cx="273600" cy="51435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A71D8B7-8E88-1342-CF53-4ACB7BC74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3221" y="3768334"/>
            <a:ext cx="1117557" cy="11175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337604" y="326885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dirty="0">
                <a:solidFill>
                  <a:srgbClr val="DC5641"/>
                </a:solidFill>
              </a:rPr>
              <a:t>Match </a:t>
            </a:r>
            <a:r>
              <a:rPr lang="es-ES" dirty="0" err="1">
                <a:solidFill>
                  <a:srgbClr val="DC5641"/>
                </a:solidFill>
              </a:rPr>
              <a:t>Analysis</a:t>
            </a:r>
            <a:r>
              <a:rPr lang="es-ES" dirty="0">
                <a:solidFill>
                  <a:srgbClr val="DC5641"/>
                </a:solidFill>
              </a:rPr>
              <a:t> </a:t>
            </a:r>
            <a:r>
              <a:rPr lang="es-ES" dirty="0" err="1">
                <a:solidFill>
                  <a:srgbClr val="DC5641"/>
                </a:solidFill>
              </a:rPr>
              <a:t>Example</a:t>
            </a:r>
            <a:r>
              <a:rPr lang="es-ES" dirty="0">
                <a:solidFill>
                  <a:srgbClr val="DC5641"/>
                </a:solidFill>
              </a:rPr>
              <a:t> – Barcelona vs Real Madrid 19/20</a:t>
            </a:r>
            <a:br>
              <a:rPr lang="es-ES" dirty="0">
                <a:solidFill>
                  <a:srgbClr val="DC5641"/>
                </a:solidFill>
              </a:rPr>
            </a:br>
            <a:endParaRPr dirty="0"/>
          </a:p>
        </p:txBody>
      </p:sp>
      <p:sp>
        <p:nvSpPr>
          <p:cNvPr id="239" name="Google Shape;239;p31"/>
          <p:cNvSpPr txBox="1">
            <a:spLocks noGrp="1"/>
          </p:cNvSpPr>
          <p:nvPr>
            <p:ph type="ctrTitle" idx="2"/>
          </p:nvPr>
        </p:nvSpPr>
        <p:spPr>
          <a:xfrm>
            <a:off x="1214898" y="631498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Initial Squads</a:t>
            </a:r>
            <a:endParaRPr dirty="0"/>
          </a:p>
        </p:txBody>
      </p:sp>
      <p:sp>
        <p:nvSpPr>
          <p:cNvPr id="240" name="Google Shape;240;p31"/>
          <p:cNvSpPr txBox="1">
            <a:spLocks noGrp="1"/>
          </p:cNvSpPr>
          <p:nvPr>
            <p:ph type="subTitle" idx="1"/>
          </p:nvPr>
        </p:nvSpPr>
        <p:spPr>
          <a:xfrm>
            <a:off x="1201513" y="3042101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p31"/>
          <p:cNvSpPr txBox="1">
            <a:spLocks noGrp="1"/>
          </p:cNvSpPr>
          <p:nvPr>
            <p:ph type="ctrTitle" idx="3"/>
          </p:nvPr>
        </p:nvSpPr>
        <p:spPr>
          <a:xfrm>
            <a:off x="3609151" y="2665050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4"/>
          </p:nvPr>
        </p:nvSpPr>
        <p:spPr>
          <a:xfrm>
            <a:off x="3609148" y="3042101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3" name="Google Shape;243;p31"/>
          <p:cNvSpPr txBox="1">
            <a:spLocks noGrp="1"/>
          </p:cNvSpPr>
          <p:nvPr>
            <p:ph type="ctrTitle" idx="5"/>
          </p:nvPr>
        </p:nvSpPr>
        <p:spPr>
          <a:xfrm>
            <a:off x="5341910" y="564637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Stats</a:t>
            </a:r>
            <a:endParaRPr dirty="0"/>
          </a:p>
        </p:txBody>
      </p:sp>
      <p:sp>
        <p:nvSpPr>
          <p:cNvPr id="244" name="Google Shape;244;p31"/>
          <p:cNvSpPr txBox="1">
            <a:spLocks noGrp="1"/>
          </p:cNvSpPr>
          <p:nvPr>
            <p:ph type="subTitle" idx="6"/>
          </p:nvPr>
        </p:nvSpPr>
        <p:spPr>
          <a:xfrm>
            <a:off x="6016783" y="3042101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68" name="Google Shape;268;p31"/>
          <p:cNvGrpSpPr/>
          <p:nvPr/>
        </p:nvGrpSpPr>
        <p:grpSpPr>
          <a:xfrm>
            <a:off x="6678100" y="1832864"/>
            <a:ext cx="589510" cy="644049"/>
            <a:chOff x="1411600" y="238125"/>
            <a:chExt cx="4777225" cy="5219200"/>
          </a:xfrm>
        </p:grpSpPr>
        <p:sp>
          <p:nvSpPr>
            <p:cNvPr id="269" name="Google Shape;269;p31"/>
            <p:cNvSpPr/>
            <p:nvPr/>
          </p:nvSpPr>
          <p:spPr>
            <a:xfrm>
              <a:off x="1943325" y="2687050"/>
              <a:ext cx="3713775" cy="1595950"/>
            </a:xfrm>
            <a:custGeom>
              <a:avLst/>
              <a:gdLst/>
              <a:ahLst/>
              <a:cxnLst/>
              <a:rect l="l" t="t" r="r" b="b"/>
              <a:pathLst>
                <a:path w="148551" h="63838" extrusionOk="0">
                  <a:moveTo>
                    <a:pt x="74276" y="0"/>
                  </a:moveTo>
                  <a:cubicBezTo>
                    <a:pt x="72253" y="0"/>
                    <a:pt x="70263" y="2023"/>
                    <a:pt x="70263" y="4013"/>
                  </a:cubicBezTo>
                  <a:lnTo>
                    <a:pt x="70263" y="31316"/>
                  </a:lnTo>
                  <a:lnTo>
                    <a:pt x="4012" y="31316"/>
                  </a:lnTo>
                  <a:cubicBezTo>
                    <a:pt x="1599" y="31316"/>
                    <a:pt x="0" y="33338"/>
                    <a:pt x="0" y="35328"/>
                  </a:cubicBezTo>
                  <a:lnTo>
                    <a:pt x="0" y="59825"/>
                  </a:lnTo>
                  <a:cubicBezTo>
                    <a:pt x="0" y="62239"/>
                    <a:pt x="2023" y="63838"/>
                    <a:pt x="4012" y="63838"/>
                  </a:cubicBezTo>
                  <a:cubicBezTo>
                    <a:pt x="6426" y="63838"/>
                    <a:pt x="8025" y="61815"/>
                    <a:pt x="8025" y="59825"/>
                  </a:cubicBezTo>
                  <a:lnTo>
                    <a:pt x="8025" y="39340"/>
                  </a:lnTo>
                  <a:lnTo>
                    <a:pt x="70263" y="39340"/>
                  </a:lnTo>
                  <a:lnTo>
                    <a:pt x="70263" y="59825"/>
                  </a:lnTo>
                  <a:cubicBezTo>
                    <a:pt x="70263" y="62239"/>
                    <a:pt x="72253" y="63838"/>
                    <a:pt x="74276" y="63838"/>
                  </a:cubicBezTo>
                  <a:cubicBezTo>
                    <a:pt x="76298" y="63838"/>
                    <a:pt x="78288" y="61815"/>
                    <a:pt x="78288" y="59825"/>
                  </a:cubicBezTo>
                  <a:lnTo>
                    <a:pt x="78288" y="39340"/>
                  </a:lnTo>
                  <a:lnTo>
                    <a:pt x="140102" y="39340"/>
                  </a:lnTo>
                  <a:lnTo>
                    <a:pt x="140102" y="59825"/>
                  </a:lnTo>
                  <a:cubicBezTo>
                    <a:pt x="140102" y="62239"/>
                    <a:pt x="142125" y="63838"/>
                    <a:pt x="144147" y="63838"/>
                  </a:cubicBezTo>
                  <a:cubicBezTo>
                    <a:pt x="146529" y="63838"/>
                    <a:pt x="148160" y="61815"/>
                    <a:pt x="148160" y="59825"/>
                  </a:cubicBezTo>
                  <a:lnTo>
                    <a:pt x="148160" y="35328"/>
                  </a:lnTo>
                  <a:cubicBezTo>
                    <a:pt x="148551" y="33338"/>
                    <a:pt x="146529" y="31316"/>
                    <a:pt x="144539" y="31316"/>
                  </a:cubicBezTo>
                  <a:lnTo>
                    <a:pt x="78288" y="31316"/>
                  </a:lnTo>
                  <a:lnTo>
                    <a:pt x="78288" y="4013"/>
                  </a:lnTo>
                  <a:cubicBezTo>
                    <a:pt x="78288" y="1599"/>
                    <a:pt x="76298" y="0"/>
                    <a:pt x="742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2525575" y="238125"/>
              <a:ext cx="2549275" cy="2549250"/>
            </a:xfrm>
            <a:custGeom>
              <a:avLst/>
              <a:gdLst/>
              <a:ahLst/>
              <a:cxnLst/>
              <a:rect l="l" t="t" r="r" b="b"/>
              <a:pathLst>
                <a:path w="101971" h="101970" extrusionOk="0">
                  <a:moveTo>
                    <a:pt x="50986" y="0"/>
                  </a:moveTo>
                  <a:cubicBezTo>
                    <a:pt x="22835" y="0"/>
                    <a:pt x="1" y="22834"/>
                    <a:pt x="1" y="50985"/>
                  </a:cubicBezTo>
                  <a:cubicBezTo>
                    <a:pt x="1" y="79136"/>
                    <a:pt x="22835" y="101970"/>
                    <a:pt x="50986" y="101970"/>
                  </a:cubicBezTo>
                  <a:cubicBezTo>
                    <a:pt x="79137" y="101970"/>
                    <a:pt x="101970" y="79136"/>
                    <a:pt x="101970" y="50985"/>
                  </a:cubicBezTo>
                  <a:cubicBezTo>
                    <a:pt x="101970" y="22834"/>
                    <a:pt x="79137" y="0"/>
                    <a:pt x="509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3208150" y="720075"/>
              <a:ext cx="1184125" cy="1184125"/>
            </a:xfrm>
            <a:custGeom>
              <a:avLst/>
              <a:gdLst/>
              <a:ahLst/>
              <a:cxnLst/>
              <a:rect l="l" t="t" r="r" b="b"/>
              <a:pathLst>
                <a:path w="47365" h="47365" extrusionOk="0">
                  <a:moveTo>
                    <a:pt x="23683" y="0"/>
                  </a:moveTo>
                  <a:cubicBezTo>
                    <a:pt x="10602" y="0"/>
                    <a:pt x="1" y="10602"/>
                    <a:pt x="1" y="23682"/>
                  </a:cubicBezTo>
                  <a:cubicBezTo>
                    <a:pt x="1" y="36763"/>
                    <a:pt x="10602" y="47364"/>
                    <a:pt x="23683" y="47364"/>
                  </a:cubicBezTo>
                  <a:cubicBezTo>
                    <a:pt x="36763" y="47364"/>
                    <a:pt x="47365" y="36763"/>
                    <a:pt x="47365" y="23682"/>
                  </a:cubicBezTo>
                  <a:cubicBezTo>
                    <a:pt x="47365" y="10602"/>
                    <a:pt x="36763" y="0"/>
                    <a:pt x="23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411600" y="4192450"/>
              <a:ext cx="1264875" cy="1264875"/>
            </a:xfrm>
            <a:custGeom>
              <a:avLst/>
              <a:gdLst/>
              <a:ahLst/>
              <a:cxnLst/>
              <a:rect l="l" t="t" r="r" b="b"/>
              <a:pathLst>
                <a:path w="50595" h="50595" extrusionOk="0">
                  <a:moveTo>
                    <a:pt x="25281" y="1"/>
                  </a:moveTo>
                  <a:cubicBezTo>
                    <a:pt x="11320" y="1"/>
                    <a:pt x="1" y="11320"/>
                    <a:pt x="1" y="25314"/>
                  </a:cubicBezTo>
                  <a:cubicBezTo>
                    <a:pt x="1" y="39275"/>
                    <a:pt x="11320" y="50594"/>
                    <a:pt x="25281" y="50594"/>
                  </a:cubicBezTo>
                  <a:cubicBezTo>
                    <a:pt x="39243" y="50594"/>
                    <a:pt x="50594" y="39275"/>
                    <a:pt x="50594" y="25314"/>
                  </a:cubicBezTo>
                  <a:cubicBezTo>
                    <a:pt x="50594" y="11320"/>
                    <a:pt x="39243" y="1"/>
                    <a:pt x="25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3168200" y="4192450"/>
              <a:ext cx="1264025" cy="1264875"/>
            </a:xfrm>
            <a:custGeom>
              <a:avLst/>
              <a:gdLst/>
              <a:ahLst/>
              <a:cxnLst/>
              <a:rect l="l" t="t" r="r" b="b"/>
              <a:pathLst>
                <a:path w="50561" h="50595" extrusionOk="0">
                  <a:moveTo>
                    <a:pt x="25281" y="1"/>
                  </a:moveTo>
                  <a:cubicBezTo>
                    <a:pt x="11319" y="1"/>
                    <a:pt x="0" y="11320"/>
                    <a:pt x="0" y="25314"/>
                  </a:cubicBezTo>
                  <a:cubicBezTo>
                    <a:pt x="0" y="39275"/>
                    <a:pt x="11319" y="50594"/>
                    <a:pt x="25281" y="50594"/>
                  </a:cubicBezTo>
                  <a:cubicBezTo>
                    <a:pt x="39242" y="50594"/>
                    <a:pt x="50561" y="39275"/>
                    <a:pt x="50561" y="25314"/>
                  </a:cubicBezTo>
                  <a:cubicBezTo>
                    <a:pt x="50561" y="11320"/>
                    <a:pt x="39242" y="1"/>
                    <a:pt x="25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4923950" y="4192450"/>
              <a:ext cx="1264875" cy="1264875"/>
            </a:xfrm>
            <a:custGeom>
              <a:avLst/>
              <a:gdLst/>
              <a:ahLst/>
              <a:cxnLst/>
              <a:rect l="l" t="t" r="r" b="b"/>
              <a:pathLst>
                <a:path w="50595" h="50595" extrusionOk="0">
                  <a:moveTo>
                    <a:pt x="25314" y="1"/>
                  </a:moveTo>
                  <a:cubicBezTo>
                    <a:pt x="11352" y="1"/>
                    <a:pt x="1" y="11320"/>
                    <a:pt x="1" y="25314"/>
                  </a:cubicBezTo>
                  <a:cubicBezTo>
                    <a:pt x="1" y="39275"/>
                    <a:pt x="11352" y="50594"/>
                    <a:pt x="25314" y="50594"/>
                  </a:cubicBezTo>
                  <a:cubicBezTo>
                    <a:pt x="39275" y="50594"/>
                    <a:pt x="50594" y="39275"/>
                    <a:pt x="50594" y="25314"/>
                  </a:cubicBezTo>
                  <a:cubicBezTo>
                    <a:pt x="50594" y="11320"/>
                    <a:pt x="39275" y="1"/>
                    <a:pt x="25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2856675" y="1924550"/>
              <a:ext cx="1887075" cy="862825"/>
            </a:xfrm>
            <a:custGeom>
              <a:avLst/>
              <a:gdLst/>
              <a:ahLst/>
              <a:cxnLst/>
              <a:rect l="l" t="t" r="r" b="b"/>
              <a:pathLst>
                <a:path w="75483" h="34513" extrusionOk="0">
                  <a:moveTo>
                    <a:pt x="16865" y="1"/>
                  </a:moveTo>
                  <a:cubicBezTo>
                    <a:pt x="9623" y="4013"/>
                    <a:pt x="3621" y="10439"/>
                    <a:pt x="0" y="17648"/>
                  </a:cubicBezTo>
                  <a:cubicBezTo>
                    <a:pt x="9232" y="28087"/>
                    <a:pt x="22900" y="34513"/>
                    <a:pt x="37742" y="34513"/>
                  </a:cubicBezTo>
                  <a:cubicBezTo>
                    <a:pt x="52584" y="34513"/>
                    <a:pt x="66251" y="28087"/>
                    <a:pt x="75483" y="17648"/>
                  </a:cubicBezTo>
                  <a:cubicBezTo>
                    <a:pt x="71862" y="10015"/>
                    <a:pt x="65860" y="4013"/>
                    <a:pt x="58618" y="1"/>
                  </a:cubicBezTo>
                  <a:cubicBezTo>
                    <a:pt x="52600" y="5220"/>
                    <a:pt x="45171" y="7830"/>
                    <a:pt x="37742" y="7830"/>
                  </a:cubicBezTo>
                  <a:cubicBezTo>
                    <a:pt x="30312" y="7830"/>
                    <a:pt x="22883" y="5220"/>
                    <a:pt x="168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19F4CBB5-B415-54EA-3A45-001CC37EE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760" y="1002718"/>
            <a:ext cx="3532000" cy="3813897"/>
          </a:xfrm>
          <a:prstGeom prst="rect">
            <a:avLst/>
          </a:prstGeom>
        </p:spPr>
      </p:pic>
      <p:pic>
        <p:nvPicPr>
          <p:cNvPr id="5" name="Imagen 4" descr="Una captura de pantalla de un videojuego&#10;&#10;Descripción generada automáticamente con confianza media">
            <a:extLst>
              <a:ext uri="{FF2B5EF4-FFF2-40B4-BE49-F238E27FC236}">
                <a16:creationId xmlns:a16="http://schemas.microsoft.com/office/drawing/2014/main" id="{97421EF7-A3C5-8D76-FCA9-A6EAA1CCC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090" y="1003435"/>
            <a:ext cx="2745316" cy="3813179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C1A2FFD-71D6-D696-9470-4A7B8F6207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9708" y="97182"/>
            <a:ext cx="849406" cy="8494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>
            <a:spLocks noGrp="1"/>
          </p:cNvSpPr>
          <p:nvPr>
            <p:ph type="ctrTitle"/>
          </p:nvPr>
        </p:nvSpPr>
        <p:spPr>
          <a:xfrm>
            <a:off x="271834" y="168881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Squad´s Analysis &amp; Player’s Tactical Classification</a:t>
            </a:r>
            <a:endParaRPr dirty="0"/>
          </a:p>
        </p:txBody>
      </p:sp>
      <p:sp>
        <p:nvSpPr>
          <p:cNvPr id="281" name="Google Shape;281;p32"/>
          <p:cNvSpPr txBox="1">
            <a:spLocks noGrp="1"/>
          </p:cNvSpPr>
          <p:nvPr>
            <p:ph type="body" idx="1"/>
          </p:nvPr>
        </p:nvSpPr>
        <p:spPr>
          <a:xfrm>
            <a:off x="5005900" y="1821450"/>
            <a:ext cx="3255000" cy="24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A084DA5-BD25-2012-57D1-F446FEC57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92" y="612773"/>
            <a:ext cx="4742508" cy="229341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1DA558E-F969-7375-54C9-2DA74653B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340" y="612772"/>
            <a:ext cx="4586826" cy="229341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5ADB0DB-A809-7D0D-3E63-4C997AABE9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7122" y="3035936"/>
            <a:ext cx="4094918" cy="2047459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7B20298-69D0-4306-1BF6-7B1CBB7FB3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588" y="3071400"/>
            <a:ext cx="4030318" cy="201515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C1C64841-122D-26F2-DBCF-AC1B5708BE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0335" y="4114862"/>
            <a:ext cx="849406" cy="8494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52"/>
          <p:cNvSpPr txBox="1">
            <a:spLocks noGrp="1"/>
          </p:cNvSpPr>
          <p:nvPr>
            <p:ph type="ctrTitle"/>
          </p:nvPr>
        </p:nvSpPr>
        <p:spPr>
          <a:xfrm>
            <a:off x="392638" y="260321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>
                <a:solidFill>
                  <a:srgbClr val="DC5641"/>
                </a:solidFill>
              </a:rPr>
              <a:t>Technical</a:t>
            </a:r>
            <a:r>
              <a:rPr lang="es-ES" dirty="0">
                <a:solidFill>
                  <a:srgbClr val="DC5641"/>
                </a:solidFill>
              </a:rPr>
              <a:t> Test </a:t>
            </a:r>
            <a:r>
              <a:rPr lang="es-ES" dirty="0" err="1">
                <a:solidFill>
                  <a:srgbClr val="DC5641"/>
                </a:solidFill>
              </a:rPr>
              <a:t>Anwers</a:t>
            </a:r>
            <a:endParaRPr lang="es-ES" dirty="0">
              <a:solidFill>
                <a:srgbClr val="DC5641"/>
              </a:solidFill>
            </a:endParaRPr>
          </a:p>
        </p:txBody>
      </p:sp>
      <p:sp>
        <p:nvSpPr>
          <p:cNvPr id="1586" name="Google Shape;1586;p52"/>
          <p:cNvSpPr txBox="1">
            <a:spLocks noGrp="1"/>
          </p:cNvSpPr>
          <p:nvPr>
            <p:ph type="body" idx="1"/>
          </p:nvPr>
        </p:nvSpPr>
        <p:spPr>
          <a:xfrm>
            <a:off x="392638" y="841213"/>
            <a:ext cx="3730500" cy="2208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dirty="0">
              <a:uFill>
                <a:noFill/>
              </a:uFill>
              <a:hlinkClick r:id="rId3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Ø"/>
            </a:pPr>
            <a:r>
              <a:rPr lang="en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Difficulties: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" dirty="0">
                <a:solidFill>
                  <a:schemeClr val="accent2">
                    <a:lumMod val="60000"/>
                    <a:lumOff val="40000"/>
                  </a:schemeClr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First time working with skillCorner Data</a:t>
            </a:r>
            <a:endParaRPr dirty="0">
              <a:solidFill>
                <a:schemeClr val="accent2">
                  <a:lumMod val="60000"/>
                  <a:lumOff val="40000"/>
                </a:schemeClr>
              </a:solidFill>
              <a:uFill>
                <a:noFill/>
              </a:u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ES" dirty="0" err="1">
                <a:solidFill>
                  <a:schemeClr val="accent2">
                    <a:lumMod val="60000"/>
                    <a:lumOff val="40000"/>
                  </a:schemeClr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First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time </a:t>
            </a:r>
            <a:r>
              <a:rPr lang="es-ES" dirty="0" err="1">
                <a:solidFill>
                  <a:schemeClr val="accent2">
                    <a:lumMod val="60000"/>
                    <a:lumOff val="40000"/>
                  </a:schemeClr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working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dirty="0" err="1">
                <a:solidFill>
                  <a:schemeClr val="accent2">
                    <a:lumMod val="60000"/>
                    <a:lumOff val="40000"/>
                  </a:schemeClr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with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dirty="0" err="1">
                <a:solidFill>
                  <a:schemeClr val="accent2">
                    <a:lumMod val="60000"/>
                    <a:lumOff val="40000"/>
                  </a:schemeClr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mlpsoccer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dirty="0" err="1">
                <a:solidFill>
                  <a:schemeClr val="accent2">
                    <a:lumMod val="60000"/>
                    <a:lumOff val="40000"/>
                  </a:schemeClr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library</a:t>
            </a:r>
            <a:endParaRPr dirty="0">
              <a:solidFill>
                <a:schemeClr val="accent2">
                  <a:lumMod val="60000"/>
                  <a:lumOff val="40000"/>
                </a:schemeClr>
              </a:solidFill>
              <a:uFill>
                <a:noFill/>
              </a:u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Ø"/>
            </a:pPr>
            <a:endParaRPr sz="1000" dirty="0">
              <a:solidFill>
                <a:schemeClr val="accent2">
                  <a:lumMod val="60000"/>
                  <a:lumOff val="40000"/>
                </a:schemeClr>
              </a:solidFill>
              <a:uFill>
                <a:noFill/>
              </a:u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Ø"/>
            </a:pPr>
            <a:r>
              <a:rPr lang="en" sz="10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</a:rPr>
              <a:t>General approach: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" dirty="0">
                <a:solidFill>
                  <a:schemeClr val="accent2">
                    <a:lumMod val="60000"/>
                    <a:lumOff val="40000"/>
                  </a:schemeClr>
                </a:solidFill>
                <a:uFill>
                  <a:noFill/>
                </a:uFill>
              </a:rPr>
              <a:t>Explore the data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Apply my Python programming knowledge to extract the data from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json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files as clean as possible</a:t>
            </a:r>
            <a:endParaRPr lang="en" dirty="0">
              <a:solidFill>
                <a:schemeClr val="accent2">
                  <a:lumMod val="60000"/>
                  <a:lumOff val="40000"/>
                </a:schemeClr>
              </a:solidFill>
              <a:uFill>
                <a:noFill/>
              </a:u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" dirty="0">
                <a:solidFill>
                  <a:schemeClr val="accent2">
                    <a:lumMod val="60000"/>
                    <a:lumOff val="40000"/>
                  </a:schemeClr>
                </a:solidFill>
                <a:uFill>
                  <a:noFill/>
                </a:uFill>
              </a:rPr>
              <a:t>Try to use my soccer knowledge to find the better position on x edge to create tactical’s lines clusters</a:t>
            </a:r>
            <a:endParaRPr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165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000" dirty="0"/>
          </a:p>
        </p:txBody>
      </p:sp>
      <p:sp>
        <p:nvSpPr>
          <p:cNvPr id="1587" name="Google Shape;1587;p52"/>
          <p:cNvSpPr txBox="1">
            <a:spLocks noGrp="1"/>
          </p:cNvSpPr>
          <p:nvPr>
            <p:ph type="body" idx="2"/>
          </p:nvPr>
        </p:nvSpPr>
        <p:spPr>
          <a:xfrm>
            <a:off x="4822952" y="1051124"/>
            <a:ext cx="3928409" cy="1520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0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s-ES" sz="1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With</a:t>
            </a:r>
            <a:r>
              <a:rPr lang="es-ES" sz="1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more </a:t>
            </a:r>
            <a:r>
              <a:rPr lang="es-ES" sz="1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historic</a:t>
            </a:r>
            <a:r>
              <a:rPr lang="es-ES" sz="1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data and a </a:t>
            </a:r>
            <a:r>
              <a:rPr lang="es-ES" sz="1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database</a:t>
            </a:r>
            <a:r>
              <a:rPr lang="es-ES" sz="1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1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with</a:t>
            </a:r>
            <a:r>
              <a:rPr lang="es-ES" sz="1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1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all</a:t>
            </a:r>
            <a:r>
              <a:rPr lang="es-ES" sz="1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1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the</a:t>
            </a:r>
            <a:r>
              <a:rPr lang="es-ES" sz="1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1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players</a:t>
            </a:r>
            <a:r>
              <a:rPr lang="es-ES" sz="1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as </a:t>
            </a:r>
            <a:r>
              <a:rPr lang="es-ES" sz="1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possible</a:t>
            </a:r>
            <a:r>
              <a:rPr lang="es-ES" sz="1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171450" indent="-171450">
              <a:lnSpc>
                <a:spcPct val="10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s-E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If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we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had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and </a:t>
            </a:r>
            <a:r>
              <a:rPr lang="es-E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historic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data </a:t>
            </a:r>
            <a:r>
              <a:rPr lang="es-E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about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all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players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we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can compare </a:t>
            </a:r>
            <a:r>
              <a:rPr lang="es-E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the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various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positions </a:t>
            </a:r>
            <a:r>
              <a:rPr lang="es-E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of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each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player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on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his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career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171450" indent="-171450">
              <a:lnSpc>
                <a:spcPct val="10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s-ES" sz="1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s-ES" sz="1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can </a:t>
            </a:r>
            <a:r>
              <a:rPr lang="es-ES" sz="1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help</a:t>
            </a:r>
            <a:r>
              <a:rPr lang="es-ES" sz="1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1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us</a:t>
            </a:r>
            <a:r>
              <a:rPr lang="es-ES" sz="1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1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to</a:t>
            </a:r>
            <a:r>
              <a:rPr lang="es-ES" sz="1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1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find</a:t>
            </a:r>
            <a:r>
              <a:rPr lang="es-ES" sz="1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1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the</a:t>
            </a:r>
            <a:r>
              <a:rPr lang="es-ES" sz="1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1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best</a:t>
            </a:r>
            <a:r>
              <a:rPr lang="es-ES" sz="1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candidate</a:t>
            </a:r>
            <a:r>
              <a:rPr lang="es-ES" sz="1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1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for</a:t>
            </a:r>
            <a:r>
              <a:rPr lang="es-ES" sz="1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1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the</a:t>
            </a:r>
            <a:r>
              <a:rPr lang="es-ES" sz="1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pos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itions </a:t>
            </a:r>
            <a:r>
              <a:rPr lang="es-E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that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our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team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need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to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be </a:t>
            </a:r>
            <a:r>
              <a:rPr lang="es-E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improved</a:t>
            </a:r>
            <a:endParaRPr lang="es-E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171450" indent="-171450">
              <a:lnSpc>
                <a:spcPct val="10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s-E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Adding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 video </a:t>
            </a:r>
            <a:r>
              <a:rPr lang="es-E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analysis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to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model</a:t>
            </a:r>
            <a:endParaRPr sz="1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DC4955B-37D4-1449-D62D-701023D78241}"/>
              </a:ext>
            </a:extLst>
          </p:cNvPr>
          <p:cNvSpPr txBox="1"/>
          <p:nvPr/>
        </p:nvSpPr>
        <p:spPr>
          <a:xfrm>
            <a:off x="428983" y="812597"/>
            <a:ext cx="31894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Questrial" pitchFamily="2" charset="0"/>
                <a:ea typeface="Questrial" pitchFamily="2" charset="0"/>
                <a:cs typeface="Questrial" pitchFamily="2" charset="0"/>
              </a:rPr>
              <a:t>General approach &amp; difficulties encountered:</a:t>
            </a:r>
          </a:p>
          <a:p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9EBEED0-13A4-E10E-02EF-EC792F2E348E}"/>
              </a:ext>
            </a:extLst>
          </p:cNvPr>
          <p:cNvSpPr txBox="1"/>
          <p:nvPr/>
        </p:nvSpPr>
        <p:spPr>
          <a:xfrm>
            <a:off x="428982" y="3050177"/>
            <a:ext cx="3694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0" dirty="0">
                <a:solidFill>
                  <a:srgbClr val="222222"/>
                </a:solidFill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Where does your approach work well and where does it break down?</a:t>
            </a:r>
            <a:endParaRPr lang="en-US" sz="1100" b="1" dirty="0"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F273F35-1D0D-5C9C-1CE2-2DC19F016BC5}"/>
              </a:ext>
            </a:extLst>
          </p:cNvPr>
          <p:cNvSpPr txBox="1"/>
          <p:nvPr/>
        </p:nvSpPr>
        <p:spPr>
          <a:xfrm>
            <a:off x="428981" y="3498615"/>
            <a:ext cx="399656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uFill>
                  <a:noFill/>
                </a:uFill>
                <a:latin typeface="Questrial" pitchFamily="2" charset="0"/>
                <a:ea typeface="Questrial" pitchFamily="2" charset="0"/>
                <a:cs typeface="Questrial" pitchFamily="2" charset="0"/>
              </a:rPr>
              <a:t>I think the model is working good for this match.</a:t>
            </a: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uFill>
                  <a:noFill/>
                </a:uFill>
                <a:latin typeface="Questrial" pitchFamily="2" charset="0"/>
                <a:ea typeface="Questrial" pitchFamily="2" charset="0"/>
                <a:cs typeface="Questrial" pitchFamily="2" charset="0"/>
              </a:rPr>
              <a:t>It resumes the data of the match at first view</a:t>
            </a: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Ø"/>
            </a:pPr>
            <a:endParaRPr lang="en-US" sz="1000" dirty="0">
              <a:solidFill>
                <a:schemeClr val="accent2">
                  <a:lumMod val="60000"/>
                  <a:lumOff val="40000"/>
                </a:schemeClr>
              </a:solidFill>
              <a:uFill>
                <a:noFill/>
              </a:uFill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uFill>
                  <a:noFill/>
                </a:uFill>
                <a:latin typeface="Questrial" pitchFamily="2" charset="0"/>
                <a:ea typeface="Questrial" pitchFamily="2" charset="0"/>
                <a:cs typeface="Questrial" pitchFamily="2" charset="0"/>
              </a:rPr>
              <a:t>If we want to </a:t>
            </a:r>
            <a:r>
              <a:rPr lang="en-US" sz="1000" dirty="0" err="1">
                <a:solidFill>
                  <a:schemeClr val="accent2">
                    <a:lumMod val="60000"/>
                    <a:lumOff val="40000"/>
                  </a:schemeClr>
                </a:solidFill>
                <a:uFill>
                  <a:noFill/>
                </a:uFill>
                <a:latin typeface="Questrial" pitchFamily="2" charset="0"/>
                <a:ea typeface="Questrial" pitchFamily="2" charset="0"/>
                <a:cs typeface="Questrial" pitchFamily="2" charset="0"/>
              </a:rPr>
              <a:t>classifficate</a:t>
            </a:r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uFill>
                  <a:noFill/>
                </a:uFill>
                <a:latin typeface="Questrial" pitchFamily="2" charset="0"/>
                <a:ea typeface="Questrial" pitchFamily="2" charset="0"/>
                <a:cs typeface="Questrial" pitchFamily="2" charset="0"/>
              </a:rPr>
              <a:t> players we need more data, it’s impossible make a player classification with only one match of each player</a:t>
            </a: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endParaRPr lang="en-US" sz="1000" dirty="0">
              <a:uFill>
                <a:noFill/>
              </a:uFill>
            </a:endParaRPr>
          </a:p>
          <a:p>
            <a:pPr marL="165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lang="en-US" sz="1000" dirty="0">
              <a:uFill>
                <a:noFill/>
              </a:uFill>
              <a:hlinkClick r:id="rId6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10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F2ED7BE-D018-E9B5-5141-B22FE3E7B66E}"/>
              </a:ext>
            </a:extLst>
          </p:cNvPr>
          <p:cNvSpPr txBox="1"/>
          <p:nvPr/>
        </p:nvSpPr>
        <p:spPr>
          <a:xfrm>
            <a:off x="4572000" y="789514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latin typeface="Questrial" pitchFamily="2" charset="0"/>
                <a:ea typeface="Questrial" pitchFamily="2" charset="0"/>
                <a:cs typeface="Questrial" pitchFamily="2" charset="0"/>
              </a:rPr>
              <a:t>How do you think the model will be improved: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09C04E6-DEB6-897D-69AF-5F8054A1D711}"/>
              </a:ext>
            </a:extLst>
          </p:cNvPr>
          <p:cNvSpPr txBox="1"/>
          <p:nvPr/>
        </p:nvSpPr>
        <p:spPr>
          <a:xfrm>
            <a:off x="4572000" y="2988176"/>
            <a:ext cx="46438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latin typeface="Questrial" pitchFamily="2" charset="0"/>
                <a:ea typeface="Questrial" pitchFamily="2" charset="0"/>
                <a:cs typeface="Questrial" pitchFamily="2" charset="0"/>
              </a:rPr>
              <a:t>Applications for the model</a:t>
            </a:r>
            <a:endParaRPr lang="es-ES" sz="11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CCBE1D8-DAE2-311A-2C03-1CC00299F170}"/>
              </a:ext>
            </a:extLst>
          </p:cNvPr>
          <p:cNvSpPr txBox="1"/>
          <p:nvPr/>
        </p:nvSpPr>
        <p:spPr>
          <a:xfrm>
            <a:off x="4822953" y="3452777"/>
            <a:ext cx="399656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0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The model can help our coach to make a better tactic against the next rivals</a:t>
            </a:r>
          </a:p>
          <a:p>
            <a:pPr marL="171450" indent="-171450">
              <a:lnSpc>
                <a:spcPct val="10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The model can show our coach if the players follow the tactic that planed during the week</a:t>
            </a:r>
          </a:p>
          <a:p>
            <a:pPr marL="171450" indent="-171450">
              <a:lnSpc>
                <a:spcPct val="10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Can help to the scouts to find the bests candidates for the positions that our team will need improve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p51"/>
          <p:cNvSpPr/>
          <p:nvPr/>
        </p:nvSpPr>
        <p:spPr>
          <a:xfrm>
            <a:off x="0" y="1487025"/>
            <a:ext cx="4332000" cy="206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564" name="Google Shape;1564;p51"/>
          <p:cNvSpPr txBox="1">
            <a:spLocks noGrp="1"/>
          </p:cNvSpPr>
          <p:nvPr>
            <p:ph type="ctrTitle"/>
          </p:nvPr>
        </p:nvSpPr>
        <p:spPr>
          <a:xfrm>
            <a:off x="1222800" y="1812400"/>
            <a:ext cx="66984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65" name="Google Shape;1565;p51"/>
          <p:cNvSpPr txBox="1">
            <a:spLocks noGrp="1"/>
          </p:cNvSpPr>
          <p:nvPr>
            <p:ph type="subTitle" idx="1"/>
          </p:nvPr>
        </p:nvSpPr>
        <p:spPr>
          <a:xfrm>
            <a:off x="1222800" y="2284700"/>
            <a:ext cx="38142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</a:t>
            </a:r>
            <a:r>
              <a:rPr lang="en" dirty="0"/>
              <a:t>nrique.revuelta@enriquerevueltagarcia.com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+34 659 630 198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www.enriquerevueltagarcia.com</a:t>
            </a:r>
            <a:endParaRPr dirty="0"/>
          </a:p>
        </p:txBody>
      </p:sp>
      <p:sp>
        <p:nvSpPr>
          <p:cNvPr id="1566" name="Google Shape;1566;p51"/>
          <p:cNvSpPr/>
          <p:nvPr/>
        </p:nvSpPr>
        <p:spPr>
          <a:xfrm>
            <a:off x="4162275" y="1487025"/>
            <a:ext cx="169800" cy="20667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5" name="Imagen 4">
            <a:hlinkClick r:id="rId4"/>
            <a:extLst>
              <a:ext uri="{FF2B5EF4-FFF2-40B4-BE49-F238E27FC236}">
                <a16:creationId xmlns:a16="http://schemas.microsoft.com/office/drawing/2014/main" id="{2733FE87-7E97-6023-2556-EDB2BFE239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2800" y="3108600"/>
            <a:ext cx="548640" cy="308610"/>
          </a:xfrm>
          <a:prstGeom prst="rect">
            <a:avLst/>
          </a:prstGeom>
        </p:spPr>
      </p:pic>
      <p:pic>
        <p:nvPicPr>
          <p:cNvPr id="7" name="Imagen 6">
            <a:hlinkClick r:id="rId6"/>
            <a:extLst>
              <a:ext uri="{FF2B5EF4-FFF2-40B4-BE49-F238E27FC236}">
                <a16:creationId xmlns:a16="http://schemas.microsoft.com/office/drawing/2014/main" id="{EF51F474-7D94-96E6-E19D-64EDC76768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890" y="3108601"/>
            <a:ext cx="311695" cy="30860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2EA6CEE-7C2E-21D9-6C48-5DAC29E8055D}"/>
              </a:ext>
            </a:extLst>
          </p:cNvPr>
          <p:cNvSpPr txBox="1"/>
          <p:nvPr/>
        </p:nvSpPr>
        <p:spPr>
          <a:xfrm>
            <a:off x="1090748" y="761755"/>
            <a:ext cx="4826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Squada One" panose="020B0604020202020204" charset="0"/>
              </a:rPr>
              <a:t>EN LEGANES LOS SUEÑOS SE CUMPLEN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ccer Club Brand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C5641"/>
      </a:accent1>
      <a:accent2>
        <a:srgbClr val="005375"/>
      </a:accent2>
      <a:accent3>
        <a:srgbClr val="00344A"/>
      </a:accent3>
      <a:accent4>
        <a:srgbClr val="9E3D2E"/>
      </a:accent4>
      <a:accent5>
        <a:srgbClr val="0074A3"/>
      </a:accent5>
      <a:accent6>
        <a:srgbClr val="06354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414</Words>
  <Application>Microsoft Office PowerPoint</Application>
  <PresentationFormat>Presentación en pantalla (16:9)</PresentationFormat>
  <Paragraphs>59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Squada One</vt:lpstr>
      <vt:lpstr>Questrial</vt:lpstr>
      <vt:lpstr>Wingdings</vt:lpstr>
      <vt:lpstr>Soccer Club Branding by Slidesgo</vt:lpstr>
      <vt:lpstr>Technical Test Data Analytics</vt:lpstr>
      <vt:lpstr>TABLE OF CONTENTS</vt:lpstr>
      <vt:lpstr>Task Choosed </vt:lpstr>
      <vt:lpstr>Final Stats</vt:lpstr>
      <vt:lpstr>Squad´s Analysis &amp; Player’s Tactical Classification</vt:lpstr>
      <vt:lpstr>Technical Test Anwers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Test Data Analytics</dc:title>
  <dc:creator>Enrique Revuelta García</dc:creator>
  <cp:lastModifiedBy>Enrique Revuelta García</cp:lastModifiedBy>
  <cp:revision>3</cp:revision>
  <dcterms:modified xsi:type="dcterms:W3CDTF">2022-10-28T16:24:02Z</dcterms:modified>
</cp:coreProperties>
</file>