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225" autoAdjust="0"/>
  </p:normalViewPr>
  <p:slideViewPr>
    <p:cSldViewPr snapToGrid="0">
      <p:cViewPr varScale="1">
        <p:scale>
          <a:sx n="78" d="100"/>
          <a:sy n="78" d="100"/>
        </p:scale>
        <p:origin x="1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0B416-EF7F-473F-A615-FED771B6E1F0}"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1F15F-B24B-4E81-83F0-EDE1C02B4738}" type="slidenum">
              <a:rPr lang="en-US" smtClean="0"/>
              <a:t>‹#›</a:t>
            </a:fld>
            <a:endParaRPr lang="en-US"/>
          </a:p>
        </p:txBody>
      </p:sp>
    </p:spTree>
    <p:extLst>
      <p:ext uri="{BB962C8B-B14F-4D97-AF65-F5344CB8AC3E}">
        <p14:creationId xmlns:p14="http://schemas.microsoft.com/office/powerpoint/2010/main" val="258875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Reliable forecasts play a crucial role in the prediction of </a:t>
            </a:r>
            <a:r>
              <a:rPr lang="en-US" sz="1200" kern="1200" dirty="0" err="1">
                <a:solidFill>
                  <a:schemeClr val="tx1"/>
                </a:solidFill>
                <a:effectLst/>
                <a:latin typeface="+mn-lt"/>
                <a:ea typeface="+mn-ea"/>
                <a:cs typeface="+mn-cs"/>
              </a:rPr>
              <a:t>harzadous</a:t>
            </a:r>
            <a:r>
              <a:rPr lang="en-US" sz="1200" kern="1200" dirty="0">
                <a:solidFill>
                  <a:schemeClr val="tx1"/>
                </a:solidFill>
                <a:effectLst/>
                <a:latin typeface="+mn-lt"/>
                <a:ea typeface="+mn-ea"/>
                <a:cs typeface="+mn-cs"/>
              </a:rPr>
              <a:t> weather, such as flash floods, hurricanes, and blizzards, 9 to 10 days before their occurrence.</a:t>
            </a:r>
          </a:p>
          <a:p>
            <a:r>
              <a:rPr lang="en-US" sz="1200" kern="1200" dirty="0">
                <a:solidFill>
                  <a:schemeClr val="tx1"/>
                </a:solidFill>
                <a:effectLst/>
                <a:latin typeface="+mn-lt"/>
                <a:ea typeface="+mn-ea"/>
                <a:cs typeface="+mn-cs"/>
              </a:rPr>
              <a:t>The history of weather forecasting points to 1922 when Britain’s Lewis Fry Richardson constructed a systematic process based on math to help predict weather</a:t>
            </a:r>
          </a:p>
          <a:p>
            <a:r>
              <a:rPr lang="en-US" sz="1200" kern="1200" dirty="0">
                <a:solidFill>
                  <a:schemeClr val="tx1"/>
                </a:solidFill>
                <a:effectLst/>
                <a:latin typeface="+mn-lt"/>
                <a:ea typeface="+mn-ea"/>
                <a:cs typeface="+mn-cs"/>
              </a:rPr>
              <a:t>While deep learning weather prediction (DLWP) models do not currently rival NWP, the machine learning approach shows promise. </a:t>
            </a:r>
            <a:endParaRPr lang="en-US" dirty="0"/>
          </a:p>
        </p:txBody>
      </p:sp>
      <p:sp>
        <p:nvSpPr>
          <p:cNvPr id="4" name="Slide Number Placeholder 3"/>
          <p:cNvSpPr>
            <a:spLocks noGrp="1"/>
          </p:cNvSpPr>
          <p:nvPr>
            <p:ph type="sldNum" sz="quarter" idx="10"/>
          </p:nvPr>
        </p:nvSpPr>
        <p:spPr/>
        <p:txBody>
          <a:bodyPr/>
          <a:lstStyle/>
          <a:p>
            <a:fld id="{43C1F15F-B24B-4E81-83F0-EDE1C02B4738}" type="slidenum">
              <a:rPr lang="en-US" smtClean="0"/>
              <a:t>2</a:t>
            </a:fld>
            <a:endParaRPr lang="en-US"/>
          </a:p>
        </p:txBody>
      </p:sp>
    </p:spTree>
    <p:extLst>
      <p:ext uri="{BB962C8B-B14F-4D97-AF65-F5344CB8AC3E}">
        <p14:creationId xmlns:p14="http://schemas.microsoft.com/office/powerpoint/2010/main" val="249898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project, we design to train three model to predict weather is good or bad.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Three models will be trained, first model will be train using Support Vector Classifier (SVC), second model will be train using Decision Tree and third model will be train using Convolutional Neural Network (CNN) which will detect weather is good or bad.</a:t>
            </a:r>
          </a:p>
          <a:p>
            <a:endParaRPr lang="en-US" dirty="0"/>
          </a:p>
        </p:txBody>
      </p:sp>
      <p:sp>
        <p:nvSpPr>
          <p:cNvPr id="4" name="Slide Number Placeholder 3"/>
          <p:cNvSpPr>
            <a:spLocks noGrp="1"/>
          </p:cNvSpPr>
          <p:nvPr>
            <p:ph type="sldNum" sz="quarter" idx="10"/>
          </p:nvPr>
        </p:nvSpPr>
        <p:spPr/>
        <p:txBody>
          <a:bodyPr/>
          <a:lstStyle/>
          <a:p>
            <a:fld id="{43C1F15F-B24B-4E81-83F0-EDE1C02B4738}" type="slidenum">
              <a:rPr lang="en-US" smtClean="0"/>
              <a:t>3</a:t>
            </a:fld>
            <a:endParaRPr lang="en-US"/>
          </a:p>
        </p:txBody>
      </p:sp>
    </p:spTree>
    <p:extLst>
      <p:ext uri="{BB962C8B-B14F-4D97-AF65-F5344CB8AC3E}">
        <p14:creationId xmlns:p14="http://schemas.microsoft.com/office/powerpoint/2010/main" val="21451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dataset has 6862 weather images in 11 different weather categories. </a:t>
            </a:r>
          </a:p>
          <a:p>
            <a:r>
              <a:rPr lang="en-US" sz="1200" kern="1200" dirty="0">
                <a:solidFill>
                  <a:schemeClr val="tx1"/>
                </a:solidFill>
                <a:effectLst/>
                <a:latin typeface="+mn-lt"/>
                <a:ea typeface="+mn-ea"/>
                <a:cs typeface="+mn-cs"/>
              </a:rPr>
              <a:t>To prepare for SVC dataset we have currently we have gathered some random 200 good images of dew, sunshine, rainbow and 200 bad images of snow, rain, and fog. </a:t>
            </a:r>
            <a:endParaRPr lang="en-US" dirty="0"/>
          </a:p>
        </p:txBody>
      </p:sp>
      <p:sp>
        <p:nvSpPr>
          <p:cNvPr id="4" name="Slide Number Placeholder 3"/>
          <p:cNvSpPr>
            <a:spLocks noGrp="1"/>
          </p:cNvSpPr>
          <p:nvPr>
            <p:ph type="sldNum" sz="quarter" idx="10"/>
          </p:nvPr>
        </p:nvSpPr>
        <p:spPr/>
        <p:txBody>
          <a:bodyPr/>
          <a:lstStyle/>
          <a:p>
            <a:fld id="{43C1F15F-B24B-4E81-83F0-EDE1C02B4738}" type="slidenum">
              <a:rPr lang="en-US" smtClean="0"/>
              <a:t>4</a:t>
            </a:fld>
            <a:endParaRPr lang="en-US"/>
          </a:p>
        </p:txBody>
      </p:sp>
    </p:spTree>
    <p:extLst>
      <p:ext uri="{BB962C8B-B14F-4D97-AF65-F5344CB8AC3E}">
        <p14:creationId xmlns:p14="http://schemas.microsoft.com/office/powerpoint/2010/main" val="637879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Support vector machines (SVMs) are a set of supervised learning methods used for classification, regression and outliers’ detection.</a:t>
            </a:r>
          </a:p>
          <a:p>
            <a:r>
              <a:rPr lang="en-US" sz="1200" kern="1200" dirty="0">
                <a:solidFill>
                  <a:schemeClr val="tx1"/>
                </a:solidFill>
                <a:effectLst/>
                <a:latin typeface="+mn-lt"/>
                <a:ea typeface="+mn-ea"/>
                <a:cs typeface="+mn-cs"/>
              </a:rPr>
              <a:t>SVC works by mapping data points to a high-dimensional space and then finding the optimal hyperplane that divides the data into two classes</a:t>
            </a:r>
            <a:endParaRPr lang="en-US" dirty="0"/>
          </a:p>
        </p:txBody>
      </p:sp>
      <p:sp>
        <p:nvSpPr>
          <p:cNvPr id="4" name="Slide Number Placeholder 3"/>
          <p:cNvSpPr>
            <a:spLocks noGrp="1"/>
          </p:cNvSpPr>
          <p:nvPr>
            <p:ph type="sldNum" sz="quarter" idx="10"/>
          </p:nvPr>
        </p:nvSpPr>
        <p:spPr/>
        <p:txBody>
          <a:bodyPr/>
          <a:lstStyle/>
          <a:p>
            <a:fld id="{43C1F15F-B24B-4E81-83F0-EDE1C02B4738}" type="slidenum">
              <a:rPr lang="en-US" smtClean="0"/>
              <a:t>7</a:t>
            </a:fld>
            <a:endParaRPr lang="en-US"/>
          </a:p>
        </p:txBody>
      </p:sp>
    </p:spTree>
    <p:extLst>
      <p:ext uri="{BB962C8B-B14F-4D97-AF65-F5344CB8AC3E}">
        <p14:creationId xmlns:p14="http://schemas.microsoft.com/office/powerpoint/2010/main" val="278751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Statistics, Mean Squared Error (MSE) is defined as Mean or Average of the square of the difference between actual and estimated values.</a:t>
            </a:r>
          </a:p>
          <a:p>
            <a:endParaRPr lang="en-US" dirty="0"/>
          </a:p>
        </p:txBody>
      </p:sp>
      <p:sp>
        <p:nvSpPr>
          <p:cNvPr id="4" name="Slide Number Placeholder 3"/>
          <p:cNvSpPr>
            <a:spLocks noGrp="1"/>
          </p:cNvSpPr>
          <p:nvPr>
            <p:ph type="sldNum" sz="quarter" idx="10"/>
          </p:nvPr>
        </p:nvSpPr>
        <p:spPr/>
        <p:txBody>
          <a:bodyPr/>
          <a:lstStyle/>
          <a:p>
            <a:fld id="{43C1F15F-B24B-4E81-83F0-EDE1C02B4738}" type="slidenum">
              <a:rPr lang="en-US" smtClean="0"/>
              <a:t>8</a:t>
            </a:fld>
            <a:endParaRPr lang="en-US"/>
          </a:p>
        </p:txBody>
      </p:sp>
    </p:spTree>
    <p:extLst>
      <p:ext uri="{BB962C8B-B14F-4D97-AF65-F5344CB8AC3E}">
        <p14:creationId xmlns:p14="http://schemas.microsoft.com/office/powerpoint/2010/main" val="160288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ImageDataGenerator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allows you to configure random transformations and normalization operations to be done on your image data during training. It also instantiates generators of augmented image batches (and their labels) via </a:t>
            </a:r>
            <a:r>
              <a:rPr lang="en-US" sz="1200" i="1" kern="1200" dirty="0">
                <a:solidFill>
                  <a:schemeClr val="tx1"/>
                </a:solidFill>
                <a:effectLst/>
                <a:latin typeface="+mn-lt"/>
                <a:ea typeface="+mn-ea"/>
                <a:cs typeface="+mn-cs"/>
              </a:rPr>
              <a:t>.flow</a:t>
            </a:r>
            <a:r>
              <a:rPr lang="en-US" sz="1200" kern="1200" dirty="0">
                <a:solidFill>
                  <a:schemeClr val="tx1"/>
                </a:solidFill>
                <a:effectLst/>
                <a:latin typeface="+mn-lt"/>
                <a:ea typeface="+mn-ea"/>
                <a:cs typeface="+mn-cs"/>
              </a:rPr>
              <a:t>(data, labels) or .</a:t>
            </a:r>
            <a:r>
              <a:rPr lang="en-US" sz="1200" i="1" kern="1200" dirty="0" err="1">
                <a:solidFill>
                  <a:schemeClr val="tx1"/>
                </a:solidFill>
                <a:effectLst/>
                <a:latin typeface="+mn-lt"/>
                <a:ea typeface="+mn-ea"/>
                <a:cs typeface="+mn-cs"/>
              </a:rPr>
              <a:t>flow_from_directory</a:t>
            </a:r>
            <a:r>
              <a:rPr lang="en-US" sz="1200" kern="1200" dirty="0">
                <a:solidFill>
                  <a:schemeClr val="tx1"/>
                </a:solidFill>
                <a:effectLst/>
                <a:latin typeface="+mn-lt"/>
                <a:ea typeface="+mn-ea"/>
                <a:cs typeface="+mn-cs"/>
              </a:rPr>
              <a:t>(directory). These generators can then be used with the </a:t>
            </a:r>
            <a:r>
              <a:rPr lang="en-US" sz="1200" kern="1200" dirty="0" err="1">
                <a:solidFill>
                  <a:schemeClr val="tx1"/>
                </a:solidFill>
                <a:effectLst/>
                <a:latin typeface="+mn-lt"/>
                <a:ea typeface="+mn-ea"/>
                <a:cs typeface="+mn-cs"/>
              </a:rPr>
              <a:t>Keras</a:t>
            </a:r>
            <a:r>
              <a:rPr lang="en-US" sz="1200" kern="1200" dirty="0">
                <a:solidFill>
                  <a:schemeClr val="tx1"/>
                </a:solidFill>
                <a:effectLst/>
                <a:latin typeface="+mn-lt"/>
                <a:ea typeface="+mn-ea"/>
                <a:cs typeface="+mn-cs"/>
              </a:rPr>
              <a:t> model methods that accept data generators as inputs, </a:t>
            </a:r>
            <a:r>
              <a:rPr lang="en-US" sz="1200" i="1" kern="1200" dirty="0" err="1">
                <a:solidFill>
                  <a:schemeClr val="tx1"/>
                </a:solidFill>
                <a:effectLst/>
                <a:latin typeface="+mn-lt"/>
                <a:ea typeface="+mn-ea"/>
                <a:cs typeface="+mn-cs"/>
              </a:rPr>
              <a:t>fit_generator</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evaluate_generator</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a:t>
            </a:r>
            <a:r>
              <a:rPr lang="en-US" sz="1200" i="1" kern="1200" dirty="0" err="1">
                <a:solidFill>
                  <a:schemeClr val="tx1"/>
                </a:solidFill>
                <a:effectLst/>
                <a:latin typeface="+mn-lt"/>
                <a:ea typeface="+mn-ea"/>
                <a:cs typeface="+mn-cs"/>
              </a:rPr>
              <a:t>predict_generator</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3C1F15F-B24B-4E81-83F0-EDE1C02B4738}" type="slidenum">
              <a:rPr lang="en-US" smtClean="0"/>
              <a:t>13</a:t>
            </a:fld>
            <a:endParaRPr lang="en-US"/>
          </a:p>
        </p:txBody>
      </p:sp>
    </p:spTree>
    <p:extLst>
      <p:ext uri="{BB962C8B-B14F-4D97-AF65-F5344CB8AC3E}">
        <p14:creationId xmlns:p14="http://schemas.microsoft.com/office/powerpoint/2010/main" val="192384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26320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93C3B9-E75A-4F0A-9C77-FF2FDEE8204F}"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370650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382599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8436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735656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112457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212306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145994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187776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71854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13182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3C3B9-E75A-4F0A-9C77-FF2FDEE8204F}"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158779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3C3B9-E75A-4F0A-9C77-FF2FDEE8204F}"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10269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5870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428594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593C3B9-E75A-4F0A-9C77-FF2FDEE8204F}" type="datetimeFigureOut">
              <a:rPr lang="en-US" smtClean="0"/>
              <a:t>12/7/2022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361119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93C3B9-E75A-4F0A-9C77-FF2FDEE8204F}"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073AA-0DD8-4337-AC83-E90883DC5E89}" type="slidenum">
              <a:rPr lang="en-US" smtClean="0"/>
              <a:t>‹#›</a:t>
            </a:fld>
            <a:endParaRPr lang="en-US"/>
          </a:p>
        </p:txBody>
      </p:sp>
    </p:spTree>
    <p:extLst>
      <p:ext uri="{BB962C8B-B14F-4D97-AF65-F5344CB8AC3E}">
        <p14:creationId xmlns:p14="http://schemas.microsoft.com/office/powerpoint/2010/main" val="301315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3C3B9-E75A-4F0A-9C77-FF2FDEE8204F}" type="datetimeFigureOut">
              <a:rPr lang="en-US" smtClean="0"/>
              <a:t>12/7/2022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A073AA-0DD8-4337-AC83-E90883DC5E89}" type="slidenum">
              <a:rPr lang="en-US" smtClean="0"/>
              <a:t>‹#›</a:t>
            </a:fld>
            <a:endParaRPr lang="en-US"/>
          </a:p>
        </p:txBody>
      </p:sp>
    </p:spTree>
    <p:extLst>
      <p:ext uri="{BB962C8B-B14F-4D97-AF65-F5344CB8AC3E}">
        <p14:creationId xmlns:p14="http://schemas.microsoft.com/office/powerpoint/2010/main" val="23767894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2012" y="1447800"/>
            <a:ext cx="5222325" cy="3329581"/>
          </a:xfrm>
        </p:spPr>
        <p:txBody>
          <a:bodyPr>
            <a:normAutofit/>
          </a:bodyPr>
          <a:lstStyle/>
          <a:p>
            <a:pPr>
              <a:lnSpc>
                <a:spcPct val="90000"/>
              </a:lnSpc>
            </a:pPr>
            <a:r>
              <a:rPr lang="en-US" b="1">
                <a:solidFill>
                  <a:srgbClr val="EBEBEB"/>
                </a:solidFill>
                <a:latin typeface="Times New Roman" panose="02020603050405020304" pitchFamily="18" charset="0"/>
                <a:cs typeface="Times New Roman" panose="02020603050405020304" pitchFamily="18" charset="0"/>
              </a:rPr>
              <a:t>Weather Image Recognition</a:t>
            </a:r>
          </a:p>
        </p:txBody>
      </p:sp>
      <p:sp>
        <p:nvSpPr>
          <p:cNvPr id="3" name="Subtitle 2"/>
          <p:cNvSpPr>
            <a:spLocks noGrp="1"/>
          </p:cNvSpPr>
          <p:nvPr>
            <p:ph type="subTitle" idx="1"/>
          </p:nvPr>
        </p:nvSpPr>
        <p:spPr>
          <a:xfrm>
            <a:off x="4872012" y="4777380"/>
            <a:ext cx="5222326" cy="861420"/>
          </a:xfrm>
        </p:spPr>
        <p:txBody>
          <a:bodyPr>
            <a:normAutofit/>
          </a:bodyPr>
          <a:lstStyle/>
          <a:p>
            <a:pPr fontAlgn="base">
              <a:lnSpc>
                <a:spcPct val="90000"/>
              </a:lnSpc>
            </a:pPr>
            <a:r>
              <a:rPr lang="en-US" sz="1400" cap="none">
                <a:solidFill>
                  <a:schemeClr val="tx2">
                    <a:lumMod val="40000"/>
                    <a:lumOff val="60000"/>
                  </a:schemeClr>
                </a:solidFill>
                <a:latin typeface="Times New Roman" panose="02020603050405020304" pitchFamily="18" charset="0"/>
                <a:cs typeface="Times New Roman" panose="02020603050405020304" pitchFamily="18" charset="0"/>
              </a:rPr>
              <a:t>Ajay Shrikrishna Naik, Umutbek Abdimanan Uulu, Serkan Hiziroglu,</a:t>
            </a:r>
          </a:p>
          <a:p>
            <a:pPr>
              <a:lnSpc>
                <a:spcPct val="90000"/>
              </a:lnSpc>
            </a:pPr>
            <a:r>
              <a:rPr lang="en-US" sz="1400" cap="none">
                <a:solidFill>
                  <a:schemeClr val="tx2">
                    <a:lumMod val="40000"/>
                    <a:lumOff val="60000"/>
                  </a:schemeClr>
                </a:solidFill>
                <a:latin typeface="Times New Roman" panose="02020603050405020304" pitchFamily="18" charset="0"/>
                <a:cs typeface="Times New Roman" panose="02020603050405020304" pitchFamily="18" charset="0"/>
              </a:rPr>
              <a:t>Hema Deepika Thanigai Arasu, Vu Pham</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n unpaved road with lightning at the end">
            <a:extLst>
              <a:ext uri="{FF2B5EF4-FFF2-40B4-BE49-F238E27FC236}">
                <a16:creationId xmlns:a16="http://schemas.microsoft.com/office/drawing/2014/main" id="{9A674533-6470-D562-C730-38280B6DD3BB}"/>
              </a:ext>
            </a:extLst>
          </p:cNvPr>
          <p:cNvPicPr>
            <a:picLocks noChangeAspect="1"/>
          </p:cNvPicPr>
          <p:nvPr/>
        </p:nvPicPr>
        <p:blipFill rotWithShape="1">
          <a:blip r:embed="rId3"/>
          <a:srcRect l="34734" r="21642"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458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Decision Tree Model</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Data preparation and splitting the code is similar as SVC.</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Training and testing the decision tree is similar with SVC.</a:t>
            </a:r>
          </a:p>
          <a:p>
            <a:pPr>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940040" y="1825625"/>
            <a:ext cx="3413760" cy="4351338"/>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Model accuracy is 68.33 % before fine tuning</a:t>
            </a:r>
          </a:p>
          <a:p>
            <a:endParaRPr lang="en-US" dirty="0"/>
          </a:p>
        </p:txBody>
      </p:sp>
      <p:pic>
        <p:nvPicPr>
          <p:cNvPr id="5" name="Picture 4"/>
          <p:cNvPicPr/>
          <p:nvPr/>
        </p:nvPicPr>
        <p:blipFill>
          <a:blip r:embed="rId2"/>
          <a:stretch>
            <a:fillRect/>
          </a:stretch>
        </p:blipFill>
        <p:spPr>
          <a:xfrm>
            <a:off x="6172200" y="3627120"/>
            <a:ext cx="5181600" cy="1874520"/>
          </a:xfrm>
          <a:prstGeom prst="rect">
            <a:avLst/>
          </a:prstGeom>
        </p:spPr>
      </p:pic>
      <p:pic>
        <p:nvPicPr>
          <p:cNvPr id="6" name="Picture 5"/>
          <p:cNvPicPr/>
          <p:nvPr/>
        </p:nvPicPr>
        <p:blipFill>
          <a:blip r:embed="rId3"/>
          <a:stretch>
            <a:fillRect/>
          </a:stretch>
        </p:blipFill>
        <p:spPr>
          <a:xfrm>
            <a:off x="697523" y="3220561"/>
            <a:ext cx="5836920" cy="1561465"/>
          </a:xfrm>
          <a:prstGeom prst="rect">
            <a:avLst/>
          </a:prstGeom>
        </p:spPr>
      </p:pic>
    </p:spTree>
    <p:extLst>
      <p:ext uri="{BB962C8B-B14F-4D97-AF65-F5344CB8AC3E}">
        <p14:creationId xmlns:p14="http://schemas.microsoft.com/office/powerpoint/2010/main" val="382935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300" b="0" i="0" kern="1200" dirty="0">
                <a:solidFill>
                  <a:schemeClr val="tx2"/>
                </a:solidFill>
                <a:latin typeface="+mj-lt"/>
                <a:ea typeface="+mj-ea"/>
                <a:cs typeface="+mj-cs"/>
              </a:rPr>
              <a:t>Improving Decision Tree Model Accuracy</a:t>
            </a:r>
            <a:br>
              <a:rPr lang="en-US" sz="3300" b="0" i="0" kern="1200" dirty="0">
                <a:solidFill>
                  <a:schemeClr val="tx2"/>
                </a:solidFill>
                <a:latin typeface="+mj-lt"/>
                <a:ea typeface="+mj-ea"/>
                <a:cs typeface="+mj-cs"/>
              </a:rPr>
            </a:br>
            <a:endParaRPr lang="en-US" sz="3300" b="0" i="0" kern="1200" dirty="0">
              <a:solidFill>
                <a:schemeClr val="tx2"/>
              </a:solidFill>
              <a:latin typeface="+mj-lt"/>
              <a:ea typeface="+mj-ea"/>
              <a:cs typeface="+mj-cs"/>
            </a:endParaRPr>
          </a:p>
        </p:txBody>
      </p:sp>
      <p:pic>
        <p:nvPicPr>
          <p:cNvPr id="5" name="Content Placeholder 4"/>
          <p:cNvPicPr>
            <a:picLocks noGrp="1"/>
          </p:cNvPicPr>
          <p:nvPr>
            <p:ph sz="half" idx="2"/>
          </p:nvPr>
        </p:nvPicPr>
        <p:blipFill>
          <a:blip r:embed="rId7"/>
          <a:stretch>
            <a:fillRect/>
          </a:stretch>
        </p:blipFill>
        <p:spPr>
          <a:xfrm>
            <a:off x="636915" y="3046351"/>
            <a:ext cx="5451627" cy="2207908"/>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6575729" y="2052214"/>
            <a:ext cx="4415293" cy="4196185"/>
          </a:xfrm>
        </p:spPr>
        <p:txBody>
          <a:bodyPr vert="horz" lIns="91440" tIns="45720" rIns="91440" bIns="45720" rtlCol="0">
            <a:normAutofit/>
          </a:bodyPr>
          <a:lstStyle/>
          <a:p>
            <a:r>
              <a:rPr lang="en-US" dirty="0"/>
              <a:t>GridSearchCV was used to find the best params.</a:t>
            </a:r>
          </a:p>
          <a:p>
            <a:r>
              <a:rPr lang="en-US" dirty="0"/>
              <a:t>Model accuracy is improved to 75%</a:t>
            </a:r>
          </a:p>
          <a:p>
            <a:r>
              <a:rPr lang="en-US" dirty="0"/>
              <a:t>Mean Square error was 0.57%. </a:t>
            </a:r>
          </a:p>
        </p:txBody>
      </p:sp>
    </p:spTree>
    <p:extLst>
      <p:ext uri="{BB962C8B-B14F-4D97-AF65-F5344CB8AC3E}">
        <p14:creationId xmlns:p14="http://schemas.microsoft.com/office/powerpoint/2010/main" val="55733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Convolutional Neural Network Model</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Training data </a:t>
            </a:r>
          </a:p>
          <a:p>
            <a:endParaRPr lang="en-US" dirty="0"/>
          </a:p>
        </p:txBody>
      </p:sp>
      <p:sp>
        <p:nvSpPr>
          <p:cNvPr id="4" name="Content Placeholder 3"/>
          <p:cNvSpPr>
            <a:spLocks noGrp="1"/>
          </p:cNvSpPr>
          <p:nvPr>
            <p:ph sz="half" idx="2"/>
          </p:nvPr>
        </p:nvSpPr>
        <p:spPr>
          <a:xfrm>
            <a:off x="5120640" y="1825625"/>
            <a:ext cx="5181600" cy="4351338"/>
          </a:xfrm>
        </p:spPr>
        <p:txBody>
          <a:bodyPr/>
          <a:lstStyle/>
          <a:p>
            <a:pPr marL="0" indent="0">
              <a:buNone/>
            </a:pPr>
            <a:r>
              <a:rPr lang="en-US" sz="2000" dirty="0">
                <a:latin typeface="Times New Roman" panose="02020603050405020304" pitchFamily="18" charset="0"/>
                <a:cs typeface="Times New Roman" panose="02020603050405020304" pitchFamily="18" charset="0"/>
              </a:rPr>
              <a:t>Validation data</a:t>
            </a:r>
          </a:p>
          <a:p>
            <a:endParaRPr lang="en-US" dirty="0"/>
          </a:p>
        </p:txBody>
      </p:sp>
      <p:pic>
        <p:nvPicPr>
          <p:cNvPr id="6" name="Picture 5"/>
          <p:cNvPicPr/>
          <p:nvPr/>
        </p:nvPicPr>
        <p:blipFill>
          <a:blip r:embed="rId2"/>
          <a:stretch>
            <a:fillRect/>
          </a:stretch>
        </p:blipFill>
        <p:spPr>
          <a:xfrm>
            <a:off x="838200" y="2328704"/>
            <a:ext cx="3474720" cy="3462496"/>
          </a:xfrm>
          <a:prstGeom prst="rect">
            <a:avLst/>
          </a:prstGeom>
        </p:spPr>
      </p:pic>
      <p:pic>
        <p:nvPicPr>
          <p:cNvPr id="7" name="Picture 6"/>
          <p:cNvPicPr/>
          <p:nvPr/>
        </p:nvPicPr>
        <p:blipFill>
          <a:blip r:embed="rId3"/>
          <a:stretch>
            <a:fillRect/>
          </a:stretch>
        </p:blipFill>
        <p:spPr>
          <a:xfrm>
            <a:off x="5013960" y="2328704"/>
            <a:ext cx="3108960" cy="3294856"/>
          </a:xfrm>
          <a:prstGeom prst="rect">
            <a:avLst/>
          </a:prstGeom>
        </p:spPr>
      </p:pic>
      <p:pic>
        <p:nvPicPr>
          <p:cNvPr id="8" name="Picture 7"/>
          <p:cNvPicPr/>
          <p:nvPr/>
        </p:nvPicPr>
        <p:blipFill>
          <a:blip r:embed="rId4"/>
          <a:stretch>
            <a:fillRect/>
          </a:stretch>
        </p:blipFill>
        <p:spPr>
          <a:xfrm>
            <a:off x="8519160" y="2328704"/>
            <a:ext cx="3215640" cy="3462496"/>
          </a:xfrm>
          <a:prstGeom prst="rect">
            <a:avLst/>
          </a:prstGeom>
        </p:spPr>
      </p:pic>
      <p:sp>
        <p:nvSpPr>
          <p:cNvPr id="9" name="TextBox 8"/>
          <p:cNvSpPr txBox="1"/>
          <p:nvPr/>
        </p:nvSpPr>
        <p:spPr>
          <a:xfrm>
            <a:off x="8595360" y="1690688"/>
            <a:ext cx="316992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Test Data</a:t>
            </a:r>
          </a:p>
        </p:txBody>
      </p:sp>
    </p:spTree>
    <p:extLst>
      <p:ext uri="{BB962C8B-B14F-4D97-AF65-F5344CB8AC3E}">
        <p14:creationId xmlns:p14="http://schemas.microsoft.com/office/powerpoint/2010/main" val="211259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Image Processing and Data Augmentation</a:t>
            </a:r>
          </a:p>
        </p:txBody>
      </p:sp>
      <p:pic>
        <p:nvPicPr>
          <p:cNvPr id="5" name="Content Placeholder 4"/>
          <p:cNvPicPr>
            <a:picLocks noGrp="1"/>
          </p:cNvPicPr>
          <p:nvPr>
            <p:ph sz="half" idx="2"/>
          </p:nvPr>
        </p:nvPicPr>
        <p:blipFill>
          <a:blip r:embed="rId8"/>
          <a:stretch>
            <a:fillRect/>
          </a:stretch>
        </p:blipFill>
        <p:spPr>
          <a:xfrm>
            <a:off x="636915" y="3639216"/>
            <a:ext cx="5451627" cy="1022178"/>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6575729" y="2052214"/>
            <a:ext cx="4415293" cy="4196185"/>
          </a:xfrm>
        </p:spPr>
        <p:txBody>
          <a:bodyPr vert="horz" lIns="91440" tIns="45720" rIns="91440" bIns="45720" rtlCol="0">
            <a:normAutofit/>
          </a:bodyPr>
          <a:lstStyle/>
          <a:p>
            <a:r>
              <a:rPr lang="en-US" dirty="0"/>
              <a:t>Images were augmented to prevent the model from seeing the same picture twice</a:t>
            </a:r>
          </a:p>
          <a:p>
            <a:r>
              <a:rPr lang="en-US" dirty="0"/>
              <a:t>Kera’s ImageDataGenerator was used</a:t>
            </a:r>
          </a:p>
          <a:p>
            <a:endParaRPr lang="en-US" dirty="0"/>
          </a:p>
        </p:txBody>
      </p:sp>
    </p:spTree>
    <p:extLst>
      <p:ext uri="{BB962C8B-B14F-4D97-AF65-F5344CB8AC3E}">
        <p14:creationId xmlns:p14="http://schemas.microsoft.com/office/powerpoint/2010/main" val="307468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Improving CNN Accuracy</a:t>
            </a:r>
          </a:p>
        </p:txBody>
      </p:sp>
      <p:pic>
        <p:nvPicPr>
          <p:cNvPr id="5" name="Content Placeholder 4"/>
          <p:cNvPicPr>
            <a:picLocks noGrp="1" noChangeAspect="1"/>
          </p:cNvPicPr>
          <p:nvPr>
            <p:ph sz="half" idx="2"/>
          </p:nvPr>
        </p:nvPicPr>
        <p:blipFill>
          <a:blip r:embed="rId7"/>
          <a:stretch>
            <a:fillRect/>
          </a:stretch>
        </p:blipFill>
        <p:spPr>
          <a:xfrm>
            <a:off x="636915" y="2409880"/>
            <a:ext cx="5451627" cy="3480851"/>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6575729" y="2052214"/>
            <a:ext cx="4415293" cy="4196185"/>
          </a:xfrm>
        </p:spPr>
        <p:txBody>
          <a:bodyPr vert="horz" lIns="91440" tIns="45720" rIns="91440" bIns="45720" rtlCol="0">
            <a:normAutofit/>
          </a:bodyPr>
          <a:lstStyle/>
          <a:p>
            <a:r>
              <a:rPr lang="en-US" dirty="0"/>
              <a:t>Increase the training dataset (Hasan et al., 2019)</a:t>
            </a:r>
          </a:p>
          <a:p>
            <a:r>
              <a:rPr lang="en-US" dirty="0"/>
              <a:t>Optimize filter size of the convolution layer and max-pooling of 512 by 512 images.</a:t>
            </a:r>
          </a:p>
          <a:p>
            <a:r>
              <a:rPr lang="en-US" dirty="0"/>
              <a:t>Use bimodal image enhancement </a:t>
            </a:r>
          </a:p>
        </p:txBody>
      </p:sp>
    </p:spTree>
    <p:extLst>
      <p:ext uri="{BB962C8B-B14F-4D97-AF65-F5344CB8AC3E}">
        <p14:creationId xmlns:p14="http://schemas.microsoft.com/office/powerpoint/2010/main" val="118811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9252154" cy="1223983"/>
          </a:xfrm>
        </p:spPr>
        <p:txBody>
          <a:bodyPr vert="horz" lIns="91440" tIns="45720" rIns="91440" bIns="45720" rtlCol="0" anchor="t">
            <a:normAutofit/>
          </a:bodyPr>
          <a:lstStyle/>
          <a:p>
            <a:r>
              <a:rPr lang="en-US"/>
              <a:t>Comparing the Models</a:t>
            </a:r>
          </a:p>
        </p:txBody>
      </p:sp>
      <p:pic>
        <p:nvPicPr>
          <p:cNvPr id="5" name="Content Placeholder 4"/>
          <p:cNvPicPr>
            <a:picLocks noGrp="1" noChangeAspect="1"/>
          </p:cNvPicPr>
          <p:nvPr>
            <p:ph sz="half" idx="2"/>
          </p:nvPr>
        </p:nvPicPr>
        <p:blipFill rotWithShape="1">
          <a:blip r:embed="rId7"/>
          <a:srcRect l="8680" r="34274" b="-1"/>
          <a:stretch/>
        </p:blipFill>
        <p:spPr>
          <a:xfrm>
            <a:off x="648930" y="2052213"/>
            <a:ext cx="5451627" cy="4196185"/>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6750752" y="2052214"/>
            <a:ext cx="4338409" cy="4196185"/>
          </a:xfrm>
        </p:spPr>
        <p:txBody>
          <a:bodyPr vert="horz" lIns="91440" tIns="45720" rIns="91440" bIns="45720" rtlCol="0">
            <a:normAutofit/>
          </a:bodyPr>
          <a:lstStyle/>
          <a:p>
            <a:r>
              <a:rPr lang="en-US"/>
              <a:t>CNN is more accurate followed by SVC then Decisions tree</a:t>
            </a:r>
          </a:p>
          <a:p>
            <a:r>
              <a:rPr lang="en-US"/>
              <a:t>Wang et al. (2021) also found that CNN was more accurate for image classification</a:t>
            </a:r>
          </a:p>
        </p:txBody>
      </p:sp>
      <p:pic>
        <p:nvPicPr>
          <p:cNvPr id="6" name="Picture 5">
            <a:extLst>
              <a:ext uri="{FF2B5EF4-FFF2-40B4-BE49-F238E27FC236}">
                <a16:creationId xmlns:a16="http://schemas.microsoft.com/office/drawing/2014/main" id="{C3DB10C1-AAC3-E47A-6420-D9ADCC3BEE21}"/>
              </a:ext>
            </a:extLst>
          </p:cNvPr>
          <p:cNvPicPr>
            <a:picLocks noChangeAspect="1"/>
          </p:cNvPicPr>
          <p:nvPr/>
        </p:nvPicPr>
        <p:blipFill>
          <a:blip r:embed="rId8"/>
          <a:stretch>
            <a:fillRect/>
          </a:stretch>
        </p:blipFill>
        <p:spPr>
          <a:xfrm>
            <a:off x="6702344" y="3828926"/>
            <a:ext cx="4435224" cy="2857748"/>
          </a:xfrm>
          <a:prstGeom prst="rect">
            <a:avLst/>
          </a:prstGeom>
        </p:spPr>
      </p:pic>
    </p:spTree>
    <p:extLst>
      <p:ext uri="{BB962C8B-B14F-4D97-AF65-F5344CB8AC3E}">
        <p14:creationId xmlns:p14="http://schemas.microsoft.com/office/powerpoint/2010/main" val="262459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9252154" cy="1223983"/>
          </a:xfrm>
        </p:spPr>
        <p:txBody>
          <a:bodyPr vert="horz" lIns="91440" tIns="45720" rIns="91440" bIns="45720" rtlCol="0" anchor="t">
            <a:normAutofit/>
          </a:bodyPr>
          <a:lstStyle/>
          <a:p>
            <a:r>
              <a:rPr lang="en-US"/>
              <a:t>Conclusion</a:t>
            </a:r>
          </a:p>
        </p:txBody>
      </p:sp>
      <p:pic>
        <p:nvPicPr>
          <p:cNvPr id="5" name="Content Placeholder 4"/>
          <p:cNvPicPr>
            <a:picLocks noGrp="1" noChangeAspect="1"/>
          </p:cNvPicPr>
          <p:nvPr>
            <p:ph sz="half" idx="2"/>
          </p:nvPr>
        </p:nvPicPr>
        <p:blipFill rotWithShape="1">
          <a:blip r:embed="rId7"/>
          <a:srcRect l="15223" r="2058" b="-1"/>
          <a:stretch/>
        </p:blipFill>
        <p:spPr>
          <a:xfrm>
            <a:off x="648930" y="2052213"/>
            <a:ext cx="5451627" cy="4196185"/>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6750752" y="2052214"/>
            <a:ext cx="4338409" cy="4196185"/>
          </a:xfrm>
        </p:spPr>
        <p:txBody>
          <a:bodyPr vert="horz" lIns="91440" tIns="45720" rIns="91440" bIns="45720" rtlCol="0">
            <a:normAutofit/>
          </a:bodyPr>
          <a:lstStyle/>
          <a:p>
            <a:r>
              <a:rPr lang="en-US"/>
              <a:t>Machine learning models can be used to predict good and bad weather</a:t>
            </a:r>
          </a:p>
          <a:p>
            <a:r>
              <a:rPr lang="en-US"/>
              <a:t>Their accuracies differ</a:t>
            </a:r>
          </a:p>
          <a:p>
            <a:r>
              <a:rPr lang="en-US"/>
              <a:t>Focus on improving model accuracy</a:t>
            </a:r>
          </a:p>
        </p:txBody>
      </p:sp>
    </p:spTree>
    <p:extLst>
      <p:ext uri="{BB962C8B-B14F-4D97-AF65-F5344CB8AC3E}">
        <p14:creationId xmlns:p14="http://schemas.microsoft.com/office/powerpoint/2010/main" val="279065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US" b="1">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en-US" sz="1700">
                <a:latin typeface="Times New Roman" panose="02020603050405020304" pitchFamily="18" charset="0"/>
                <a:cs typeface="Times New Roman" panose="02020603050405020304" pitchFamily="18" charset="0"/>
              </a:rPr>
              <a:t>Hasan, M., </a:t>
            </a:r>
            <a:r>
              <a:rPr lang="en-US" sz="1700" err="1">
                <a:latin typeface="Times New Roman" panose="02020603050405020304" pitchFamily="18" charset="0"/>
                <a:cs typeface="Times New Roman" panose="02020603050405020304" pitchFamily="18" charset="0"/>
              </a:rPr>
              <a:t>Ullah</a:t>
            </a:r>
            <a:r>
              <a:rPr lang="en-US" sz="1700">
                <a:latin typeface="Times New Roman" panose="02020603050405020304" pitchFamily="18" charset="0"/>
                <a:cs typeface="Times New Roman" panose="02020603050405020304" pitchFamily="18" charset="0"/>
              </a:rPr>
              <a:t>, S., Khan, M. J., &amp; </a:t>
            </a:r>
            <a:r>
              <a:rPr lang="en-US" sz="1700" err="1">
                <a:latin typeface="Times New Roman" panose="02020603050405020304" pitchFamily="18" charset="0"/>
                <a:cs typeface="Times New Roman" panose="02020603050405020304" pitchFamily="18" charset="0"/>
              </a:rPr>
              <a:t>Khurshid</a:t>
            </a:r>
            <a:r>
              <a:rPr lang="en-US" sz="1700">
                <a:latin typeface="Times New Roman" panose="02020603050405020304" pitchFamily="18" charset="0"/>
                <a:cs typeface="Times New Roman" panose="02020603050405020304" pitchFamily="18" charset="0"/>
              </a:rPr>
              <a:t>, K. (2019). Comparative analysis of SVM, ANN and CNN for classifying vegetation species using hyperspectral thermal infrared data. </a:t>
            </a:r>
            <a:r>
              <a:rPr lang="en-US" sz="1700" i="1">
                <a:latin typeface="Times New Roman" panose="02020603050405020304" pitchFamily="18" charset="0"/>
                <a:cs typeface="Times New Roman" panose="02020603050405020304" pitchFamily="18" charset="0"/>
              </a:rPr>
              <a:t>The International Archives of the Photogrammetry, Remote Sensing and Spatial Information Sciences</a:t>
            </a:r>
            <a:r>
              <a:rPr lang="en-US" sz="1700">
                <a:latin typeface="Times New Roman" panose="02020603050405020304" pitchFamily="18" charset="0"/>
                <a:cs typeface="Times New Roman" panose="02020603050405020304" pitchFamily="18" charset="0"/>
              </a:rPr>
              <a:t>, (pp. 1861-1868).</a:t>
            </a:r>
          </a:p>
          <a:p>
            <a:pPr>
              <a:lnSpc>
                <a:spcPct val="90000"/>
              </a:lnSpc>
            </a:pPr>
            <a:r>
              <a:rPr lang="en-US" sz="1700" err="1">
                <a:latin typeface="Times New Roman" panose="02020603050405020304" pitchFamily="18" charset="0"/>
                <a:cs typeface="Times New Roman" panose="02020603050405020304" pitchFamily="18" charset="0"/>
              </a:rPr>
              <a:t>Lazo</a:t>
            </a:r>
            <a:r>
              <a:rPr lang="en-US" sz="1700">
                <a:latin typeface="Times New Roman" panose="02020603050405020304" pitchFamily="18" charset="0"/>
                <a:cs typeface="Times New Roman" panose="02020603050405020304" pitchFamily="18" charset="0"/>
              </a:rPr>
              <a:t>, J. K., </a:t>
            </a:r>
            <a:r>
              <a:rPr lang="en-US" sz="1700" err="1">
                <a:latin typeface="Times New Roman" panose="02020603050405020304" pitchFamily="18" charset="0"/>
                <a:cs typeface="Times New Roman" panose="02020603050405020304" pitchFamily="18" charset="0"/>
              </a:rPr>
              <a:t>Morss</a:t>
            </a:r>
            <a:r>
              <a:rPr lang="en-US" sz="1700">
                <a:latin typeface="Times New Roman" panose="02020603050405020304" pitchFamily="18" charset="0"/>
                <a:cs typeface="Times New Roman" panose="02020603050405020304" pitchFamily="18" charset="0"/>
              </a:rPr>
              <a:t>, R. C., &amp; Demuth, J. L. (2009). Sources, perceptions, uses, and values of weather forecasts. </a:t>
            </a:r>
            <a:r>
              <a:rPr lang="en-US" sz="1700" i="1">
                <a:latin typeface="Times New Roman" panose="02020603050405020304" pitchFamily="18" charset="0"/>
                <a:cs typeface="Times New Roman" panose="02020603050405020304" pitchFamily="18" charset="0"/>
              </a:rPr>
              <a:t>Bulletin of the American Meteorological Society, 90</a:t>
            </a:r>
            <a:r>
              <a:rPr lang="en-US" sz="1700">
                <a:latin typeface="Times New Roman" panose="02020603050405020304" pitchFamily="18" charset="0"/>
                <a:cs typeface="Times New Roman" panose="02020603050405020304" pitchFamily="18" charset="0"/>
              </a:rPr>
              <a:t>(6), 785–798. </a:t>
            </a:r>
            <a:r>
              <a:rPr lang="en-US" sz="1700" err="1">
                <a:latin typeface="Times New Roman" panose="02020603050405020304" pitchFamily="18" charset="0"/>
                <a:cs typeface="Times New Roman" panose="02020603050405020304" pitchFamily="18" charset="0"/>
              </a:rPr>
              <a:t>doi:https</a:t>
            </a:r>
            <a:r>
              <a:rPr lang="en-US" sz="1700">
                <a:latin typeface="Times New Roman" panose="02020603050405020304" pitchFamily="18" charset="0"/>
                <a:cs typeface="Times New Roman" panose="02020603050405020304" pitchFamily="18" charset="0"/>
              </a:rPr>
              <a:t>://doi.org/10.1175/2008BAMS2604.1</a:t>
            </a:r>
          </a:p>
          <a:p>
            <a:pPr>
              <a:lnSpc>
                <a:spcPct val="90000"/>
              </a:lnSpc>
            </a:pPr>
            <a:r>
              <a:rPr lang="en-US" sz="1700">
                <a:latin typeface="Times New Roman" panose="02020603050405020304" pitchFamily="18" charset="0"/>
                <a:cs typeface="Times New Roman" panose="02020603050405020304" pitchFamily="18" charset="0"/>
              </a:rPr>
              <a:t>Wang, P., Fan, E., &amp; Wang, P. (2021). Comparative analysis of image classification algorithms based on traditional machine learning and deep learning. </a:t>
            </a:r>
            <a:r>
              <a:rPr lang="en-US" sz="1700" i="1">
                <a:latin typeface="Times New Roman" panose="02020603050405020304" pitchFamily="18" charset="0"/>
                <a:cs typeface="Times New Roman" panose="02020603050405020304" pitchFamily="18" charset="0"/>
              </a:rPr>
              <a:t>Pattern Recognition Letters, 141</a:t>
            </a:r>
            <a:r>
              <a:rPr lang="en-US" sz="1700">
                <a:latin typeface="Times New Roman" panose="02020603050405020304" pitchFamily="18" charset="0"/>
                <a:cs typeface="Times New Roman" panose="02020603050405020304" pitchFamily="18" charset="0"/>
              </a:rPr>
              <a:t>, 61-67. </a:t>
            </a:r>
            <a:r>
              <a:rPr lang="en-US" sz="1700" err="1">
                <a:latin typeface="Times New Roman" panose="02020603050405020304" pitchFamily="18" charset="0"/>
                <a:cs typeface="Times New Roman" panose="02020603050405020304" pitchFamily="18" charset="0"/>
              </a:rPr>
              <a:t>doi:https</a:t>
            </a:r>
            <a:r>
              <a:rPr lang="en-US" sz="1700">
                <a:latin typeface="Times New Roman" panose="02020603050405020304" pitchFamily="18" charset="0"/>
                <a:cs typeface="Times New Roman" panose="02020603050405020304" pitchFamily="18" charset="0"/>
              </a:rPr>
              <a:t>://doi.org/10.1016/j.patrec.2020.07.042</a:t>
            </a:r>
          </a:p>
          <a:p>
            <a:pPr>
              <a:lnSpc>
                <a:spcPct val="90000"/>
              </a:lnSpc>
            </a:pPr>
            <a:endParaRPr lang="en-US" sz="1700">
              <a:latin typeface="Times New Roman" panose="02020603050405020304" pitchFamily="18" charset="0"/>
              <a:cs typeface="Times New Roman" panose="02020603050405020304" pitchFamily="18" charset="0"/>
            </a:endParaRPr>
          </a:p>
          <a:p>
            <a:pPr>
              <a:lnSpc>
                <a:spcPct val="90000"/>
              </a:lnSpc>
            </a:pP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075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1931" y="452718"/>
            <a:ext cx="4638903" cy="1400530"/>
          </a:xfrm>
        </p:spPr>
        <p:txBody>
          <a:bodyPr vert="horz" lIns="91440" tIns="45720" rIns="91440" bIns="45720" rtlCol="0" anchor="t">
            <a:normAutofit/>
          </a:bodyPr>
          <a:lstStyle/>
          <a:p>
            <a:pPr>
              <a:lnSpc>
                <a:spcPct val="90000"/>
              </a:lnSpc>
            </a:pPr>
            <a:r>
              <a:rPr lang="en-US" sz="3600"/>
              <a:t>Background and Problem Statement</a:t>
            </a:r>
          </a:p>
        </p:txBody>
      </p:sp>
      <p:sp>
        <p:nvSpPr>
          <p:cNvPr id="2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p:cNvPicPr>
            <a:picLocks noGrp="1" noChangeAspect="1"/>
          </p:cNvPicPr>
          <p:nvPr>
            <p:ph sz="half" idx="2"/>
          </p:nvPr>
        </p:nvPicPr>
        <p:blipFill rotWithShape="1">
          <a:blip r:embed="rId8"/>
          <a:srcRect l="27188" r="15619"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6" name="Rectangle 2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sz="half" idx="1"/>
          </p:nvPr>
        </p:nvSpPr>
        <p:spPr>
          <a:xfrm>
            <a:off x="5410950" y="2052918"/>
            <a:ext cx="4638903" cy="4195481"/>
          </a:xfrm>
        </p:spPr>
        <p:txBody>
          <a:bodyPr vert="horz" lIns="91440" tIns="45720" rIns="91440" bIns="45720" rtlCol="0">
            <a:normAutofit/>
          </a:bodyPr>
          <a:lstStyle/>
          <a:p>
            <a:r>
              <a:rPr lang="en-US"/>
              <a:t>U.S adults check weather forecasts 300 billion times a year (Lazo et al., 2009) </a:t>
            </a:r>
          </a:p>
          <a:p>
            <a:r>
              <a:rPr lang="en-US"/>
              <a:t>Weather prediction points to Lewis Fry Richardson in 1922</a:t>
            </a:r>
          </a:p>
          <a:p>
            <a:r>
              <a:rPr lang="en-US"/>
              <a:t>Numerical weather prediction (NWP) v. deep learning weather prediction (DLWP)</a:t>
            </a:r>
          </a:p>
        </p:txBody>
      </p:sp>
    </p:spTree>
    <p:extLst>
      <p:ext uri="{BB962C8B-B14F-4D97-AF65-F5344CB8AC3E}">
        <p14:creationId xmlns:p14="http://schemas.microsoft.com/office/powerpoint/2010/main" val="157113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1931" y="452718"/>
            <a:ext cx="4638903" cy="1400530"/>
          </a:xfrm>
        </p:spPr>
        <p:txBody>
          <a:bodyPr vert="horz" lIns="91440" tIns="45720" rIns="91440" bIns="45720" rtlCol="0" anchor="t">
            <a:normAutofit/>
          </a:bodyPr>
          <a:lstStyle/>
          <a:p>
            <a:r>
              <a:rPr lang="en-US"/>
              <a:t>Purpose of Project</a:t>
            </a:r>
          </a:p>
        </p:txBody>
      </p:sp>
      <p:sp>
        <p:nvSpPr>
          <p:cNvPr id="2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p:cNvPicPr>
            <a:picLocks noGrp="1" noChangeAspect="1"/>
          </p:cNvPicPr>
          <p:nvPr>
            <p:ph sz="half" idx="2"/>
          </p:nvPr>
        </p:nvPicPr>
        <p:blipFill rotWithShape="1">
          <a:blip r:embed="rId8"/>
          <a:srcRect l="16147" r="7618"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6" name="Rectangle 2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sz="half" idx="1"/>
          </p:nvPr>
        </p:nvSpPr>
        <p:spPr>
          <a:xfrm>
            <a:off x="5410950" y="2052918"/>
            <a:ext cx="4638903" cy="4195481"/>
          </a:xfrm>
        </p:spPr>
        <p:txBody>
          <a:bodyPr vert="horz" lIns="91440" tIns="45720" rIns="91440" bIns="45720" rtlCol="0">
            <a:normAutofit/>
          </a:bodyPr>
          <a:lstStyle/>
          <a:p>
            <a:r>
              <a:rPr lang="en-US"/>
              <a:t>Predicting good or bad weather</a:t>
            </a:r>
          </a:p>
          <a:p>
            <a:r>
              <a:rPr lang="en-US"/>
              <a:t>Comparing the accuracy of  three models:</a:t>
            </a:r>
          </a:p>
          <a:p>
            <a:pPr lvl="1"/>
            <a:r>
              <a:rPr lang="en-US"/>
              <a:t>Support Vector Classifier (SVC), </a:t>
            </a:r>
          </a:p>
          <a:p>
            <a:pPr lvl="1"/>
            <a:r>
              <a:rPr lang="en-US"/>
              <a:t>Decision Tree, and</a:t>
            </a:r>
          </a:p>
          <a:p>
            <a:pPr lvl="1"/>
            <a:r>
              <a:rPr lang="en-US"/>
              <a:t>Convolutional Neural Network (CNN)</a:t>
            </a:r>
          </a:p>
        </p:txBody>
      </p:sp>
    </p:spTree>
    <p:extLst>
      <p:ext uri="{BB962C8B-B14F-4D97-AF65-F5344CB8AC3E}">
        <p14:creationId xmlns:p14="http://schemas.microsoft.com/office/powerpoint/2010/main" val="382943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24006" y="629266"/>
            <a:ext cx="4985469" cy="1469878"/>
          </a:xfrm>
        </p:spPr>
        <p:txBody>
          <a:bodyPr vert="horz" lIns="91440" tIns="45720" rIns="91440" bIns="45720" rtlCol="0" anchor="t">
            <a:normAutofit/>
          </a:bodyPr>
          <a:lstStyle/>
          <a:p>
            <a:r>
              <a:rPr lang="en-US" b="0" i="0" kern="1200" dirty="0">
                <a:solidFill>
                  <a:schemeClr val="tx2"/>
                </a:solidFill>
                <a:latin typeface="+mj-lt"/>
                <a:ea typeface="+mj-ea"/>
                <a:cs typeface="+mj-cs"/>
              </a:rPr>
              <a:t>SVC and Decision Tree Dataset</a:t>
            </a:r>
          </a:p>
        </p:txBody>
      </p:sp>
      <p:pic>
        <p:nvPicPr>
          <p:cNvPr id="5" name="Content Placeholder 4"/>
          <p:cNvPicPr>
            <a:picLocks noGrp="1"/>
          </p:cNvPicPr>
          <p:nvPr>
            <p:ph sz="half" idx="2"/>
          </p:nvPr>
        </p:nvPicPr>
        <p:blipFill>
          <a:blip r:embed="rId8"/>
          <a:stretch>
            <a:fillRect/>
          </a:stretch>
        </p:blipFill>
        <p:spPr>
          <a:xfrm>
            <a:off x="186635" y="2452188"/>
            <a:ext cx="4757326" cy="1953624"/>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5224005" y="2337683"/>
            <a:ext cx="4985470" cy="3910716"/>
          </a:xfrm>
        </p:spPr>
        <p:txBody>
          <a:bodyPr vert="horz" lIns="91440" tIns="45720" rIns="91440" bIns="45720" rtlCol="0">
            <a:normAutofit/>
          </a:bodyPr>
          <a:lstStyle/>
          <a:p>
            <a:r>
              <a:rPr lang="en-US" dirty="0"/>
              <a:t>200 randomly collected good weather images</a:t>
            </a:r>
          </a:p>
          <a:p>
            <a:r>
              <a:rPr lang="en-US" dirty="0"/>
              <a:t>200 randomly collected bad weather images</a:t>
            </a:r>
          </a:p>
          <a:p>
            <a:r>
              <a:rPr lang="en-US" dirty="0"/>
              <a:t>Data obtained from Kaggle</a:t>
            </a:r>
          </a:p>
          <a:p>
            <a:pPr marL="0" indent="0"/>
            <a:r>
              <a:rPr lang="en-US" dirty="0"/>
              <a:t>Code Snippet shown below</a:t>
            </a:r>
          </a:p>
        </p:txBody>
      </p:sp>
    </p:spTree>
    <p:extLst>
      <p:ext uri="{BB962C8B-B14F-4D97-AF65-F5344CB8AC3E}">
        <p14:creationId xmlns:p14="http://schemas.microsoft.com/office/powerpoint/2010/main" val="203131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24006" y="629266"/>
            <a:ext cx="4985469" cy="1469878"/>
          </a:xfrm>
        </p:spPr>
        <p:txBody>
          <a:bodyPr vert="horz" lIns="91440" tIns="45720" rIns="91440" bIns="45720" rtlCol="0" anchor="t">
            <a:normAutofit/>
          </a:bodyPr>
          <a:lstStyle/>
          <a:p>
            <a:r>
              <a:rPr lang="en-US" b="0" i="0" kern="1200" dirty="0">
                <a:solidFill>
                  <a:schemeClr val="tx2"/>
                </a:solidFill>
                <a:latin typeface="+mj-lt"/>
                <a:ea typeface="+mj-ea"/>
                <a:cs typeface="+mj-cs"/>
              </a:rPr>
              <a:t>CNN Dataset</a:t>
            </a:r>
          </a:p>
        </p:txBody>
      </p:sp>
      <p:pic>
        <p:nvPicPr>
          <p:cNvPr id="5" name="Content Placeholder 4"/>
          <p:cNvPicPr>
            <a:picLocks noGrp="1"/>
          </p:cNvPicPr>
          <p:nvPr>
            <p:ph sz="half" idx="2"/>
          </p:nvPr>
        </p:nvPicPr>
        <p:blipFill>
          <a:blip r:embed="rId7"/>
          <a:stretch>
            <a:fillRect/>
          </a:stretch>
        </p:blipFill>
        <p:spPr>
          <a:xfrm>
            <a:off x="636914" y="3042373"/>
            <a:ext cx="4261089" cy="1557762"/>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5224005" y="2337683"/>
            <a:ext cx="4985470" cy="3910716"/>
          </a:xfrm>
        </p:spPr>
        <p:txBody>
          <a:bodyPr vert="horz" lIns="91440" tIns="45720" rIns="91440" bIns="45720" rtlCol="0">
            <a:normAutofit/>
          </a:bodyPr>
          <a:lstStyle/>
          <a:p>
            <a:r>
              <a:rPr lang="en-US" dirty="0"/>
              <a:t>Same dataset used</a:t>
            </a:r>
          </a:p>
          <a:p>
            <a:r>
              <a:rPr lang="en-US" dirty="0"/>
              <a:t>Dataset distributed into three folders: </a:t>
            </a:r>
          </a:p>
          <a:p>
            <a:pPr lvl="1"/>
            <a:r>
              <a:rPr lang="en-US" dirty="0"/>
              <a:t>Training 70%</a:t>
            </a:r>
          </a:p>
          <a:p>
            <a:pPr lvl="1"/>
            <a:r>
              <a:rPr lang="en-US" dirty="0"/>
              <a:t>Validation 15% </a:t>
            </a:r>
          </a:p>
          <a:p>
            <a:pPr lvl="1"/>
            <a:r>
              <a:rPr lang="en-US" dirty="0"/>
              <a:t>Testing 15%</a:t>
            </a:r>
          </a:p>
        </p:txBody>
      </p:sp>
    </p:spTree>
    <p:extLst>
      <p:ext uri="{BB962C8B-B14F-4D97-AF65-F5344CB8AC3E}">
        <p14:creationId xmlns:p14="http://schemas.microsoft.com/office/powerpoint/2010/main" val="132264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Preparing the model</a:t>
            </a:r>
            <a:br>
              <a:rPr lang="en-US" dirty="0"/>
            </a:br>
            <a:endParaRPr lang="en-US" dirty="0"/>
          </a:p>
        </p:txBody>
      </p:sp>
      <p:sp>
        <p:nvSpPr>
          <p:cNvPr id="3" name="Content Placeholder 2"/>
          <p:cNvSpPr>
            <a:spLocks noGrp="1"/>
          </p:cNvSpPr>
          <p:nvPr>
            <p:ph sz="half" idx="1"/>
          </p:nvPr>
        </p:nvSpPr>
        <p:spPr/>
        <p:txBody>
          <a:bodyPr>
            <a:normAutofit/>
          </a:bodyPr>
          <a:lstStyle/>
          <a:p>
            <a:pPr>
              <a:lnSpc>
                <a:spcPct val="150000"/>
              </a:lnSpc>
            </a:pPr>
            <a:r>
              <a:rPr lang="en-US" sz="2000" i="1" dirty="0" err="1">
                <a:latin typeface="Times New Roman" panose="02020603050405020304" pitchFamily="18" charset="0"/>
                <a:cs typeface="Times New Roman" panose="02020603050405020304" pitchFamily="18" charset="0"/>
              </a:rPr>
              <a:t>train_test_split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 splits data into: </a:t>
            </a:r>
          </a:p>
          <a:p>
            <a:pPr>
              <a:lnSpc>
                <a:spcPct val="150000"/>
              </a:lnSpc>
            </a:pPr>
            <a:r>
              <a:rPr lang="en-US" sz="2000" dirty="0">
                <a:latin typeface="Times New Roman" panose="02020603050405020304" pitchFamily="18" charset="0"/>
                <a:cs typeface="Times New Roman" panose="02020603050405020304" pitchFamily="18" charset="0"/>
              </a:rPr>
              <a:t>Training set 70%</a:t>
            </a:r>
          </a:p>
          <a:p>
            <a:pPr>
              <a:lnSpc>
                <a:spcPct val="150000"/>
              </a:lnSpc>
            </a:pPr>
            <a:r>
              <a:rPr lang="en-US" sz="2000" dirty="0">
                <a:latin typeface="Times New Roman" panose="02020603050405020304" pitchFamily="18" charset="0"/>
                <a:cs typeface="Times New Roman" panose="02020603050405020304" pitchFamily="18" charset="0"/>
              </a:rPr>
              <a:t>Test set 30%</a:t>
            </a:r>
          </a:p>
        </p:txBody>
      </p:sp>
      <p:sp>
        <p:nvSpPr>
          <p:cNvPr id="4" name="Content Placeholder 3"/>
          <p:cNvSpPr>
            <a:spLocks noGrp="1"/>
          </p:cNvSpPr>
          <p:nvPr>
            <p:ph sz="half" idx="2"/>
          </p:nvPr>
        </p:nvSpPr>
        <p:spPr>
          <a:xfrm>
            <a:off x="6172200" y="1825625"/>
            <a:ext cx="5181600" cy="3295015"/>
          </a:xfrm>
        </p:spPr>
        <p:txBody>
          <a:bodyPr/>
          <a:lstStyle/>
          <a:p>
            <a:pPr marL="0" indent="0">
              <a:buNone/>
            </a:pPr>
            <a:r>
              <a:rPr lang="en-US" sz="2000" b="1" dirty="0">
                <a:latin typeface="Times New Roman" panose="02020603050405020304" pitchFamily="18" charset="0"/>
                <a:cs typeface="Times New Roman" panose="02020603050405020304" pitchFamily="18" charset="0"/>
              </a:rPr>
              <a:t>Training set </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560" y="2233930"/>
            <a:ext cx="5120640" cy="2886710"/>
          </a:xfrm>
          <a:prstGeom prst="rect">
            <a:avLst/>
          </a:prstGeom>
          <a:noFill/>
          <a:ln>
            <a:noFill/>
          </a:ln>
        </p:spPr>
      </p:pic>
      <p:sp>
        <p:nvSpPr>
          <p:cNvPr id="7" name="TextBox 6"/>
          <p:cNvSpPr txBox="1"/>
          <p:nvPr/>
        </p:nvSpPr>
        <p:spPr>
          <a:xfrm>
            <a:off x="838200" y="4196387"/>
            <a:ext cx="612648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Test set </a:t>
            </a:r>
          </a:p>
          <a:p>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9680" y="4526280"/>
            <a:ext cx="5135880" cy="2278895"/>
          </a:xfrm>
          <a:prstGeom prst="rect">
            <a:avLst/>
          </a:prstGeom>
          <a:noFill/>
          <a:ln>
            <a:noFill/>
          </a:ln>
        </p:spPr>
      </p:pic>
    </p:spTree>
    <p:extLst>
      <p:ext uri="{BB962C8B-B14F-4D97-AF65-F5344CB8AC3E}">
        <p14:creationId xmlns:p14="http://schemas.microsoft.com/office/powerpoint/2010/main" val="221941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SVC Model Initialization</a:t>
            </a:r>
          </a:p>
        </p:txBody>
      </p:sp>
      <p:pic>
        <p:nvPicPr>
          <p:cNvPr id="5" name="Content Placeholder 4"/>
          <p:cNvPicPr>
            <a:picLocks noGrp="1"/>
          </p:cNvPicPr>
          <p:nvPr>
            <p:ph sz="half" idx="2"/>
          </p:nvPr>
        </p:nvPicPr>
        <p:blipFill>
          <a:blip r:embed="rId8"/>
          <a:stretch>
            <a:fillRect/>
          </a:stretch>
        </p:blipFill>
        <p:spPr>
          <a:xfrm>
            <a:off x="439967" y="2482515"/>
            <a:ext cx="5451627" cy="954034"/>
          </a:xfrm>
          <a:prstGeom prst="rect">
            <a:avLst/>
          </a:prstGeom>
          <a:effectLst>
            <a:outerShdw blurRad="50800" dist="38100" dir="5400000" algn="t" rotWithShape="0">
              <a:prstClr val="black">
                <a:alpha val="43000"/>
              </a:prstClr>
            </a:outerShdw>
          </a:effectLst>
        </p:spPr>
      </p:pic>
      <p:sp>
        <p:nvSpPr>
          <p:cNvPr id="3" name="Content Placeholder 2"/>
          <p:cNvSpPr>
            <a:spLocks noGrp="1"/>
          </p:cNvSpPr>
          <p:nvPr>
            <p:ph sz="half" idx="1"/>
          </p:nvPr>
        </p:nvSpPr>
        <p:spPr>
          <a:xfrm>
            <a:off x="6575729" y="2052214"/>
            <a:ext cx="4415293" cy="4196185"/>
          </a:xfrm>
        </p:spPr>
        <p:txBody>
          <a:bodyPr vert="horz" lIns="91440" tIns="45720" rIns="91440" bIns="45720" rtlCol="0">
            <a:normAutofit/>
          </a:bodyPr>
          <a:lstStyle/>
          <a:p>
            <a:r>
              <a:rPr lang="en-US" dirty="0"/>
              <a:t>SVC model initialized with polynomial kernel with 1 regularization parameter and gamma value as auto</a:t>
            </a:r>
          </a:p>
          <a:p>
            <a:r>
              <a:rPr lang="en-US" dirty="0"/>
              <a:t>Model trained the model using the fit method.</a:t>
            </a:r>
          </a:p>
          <a:p>
            <a:endParaRPr lang="en-US" dirty="0"/>
          </a:p>
        </p:txBody>
      </p:sp>
    </p:spTree>
    <p:extLst>
      <p:ext uri="{BB962C8B-B14F-4D97-AF65-F5344CB8AC3E}">
        <p14:creationId xmlns:p14="http://schemas.microsoft.com/office/powerpoint/2010/main" val="217705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Evaluating SVC Model</a:t>
            </a:r>
          </a:p>
        </p:txBody>
      </p:sp>
      <p:pic>
        <p:nvPicPr>
          <p:cNvPr id="5" name="Content Placeholder 4"/>
          <p:cNvPicPr>
            <a:picLocks noGrp="1"/>
          </p:cNvPicPr>
          <p:nvPr>
            <p:ph sz="half" idx="1"/>
          </p:nvPr>
        </p:nvPicPr>
        <p:blipFill>
          <a:blip r:embed="rId3"/>
          <a:stretch>
            <a:fillRect/>
          </a:stretch>
        </p:blipFill>
        <p:spPr>
          <a:xfrm>
            <a:off x="838200" y="1690689"/>
            <a:ext cx="4495800" cy="3277552"/>
          </a:xfrm>
          <a:prstGeom prst="rect">
            <a:avLst/>
          </a:prstGeom>
        </p:spPr>
      </p:pic>
      <p:sp>
        <p:nvSpPr>
          <p:cNvPr id="4" name="Content Placeholder 3"/>
          <p:cNvSpPr>
            <a:spLocks noGrp="1"/>
          </p:cNvSpPr>
          <p:nvPr>
            <p:ph sz="half" idx="2"/>
          </p:nvPr>
        </p:nvSpPr>
        <p:spPr>
          <a:xfrm>
            <a:off x="6172200" y="1249680"/>
            <a:ext cx="5181600" cy="4927283"/>
          </a:xfrm>
        </p:spPr>
        <p:txBody>
          <a:bodyPr/>
          <a:lstStyle/>
          <a:p>
            <a:r>
              <a:rPr lang="en-US" dirty="0"/>
              <a:t>Predicted v Actual Output</a:t>
            </a:r>
          </a:p>
          <a:p>
            <a:endParaRPr lang="en-US" dirty="0"/>
          </a:p>
        </p:txBody>
      </p:sp>
      <p:pic>
        <p:nvPicPr>
          <p:cNvPr id="6" name="Picture 5"/>
          <p:cNvPicPr/>
          <p:nvPr/>
        </p:nvPicPr>
        <p:blipFill>
          <a:blip r:embed="rId4"/>
          <a:stretch>
            <a:fillRect/>
          </a:stretch>
        </p:blipFill>
        <p:spPr>
          <a:xfrm>
            <a:off x="6096000" y="1788794"/>
            <a:ext cx="4861560" cy="1723550"/>
          </a:xfrm>
          <a:prstGeom prst="rect">
            <a:avLst/>
          </a:prstGeom>
        </p:spPr>
      </p:pic>
      <p:pic>
        <p:nvPicPr>
          <p:cNvPr id="7" name="Picture 6"/>
          <p:cNvPicPr/>
          <p:nvPr/>
        </p:nvPicPr>
        <p:blipFill>
          <a:blip r:embed="rId5"/>
          <a:stretch>
            <a:fillRect/>
          </a:stretch>
        </p:blipFill>
        <p:spPr>
          <a:xfrm>
            <a:off x="6096000" y="3610450"/>
            <a:ext cx="4815840" cy="1681163"/>
          </a:xfrm>
          <a:prstGeom prst="rect">
            <a:avLst/>
          </a:prstGeom>
        </p:spPr>
      </p:pic>
      <p:sp>
        <p:nvSpPr>
          <p:cNvPr id="8" name="TextBox 7"/>
          <p:cNvSpPr txBox="1"/>
          <p:nvPr/>
        </p:nvSpPr>
        <p:spPr>
          <a:xfrm>
            <a:off x="502920" y="5334000"/>
            <a:ext cx="530352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model is 76% accurate </a:t>
            </a:r>
          </a:p>
        </p:txBody>
      </p:sp>
      <p:sp>
        <p:nvSpPr>
          <p:cNvPr id="9" name="TextBox 8"/>
          <p:cNvSpPr txBox="1"/>
          <p:nvPr/>
        </p:nvSpPr>
        <p:spPr>
          <a:xfrm flipH="1">
            <a:off x="5305371" y="5657372"/>
            <a:ext cx="525594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MSE is quite high with a 49% score. We need to improve accuracy of the model.</a:t>
            </a:r>
          </a:p>
        </p:txBody>
      </p:sp>
    </p:spTree>
    <p:extLst>
      <p:ext uri="{BB962C8B-B14F-4D97-AF65-F5344CB8AC3E}">
        <p14:creationId xmlns:p14="http://schemas.microsoft.com/office/powerpoint/2010/main" val="320439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Improving the accuracy of SVC Model</a:t>
            </a:r>
          </a:p>
        </p:txBody>
      </p:sp>
      <p:sp>
        <p:nvSpPr>
          <p:cNvPr id="3" name="Content Placeholder 2"/>
          <p:cNvSpPr>
            <a:spLocks noGrp="1"/>
          </p:cNvSpPr>
          <p:nvPr>
            <p:ph sz="half" idx="1"/>
          </p:nvPr>
        </p:nvSpPr>
        <p:spPr/>
        <p:txBody>
          <a:bodyPr>
            <a:normAutofit fontScale="92500" lnSpcReduction="20000"/>
          </a:bodyPr>
          <a:lstStyle/>
          <a:p>
            <a:pPr>
              <a:lnSpc>
                <a:spcPct val="150000"/>
              </a:lnSpc>
            </a:pPr>
            <a:r>
              <a:rPr lang="en-US" sz="2000" dirty="0" err="1">
                <a:latin typeface="Times New Roman" panose="02020603050405020304" pitchFamily="18" charset="0"/>
                <a:cs typeface="Times New Roman" panose="02020603050405020304" pitchFamily="18" charset="0"/>
              </a:rPr>
              <a:t>Scikit-Learn’s</a:t>
            </a:r>
            <a:r>
              <a:rPr lang="en-US" sz="2000" dirty="0">
                <a:latin typeface="Times New Roman" panose="02020603050405020304" pitchFamily="18" charset="0"/>
                <a:cs typeface="Times New Roman" panose="02020603050405020304" pitchFamily="18" charset="0"/>
              </a:rPr>
              <a:t> K-Fold Cross-Validation feature used to improve the model</a:t>
            </a:r>
          </a:p>
          <a:p>
            <a:pPr>
              <a:lnSpc>
                <a:spcPct val="150000"/>
              </a:lnSpc>
            </a:pPr>
            <a:r>
              <a:rPr lang="en-US" sz="2000" dirty="0">
                <a:latin typeface="Times New Roman" panose="02020603050405020304" pitchFamily="18" charset="0"/>
                <a:cs typeface="Times New Roman" panose="02020603050405020304" pitchFamily="18" charset="0"/>
              </a:rPr>
              <a:t>Training set is split into 10 folds</a:t>
            </a:r>
          </a:p>
          <a:p>
            <a:pPr>
              <a:lnSpc>
                <a:spcPct val="150000"/>
              </a:lnSpc>
            </a:pPr>
            <a:r>
              <a:rPr lang="en-US" sz="2000" dirty="0">
                <a:latin typeface="Times New Roman" panose="02020603050405020304" pitchFamily="18" charset="0"/>
                <a:cs typeface="Times New Roman" panose="02020603050405020304" pitchFamily="18" charset="0"/>
              </a:rPr>
              <a:t>Model is trained and evaluated 10 times</a:t>
            </a:r>
          </a:p>
          <a:p>
            <a:pPr>
              <a:lnSpc>
                <a:spcPct val="150000"/>
              </a:lnSpc>
            </a:pPr>
            <a:r>
              <a:rPr lang="en-US" sz="2000" dirty="0">
                <a:latin typeface="Times New Roman" panose="02020603050405020304" pitchFamily="18" charset="0"/>
                <a:cs typeface="Times New Roman" panose="02020603050405020304" pitchFamily="18" charset="0"/>
              </a:rPr>
              <a:t>Accuracy of the model is improved to 78%</a:t>
            </a:r>
          </a:p>
          <a:p>
            <a:pPr>
              <a:lnSpc>
                <a:spcPct val="150000"/>
              </a:lnSpc>
            </a:pPr>
            <a:r>
              <a:rPr lang="en-US" sz="2000" dirty="0">
                <a:latin typeface="Times New Roman" panose="02020603050405020304" pitchFamily="18" charset="0"/>
                <a:cs typeface="Times New Roman" panose="02020603050405020304" pitchFamily="18" charset="0"/>
              </a:rPr>
              <a:t>RMSE is 0.5076684673359896 which is quite less compared to previous model</a:t>
            </a:r>
          </a:p>
        </p:txBody>
      </p:sp>
      <p:pic>
        <p:nvPicPr>
          <p:cNvPr id="5" name="Content Placeholder 4"/>
          <p:cNvPicPr>
            <a:picLocks noGrp="1"/>
          </p:cNvPicPr>
          <p:nvPr>
            <p:ph sz="half" idx="2"/>
          </p:nvPr>
        </p:nvPicPr>
        <p:blipFill>
          <a:blip r:embed="rId2"/>
          <a:stretch>
            <a:fillRect/>
          </a:stretch>
        </p:blipFill>
        <p:spPr>
          <a:xfrm>
            <a:off x="6172200" y="2137213"/>
            <a:ext cx="6019800" cy="3088082"/>
          </a:xfrm>
          <a:prstGeom prst="rect">
            <a:avLst/>
          </a:prstGeom>
        </p:spPr>
      </p:pic>
      <p:sp>
        <p:nvSpPr>
          <p:cNvPr id="6" name="TextBox 5"/>
          <p:cNvSpPr txBox="1"/>
          <p:nvPr/>
        </p:nvSpPr>
        <p:spPr>
          <a:xfrm>
            <a:off x="5394960" y="5471160"/>
            <a:ext cx="5958840"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was used to find the best </a:t>
            </a:r>
            <a:r>
              <a:rPr lang="en-US" sz="2000" dirty="0" err="1">
                <a:latin typeface="Times New Roman" panose="02020603050405020304" pitchFamily="18" charset="0"/>
                <a:cs typeface="Times New Roman" panose="02020603050405020304" pitchFamily="18" charset="0"/>
              </a:rPr>
              <a:t>params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6081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133</TotalTime>
  <Words>984</Words>
  <Application>Microsoft Office PowerPoint</Application>
  <PresentationFormat>Widescreen</PresentationFormat>
  <Paragraphs>95</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vt:lpstr>
      <vt:lpstr>Weather Image Recognition</vt:lpstr>
      <vt:lpstr>Background and Problem Statement</vt:lpstr>
      <vt:lpstr>Purpose of Project</vt:lpstr>
      <vt:lpstr>SVC and Decision Tree Dataset</vt:lpstr>
      <vt:lpstr>CNN Dataset</vt:lpstr>
      <vt:lpstr>Preparing the model </vt:lpstr>
      <vt:lpstr>SVC Model Initialization</vt:lpstr>
      <vt:lpstr>Evaluating SVC Model</vt:lpstr>
      <vt:lpstr>Improving the accuracy of SVC Model</vt:lpstr>
      <vt:lpstr>Decision Tree Model </vt:lpstr>
      <vt:lpstr>Improving Decision Tree Model Accuracy </vt:lpstr>
      <vt:lpstr>Convolutional Neural Network Model</vt:lpstr>
      <vt:lpstr>Image Processing and Data Augmentation</vt:lpstr>
      <vt:lpstr>Improving CNN Accuracy</vt:lpstr>
      <vt:lpstr>Comparing the Models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Ajay Naik</cp:lastModifiedBy>
  <cp:revision>24</cp:revision>
  <dcterms:created xsi:type="dcterms:W3CDTF">2022-12-05T01:40:51Z</dcterms:created>
  <dcterms:modified xsi:type="dcterms:W3CDTF">2022-12-07T23:58:16Z</dcterms:modified>
</cp:coreProperties>
</file>