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85" r:id="rId7"/>
    <p:sldId id="290" r:id="rId8"/>
    <p:sldId id="292" r:id="rId9"/>
    <p:sldId id="289" r:id="rId10"/>
    <p:sldId id="288" r:id="rId11"/>
    <p:sldId id="286" r:id="rId12"/>
    <p:sldId id="287" r:id="rId13"/>
    <p:sldId id="291" r:id="rId14"/>
    <p:sldId id="293" r:id="rId15"/>
    <p:sldId id="28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lides" id="{8C228BB0-D381-4693-8488-0B287567DFCB}">
          <p14:sldIdLst>
            <p14:sldId id="256"/>
            <p14:sldId id="262"/>
            <p14:sldId id="285"/>
            <p14:sldId id="290"/>
            <p14:sldId id="292"/>
            <p14:sldId id="289"/>
            <p14:sldId id="288"/>
            <p14:sldId id="286"/>
            <p14:sldId id="287"/>
            <p14:sldId id="291"/>
            <p14:sldId id="29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18B"/>
    <a:srgbClr val="1A4C57"/>
    <a:srgbClr val="FFFFFF"/>
    <a:srgbClr val="0784AA"/>
    <a:srgbClr val="F3F4F4"/>
    <a:srgbClr val="F4F5F5"/>
    <a:srgbClr val="F5F6F6"/>
    <a:srgbClr val="F7F7F7"/>
    <a:srgbClr val="F8F8F8"/>
    <a:srgbClr val="F6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F8486-EB90-4DF2-AF60-D8D8689CA711}">
  <a:tblStyle styleId="{83EF8486-EB90-4DF2-AF60-D8D8689CA71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69" autoAdjust="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A4C57"/>
            </a:solidFill>
          </c:spPr>
          <c:dPt>
            <c:idx val="0"/>
            <c:bubble3D val="0"/>
            <c:spPr>
              <a:solidFill>
                <a:srgbClr val="0784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88E-4121-86BC-FFAF5B35BEAF}"/>
              </c:ext>
            </c:extLst>
          </c:dPt>
          <c:dPt>
            <c:idx val="1"/>
            <c:bubble3D val="0"/>
            <c:spPr>
              <a:solidFill>
                <a:srgbClr val="1A4C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8E-4121-86BC-FFAF5B35BE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Preminuli</c:v>
                </c:pt>
                <c:pt idx="1">
                  <c:v>Preživjeli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7000000</c:v>
                </c:pt>
                <c:pt idx="1">
                  <c:v>8000000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E-4121-86BC-FFAF5B35BE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C618B"/>
            </a:solidFill>
          </c:spPr>
          <c:dPt>
            <c:idx val="0"/>
            <c:bubble3D val="0"/>
            <c:spPr>
              <a:solidFill>
                <a:srgbClr val="0784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03-4677-9803-556AD735DAC3}"/>
              </c:ext>
            </c:extLst>
          </c:dPt>
          <c:dPt>
            <c:idx val="1"/>
            <c:bubble3D val="0"/>
            <c:spPr>
              <a:solidFill>
                <a:srgbClr val="1A4C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303-4677-9803-556AD735DA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Preživjeli</c:v>
                </c:pt>
                <c:pt idx="1">
                  <c:v>Preminuli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9000</c:v>
                </c:pt>
                <c:pt idx="1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3-4677-9803-556AD735D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635CF4-0614-4B82-AADF-8113DA07F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137A2-2C00-4616-9EB1-CAE89D12A4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E2686-7CF4-4DA2-ABA8-630E04D63F57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33BCD-A39F-4778-BDFC-8E525F7253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1C78-93D3-4C76-9E43-EF82ACBFBF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52BDC-E74F-40D8-B237-6BCA4380F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52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50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52561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4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četni slide">
    <p:bg>
      <p:bgPr>
        <a:blipFill dpi="0" rotWithShape="1">
          <a:blip r:embed="rId2">
            <a:lum/>
          </a:blip>
          <a:srcRect/>
          <a:stretch>
            <a:fillRect l="2000" t="10000" r="10000" b="2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medijalni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2F62-6A2B-42D9-B95A-2F3A094B22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699" y="647703"/>
            <a:ext cx="7839076" cy="3838575"/>
          </a:xfrm>
        </p:spPr>
        <p:txBody>
          <a:bodyPr/>
          <a:lstStyle>
            <a:lvl1pPr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Tekst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B00CD9-75CE-4495-9E40-571C07170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9189" y="767592"/>
            <a:ext cx="1825263" cy="418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2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2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F6A456-43E2-4ADE-A50D-FFE5984B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476726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accent1">
              <a:lumMod val="75000"/>
            </a:schemeClr>
          </a:solidFill>
          <a:latin typeface="+mj-lt"/>
          <a:ea typeface="Segoe UI" panose="020B0502040204020203" pitchFamily="34" charset="0"/>
          <a:cs typeface="Segoe UI" panose="020B0502040204020203" pitchFamily="34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000" t="5000" r="10000" b="2000"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5144655" y="2314275"/>
            <a:ext cx="4082472" cy="12125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hr-BA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NextStep</a:t>
            </a:r>
            <a:br>
              <a:rPr lang="en-GB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</a:br>
            <a:r>
              <a:rPr lang="hr-BA" sz="240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Making Updates</a:t>
            </a:r>
            <a:endParaRPr lang="en" dirty="0">
              <a:solidFill>
                <a:schemeClr val="tx1"/>
              </a:solidFill>
              <a:latin typeface="+mn-lt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hand holding a video game remote control&#10;&#10;Description automatically generated">
            <a:extLst>
              <a:ext uri="{FF2B5EF4-FFF2-40B4-BE49-F238E27FC236}">
                <a16:creationId xmlns:a16="http://schemas.microsoft.com/office/drawing/2014/main" id="{BA6691EC-A9D2-478D-B236-803303B5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87" y="1139123"/>
            <a:ext cx="4199626" cy="3128721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4A087FE1-CCA1-4E1F-BEAE-65A219FD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61476">
            <a:off x="5401867" y="1528452"/>
            <a:ext cx="2937582" cy="2350065"/>
          </a:xfrm>
          <a:prstGeom prst="rect">
            <a:avLst/>
          </a:prstGeom>
        </p:spPr>
      </p:pic>
      <p:pic>
        <p:nvPicPr>
          <p:cNvPr id="4" name="Content Placeholder 3" descr="A picture containing remote, sitting, black, white&#10;&#10;Description automatically generated">
            <a:extLst>
              <a:ext uri="{FF2B5EF4-FFF2-40B4-BE49-F238E27FC236}">
                <a16:creationId xmlns:a16="http://schemas.microsoft.com/office/drawing/2014/main" id="{3D28AAD6-7085-4316-B73C-6F1C135F743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738507" y="1751309"/>
            <a:ext cx="2524742" cy="214603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C0C311-6B75-4621-B1E7-8C0A765A2CBA}"/>
              </a:ext>
            </a:extLst>
          </p:cNvPr>
          <p:cNvSpPr txBox="1"/>
          <p:nvPr/>
        </p:nvSpPr>
        <p:spPr>
          <a:xfrm>
            <a:off x="2572719" y="967398"/>
            <a:ext cx="361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2400" dirty="0">
                <a:solidFill>
                  <a:srgbClr val="1A4C57"/>
                </a:solidFill>
              </a:rPr>
              <a:t>Upravljanje aplikacijom</a:t>
            </a:r>
          </a:p>
        </p:txBody>
      </p:sp>
    </p:spTree>
    <p:extLst>
      <p:ext uri="{BB962C8B-B14F-4D97-AF65-F5344CB8AC3E}">
        <p14:creationId xmlns:p14="http://schemas.microsoft.com/office/powerpoint/2010/main" val="16506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graphics, drawing, shirt&#10;&#10;Description automatically generated">
            <a:extLst>
              <a:ext uri="{FF2B5EF4-FFF2-40B4-BE49-F238E27FC236}">
                <a16:creationId xmlns:a16="http://schemas.microsoft.com/office/drawing/2014/main" id="{867D5924-E1F0-4E62-B6B7-A246E5F0615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4960" y="1245867"/>
            <a:ext cx="2648717" cy="26517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ECDCE-9BE6-4D23-8F95-C2DDFAD16058}"/>
              </a:ext>
            </a:extLst>
          </p:cNvPr>
          <p:cNvSpPr txBox="1"/>
          <p:nvPr/>
        </p:nvSpPr>
        <p:spPr>
          <a:xfrm>
            <a:off x="1270861" y="1069383"/>
            <a:ext cx="392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2400" dirty="0">
                <a:solidFill>
                  <a:srgbClr val="1A4C57"/>
                </a:solidFill>
              </a:rPr>
              <a:t> Prednosti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B5538-716F-47A9-9551-59F8AEB9BCD5}"/>
              </a:ext>
            </a:extLst>
          </p:cNvPr>
          <p:cNvSpPr txBox="1"/>
          <p:nvPr/>
        </p:nvSpPr>
        <p:spPr>
          <a:xfrm>
            <a:off x="1208868" y="2316048"/>
            <a:ext cx="631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B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E7258-C309-4CF2-8146-729D2F345CEB}"/>
              </a:ext>
            </a:extLst>
          </p:cNvPr>
          <p:cNvSpPr txBox="1"/>
          <p:nvPr/>
        </p:nvSpPr>
        <p:spPr>
          <a:xfrm>
            <a:off x="1123627" y="1821051"/>
            <a:ext cx="5773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2000" dirty="0">
                <a:solidFill>
                  <a:srgbClr val="2C618B"/>
                </a:solidFill>
              </a:rPr>
              <a:t>-Nema direktne konkurencije</a:t>
            </a:r>
            <a:br>
              <a:rPr lang="hr-BA" sz="2000" dirty="0">
                <a:solidFill>
                  <a:srgbClr val="2C618B"/>
                </a:solidFill>
              </a:rPr>
            </a:br>
            <a:br>
              <a:rPr lang="hr-BA" sz="2000" dirty="0">
                <a:solidFill>
                  <a:srgbClr val="2C618B"/>
                </a:solidFill>
              </a:rPr>
            </a:br>
            <a:r>
              <a:rPr lang="hr-BA" sz="2000" dirty="0">
                <a:solidFill>
                  <a:srgbClr val="2C618B"/>
                </a:solidFill>
              </a:rPr>
              <a:t>-Preporuka stručnjaka</a:t>
            </a:r>
            <a:br>
              <a:rPr lang="hr-BA" sz="2000" dirty="0">
                <a:solidFill>
                  <a:srgbClr val="2C618B"/>
                </a:solidFill>
              </a:rPr>
            </a:br>
            <a:br>
              <a:rPr lang="hr-BA" sz="2000" dirty="0">
                <a:solidFill>
                  <a:srgbClr val="2C618B"/>
                </a:solidFill>
              </a:rPr>
            </a:br>
            <a:r>
              <a:rPr lang="hr-BA" sz="2000" dirty="0">
                <a:solidFill>
                  <a:srgbClr val="2C618B"/>
                </a:solidFill>
              </a:rPr>
              <a:t>-Minimalna financijska ulaganja</a:t>
            </a:r>
          </a:p>
          <a:p>
            <a:endParaRPr lang="hr-BA" sz="2000" dirty="0"/>
          </a:p>
        </p:txBody>
      </p:sp>
    </p:spTree>
    <p:extLst>
      <p:ext uri="{BB962C8B-B14F-4D97-AF65-F5344CB8AC3E}">
        <p14:creationId xmlns:p14="http://schemas.microsoft.com/office/powerpoint/2010/main" val="34944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39693A-9F25-48C6-A932-1FD00486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" y="322036"/>
            <a:ext cx="8020595" cy="44558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4D67-0038-410A-AF23-A6F8B34724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23461" y="1551171"/>
            <a:ext cx="3396342" cy="644067"/>
          </a:xfrm>
        </p:spPr>
        <p:txBody>
          <a:bodyPr anchor="ctr"/>
          <a:lstStyle/>
          <a:p>
            <a:pPr algn="ctr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31500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83DCD7C-6EFC-4C31-9CEE-7DEC5294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96" y="683574"/>
            <a:ext cx="5562529" cy="3792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9D7533-75BB-4C10-85A2-1A7F0D59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09" y="1469942"/>
            <a:ext cx="2362982" cy="2395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3C1C6-C348-4987-8F8B-CB2F2D2E1365}"/>
              </a:ext>
            </a:extLst>
          </p:cNvPr>
          <p:cNvSpPr txBox="1"/>
          <p:nvPr/>
        </p:nvSpPr>
        <p:spPr>
          <a:xfrm>
            <a:off x="2481943" y="1016744"/>
            <a:ext cx="438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b="1" dirty="0"/>
              <a:t>Molimo vas da provjerite da li vam je mikrofon isključen </a:t>
            </a:r>
          </a:p>
        </p:txBody>
      </p:sp>
    </p:spTree>
    <p:extLst>
      <p:ext uri="{BB962C8B-B14F-4D97-AF65-F5344CB8AC3E}">
        <p14:creationId xmlns:p14="http://schemas.microsoft.com/office/powerpoint/2010/main" val="42867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8132B2-9C26-43AF-A81F-49E6B1B1046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27477675"/>
              </p:ext>
            </p:extLst>
          </p:nvPr>
        </p:nvGraphicFramePr>
        <p:xfrm>
          <a:off x="228439" y="1416322"/>
          <a:ext cx="4427996" cy="283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5D0BDDA-124B-4D2E-B2B8-49AEBFB33A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083757"/>
              </p:ext>
            </p:extLst>
          </p:nvPr>
        </p:nvGraphicFramePr>
        <p:xfrm>
          <a:off x="4204883" y="1385325"/>
          <a:ext cx="4102207" cy="289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297659A-D3E6-4DC8-A1AE-AF2593BCC65E}"/>
              </a:ext>
            </a:extLst>
          </p:cNvPr>
          <p:cNvSpPr txBox="1"/>
          <p:nvPr/>
        </p:nvSpPr>
        <p:spPr>
          <a:xfrm>
            <a:off x="1105709" y="1119819"/>
            <a:ext cx="267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sz="1800" dirty="0"/>
              <a:t>Globalno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FF55D-E95A-492B-88E8-B885E4F8BDAF}"/>
              </a:ext>
            </a:extLst>
          </p:cNvPr>
          <p:cNvSpPr txBox="1"/>
          <p:nvPr/>
        </p:nvSpPr>
        <p:spPr>
          <a:xfrm>
            <a:off x="5364835" y="1119819"/>
            <a:ext cx="17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sz="1800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11221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D0E48-BCE9-4953-9582-8381E3053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hr-BA" dirty="0"/>
              <a:t>Koji problem rješavamo?</a:t>
            </a:r>
          </a:p>
        </p:txBody>
      </p:sp>
      <p:pic>
        <p:nvPicPr>
          <p:cNvPr id="4" name="Picture 3" descr="A picture containing graphics, drawing, shirt&#10;&#10;Description automatically generated">
            <a:extLst>
              <a:ext uri="{FF2B5EF4-FFF2-40B4-BE49-F238E27FC236}">
                <a16:creationId xmlns:a16="http://schemas.microsoft.com/office/drawing/2014/main" id="{926D5B2F-4A06-4875-B32A-2160FD3345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7641" y="1245867"/>
            <a:ext cx="2648717" cy="2651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8D6C6-47C3-4414-B19F-2A4329219F14}"/>
              </a:ext>
            </a:extLst>
          </p:cNvPr>
          <p:cNvSpPr txBox="1"/>
          <p:nvPr/>
        </p:nvSpPr>
        <p:spPr>
          <a:xfrm>
            <a:off x="1216617" y="1596325"/>
            <a:ext cx="63698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1600" dirty="0"/>
              <a:t>1. Nedostatak provjerenih informacija koje su vitalne za oporavak bolesnika. </a:t>
            </a:r>
            <a:br>
              <a:rPr lang="hr-BA" sz="1600" dirty="0"/>
            </a:br>
            <a:br>
              <a:rPr lang="hr-BA" sz="1600" b="1" dirty="0"/>
            </a:br>
            <a:r>
              <a:rPr lang="hr-BA" sz="1600" dirty="0"/>
              <a:t>2. Nedostatak tehnološkog rješenja koji nudi sve potrebe bolesnika na jednom mjestu.</a:t>
            </a:r>
            <a:br>
              <a:rPr lang="hr-BA" sz="1600" dirty="0"/>
            </a:br>
            <a:br>
              <a:rPr lang="hr-BA" sz="1600" dirty="0"/>
            </a:br>
            <a:r>
              <a:rPr lang="hr-BA" sz="1600" dirty="0"/>
              <a:t>3. Nedostatak automatske medicinske pomoći uzrokovane COVIDom-19.</a:t>
            </a:r>
            <a:br>
              <a:rPr lang="hr-BA" sz="1600" dirty="0"/>
            </a:br>
            <a:br>
              <a:rPr lang="hr-BA" sz="1600" dirty="0"/>
            </a:br>
            <a:r>
              <a:rPr lang="hr-BA" sz="1600" dirty="0"/>
              <a:t>4. Nedostatak financija za rad medicinskog stručnja sa bolesnikom.</a:t>
            </a:r>
          </a:p>
        </p:txBody>
      </p:sp>
    </p:spTree>
    <p:extLst>
      <p:ext uri="{BB962C8B-B14F-4D97-AF65-F5344CB8AC3E}">
        <p14:creationId xmlns:p14="http://schemas.microsoft.com/office/powerpoint/2010/main" val="40292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video game remote control&#10;&#10;Description automatically generated">
            <a:extLst>
              <a:ext uri="{FF2B5EF4-FFF2-40B4-BE49-F238E27FC236}">
                <a16:creationId xmlns:a16="http://schemas.microsoft.com/office/drawing/2014/main" id="{99634216-ED47-42B8-B549-AF9EDC0B4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5558" r="30712" b="388"/>
          <a:stretch/>
        </p:blipFill>
        <p:spPr>
          <a:xfrm>
            <a:off x="650929" y="667723"/>
            <a:ext cx="2255004" cy="38267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46B95-C5BA-4EA6-9E30-25BBFDA113D6}"/>
              </a:ext>
            </a:extLst>
          </p:cNvPr>
          <p:cNvSpPr/>
          <p:nvPr/>
        </p:nvSpPr>
        <p:spPr>
          <a:xfrm>
            <a:off x="3081009" y="170661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BA" dirty="0">
                <a:solidFill>
                  <a:srgbClr val="2C618B"/>
                </a:solidFill>
              </a:rPr>
              <a:t>- Aplikacija koja pomaže pri rehabilitaciji i socijalizaciji osobama koje su preživjele moždani udar i njihovim porodicama.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CE23B-F54E-437C-B86C-C1203E03379C}"/>
              </a:ext>
            </a:extLst>
          </p:cNvPr>
          <p:cNvSpPr txBox="1"/>
          <p:nvPr/>
        </p:nvSpPr>
        <p:spPr>
          <a:xfrm>
            <a:off x="2247254" y="844658"/>
            <a:ext cx="296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2400" dirty="0">
                <a:solidFill>
                  <a:srgbClr val="1A4C57"/>
                </a:solidFill>
              </a:rPr>
              <a:t>Ciljevi aplikacije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8D68E-2521-4419-8964-9C9A3FFF500A}"/>
              </a:ext>
            </a:extLst>
          </p:cNvPr>
          <p:cNvSpPr txBox="1"/>
          <p:nvPr/>
        </p:nvSpPr>
        <p:spPr>
          <a:xfrm>
            <a:off x="3081009" y="2781946"/>
            <a:ext cx="483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solidFill>
                  <a:srgbClr val="2C618B"/>
                </a:solidFill>
              </a:rPr>
              <a:t>-Razvijena je u potpunosti uz pomoć neurologa, logopeda i fizijatara.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CA3A7-90DB-4826-AAFD-F1DA8776DF12}"/>
              </a:ext>
            </a:extLst>
          </p:cNvPr>
          <p:cNvSpPr txBox="1"/>
          <p:nvPr/>
        </p:nvSpPr>
        <p:spPr>
          <a:xfrm>
            <a:off x="3057761" y="3683289"/>
            <a:ext cx="459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solidFill>
                  <a:srgbClr val="2C618B"/>
                </a:solidFill>
              </a:rPr>
              <a:t>-Minimalan dizajn, maksimalan kapacitet</a:t>
            </a:r>
          </a:p>
        </p:txBody>
      </p:sp>
    </p:spTree>
    <p:extLst>
      <p:ext uri="{BB962C8B-B14F-4D97-AF65-F5344CB8AC3E}">
        <p14:creationId xmlns:p14="http://schemas.microsoft.com/office/powerpoint/2010/main" val="4184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14BE1D-9261-40B8-BB11-DA187FAE5B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30416" y="652462"/>
            <a:ext cx="5446033" cy="3838575"/>
          </a:xfrm>
          <a:solidFill>
            <a:srgbClr val="FFFFFF"/>
          </a:solidFill>
        </p:spPr>
      </p:pic>
      <p:pic>
        <p:nvPicPr>
          <p:cNvPr id="6" name="Picture 5" descr="A picture containing graphics, drawing, shirt&#10;&#10;Description automatically generated">
            <a:extLst>
              <a:ext uri="{FF2B5EF4-FFF2-40B4-BE49-F238E27FC236}">
                <a16:creationId xmlns:a16="http://schemas.microsoft.com/office/drawing/2014/main" id="{801EB706-D1CB-49FA-8EB6-F4930FC1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07" y="1346348"/>
            <a:ext cx="2447986" cy="2450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DC249-E6A3-42F4-BB69-DEABFD7EB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449" y="3475302"/>
            <a:ext cx="1213710" cy="4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4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close up of a map&#10;&#10;Description automatically generated">
            <a:extLst>
              <a:ext uri="{FF2B5EF4-FFF2-40B4-BE49-F238E27FC236}">
                <a16:creationId xmlns:a16="http://schemas.microsoft.com/office/drawing/2014/main" id="{30BA9459-73B4-42AF-BCA0-BD51E7C4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9" y="624457"/>
            <a:ext cx="5796673" cy="387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2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drawing, shirt&#10;&#10;Description automatically generated">
            <a:extLst>
              <a:ext uri="{FF2B5EF4-FFF2-40B4-BE49-F238E27FC236}">
                <a16:creationId xmlns:a16="http://schemas.microsoft.com/office/drawing/2014/main" id="{AEAE5663-3DA7-43CD-A0C3-38A885F6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203441"/>
            <a:ext cx="2828441" cy="283169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15EE7-3F33-420C-AE08-301BAAE2F5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761" y="1307266"/>
            <a:ext cx="5249405" cy="3099661"/>
          </a:xfrm>
        </p:spPr>
        <p:txBody>
          <a:bodyPr/>
          <a:lstStyle/>
          <a:p>
            <a:pPr marL="457200" indent="-457200" algn="ctr">
              <a:buClr>
                <a:srgbClr val="2C618B"/>
              </a:buClr>
              <a:buFont typeface="Wingdings" panose="05000000000000000000" pitchFamily="2" charset="2"/>
              <a:buChar char="§"/>
            </a:pPr>
            <a:r>
              <a:rPr lang="hr-BA" sz="1800" dirty="0">
                <a:solidFill>
                  <a:srgbClr val="2C618B"/>
                </a:solidFill>
              </a:rPr>
              <a:t>Jezičke vježbe</a:t>
            </a:r>
          </a:p>
          <a:p>
            <a:pPr marL="457200" indent="-457200" algn="ctr">
              <a:buClr>
                <a:srgbClr val="2C618B"/>
              </a:buClr>
              <a:buFont typeface="Wingdings" panose="05000000000000000000" pitchFamily="2" charset="2"/>
              <a:buChar char="§"/>
            </a:pPr>
            <a:r>
              <a:rPr lang="hr-BA" sz="1800" dirty="0">
                <a:solidFill>
                  <a:srgbClr val="2C618B"/>
                </a:solidFill>
              </a:rPr>
              <a:t>Fizijatrijske vježbe</a:t>
            </a:r>
          </a:p>
          <a:p>
            <a:pPr marL="457200" indent="-457200" algn="ctr">
              <a:buClr>
                <a:srgbClr val="2C618B"/>
              </a:buClr>
              <a:buFont typeface="Wingdings" panose="05000000000000000000" pitchFamily="2" charset="2"/>
              <a:buChar char="§"/>
            </a:pPr>
            <a:r>
              <a:rPr lang="hr-BA" sz="1800" dirty="0">
                <a:solidFill>
                  <a:srgbClr val="2C618B"/>
                </a:solidFill>
              </a:rPr>
              <a:t>Memorijske vježbe</a:t>
            </a:r>
          </a:p>
          <a:p>
            <a:pPr marL="457200" indent="-457200" algn="ctr">
              <a:buClr>
                <a:srgbClr val="2C618B"/>
              </a:buClr>
              <a:buFont typeface="Wingdings" panose="05000000000000000000" pitchFamily="2" charset="2"/>
              <a:buChar char="§"/>
            </a:pPr>
            <a:r>
              <a:rPr lang="hr-BA" sz="1800" dirty="0">
                <a:solidFill>
                  <a:srgbClr val="2C618B"/>
                </a:solidFill>
              </a:rPr>
              <a:t>Osnovne potrebe</a:t>
            </a:r>
          </a:p>
          <a:p>
            <a:pPr marL="457200" indent="-457200" algn="ctr">
              <a:buClr>
                <a:srgbClr val="2C618B"/>
              </a:buClr>
              <a:buFont typeface="Wingdings" panose="05000000000000000000" pitchFamily="2" charset="2"/>
              <a:buChar char="§"/>
            </a:pPr>
            <a:r>
              <a:rPr lang="hr-BA" sz="1800" dirty="0">
                <a:solidFill>
                  <a:srgbClr val="2C618B"/>
                </a:solidFill>
              </a:rPr>
              <a:t>FAQ</a:t>
            </a:r>
          </a:p>
          <a:p>
            <a:pPr marL="457200" indent="-457200" algn="ctr">
              <a:buClr>
                <a:srgbClr val="2C618B"/>
              </a:buClr>
              <a:buFont typeface="Wingdings" panose="05000000000000000000" pitchFamily="2" charset="2"/>
              <a:buChar char="§"/>
            </a:pPr>
            <a:r>
              <a:rPr lang="hr-BA" sz="1800" dirty="0">
                <a:solidFill>
                  <a:srgbClr val="2C618B"/>
                </a:solidFill>
              </a:rPr>
              <a:t>Uvećalo</a:t>
            </a:r>
          </a:p>
          <a:p>
            <a:pPr marL="457200" indent="-457200" algn="ctr">
              <a:buClr>
                <a:srgbClr val="2C618B"/>
              </a:buClr>
              <a:buFont typeface="Wingdings" panose="05000000000000000000" pitchFamily="2" charset="2"/>
              <a:buChar char="§"/>
            </a:pPr>
            <a:r>
              <a:rPr lang="hr-BA" sz="1800" dirty="0">
                <a:solidFill>
                  <a:srgbClr val="2C618B"/>
                </a:solidFill>
              </a:rPr>
              <a:t>Kalendar </a:t>
            </a:r>
          </a:p>
          <a:p>
            <a:pPr marL="457200" indent="-457200" algn="ctr">
              <a:buClr>
                <a:srgbClr val="2C618B"/>
              </a:buClr>
              <a:buFont typeface="Wingdings" panose="05000000000000000000" pitchFamily="2" charset="2"/>
              <a:buChar char="§"/>
            </a:pPr>
            <a:r>
              <a:rPr lang="hr-BA" sz="1800" dirty="0">
                <a:solidFill>
                  <a:srgbClr val="2C618B"/>
                </a:solidFill>
              </a:rPr>
              <a:t>Podsjetnik za terapije</a:t>
            </a:r>
          </a:p>
          <a:p>
            <a:endParaRPr lang="hr-BA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9E154-FB00-4D31-9B03-13D49C03A6EA}"/>
              </a:ext>
            </a:extLst>
          </p:cNvPr>
          <p:cNvSpPr txBox="1"/>
          <p:nvPr/>
        </p:nvSpPr>
        <p:spPr>
          <a:xfrm>
            <a:off x="2842533" y="839022"/>
            <a:ext cx="382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2400" dirty="0">
                <a:solidFill>
                  <a:srgbClr val="1A4C57"/>
                </a:solidFill>
              </a:rPr>
              <a:t>Komponente aplikacije</a:t>
            </a:r>
          </a:p>
        </p:txBody>
      </p:sp>
    </p:spTree>
    <p:extLst>
      <p:ext uri="{BB962C8B-B14F-4D97-AF65-F5344CB8AC3E}">
        <p14:creationId xmlns:p14="http://schemas.microsoft.com/office/powerpoint/2010/main" val="42446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IT CC -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EF03D372D20649972F2945D01688CC" ma:contentTypeVersion="7" ma:contentTypeDescription="Stvaranje novog dokumenta." ma:contentTypeScope="" ma:versionID="28390fc92e97be563accb7e7f9ea00c6">
  <xsd:schema xmlns:xsd="http://www.w3.org/2001/XMLSchema" xmlns:xs="http://www.w3.org/2001/XMLSchema" xmlns:p="http://schemas.microsoft.com/office/2006/metadata/properties" xmlns:ns2="17eef51d-e161-4d54-abd3-8bd55d922de3" targetNamespace="http://schemas.microsoft.com/office/2006/metadata/properties" ma:root="true" ma:fieldsID="616f67bb483ad5a5e9c0362908adfa10" ns2:_="">
    <xsd:import namespace="17eef51d-e161-4d54-abd3-8bd55d92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ef51d-e161-4d54-abd3-8bd55d922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5D9CE-FA1E-4859-BEC4-EF4DF7179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eef51d-e161-4d54-abd3-8bd55d922d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6FAA9C-46A1-40BF-A529-0376E57633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1A7B27-3491-4987-8D5D-E54B8579C95D}">
  <ds:schemaRefs>
    <ds:schemaRef ds:uri="17eef51d-e161-4d54-abd3-8bd55d922de3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149</Words>
  <Application>Microsoft Office PowerPoint</Application>
  <PresentationFormat>On-screen Show (16:9)</PresentationFormat>
  <Paragraphs>23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Montserrat</vt:lpstr>
      <vt:lpstr>Segoe UI</vt:lpstr>
      <vt:lpstr>Source Sans Pro</vt:lpstr>
      <vt:lpstr>Wingdings</vt:lpstr>
      <vt:lpstr>FIT CC - Template</vt:lpstr>
      <vt:lpstr>NextStep Making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Fakultet Informacijskih Tehnologija</Company>
  <LinksUpToDate>false</LinksUpToDate>
  <SharedDoc>false</SharedDoc>
  <HyperlinkBase>http://cc.fit.ba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CC 2017 Presentation</dc:title>
  <dc:subject>Coding Challenge</dc:subject>
  <dc:creator>MohamedFIT</dc:creator>
  <cp:lastModifiedBy>sanjaemitah@gmail.com</cp:lastModifiedBy>
  <cp:revision>119</cp:revision>
  <dcterms:modified xsi:type="dcterms:W3CDTF">2020-05-28T03:24:48Z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0x010100F6EF03D372D20649972F2945D01688CC</vt:lpwstr>
  </property>
</Properties>
</file>