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71" r:id="rId6"/>
    <p:sldId id="283" r:id="rId7"/>
    <p:sldId id="284" r:id="rId8"/>
    <p:sldId id="285" r:id="rId9"/>
    <p:sldId id="286" r:id="rId10"/>
    <p:sldId id="287" r:id="rId11"/>
    <p:sldId id="288" r:id="rId12"/>
    <p:sldId id="290" r:id="rId13"/>
    <p:sldId id="289" r:id="rId14"/>
    <p:sldId id="291" r:id="rId15"/>
    <p:sldId id="292" r:id="rId16"/>
    <p:sldId id="293" r:id="rId17"/>
    <p:sldId id="294" r:id="rId18"/>
    <p:sldId id="295" r:id="rId19"/>
    <p:sldId id="296" r:id="rId20"/>
    <p:sldId id="297" r:id="rId21"/>
    <p:sldId id="298" r:id="rId22"/>
    <p:sldId id="300"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241" autoAdjust="0"/>
  </p:normalViewPr>
  <p:slideViewPr>
    <p:cSldViewPr snapToGrid="0">
      <p:cViewPr varScale="1">
        <p:scale>
          <a:sx n="114" d="100"/>
          <a:sy n="114" d="100"/>
        </p:scale>
        <p:origin x="31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GVSU Athletic Training Team</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By Dillon Viilo, AJ </a:t>
            </a:r>
            <a:r>
              <a:rPr lang="en-US" sz="2400" dirty="0" err="1">
                <a:solidFill>
                  <a:schemeClr val="bg1"/>
                </a:solidFill>
                <a:latin typeface="+mj-lt"/>
              </a:rPr>
              <a:t>Natzic</a:t>
            </a:r>
            <a:r>
              <a:rPr lang="en-US" sz="2400" dirty="0">
                <a:solidFill>
                  <a:schemeClr val="bg1"/>
                </a:solidFill>
                <a:latin typeface="+mj-lt"/>
              </a:rPr>
              <a:t>, and Tyler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Professor: Broadcast Injury/Scenario</a:t>
            </a:r>
          </a:p>
        </p:txBody>
      </p:sp>
      <p:sp>
        <p:nvSpPr>
          <p:cNvPr id="38" name="Content Placeholder 17"/>
          <p:cNvSpPr txBox="1">
            <a:spLocks/>
          </p:cNvSpPr>
          <p:nvPr/>
        </p:nvSpPr>
        <p:spPr>
          <a:xfrm>
            <a:off x="565403" y="1344995"/>
            <a:ext cx="11061193" cy="20840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Under the student section on the professor side of the application, the professor can send a particular or random injury to their student’s athletes. This allows for specific testing of specific situations.</a:t>
            </a:r>
          </a:p>
          <a:p>
            <a:pPr>
              <a:spcAft>
                <a:spcPts val="600"/>
              </a:spcAft>
              <a:defRPr/>
            </a:pPr>
            <a:r>
              <a:rPr lang="en-US" sz="2000" dirty="0">
                <a:latin typeface="Segoe UI" panose="020B0502040204020203" pitchFamily="34" charset="0"/>
                <a:cs typeface="Segoe UI" panose="020B0502040204020203" pitchFamily="34" charset="0"/>
              </a:rPr>
              <a:t>The professor can send a specific scenario or send a random injury with given parameters.</a:t>
            </a:r>
          </a:p>
        </p:txBody>
      </p:sp>
      <p:pic>
        <p:nvPicPr>
          <p:cNvPr id="2" name="Picture 1">
            <a:extLst>
              <a:ext uri="{FF2B5EF4-FFF2-40B4-BE49-F238E27FC236}">
                <a16:creationId xmlns:a16="http://schemas.microsoft.com/office/drawing/2014/main" id="{CF4275D0-477F-42CF-8551-0E799C4DD878}"/>
              </a:ext>
            </a:extLst>
          </p:cNvPr>
          <p:cNvPicPr>
            <a:picLocks noChangeAspect="1"/>
          </p:cNvPicPr>
          <p:nvPr/>
        </p:nvPicPr>
        <p:blipFill>
          <a:blip r:embed="rId2"/>
          <a:stretch>
            <a:fillRect/>
          </a:stretch>
        </p:blipFill>
        <p:spPr>
          <a:xfrm>
            <a:off x="3059629" y="3429000"/>
            <a:ext cx="6072741" cy="2953964"/>
          </a:xfrm>
          <a:prstGeom prst="rect">
            <a:avLst/>
          </a:prstGeom>
        </p:spPr>
      </p:pic>
      <p:pic>
        <p:nvPicPr>
          <p:cNvPr id="3" name="Picture 2">
            <a:extLst>
              <a:ext uri="{FF2B5EF4-FFF2-40B4-BE49-F238E27FC236}">
                <a16:creationId xmlns:a16="http://schemas.microsoft.com/office/drawing/2014/main" id="{84944A8C-2FE9-40CD-9F57-C5488A2C2BCB}"/>
              </a:ext>
            </a:extLst>
          </p:cNvPr>
          <p:cNvPicPr>
            <a:picLocks noChangeAspect="1"/>
          </p:cNvPicPr>
          <p:nvPr/>
        </p:nvPicPr>
        <p:blipFill>
          <a:blip r:embed="rId3"/>
          <a:stretch>
            <a:fillRect/>
          </a:stretch>
        </p:blipFill>
        <p:spPr>
          <a:xfrm>
            <a:off x="3059629" y="3429000"/>
            <a:ext cx="6072741" cy="2960461"/>
          </a:xfrm>
          <a:prstGeom prst="rect">
            <a:avLst/>
          </a:prstGeom>
        </p:spPr>
      </p:pic>
    </p:spTree>
    <p:extLst>
      <p:ext uri="{BB962C8B-B14F-4D97-AF65-F5344CB8AC3E}">
        <p14:creationId xmlns:p14="http://schemas.microsoft.com/office/powerpoint/2010/main" val="1052033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Database</a:t>
            </a:r>
          </a:p>
        </p:txBody>
      </p:sp>
      <p:sp>
        <p:nvSpPr>
          <p:cNvPr id="38" name="Content Placeholder 17"/>
          <p:cNvSpPr txBox="1">
            <a:spLocks/>
          </p:cNvSpPr>
          <p:nvPr/>
        </p:nvSpPr>
        <p:spPr>
          <a:xfrm>
            <a:off x="565403" y="1344995"/>
            <a:ext cx="11061193" cy="20840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The database was designed to take in information from the professor side and manipulate information to use for the player side mini-games. The database also tracks professor, player and athlete data.</a:t>
            </a:r>
          </a:p>
          <a:p>
            <a:pPr>
              <a:spcAft>
                <a:spcPts val="600"/>
              </a:spcAft>
              <a:defRPr/>
            </a:pPr>
            <a:r>
              <a:rPr lang="en-US" sz="2000" dirty="0">
                <a:latin typeface="Segoe UI" panose="020B0502040204020203" pitchFamily="34" charset="0"/>
                <a:cs typeface="Segoe UI" panose="020B0502040204020203" pitchFamily="34" charset="0"/>
              </a:rPr>
              <a:t>Players are assigned to Professors. Athletes are assigned to Players.</a:t>
            </a:r>
          </a:p>
        </p:txBody>
      </p:sp>
      <p:pic>
        <p:nvPicPr>
          <p:cNvPr id="2" name="Picture 1">
            <a:extLst>
              <a:ext uri="{FF2B5EF4-FFF2-40B4-BE49-F238E27FC236}">
                <a16:creationId xmlns:a16="http://schemas.microsoft.com/office/drawing/2014/main" id="{CF4275D0-477F-42CF-8551-0E799C4DD878}"/>
              </a:ext>
            </a:extLst>
          </p:cNvPr>
          <p:cNvPicPr>
            <a:picLocks noChangeAspect="1"/>
          </p:cNvPicPr>
          <p:nvPr/>
        </p:nvPicPr>
        <p:blipFill>
          <a:blip r:embed="rId2"/>
          <a:stretch>
            <a:fillRect/>
          </a:stretch>
        </p:blipFill>
        <p:spPr>
          <a:xfrm>
            <a:off x="3059629" y="3429000"/>
            <a:ext cx="6072741" cy="2953964"/>
          </a:xfrm>
          <a:prstGeom prst="rect">
            <a:avLst/>
          </a:prstGeom>
        </p:spPr>
      </p:pic>
      <p:pic>
        <p:nvPicPr>
          <p:cNvPr id="3" name="Picture 2">
            <a:extLst>
              <a:ext uri="{FF2B5EF4-FFF2-40B4-BE49-F238E27FC236}">
                <a16:creationId xmlns:a16="http://schemas.microsoft.com/office/drawing/2014/main" id="{84944A8C-2FE9-40CD-9F57-C5488A2C2BCB}"/>
              </a:ext>
            </a:extLst>
          </p:cNvPr>
          <p:cNvPicPr>
            <a:picLocks noChangeAspect="1"/>
          </p:cNvPicPr>
          <p:nvPr/>
        </p:nvPicPr>
        <p:blipFill>
          <a:blip r:embed="rId3"/>
          <a:stretch>
            <a:fillRect/>
          </a:stretch>
        </p:blipFill>
        <p:spPr>
          <a:xfrm>
            <a:off x="3059629" y="3429000"/>
            <a:ext cx="6072741" cy="2960461"/>
          </a:xfrm>
          <a:prstGeom prst="rect">
            <a:avLst/>
          </a:prstGeom>
        </p:spPr>
      </p:pic>
      <p:pic>
        <p:nvPicPr>
          <p:cNvPr id="4" name="Picture 3">
            <a:extLst>
              <a:ext uri="{FF2B5EF4-FFF2-40B4-BE49-F238E27FC236}">
                <a16:creationId xmlns:a16="http://schemas.microsoft.com/office/drawing/2014/main" id="{C257D380-E381-4F0B-8493-99F427214BFE}"/>
              </a:ext>
            </a:extLst>
          </p:cNvPr>
          <p:cNvPicPr>
            <a:picLocks noChangeAspect="1"/>
          </p:cNvPicPr>
          <p:nvPr/>
        </p:nvPicPr>
        <p:blipFill>
          <a:blip r:embed="rId4"/>
          <a:stretch>
            <a:fillRect/>
          </a:stretch>
        </p:blipFill>
        <p:spPr>
          <a:xfrm>
            <a:off x="3059629" y="3422502"/>
            <a:ext cx="6072741" cy="2988927"/>
          </a:xfrm>
          <a:prstGeom prst="rect">
            <a:avLst/>
          </a:prstGeom>
        </p:spPr>
      </p:pic>
    </p:spTree>
    <p:extLst>
      <p:ext uri="{BB962C8B-B14F-4D97-AF65-F5344CB8AC3E}">
        <p14:creationId xmlns:p14="http://schemas.microsoft.com/office/powerpoint/2010/main" val="2185347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Work in Progress</a:t>
            </a:r>
          </a:p>
        </p:txBody>
      </p:sp>
      <p:sp>
        <p:nvSpPr>
          <p:cNvPr id="38" name="Content Placeholder 17"/>
          <p:cNvSpPr txBox="1">
            <a:spLocks/>
          </p:cNvSpPr>
          <p:nvPr/>
        </p:nvSpPr>
        <p:spPr>
          <a:xfrm>
            <a:off x="565403" y="1344996"/>
            <a:ext cx="11061193" cy="51605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The following features are still a work in progress:</a:t>
            </a:r>
          </a:p>
          <a:p>
            <a:pPr lvl="1">
              <a:spcAft>
                <a:spcPts val="600"/>
              </a:spcAft>
              <a:defRPr/>
            </a:pPr>
            <a:r>
              <a:rPr lang="en-US" sz="2000" dirty="0">
                <a:latin typeface="Segoe UI" panose="020B0502040204020203" pitchFamily="34" charset="0"/>
                <a:cs typeface="Segoe UI" panose="020B0502040204020203" pitchFamily="34" charset="0"/>
              </a:rPr>
              <a:t>Minigames</a:t>
            </a:r>
          </a:p>
          <a:p>
            <a:pPr lvl="2">
              <a:spcAft>
                <a:spcPts val="600"/>
              </a:spcAft>
              <a:defRPr/>
            </a:pPr>
            <a:r>
              <a:rPr lang="en-US" sz="2000" dirty="0">
                <a:latin typeface="Segoe UI" panose="020B0502040204020203" pitchFamily="34" charset="0"/>
                <a:cs typeface="Segoe UI" panose="020B0502040204020203" pitchFamily="34" charset="0"/>
              </a:rPr>
              <a:t>History: Deduce the Proper Keywords</a:t>
            </a:r>
          </a:p>
          <a:p>
            <a:pPr lvl="2">
              <a:spcAft>
                <a:spcPts val="600"/>
              </a:spcAft>
              <a:defRPr/>
            </a:pPr>
            <a:r>
              <a:rPr lang="en-US" sz="2000" dirty="0">
                <a:latin typeface="Segoe UI" panose="020B0502040204020203" pitchFamily="34" charset="0"/>
                <a:cs typeface="Segoe UI" panose="020B0502040204020203" pitchFamily="34" charset="0"/>
              </a:rPr>
              <a:t>Observation: Find the Affliction</a:t>
            </a:r>
          </a:p>
          <a:p>
            <a:pPr lvl="2">
              <a:spcAft>
                <a:spcPts val="600"/>
              </a:spcAft>
              <a:defRPr/>
            </a:pPr>
            <a:r>
              <a:rPr lang="en-US" sz="2000" dirty="0">
                <a:latin typeface="Segoe UI" panose="020B0502040204020203" pitchFamily="34" charset="0"/>
                <a:cs typeface="Segoe UI" panose="020B0502040204020203" pitchFamily="34" charset="0"/>
              </a:rPr>
              <a:t>Palpation: Determine and Pain and Point</a:t>
            </a:r>
          </a:p>
          <a:p>
            <a:pPr lvl="2">
              <a:spcAft>
                <a:spcPts val="600"/>
              </a:spcAft>
              <a:defRPr/>
            </a:pPr>
            <a:r>
              <a:rPr lang="en-US" sz="2000" dirty="0">
                <a:latin typeface="Segoe UI" panose="020B0502040204020203" pitchFamily="34" charset="0"/>
                <a:cs typeface="Segoe UI" panose="020B0502040204020203" pitchFamily="34" charset="0"/>
              </a:rPr>
              <a:t>Range of Motion: Limited Motion</a:t>
            </a:r>
          </a:p>
          <a:p>
            <a:pPr lvl="2">
              <a:spcAft>
                <a:spcPts val="600"/>
              </a:spcAft>
              <a:defRPr/>
            </a:pPr>
            <a:r>
              <a:rPr lang="en-US" sz="2000" dirty="0">
                <a:latin typeface="Segoe UI" panose="020B0502040204020203" pitchFamily="34" charset="0"/>
                <a:cs typeface="Segoe UI" panose="020B0502040204020203" pitchFamily="34" charset="0"/>
              </a:rPr>
              <a:t>Special Test: Try and Fail</a:t>
            </a:r>
          </a:p>
          <a:p>
            <a:pPr lvl="2">
              <a:spcAft>
                <a:spcPts val="600"/>
              </a:spcAft>
              <a:defRPr/>
            </a:pPr>
            <a:r>
              <a:rPr lang="en-US" sz="2000" dirty="0">
                <a:latin typeface="Segoe UI" panose="020B0502040204020203" pitchFamily="34" charset="0"/>
                <a:cs typeface="Segoe UI" panose="020B0502040204020203" pitchFamily="34" charset="0"/>
              </a:rPr>
              <a:t>Treatment: Test your Knowledge</a:t>
            </a:r>
          </a:p>
          <a:p>
            <a:pPr lvl="1">
              <a:spcAft>
                <a:spcPts val="600"/>
              </a:spcAft>
              <a:defRPr/>
            </a:pPr>
            <a:r>
              <a:rPr lang="en-US" sz="2000" dirty="0">
                <a:latin typeface="Segoe UI" panose="020B0502040204020203" pitchFamily="34" charset="0"/>
                <a:cs typeface="Segoe UI" panose="020B0502040204020203" pitchFamily="34" charset="0"/>
              </a:rPr>
              <a:t>Settings</a:t>
            </a:r>
          </a:p>
          <a:p>
            <a:pPr lvl="1">
              <a:spcAft>
                <a:spcPts val="600"/>
              </a:spcAft>
              <a:defRPr/>
            </a:pPr>
            <a:r>
              <a:rPr lang="en-US" sz="2000" dirty="0">
                <a:latin typeface="Segoe UI" panose="020B0502040204020203" pitchFamily="34" charset="0"/>
                <a:cs typeface="Segoe UI" panose="020B0502040204020203" pitchFamily="34" charset="0"/>
              </a:rPr>
              <a:t>Reference Page</a:t>
            </a:r>
          </a:p>
          <a:p>
            <a:pPr lvl="1">
              <a:spcAft>
                <a:spcPts val="600"/>
              </a:spcAft>
              <a:defRPr/>
            </a:pPr>
            <a:r>
              <a:rPr lang="en-US" sz="2000" dirty="0">
                <a:latin typeface="Segoe UI" panose="020B0502040204020203" pitchFamily="34" charset="0"/>
                <a:cs typeface="Segoe UI" panose="020B0502040204020203" pitchFamily="34" charset="0"/>
              </a:rPr>
              <a:t>Animations</a:t>
            </a:r>
          </a:p>
          <a:p>
            <a:pPr lvl="1">
              <a:spcAft>
                <a:spcPts val="600"/>
              </a:spcAft>
              <a:defRPr/>
            </a:pPr>
            <a:endParaRPr lang="en-US" sz="2000" dirty="0">
              <a:latin typeface="Segoe UI" panose="020B0502040204020203" pitchFamily="34" charset="0"/>
              <a:cs typeface="Segoe UI" panose="020B0502040204020203" pitchFamily="34" charset="0"/>
            </a:endParaRPr>
          </a:p>
          <a:p>
            <a:pPr lvl="2">
              <a:spcAft>
                <a:spcPts val="600"/>
              </a:spcAft>
              <a:defRPr/>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78451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History Minigame</a:t>
            </a:r>
          </a:p>
        </p:txBody>
      </p:sp>
      <p:sp>
        <p:nvSpPr>
          <p:cNvPr id="38" name="Content Placeholder 17"/>
          <p:cNvSpPr txBox="1">
            <a:spLocks/>
          </p:cNvSpPr>
          <p:nvPr/>
        </p:nvSpPr>
        <p:spPr>
          <a:xfrm>
            <a:off x="581028" y="2478079"/>
            <a:ext cx="4454272" cy="279877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a:latin typeface="Segoe UI" panose="020B0502040204020203" pitchFamily="34" charset="0"/>
                <a:cs typeface="Segoe UI" panose="020B0502040204020203" pitchFamily="34" charset="0"/>
              </a:rPr>
              <a:t>The player will select a bold word to determine which is the correct deduction from their history. </a:t>
            </a:r>
          </a:p>
          <a:p>
            <a:pPr marL="0" indent="0">
              <a:spcAft>
                <a:spcPts val="600"/>
              </a:spcAft>
              <a:buNone/>
              <a:defRPr/>
            </a:pPr>
            <a:r>
              <a:rPr lang="en-US" sz="2000" dirty="0">
                <a:latin typeface="Segoe UI" panose="020B0502040204020203" pitchFamily="34" charset="0"/>
                <a:cs typeface="Segoe UI" panose="020B0502040204020203" pitchFamily="34" charset="0"/>
              </a:rPr>
              <a:t>Because the athlete hurt their shoulder, it is more likely that the slam dunk was the reason they sustained injury.</a:t>
            </a:r>
          </a:p>
          <a:p>
            <a:pPr marL="0" indent="0">
              <a:spcAft>
                <a:spcPts val="600"/>
              </a:spcAft>
              <a:buNone/>
              <a:defRPr/>
            </a:pPr>
            <a:r>
              <a:rPr lang="en-US" sz="2000" dirty="0">
                <a:latin typeface="Segoe UI" panose="020B0502040204020203" pitchFamily="34" charset="0"/>
                <a:cs typeface="Segoe UI" panose="020B0502040204020203" pitchFamily="34" charset="0"/>
              </a:rPr>
              <a:t>In this example on the right, “dunked” would be the correct answer and elbowed would be the red herring.</a:t>
            </a:r>
          </a:p>
        </p:txBody>
      </p:sp>
      <p:pic>
        <p:nvPicPr>
          <p:cNvPr id="33" name="Picture 32">
            <a:extLst>
              <a:ext uri="{FF2B5EF4-FFF2-40B4-BE49-F238E27FC236}">
                <a16:creationId xmlns:a16="http://schemas.microsoft.com/office/drawing/2014/main" id="{2C859CEF-E398-41F3-9895-BAF8A5DD305D}"/>
              </a:ext>
            </a:extLst>
          </p:cNvPr>
          <p:cNvPicPr>
            <a:picLocks noChangeAspect="1"/>
          </p:cNvPicPr>
          <p:nvPr/>
        </p:nvPicPr>
        <p:blipFill>
          <a:blip r:embed="rId2"/>
          <a:stretch>
            <a:fillRect/>
          </a:stretch>
        </p:blipFill>
        <p:spPr>
          <a:xfrm>
            <a:off x="6238878" y="1850373"/>
            <a:ext cx="2034716" cy="4054191"/>
          </a:xfrm>
          <a:prstGeom prst="rect">
            <a:avLst/>
          </a:prstGeom>
        </p:spPr>
      </p:pic>
      <p:sp>
        <p:nvSpPr>
          <p:cNvPr id="35" name="Arrow: Right 34">
            <a:extLst>
              <a:ext uri="{FF2B5EF4-FFF2-40B4-BE49-F238E27FC236}">
                <a16:creationId xmlns:a16="http://schemas.microsoft.com/office/drawing/2014/main" id="{8ABF46B5-A35F-4D36-AE63-9BE017015E38}"/>
              </a:ext>
            </a:extLst>
          </p:cNvPr>
          <p:cNvSpPr/>
          <p:nvPr/>
        </p:nvSpPr>
        <p:spPr>
          <a:xfrm>
            <a:off x="8429625" y="3611164"/>
            <a:ext cx="990600" cy="532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D4EDBDF2-C99B-4448-BEFA-35818312903C}"/>
              </a:ext>
            </a:extLst>
          </p:cNvPr>
          <p:cNvPicPr>
            <a:picLocks noChangeAspect="1"/>
          </p:cNvPicPr>
          <p:nvPr/>
        </p:nvPicPr>
        <p:blipFill>
          <a:blip r:embed="rId3"/>
          <a:stretch>
            <a:fillRect/>
          </a:stretch>
        </p:blipFill>
        <p:spPr>
          <a:xfrm>
            <a:off x="9576256" y="1850373"/>
            <a:ext cx="2034716" cy="4054191"/>
          </a:xfrm>
          <a:prstGeom prst="rect">
            <a:avLst/>
          </a:prstGeom>
        </p:spPr>
      </p:pic>
    </p:spTree>
    <p:extLst>
      <p:ext uri="{BB962C8B-B14F-4D97-AF65-F5344CB8AC3E}">
        <p14:creationId xmlns:p14="http://schemas.microsoft.com/office/powerpoint/2010/main" val="2829649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Observation Minigame</a:t>
            </a:r>
          </a:p>
        </p:txBody>
      </p:sp>
      <p:sp>
        <p:nvSpPr>
          <p:cNvPr id="38" name="Content Placeholder 17"/>
          <p:cNvSpPr txBox="1">
            <a:spLocks/>
          </p:cNvSpPr>
          <p:nvPr/>
        </p:nvSpPr>
        <p:spPr>
          <a:xfrm>
            <a:off x="651128" y="2744382"/>
            <a:ext cx="4454272" cy="2266169"/>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a:latin typeface="Segoe UI" panose="020B0502040204020203" pitchFamily="34" charset="0"/>
                <a:cs typeface="Segoe UI" panose="020B0502040204020203" pitchFamily="34" charset="0"/>
              </a:rPr>
              <a:t>The player will navigate the “eye” cursor over the athlete’s body. Once it turns red, they will receive a description of the observation.</a:t>
            </a:r>
          </a:p>
          <a:p>
            <a:pPr marL="0" indent="0">
              <a:spcAft>
                <a:spcPts val="600"/>
              </a:spcAft>
              <a:buNone/>
              <a:defRPr/>
            </a:pPr>
            <a:r>
              <a:rPr lang="en-US" sz="2000" dirty="0">
                <a:latin typeface="Segoe UI" panose="020B0502040204020203" pitchFamily="34" charset="0"/>
                <a:cs typeface="Segoe UI" panose="020B0502040204020203" pitchFamily="34" charset="0"/>
              </a:rPr>
              <a:t>The drop box below “Observation” will have a list of possible deductions that could be correct. In this case, “Minor Dislocation” is the correct answer.</a:t>
            </a:r>
          </a:p>
        </p:txBody>
      </p:sp>
      <p:sp>
        <p:nvSpPr>
          <p:cNvPr id="35" name="Arrow: Right 34">
            <a:extLst>
              <a:ext uri="{FF2B5EF4-FFF2-40B4-BE49-F238E27FC236}">
                <a16:creationId xmlns:a16="http://schemas.microsoft.com/office/drawing/2014/main" id="{8ABF46B5-A35F-4D36-AE63-9BE017015E38}"/>
              </a:ext>
            </a:extLst>
          </p:cNvPr>
          <p:cNvSpPr/>
          <p:nvPr/>
        </p:nvSpPr>
        <p:spPr>
          <a:xfrm>
            <a:off x="8429625" y="3611164"/>
            <a:ext cx="990600" cy="532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D92C04A-D4B8-4D62-9634-D55C5917C920}"/>
              </a:ext>
            </a:extLst>
          </p:cNvPr>
          <p:cNvPicPr>
            <a:picLocks noChangeAspect="1"/>
          </p:cNvPicPr>
          <p:nvPr/>
        </p:nvPicPr>
        <p:blipFill>
          <a:blip r:embed="rId2"/>
          <a:stretch>
            <a:fillRect/>
          </a:stretch>
        </p:blipFill>
        <p:spPr>
          <a:xfrm>
            <a:off x="6177912" y="1850373"/>
            <a:ext cx="2095682" cy="4061812"/>
          </a:xfrm>
          <a:prstGeom prst="rect">
            <a:avLst/>
          </a:prstGeom>
        </p:spPr>
      </p:pic>
      <p:pic>
        <p:nvPicPr>
          <p:cNvPr id="3" name="Picture 2">
            <a:extLst>
              <a:ext uri="{FF2B5EF4-FFF2-40B4-BE49-F238E27FC236}">
                <a16:creationId xmlns:a16="http://schemas.microsoft.com/office/drawing/2014/main" id="{662EE804-7300-487E-98BD-496A3C846332}"/>
              </a:ext>
            </a:extLst>
          </p:cNvPr>
          <p:cNvPicPr>
            <a:picLocks noChangeAspect="1"/>
          </p:cNvPicPr>
          <p:nvPr/>
        </p:nvPicPr>
        <p:blipFill>
          <a:blip r:embed="rId3"/>
          <a:stretch>
            <a:fillRect/>
          </a:stretch>
        </p:blipFill>
        <p:spPr>
          <a:xfrm>
            <a:off x="9553777" y="1921967"/>
            <a:ext cx="2072820" cy="4099915"/>
          </a:xfrm>
          <a:prstGeom prst="rect">
            <a:avLst/>
          </a:prstGeom>
        </p:spPr>
      </p:pic>
    </p:spTree>
    <p:extLst>
      <p:ext uri="{BB962C8B-B14F-4D97-AF65-F5344CB8AC3E}">
        <p14:creationId xmlns:p14="http://schemas.microsoft.com/office/powerpoint/2010/main" val="2957246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Palpation Minigame</a:t>
            </a:r>
          </a:p>
        </p:txBody>
      </p:sp>
      <p:sp>
        <p:nvSpPr>
          <p:cNvPr id="38" name="Content Placeholder 17"/>
          <p:cNvSpPr txBox="1">
            <a:spLocks/>
          </p:cNvSpPr>
          <p:nvPr/>
        </p:nvSpPr>
        <p:spPr>
          <a:xfrm>
            <a:off x="641603" y="2337277"/>
            <a:ext cx="4454272" cy="309562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a:latin typeface="Segoe UI" panose="020B0502040204020203" pitchFamily="34" charset="0"/>
                <a:cs typeface="Segoe UI" panose="020B0502040204020203" pitchFamily="34" charset="0"/>
              </a:rPr>
              <a:t>Like Observation, Palpation will work by moving the touch control over the athlete to simulate touching. This also works similar to a metal detector. The closer you get to the correct point, the higher the pain level will go.</a:t>
            </a:r>
          </a:p>
          <a:p>
            <a:pPr marL="0" indent="0">
              <a:spcAft>
                <a:spcPts val="600"/>
              </a:spcAft>
              <a:buNone/>
              <a:defRPr/>
            </a:pPr>
            <a:r>
              <a:rPr lang="en-US" sz="2000" dirty="0">
                <a:latin typeface="Segoe UI" panose="020B0502040204020203" pitchFamily="34" charset="0"/>
                <a:cs typeface="Segoe UI" panose="020B0502040204020203" pitchFamily="34" charset="0"/>
              </a:rPr>
              <a:t>Once the player finds the point, a quick diagnosis will appear in the text box. After the player moves off the athlete, the diagnosis will disappear. They must then memorize and input the diagnosis into the box below. </a:t>
            </a:r>
          </a:p>
        </p:txBody>
      </p:sp>
      <p:pic>
        <p:nvPicPr>
          <p:cNvPr id="4" name="Picture 3">
            <a:extLst>
              <a:ext uri="{FF2B5EF4-FFF2-40B4-BE49-F238E27FC236}">
                <a16:creationId xmlns:a16="http://schemas.microsoft.com/office/drawing/2014/main" id="{70459F6A-95EA-40EB-ACDC-8BEDA89A0E0A}"/>
              </a:ext>
            </a:extLst>
          </p:cNvPr>
          <p:cNvPicPr>
            <a:picLocks noChangeAspect="1"/>
          </p:cNvPicPr>
          <p:nvPr/>
        </p:nvPicPr>
        <p:blipFill>
          <a:blip r:embed="rId2"/>
          <a:stretch>
            <a:fillRect/>
          </a:stretch>
        </p:blipFill>
        <p:spPr>
          <a:xfrm>
            <a:off x="5713321" y="1850374"/>
            <a:ext cx="2046006" cy="4061812"/>
          </a:xfrm>
          <a:prstGeom prst="rect">
            <a:avLst/>
          </a:prstGeom>
        </p:spPr>
      </p:pic>
      <p:pic>
        <p:nvPicPr>
          <p:cNvPr id="5" name="Picture 4">
            <a:extLst>
              <a:ext uri="{FF2B5EF4-FFF2-40B4-BE49-F238E27FC236}">
                <a16:creationId xmlns:a16="http://schemas.microsoft.com/office/drawing/2014/main" id="{C0763D22-6869-4D62-B13D-2E796A79A569}"/>
              </a:ext>
            </a:extLst>
          </p:cNvPr>
          <p:cNvPicPr>
            <a:picLocks noChangeAspect="1"/>
          </p:cNvPicPr>
          <p:nvPr/>
        </p:nvPicPr>
        <p:blipFill>
          <a:blip r:embed="rId3"/>
          <a:stretch>
            <a:fillRect/>
          </a:stretch>
        </p:blipFill>
        <p:spPr>
          <a:xfrm>
            <a:off x="7759327" y="1857995"/>
            <a:ext cx="2034716" cy="4054191"/>
          </a:xfrm>
          <a:prstGeom prst="rect">
            <a:avLst/>
          </a:prstGeom>
        </p:spPr>
      </p:pic>
      <p:pic>
        <p:nvPicPr>
          <p:cNvPr id="6" name="Picture 5">
            <a:extLst>
              <a:ext uri="{FF2B5EF4-FFF2-40B4-BE49-F238E27FC236}">
                <a16:creationId xmlns:a16="http://schemas.microsoft.com/office/drawing/2014/main" id="{B63EAC65-B1B2-41E4-8A19-0387249CE344}"/>
              </a:ext>
            </a:extLst>
          </p:cNvPr>
          <p:cNvPicPr>
            <a:picLocks noChangeAspect="1"/>
          </p:cNvPicPr>
          <p:nvPr/>
        </p:nvPicPr>
        <p:blipFill>
          <a:blip r:embed="rId4"/>
          <a:stretch>
            <a:fillRect/>
          </a:stretch>
        </p:blipFill>
        <p:spPr>
          <a:xfrm>
            <a:off x="9805333" y="1850374"/>
            <a:ext cx="2049703" cy="4054191"/>
          </a:xfrm>
          <a:prstGeom prst="rect">
            <a:avLst/>
          </a:prstGeom>
        </p:spPr>
      </p:pic>
    </p:spTree>
    <p:extLst>
      <p:ext uri="{BB962C8B-B14F-4D97-AF65-F5344CB8AC3E}">
        <p14:creationId xmlns:p14="http://schemas.microsoft.com/office/powerpoint/2010/main" val="3631970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Range of Motion Minigame</a:t>
            </a:r>
          </a:p>
        </p:txBody>
      </p:sp>
      <p:sp>
        <p:nvSpPr>
          <p:cNvPr id="38" name="Content Placeholder 17"/>
          <p:cNvSpPr txBox="1">
            <a:spLocks/>
          </p:cNvSpPr>
          <p:nvPr/>
        </p:nvSpPr>
        <p:spPr>
          <a:xfrm>
            <a:off x="908581" y="1983268"/>
            <a:ext cx="4454272" cy="36467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a:latin typeface="Segoe UI" panose="020B0502040204020203" pitchFamily="34" charset="0"/>
                <a:cs typeface="Segoe UI" panose="020B0502040204020203" pitchFamily="34" charset="0"/>
              </a:rPr>
              <a:t>The Range of Motion minigame is the most complicated to create as it relies on multiple animations. These animations would have to be custom made.</a:t>
            </a:r>
          </a:p>
          <a:p>
            <a:pPr marL="0" indent="0">
              <a:spcAft>
                <a:spcPts val="600"/>
              </a:spcAft>
              <a:buNone/>
              <a:defRPr/>
            </a:pPr>
            <a:r>
              <a:rPr lang="en-US" sz="2000" dirty="0">
                <a:latin typeface="Segoe UI" panose="020B0502040204020203" pitchFamily="34" charset="0"/>
                <a:cs typeface="Segoe UI" panose="020B0502040204020203" pitchFamily="34" charset="0"/>
              </a:rPr>
              <a:t>The player would go through the different tests until they find the limited movement.</a:t>
            </a:r>
          </a:p>
          <a:p>
            <a:pPr marL="0" indent="0">
              <a:spcAft>
                <a:spcPts val="600"/>
              </a:spcAft>
              <a:buNone/>
              <a:defRPr/>
            </a:pPr>
            <a:r>
              <a:rPr lang="en-US" sz="2000" dirty="0">
                <a:latin typeface="Segoe UI" panose="020B0502040204020203" pitchFamily="34" charset="0"/>
                <a:cs typeface="Segoe UI" panose="020B0502040204020203" pitchFamily="34" charset="0"/>
              </a:rPr>
              <a:t>After they find the limited movement, they would submit their findings. However, if the athlete was in too much pain, then the player needs to select ‘Too much pain” and submit.</a:t>
            </a:r>
          </a:p>
        </p:txBody>
      </p:sp>
      <p:pic>
        <p:nvPicPr>
          <p:cNvPr id="4" name="Picture 3">
            <a:extLst>
              <a:ext uri="{FF2B5EF4-FFF2-40B4-BE49-F238E27FC236}">
                <a16:creationId xmlns:a16="http://schemas.microsoft.com/office/drawing/2014/main" id="{E3366091-AB44-433C-B018-408C51C4DF62}"/>
              </a:ext>
            </a:extLst>
          </p:cNvPr>
          <p:cNvPicPr>
            <a:picLocks noChangeAspect="1"/>
          </p:cNvPicPr>
          <p:nvPr/>
        </p:nvPicPr>
        <p:blipFill>
          <a:blip r:embed="rId2"/>
          <a:stretch>
            <a:fillRect/>
          </a:stretch>
        </p:blipFill>
        <p:spPr>
          <a:xfrm>
            <a:off x="7840889" y="1363802"/>
            <a:ext cx="2474685" cy="4885683"/>
          </a:xfrm>
          <a:prstGeom prst="rect">
            <a:avLst/>
          </a:prstGeom>
        </p:spPr>
      </p:pic>
    </p:spTree>
    <p:extLst>
      <p:ext uri="{BB962C8B-B14F-4D97-AF65-F5344CB8AC3E}">
        <p14:creationId xmlns:p14="http://schemas.microsoft.com/office/powerpoint/2010/main" val="1621183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Special Test Minigame</a:t>
            </a:r>
          </a:p>
        </p:txBody>
      </p:sp>
      <p:sp>
        <p:nvSpPr>
          <p:cNvPr id="38" name="Content Placeholder 17"/>
          <p:cNvSpPr txBox="1">
            <a:spLocks/>
          </p:cNvSpPr>
          <p:nvPr/>
        </p:nvSpPr>
        <p:spPr>
          <a:xfrm>
            <a:off x="544639" y="2242527"/>
            <a:ext cx="4454272" cy="32698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a:latin typeface="Segoe UI" panose="020B0502040204020203" pitchFamily="34" charset="0"/>
                <a:cs typeface="Segoe UI" panose="020B0502040204020203" pitchFamily="34" charset="0"/>
              </a:rPr>
              <a:t>The player must determine, from a given list, what tests are needed to verify treatment.</a:t>
            </a:r>
          </a:p>
          <a:p>
            <a:pPr marL="0" indent="0">
              <a:spcAft>
                <a:spcPts val="600"/>
              </a:spcAft>
              <a:buNone/>
              <a:defRPr/>
            </a:pPr>
            <a:r>
              <a:rPr lang="en-US" sz="2000" dirty="0">
                <a:latin typeface="Segoe UI" panose="020B0502040204020203" pitchFamily="34" charset="0"/>
                <a:cs typeface="Segoe UI" panose="020B0502040204020203" pitchFamily="34" charset="0"/>
              </a:rPr>
              <a:t>If the test is correct, the player will receive a positive indicator, like a smiling face. If the test is incorrect, they will receive a frowning face.</a:t>
            </a:r>
          </a:p>
          <a:p>
            <a:pPr marL="0" indent="0">
              <a:spcAft>
                <a:spcPts val="600"/>
              </a:spcAft>
              <a:buNone/>
              <a:defRPr/>
            </a:pPr>
            <a:r>
              <a:rPr lang="en-US" sz="2000" dirty="0">
                <a:latin typeface="Segoe UI" panose="020B0502040204020203" pitchFamily="34" charset="0"/>
                <a:cs typeface="Segoe UI" panose="020B0502040204020203" pitchFamily="34" charset="0"/>
              </a:rPr>
              <a:t>Once the player finds all the correct tests (even if all the special tests are null) they can then proceed. </a:t>
            </a:r>
          </a:p>
        </p:txBody>
      </p:sp>
      <p:sp>
        <p:nvSpPr>
          <p:cNvPr id="35" name="Arrow: Right 34">
            <a:extLst>
              <a:ext uri="{FF2B5EF4-FFF2-40B4-BE49-F238E27FC236}">
                <a16:creationId xmlns:a16="http://schemas.microsoft.com/office/drawing/2014/main" id="{8ABF46B5-A35F-4D36-AE63-9BE017015E38}"/>
              </a:ext>
            </a:extLst>
          </p:cNvPr>
          <p:cNvSpPr/>
          <p:nvPr/>
        </p:nvSpPr>
        <p:spPr>
          <a:xfrm>
            <a:off x="8429625" y="3611164"/>
            <a:ext cx="990600" cy="532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F3E6A7-5F16-4188-8089-DDD7A0B5059D}"/>
              </a:ext>
            </a:extLst>
          </p:cNvPr>
          <p:cNvPicPr>
            <a:picLocks noChangeAspect="1"/>
          </p:cNvPicPr>
          <p:nvPr/>
        </p:nvPicPr>
        <p:blipFill>
          <a:blip r:embed="rId2"/>
          <a:stretch>
            <a:fillRect/>
          </a:stretch>
        </p:blipFill>
        <p:spPr>
          <a:xfrm>
            <a:off x="6290029" y="1921967"/>
            <a:ext cx="2072820" cy="4092295"/>
          </a:xfrm>
          <a:prstGeom prst="rect">
            <a:avLst/>
          </a:prstGeom>
        </p:spPr>
      </p:pic>
      <p:pic>
        <p:nvPicPr>
          <p:cNvPr id="5" name="Picture 4">
            <a:extLst>
              <a:ext uri="{FF2B5EF4-FFF2-40B4-BE49-F238E27FC236}">
                <a16:creationId xmlns:a16="http://schemas.microsoft.com/office/drawing/2014/main" id="{5BC085D2-37FD-47BA-961F-F5D40709C50C}"/>
              </a:ext>
            </a:extLst>
          </p:cNvPr>
          <p:cNvPicPr>
            <a:picLocks noChangeAspect="1"/>
          </p:cNvPicPr>
          <p:nvPr/>
        </p:nvPicPr>
        <p:blipFill>
          <a:blip r:embed="rId3"/>
          <a:stretch>
            <a:fillRect/>
          </a:stretch>
        </p:blipFill>
        <p:spPr>
          <a:xfrm>
            <a:off x="9429949" y="1919866"/>
            <a:ext cx="2110923" cy="4153260"/>
          </a:xfrm>
          <a:prstGeom prst="rect">
            <a:avLst/>
          </a:prstGeom>
        </p:spPr>
      </p:pic>
    </p:spTree>
    <p:extLst>
      <p:ext uri="{BB962C8B-B14F-4D97-AF65-F5344CB8AC3E}">
        <p14:creationId xmlns:p14="http://schemas.microsoft.com/office/powerpoint/2010/main" val="297464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WIP: Settings</a:t>
            </a:r>
          </a:p>
        </p:txBody>
      </p:sp>
      <p:sp>
        <p:nvSpPr>
          <p:cNvPr id="38" name="Content Placeholder 17"/>
          <p:cNvSpPr txBox="1">
            <a:spLocks/>
          </p:cNvSpPr>
          <p:nvPr/>
        </p:nvSpPr>
        <p:spPr>
          <a:xfrm>
            <a:off x="2112885" y="2819575"/>
            <a:ext cx="8265111" cy="32698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US" sz="2400" dirty="0">
                <a:latin typeface="Arial" panose="020B0604020202020204" pitchFamily="34" charset="0"/>
                <a:cs typeface="Arial" panose="020B0604020202020204" pitchFamily="34" charset="0"/>
              </a:rPr>
              <a:t>On both sides of the application, settings will determine what the players and professor will see and how they will see the application. These settings will be kept within the database under the user to keep track of their old settings. It is intended that settings will also keep track of usability settings such as color blindness or font size. </a:t>
            </a:r>
          </a:p>
        </p:txBody>
      </p:sp>
    </p:spTree>
    <p:extLst>
      <p:ext uri="{BB962C8B-B14F-4D97-AF65-F5344CB8AC3E}">
        <p14:creationId xmlns:p14="http://schemas.microsoft.com/office/powerpoint/2010/main" val="3786078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3BBB-208C-4007-8CD5-CF0E464A852A}"/>
              </a:ext>
            </a:extLst>
          </p:cNvPr>
          <p:cNvSpPr>
            <a:spLocks noGrp="1"/>
          </p:cNvSpPr>
          <p:nvPr>
            <p:ph type="title"/>
          </p:nvPr>
        </p:nvSpPr>
        <p:spPr/>
        <p:txBody>
          <a:bodyPr/>
          <a:lstStyle/>
          <a:p>
            <a:r>
              <a:rPr lang="en-US" dirty="0"/>
              <a:t>WIP: Reference Page</a:t>
            </a:r>
          </a:p>
        </p:txBody>
      </p:sp>
      <p:sp>
        <p:nvSpPr>
          <p:cNvPr id="3" name="Content Placeholder 2">
            <a:extLst>
              <a:ext uri="{FF2B5EF4-FFF2-40B4-BE49-F238E27FC236}">
                <a16:creationId xmlns:a16="http://schemas.microsoft.com/office/drawing/2014/main" id="{8316E165-2632-49EF-B59C-91FADDE5E467}"/>
              </a:ext>
            </a:extLst>
          </p:cNvPr>
          <p:cNvSpPr>
            <a:spLocks noGrp="1"/>
          </p:cNvSpPr>
          <p:nvPr>
            <p:ph sz="quarter" idx="10"/>
          </p:nvPr>
        </p:nvSpPr>
        <p:spPr/>
        <p:txBody>
          <a:bodyPr>
            <a:normAutofit lnSpcReduction="10000"/>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2000" dirty="0">
                <a:solidFill>
                  <a:prstClr val="black"/>
                </a:solidFill>
                <a:latin typeface="Segoe UI" panose="020B0502040204020203" pitchFamily="34" charset="0"/>
                <a:cs typeface="Segoe UI" panose="020B0502040204020203" pitchFamily="34" charset="0"/>
              </a:rPr>
              <a:t>During gameplay, the player should write down references that they learned in class to assist in healing their athletes.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2000" dirty="0">
                <a:solidFill>
                  <a:prstClr val="black"/>
                </a:solidFill>
                <a:latin typeface="Segoe UI" panose="020B0502040204020203" pitchFamily="34" charset="0"/>
                <a:cs typeface="Segoe UI" panose="020B0502040204020203" pitchFamily="34" charset="0"/>
              </a:rPr>
              <a:t>These references will be kept in the database under the student account.</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sz="2000" dirty="0">
              <a:solidFill>
                <a:prstClr val="black"/>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2000" dirty="0">
                <a:solidFill>
                  <a:prstClr val="black"/>
                </a:solidFill>
                <a:latin typeface="Segoe UI" panose="020B0502040204020203" pitchFamily="34" charset="0"/>
                <a:cs typeface="Segoe UI" panose="020B0502040204020203" pitchFamily="34" charset="0"/>
              </a:rPr>
              <a:t>References can be added, edited, and deleted at will. The player can view these references at any time during gameplay.</a:t>
            </a: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5" name="Picture 4">
            <a:extLst>
              <a:ext uri="{FF2B5EF4-FFF2-40B4-BE49-F238E27FC236}">
                <a16:creationId xmlns:a16="http://schemas.microsoft.com/office/drawing/2014/main" id="{40664CAC-F6A1-485E-80FE-509EC88CD38B}"/>
              </a:ext>
            </a:extLst>
          </p:cNvPr>
          <p:cNvPicPr>
            <a:picLocks noChangeAspect="1"/>
          </p:cNvPicPr>
          <p:nvPr/>
        </p:nvPicPr>
        <p:blipFill>
          <a:blip r:embed="rId2"/>
          <a:stretch>
            <a:fillRect/>
          </a:stretch>
        </p:blipFill>
        <p:spPr>
          <a:xfrm>
            <a:off x="8112154" y="1332239"/>
            <a:ext cx="2845114" cy="5122739"/>
          </a:xfrm>
          <a:prstGeom prst="rect">
            <a:avLst/>
          </a:prstGeom>
        </p:spPr>
      </p:pic>
    </p:spTree>
    <p:extLst>
      <p:ext uri="{BB962C8B-B14F-4D97-AF65-F5344CB8AC3E}">
        <p14:creationId xmlns:p14="http://schemas.microsoft.com/office/powerpoint/2010/main" val="118536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Google Sign In</a:t>
            </a:r>
          </a:p>
        </p:txBody>
      </p:sp>
      <p:sp>
        <p:nvSpPr>
          <p:cNvPr id="38" name="Content Placeholder 17"/>
          <p:cNvSpPr txBox="1">
            <a:spLocks/>
          </p:cNvSpPr>
          <p:nvPr/>
        </p:nvSpPr>
        <p:spPr>
          <a:xfrm>
            <a:off x="521207" y="2735415"/>
            <a:ext cx="5574793" cy="22039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Google Sign in was implemented. </a:t>
            </a:r>
          </a:p>
          <a:p>
            <a:pPr>
              <a:spcAft>
                <a:spcPts val="600"/>
              </a:spcAft>
              <a:defRPr/>
            </a:pPr>
            <a:r>
              <a:rPr lang="en-US" sz="2000" dirty="0">
                <a:latin typeface="Segoe UI" panose="020B0502040204020203" pitchFamily="34" charset="0"/>
                <a:cs typeface="Segoe UI" panose="020B0502040204020203" pitchFamily="34" charset="0"/>
              </a:rPr>
              <a:t>Because Grand Valley students have a GVSU email account that is connected to google, it made sense to add a Google Sign In</a:t>
            </a:r>
          </a:p>
          <a:p>
            <a:pPr>
              <a:spcAft>
                <a:spcPts val="600"/>
              </a:spcAft>
              <a:defRPr/>
            </a:pPr>
            <a:r>
              <a:rPr lang="en-US" sz="2000" dirty="0">
                <a:latin typeface="Segoe UI" panose="020B0502040204020203" pitchFamily="34" charset="0"/>
                <a:cs typeface="Segoe UI" panose="020B0502040204020203" pitchFamily="34" charset="0"/>
              </a:rPr>
              <a:t>The account will either be attached to student or professor account and will work according to their credentials. </a:t>
            </a:r>
          </a:p>
        </p:txBody>
      </p:sp>
      <p:pic>
        <p:nvPicPr>
          <p:cNvPr id="5" name="Picture 4">
            <a:extLst>
              <a:ext uri="{FF2B5EF4-FFF2-40B4-BE49-F238E27FC236}">
                <a16:creationId xmlns:a16="http://schemas.microsoft.com/office/drawing/2014/main" id="{8A64A417-07D7-4BB9-B4D7-9F9A0A6E2CDC}"/>
              </a:ext>
            </a:extLst>
          </p:cNvPr>
          <p:cNvPicPr>
            <a:picLocks noChangeAspect="1"/>
          </p:cNvPicPr>
          <p:nvPr/>
        </p:nvPicPr>
        <p:blipFill>
          <a:blip r:embed="rId2"/>
          <a:stretch>
            <a:fillRect/>
          </a:stretch>
        </p:blipFill>
        <p:spPr>
          <a:xfrm>
            <a:off x="8006405" y="1413608"/>
            <a:ext cx="2700349" cy="4847526"/>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5052-9153-4FDD-8A4A-DFAC9B902210}"/>
              </a:ext>
            </a:extLst>
          </p:cNvPr>
          <p:cNvSpPr>
            <a:spLocks noGrp="1"/>
          </p:cNvSpPr>
          <p:nvPr>
            <p:ph type="title"/>
          </p:nvPr>
        </p:nvSpPr>
        <p:spPr/>
        <p:txBody>
          <a:bodyPr/>
          <a:lstStyle/>
          <a:p>
            <a:r>
              <a:rPr lang="en-US" dirty="0"/>
              <a:t>WIP: Animations</a:t>
            </a:r>
          </a:p>
        </p:txBody>
      </p:sp>
      <p:sp>
        <p:nvSpPr>
          <p:cNvPr id="3" name="Content Placeholder 2">
            <a:extLst>
              <a:ext uri="{FF2B5EF4-FFF2-40B4-BE49-F238E27FC236}">
                <a16:creationId xmlns:a16="http://schemas.microsoft.com/office/drawing/2014/main" id="{E478BE4E-0396-4BF3-99F4-F8AEC2AAB0B4}"/>
              </a:ext>
            </a:extLst>
          </p:cNvPr>
          <p:cNvSpPr>
            <a:spLocks noGrp="1"/>
          </p:cNvSpPr>
          <p:nvPr>
            <p:ph sz="quarter" idx="10"/>
          </p:nvPr>
        </p:nvSpPr>
        <p:spPr>
          <a:xfrm>
            <a:off x="4818533" y="3429000"/>
            <a:ext cx="2683098" cy="339926"/>
          </a:xfrm>
        </p:spPr>
        <p:txBody>
          <a:bodyPr/>
          <a:lstStyle/>
          <a:p>
            <a:r>
              <a:rPr lang="en-US" dirty="0"/>
              <a:t>Now is time for the animation demo.</a:t>
            </a:r>
          </a:p>
        </p:txBody>
      </p:sp>
    </p:spTree>
    <p:extLst>
      <p:ext uri="{BB962C8B-B14F-4D97-AF65-F5344CB8AC3E}">
        <p14:creationId xmlns:p14="http://schemas.microsoft.com/office/powerpoint/2010/main" val="402020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Player: Create Athlete</a:t>
            </a:r>
          </a:p>
        </p:txBody>
      </p:sp>
      <p:sp>
        <p:nvSpPr>
          <p:cNvPr id="38" name="Content Placeholder 17"/>
          <p:cNvSpPr txBox="1">
            <a:spLocks/>
          </p:cNvSpPr>
          <p:nvPr/>
        </p:nvSpPr>
        <p:spPr>
          <a:xfrm>
            <a:off x="521207" y="2798234"/>
            <a:ext cx="5574793" cy="2191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Players and Students will be able to create their own athletes.</a:t>
            </a:r>
          </a:p>
          <a:p>
            <a:pPr>
              <a:spcAft>
                <a:spcPts val="600"/>
              </a:spcAft>
              <a:defRPr/>
            </a:pPr>
            <a:r>
              <a:rPr lang="en-US" sz="2000" dirty="0">
                <a:latin typeface="Segoe UI" panose="020B0502040204020203" pitchFamily="34" charset="0"/>
                <a:cs typeface="Segoe UI" panose="020B0502040204020203" pitchFamily="34" charset="0"/>
              </a:rPr>
              <a:t>These athletes can be given a name, given a sex, given a race, skin color, clothes and a prior injury.</a:t>
            </a:r>
          </a:p>
          <a:p>
            <a:pPr>
              <a:spcAft>
                <a:spcPts val="600"/>
              </a:spcAft>
              <a:defRPr/>
            </a:pPr>
            <a:r>
              <a:rPr lang="en-US" sz="2000" dirty="0">
                <a:latin typeface="Segoe UI" panose="020B0502040204020203" pitchFamily="34" charset="0"/>
                <a:cs typeface="Segoe UI" panose="020B0502040204020203" pitchFamily="34" charset="0"/>
              </a:rPr>
              <a:t>These athletes will be given injuries that the player will have to treat through mini-games.</a:t>
            </a:r>
          </a:p>
        </p:txBody>
      </p:sp>
      <p:pic>
        <p:nvPicPr>
          <p:cNvPr id="3" name="Picture 2">
            <a:extLst>
              <a:ext uri="{FF2B5EF4-FFF2-40B4-BE49-F238E27FC236}">
                <a16:creationId xmlns:a16="http://schemas.microsoft.com/office/drawing/2014/main" id="{EE426D54-F544-4C33-9450-F41E7453D524}"/>
              </a:ext>
            </a:extLst>
          </p:cNvPr>
          <p:cNvPicPr>
            <a:picLocks noChangeAspect="1"/>
          </p:cNvPicPr>
          <p:nvPr/>
        </p:nvPicPr>
        <p:blipFill>
          <a:blip r:embed="rId2"/>
          <a:stretch>
            <a:fillRect/>
          </a:stretch>
        </p:blipFill>
        <p:spPr>
          <a:xfrm>
            <a:off x="7158412" y="1378217"/>
            <a:ext cx="3805014" cy="5031727"/>
          </a:xfrm>
          <a:prstGeom prst="rect">
            <a:avLst/>
          </a:prstGeom>
        </p:spPr>
      </p:pic>
    </p:spTree>
    <p:extLst>
      <p:ext uri="{BB962C8B-B14F-4D97-AF65-F5344CB8AC3E}">
        <p14:creationId xmlns:p14="http://schemas.microsoft.com/office/powerpoint/2010/main" val="1818908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Player: Main Menu</a:t>
            </a:r>
          </a:p>
        </p:txBody>
      </p:sp>
      <p:sp>
        <p:nvSpPr>
          <p:cNvPr id="38" name="Content Placeholder 17"/>
          <p:cNvSpPr txBox="1">
            <a:spLocks/>
          </p:cNvSpPr>
          <p:nvPr/>
        </p:nvSpPr>
        <p:spPr>
          <a:xfrm>
            <a:off x="521207" y="1544981"/>
            <a:ext cx="5574793" cy="48649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From this screen, the player can choose to treat the current athlete, view the rest of their team, review their references, and change their settings.</a:t>
            </a:r>
          </a:p>
          <a:p>
            <a:pPr>
              <a:spcAft>
                <a:spcPts val="600"/>
              </a:spcAft>
              <a:defRPr/>
            </a:pPr>
            <a:r>
              <a:rPr lang="en-US" sz="2000" dirty="0">
                <a:latin typeface="Segoe UI" panose="020B0502040204020203" pitchFamily="34" charset="0"/>
                <a:cs typeface="Segoe UI" panose="020B0502040204020203" pitchFamily="34" charset="0"/>
              </a:rPr>
              <a:t>Selecting “Treat” will take the player to the mini-game screen where they can treat </a:t>
            </a:r>
          </a:p>
          <a:p>
            <a:pPr>
              <a:spcAft>
                <a:spcPts val="600"/>
              </a:spcAft>
              <a:defRPr/>
            </a:pPr>
            <a:r>
              <a:rPr lang="en-US" sz="2000" dirty="0">
                <a:latin typeface="Segoe UI" panose="020B0502040204020203" pitchFamily="34" charset="0"/>
                <a:cs typeface="Segoe UI" panose="020B0502040204020203" pitchFamily="34" charset="0"/>
              </a:rPr>
              <a:t>Selecting “Team” will take the player to the team screen where they can review all their athletes and if they are injured.</a:t>
            </a:r>
          </a:p>
          <a:p>
            <a:pPr>
              <a:spcAft>
                <a:spcPts val="600"/>
              </a:spcAft>
              <a:defRPr/>
            </a:pPr>
            <a:r>
              <a:rPr lang="en-US" sz="2000" dirty="0">
                <a:latin typeface="Segoe UI" panose="020B0502040204020203" pitchFamily="34" charset="0"/>
                <a:cs typeface="Segoe UI" panose="020B0502040204020203" pitchFamily="34" charset="0"/>
              </a:rPr>
              <a:t>Selecting “Reference” will take them to the reference screen. This screen allows the players to take notes and check them when they need them.</a:t>
            </a:r>
          </a:p>
          <a:p>
            <a:pPr>
              <a:spcAft>
                <a:spcPts val="600"/>
              </a:spcAft>
              <a:defRPr/>
            </a:pPr>
            <a:r>
              <a:rPr lang="en-US" sz="2000" dirty="0">
                <a:latin typeface="Segoe UI" panose="020B0502040204020203" pitchFamily="34" charset="0"/>
                <a:cs typeface="Segoe UI" panose="020B0502040204020203" pitchFamily="34" charset="0"/>
              </a:rPr>
              <a:t>Selecting “Settings” will allow the player to change the settings of the application accordingly.</a:t>
            </a:r>
          </a:p>
        </p:txBody>
      </p:sp>
      <p:pic>
        <p:nvPicPr>
          <p:cNvPr id="1026" name="Picture 2">
            <a:extLst>
              <a:ext uri="{FF2B5EF4-FFF2-40B4-BE49-F238E27FC236}">
                <a16:creationId xmlns:a16="http://schemas.microsoft.com/office/drawing/2014/main" id="{BA65DFEF-E095-480A-8FB4-47F22B64C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697" y="1772715"/>
            <a:ext cx="2348421" cy="424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865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Player: Treatment</a:t>
            </a:r>
          </a:p>
        </p:txBody>
      </p:sp>
      <p:sp>
        <p:nvSpPr>
          <p:cNvPr id="38" name="Content Placeholder 17"/>
          <p:cNvSpPr txBox="1">
            <a:spLocks/>
          </p:cNvSpPr>
          <p:nvPr/>
        </p:nvSpPr>
        <p:spPr>
          <a:xfrm>
            <a:off x="521207" y="1611066"/>
            <a:ext cx="5574793" cy="44385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This screen shows the players the mini-games they need to perform to treat their athlete.</a:t>
            </a:r>
          </a:p>
          <a:p>
            <a:pPr>
              <a:spcAft>
                <a:spcPts val="600"/>
              </a:spcAft>
              <a:defRPr/>
            </a:pPr>
            <a:r>
              <a:rPr lang="en-US" sz="2000" dirty="0">
                <a:latin typeface="Segoe UI" panose="020B0502040204020203" pitchFamily="34" charset="0"/>
                <a:cs typeface="Segoe UI" panose="020B0502040204020203" pitchFamily="34" charset="0"/>
              </a:rPr>
              <a:t>This screen gives updates upon completion of each game. If the player gets a red plus, that means that the test was positive. This means that something of note was found. If a blue minus was given, then nothing of note was found.</a:t>
            </a:r>
          </a:p>
          <a:p>
            <a:pPr>
              <a:spcAft>
                <a:spcPts val="600"/>
              </a:spcAft>
              <a:defRPr/>
            </a:pPr>
            <a:r>
              <a:rPr lang="en-US" sz="2000" dirty="0">
                <a:latin typeface="Segoe UI" panose="020B0502040204020203" pitchFamily="34" charset="0"/>
                <a:cs typeface="Segoe UI" panose="020B0502040204020203" pitchFamily="34" charset="0"/>
              </a:rPr>
              <a:t>The player needs to complete each mini-game, that represents the HOPRS method. Once they complete each mini-game, they can then perform treatment. After that is completed, the athlete will be considered treated.</a:t>
            </a:r>
          </a:p>
          <a:p>
            <a:pPr>
              <a:spcAft>
                <a:spcPts val="600"/>
              </a:spcAft>
              <a:defRPr/>
            </a:pPr>
            <a:r>
              <a:rPr lang="en-US" sz="2000" dirty="0">
                <a:latin typeface="Segoe UI" panose="020B0502040204020203" pitchFamily="34" charset="0"/>
                <a:cs typeface="Segoe UI" panose="020B0502040204020203" pitchFamily="34" charset="0"/>
              </a:rPr>
              <a:t>From this screen, the player can view their references.</a:t>
            </a:r>
          </a:p>
          <a:p>
            <a:pPr>
              <a:spcAft>
                <a:spcPts val="600"/>
              </a:spcAft>
              <a:defRPr/>
            </a:pPr>
            <a:endParaRPr lang="en-US" sz="2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012BD7A-81FB-4673-BEAF-3DDBCD2BD8DC}"/>
              </a:ext>
            </a:extLst>
          </p:cNvPr>
          <p:cNvPicPr>
            <a:picLocks noChangeAspect="1"/>
          </p:cNvPicPr>
          <p:nvPr/>
        </p:nvPicPr>
        <p:blipFill>
          <a:blip r:embed="rId2"/>
          <a:stretch>
            <a:fillRect/>
          </a:stretch>
        </p:blipFill>
        <p:spPr>
          <a:xfrm>
            <a:off x="8053431" y="1262707"/>
            <a:ext cx="2888215" cy="5169204"/>
          </a:xfrm>
          <a:prstGeom prst="rect">
            <a:avLst/>
          </a:prstGeom>
        </p:spPr>
      </p:pic>
    </p:spTree>
    <p:extLst>
      <p:ext uri="{BB962C8B-B14F-4D97-AF65-F5344CB8AC3E}">
        <p14:creationId xmlns:p14="http://schemas.microsoft.com/office/powerpoint/2010/main" val="1833608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Player: Team</a:t>
            </a:r>
          </a:p>
        </p:txBody>
      </p:sp>
      <p:sp>
        <p:nvSpPr>
          <p:cNvPr id="38" name="Content Placeholder 17"/>
          <p:cNvSpPr txBox="1">
            <a:spLocks/>
          </p:cNvSpPr>
          <p:nvPr/>
        </p:nvSpPr>
        <p:spPr>
          <a:xfrm>
            <a:off x="521207" y="2087944"/>
            <a:ext cx="5574793" cy="34848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This screen shows the players all their athletes and their current status. These athletes would be customized by the player.</a:t>
            </a:r>
          </a:p>
          <a:p>
            <a:pPr>
              <a:spcAft>
                <a:spcPts val="600"/>
              </a:spcAft>
              <a:defRPr/>
            </a:pPr>
            <a:r>
              <a:rPr lang="en-US" sz="2000" dirty="0">
                <a:latin typeface="Segoe UI" panose="020B0502040204020203" pitchFamily="34" charset="0"/>
                <a:cs typeface="Segoe UI" panose="020B0502040204020203" pitchFamily="34" charset="0"/>
              </a:rPr>
              <a:t>Green status means that the athlete is not injured. Red status means that the athlete is injured and must be treated. Grey means that athlete was injured and treated and it currently in cool down.</a:t>
            </a:r>
          </a:p>
          <a:p>
            <a:pPr>
              <a:spcAft>
                <a:spcPts val="600"/>
              </a:spcAft>
              <a:defRPr/>
            </a:pPr>
            <a:r>
              <a:rPr lang="en-US" sz="2000" dirty="0">
                <a:latin typeface="Segoe UI" panose="020B0502040204020203" pitchFamily="34" charset="0"/>
                <a:cs typeface="Segoe UI" panose="020B0502040204020203" pitchFamily="34" charset="0"/>
              </a:rPr>
              <a:t>Selecting “Add Athlete” will take the player to the create athlete screen.</a:t>
            </a:r>
          </a:p>
          <a:p>
            <a:pPr>
              <a:spcAft>
                <a:spcPts val="600"/>
              </a:spcAft>
              <a:defRPr/>
            </a:pPr>
            <a:r>
              <a:rPr lang="en-US" sz="2000" dirty="0">
                <a:latin typeface="Segoe UI" panose="020B0502040204020203" pitchFamily="34" charset="0"/>
                <a:cs typeface="Segoe UI" panose="020B0502040204020203" pitchFamily="34" charset="0"/>
              </a:rPr>
              <a:t>The Player can sort their athlete by status, name and last injured.</a:t>
            </a:r>
          </a:p>
        </p:txBody>
      </p:sp>
      <p:pic>
        <p:nvPicPr>
          <p:cNvPr id="5" name="Picture 4">
            <a:extLst>
              <a:ext uri="{FF2B5EF4-FFF2-40B4-BE49-F238E27FC236}">
                <a16:creationId xmlns:a16="http://schemas.microsoft.com/office/drawing/2014/main" id="{6FDDD50C-20BF-4DA1-B27C-4F227F2D4212}"/>
              </a:ext>
            </a:extLst>
          </p:cNvPr>
          <p:cNvPicPr>
            <a:picLocks noChangeAspect="1"/>
          </p:cNvPicPr>
          <p:nvPr/>
        </p:nvPicPr>
        <p:blipFill>
          <a:blip r:embed="rId2"/>
          <a:stretch>
            <a:fillRect/>
          </a:stretch>
        </p:blipFill>
        <p:spPr>
          <a:xfrm>
            <a:off x="7398326" y="1268123"/>
            <a:ext cx="3495675" cy="5124450"/>
          </a:xfrm>
          <a:prstGeom prst="rect">
            <a:avLst/>
          </a:prstGeom>
        </p:spPr>
      </p:pic>
    </p:spTree>
    <p:extLst>
      <p:ext uri="{BB962C8B-B14F-4D97-AF65-F5344CB8AC3E}">
        <p14:creationId xmlns:p14="http://schemas.microsoft.com/office/powerpoint/2010/main" val="2277431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Professor: Notifications</a:t>
            </a:r>
          </a:p>
        </p:txBody>
      </p:sp>
      <p:sp>
        <p:nvSpPr>
          <p:cNvPr id="38" name="Content Placeholder 17"/>
          <p:cNvSpPr txBox="1">
            <a:spLocks/>
          </p:cNvSpPr>
          <p:nvPr/>
        </p:nvSpPr>
        <p:spPr>
          <a:xfrm>
            <a:off x="565403" y="1344995"/>
            <a:ext cx="11061193" cy="20840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Professors will receive notifications about the application through the notification screen.</a:t>
            </a:r>
          </a:p>
          <a:p>
            <a:pPr>
              <a:spcAft>
                <a:spcPts val="600"/>
              </a:spcAft>
              <a:defRPr/>
            </a:pPr>
            <a:r>
              <a:rPr lang="en-US" sz="2000" dirty="0">
                <a:latin typeface="Segoe UI" panose="020B0502040204020203" pitchFamily="34" charset="0"/>
                <a:cs typeface="Segoe UI" panose="020B0502040204020203" pitchFamily="34" charset="0"/>
              </a:rPr>
              <a:t>Professors will receive updates on new versions of the application, new scenarios that have been created, scenarios that have recently been edited, and scenarios that have been deleted.</a:t>
            </a:r>
          </a:p>
          <a:p>
            <a:pPr>
              <a:spcAft>
                <a:spcPts val="600"/>
              </a:spcAft>
              <a:defRPr/>
            </a:pPr>
            <a:r>
              <a:rPr lang="en-US" sz="2000" dirty="0">
                <a:latin typeface="Segoe UI" panose="020B0502040204020203" pitchFamily="34" charset="0"/>
                <a:cs typeface="Segoe UI" panose="020B0502040204020203" pitchFamily="34" charset="0"/>
              </a:rPr>
              <a:t>The parameters that shows up in the notification screen is determined by the desired settings in the setting screen.</a:t>
            </a:r>
          </a:p>
        </p:txBody>
      </p:sp>
      <p:pic>
        <p:nvPicPr>
          <p:cNvPr id="2" name="Picture 1">
            <a:extLst>
              <a:ext uri="{FF2B5EF4-FFF2-40B4-BE49-F238E27FC236}">
                <a16:creationId xmlns:a16="http://schemas.microsoft.com/office/drawing/2014/main" id="{CF4275D0-477F-42CF-8551-0E799C4DD878}"/>
              </a:ext>
            </a:extLst>
          </p:cNvPr>
          <p:cNvPicPr>
            <a:picLocks noChangeAspect="1"/>
          </p:cNvPicPr>
          <p:nvPr/>
        </p:nvPicPr>
        <p:blipFill>
          <a:blip r:embed="rId2"/>
          <a:stretch>
            <a:fillRect/>
          </a:stretch>
        </p:blipFill>
        <p:spPr>
          <a:xfrm>
            <a:off x="3059629" y="3429000"/>
            <a:ext cx="6072741" cy="2953964"/>
          </a:xfrm>
          <a:prstGeom prst="rect">
            <a:avLst/>
          </a:prstGeom>
        </p:spPr>
      </p:pic>
    </p:spTree>
    <p:extLst>
      <p:ext uri="{BB962C8B-B14F-4D97-AF65-F5344CB8AC3E}">
        <p14:creationId xmlns:p14="http://schemas.microsoft.com/office/powerpoint/2010/main" val="2373994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Professor: New Scenario</a:t>
            </a:r>
          </a:p>
        </p:txBody>
      </p:sp>
      <p:sp>
        <p:nvSpPr>
          <p:cNvPr id="38" name="Content Placeholder 17"/>
          <p:cNvSpPr txBox="1">
            <a:spLocks/>
          </p:cNvSpPr>
          <p:nvPr/>
        </p:nvSpPr>
        <p:spPr>
          <a:xfrm>
            <a:off x="565403" y="1344995"/>
            <a:ext cx="11061193" cy="20840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The professor can create new scenarios through this screen. Once the professor puts in the initial information, they will be able to add information for the scenario.</a:t>
            </a:r>
          </a:p>
          <a:p>
            <a:pPr>
              <a:spcAft>
                <a:spcPts val="600"/>
              </a:spcAft>
              <a:defRPr/>
            </a:pPr>
            <a:r>
              <a:rPr lang="en-US" sz="2000" dirty="0">
                <a:latin typeface="Segoe UI" panose="020B0502040204020203" pitchFamily="34" charset="0"/>
                <a:cs typeface="Segoe UI" panose="020B0502040204020203" pitchFamily="34" charset="0"/>
              </a:rPr>
              <a:t>This collection of screens provides information for the mini-games to use.</a:t>
            </a:r>
          </a:p>
          <a:p>
            <a:pPr>
              <a:spcAft>
                <a:spcPts val="600"/>
              </a:spcAft>
              <a:defRPr/>
            </a:pPr>
            <a:r>
              <a:rPr lang="en-US" sz="2000" dirty="0">
                <a:latin typeface="Segoe UI" panose="020B0502040204020203" pitchFamily="34" charset="0"/>
                <a:cs typeface="Segoe UI" panose="020B0502040204020203" pitchFamily="34" charset="0"/>
              </a:rPr>
              <a:t>Professors can switch between each of the HOPRS methods at will.</a:t>
            </a:r>
          </a:p>
        </p:txBody>
      </p:sp>
      <p:pic>
        <p:nvPicPr>
          <p:cNvPr id="3" name="Picture 2">
            <a:extLst>
              <a:ext uri="{FF2B5EF4-FFF2-40B4-BE49-F238E27FC236}">
                <a16:creationId xmlns:a16="http://schemas.microsoft.com/office/drawing/2014/main" id="{71DA610D-2438-4428-B56B-401690D224F0}"/>
              </a:ext>
            </a:extLst>
          </p:cNvPr>
          <p:cNvPicPr>
            <a:picLocks noChangeAspect="1"/>
          </p:cNvPicPr>
          <p:nvPr/>
        </p:nvPicPr>
        <p:blipFill>
          <a:blip r:embed="rId2"/>
          <a:stretch>
            <a:fillRect/>
          </a:stretch>
        </p:blipFill>
        <p:spPr>
          <a:xfrm>
            <a:off x="325371" y="3425665"/>
            <a:ext cx="5532504" cy="2694215"/>
          </a:xfrm>
          <a:prstGeom prst="rect">
            <a:avLst/>
          </a:prstGeom>
        </p:spPr>
      </p:pic>
      <p:pic>
        <p:nvPicPr>
          <p:cNvPr id="4" name="Picture 3">
            <a:extLst>
              <a:ext uri="{FF2B5EF4-FFF2-40B4-BE49-F238E27FC236}">
                <a16:creationId xmlns:a16="http://schemas.microsoft.com/office/drawing/2014/main" id="{0C0D89BD-F02C-4426-9A1E-751D62337D98}"/>
              </a:ext>
            </a:extLst>
          </p:cNvPr>
          <p:cNvPicPr>
            <a:picLocks noChangeAspect="1"/>
          </p:cNvPicPr>
          <p:nvPr/>
        </p:nvPicPr>
        <p:blipFill>
          <a:blip r:embed="rId3"/>
          <a:stretch>
            <a:fillRect/>
          </a:stretch>
        </p:blipFill>
        <p:spPr>
          <a:xfrm>
            <a:off x="6219825" y="3429001"/>
            <a:ext cx="5646804" cy="2770352"/>
          </a:xfrm>
          <a:prstGeom prst="rect">
            <a:avLst/>
          </a:prstGeom>
        </p:spPr>
      </p:pic>
    </p:spTree>
    <p:extLst>
      <p:ext uri="{BB962C8B-B14F-4D97-AF65-F5344CB8AC3E}">
        <p14:creationId xmlns:p14="http://schemas.microsoft.com/office/powerpoint/2010/main" val="4279860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Professor: Manage Scenario</a:t>
            </a:r>
          </a:p>
        </p:txBody>
      </p:sp>
      <p:sp>
        <p:nvSpPr>
          <p:cNvPr id="38" name="Content Placeholder 17"/>
          <p:cNvSpPr txBox="1">
            <a:spLocks/>
          </p:cNvSpPr>
          <p:nvPr/>
        </p:nvSpPr>
        <p:spPr>
          <a:xfrm>
            <a:off x="565403" y="1344995"/>
            <a:ext cx="11061193" cy="20840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a:latin typeface="Segoe UI" panose="020B0502040204020203" pitchFamily="34" charset="0"/>
                <a:cs typeface="Segoe UI" panose="020B0502040204020203" pitchFamily="34" charset="0"/>
              </a:rPr>
              <a:t>On the manage screen, the professor will be able to manage, edit and delete their scenarios. They will be able to view and sort by ID, title, injury type, injury location, date created, and date edited.</a:t>
            </a:r>
          </a:p>
          <a:p>
            <a:pPr>
              <a:spcAft>
                <a:spcPts val="600"/>
              </a:spcAft>
              <a:defRPr/>
            </a:pPr>
            <a:r>
              <a:rPr lang="en-US" sz="2000" dirty="0">
                <a:latin typeface="Segoe UI" panose="020B0502040204020203" pitchFamily="34" charset="0"/>
                <a:cs typeface="Segoe UI" panose="020B0502040204020203" pitchFamily="34" charset="0"/>
              </a:rPr>
              <a:t>The total amount of scenarios presented reduces scrolling in exchange for paging.</a:t>
            </a:r>
          </a:p>
          <a:p>
            <a:pPr>
              <a:spcAft>
                <a:spcPts val="600"/>
              </a:spcAft>
              <a:defRPr/>
            </a:pPr>
            <a:endParaRPr lang="en-US" sz="20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71DA610D-2438-4428-B56B-401690D224F0}"/>
              </a:ext>
            </a:extLst>
          </p:cNvPr>
          <p:cNvPicPr>
            <a:picLocks noChangeAspect="1"/>
          </p:cNvPicPr>
          <p:nvPr/>
        </p:nvPicPr>
        <p:blipFill>
          <a:blip r:embed="rId2"/>
          <a:stretch>
            <a:fillRect/>
          </a:stretch>
        </p:blipFill>
        <p:spPr>
          <a:xfrm>
            <a:off x="325371" y="3425665"/>
            <a:ext cx="5532504" cy="2694215"/>
          </a:xfrm>
          <a:prstGeom prst="rect">
            <a:avLst/>
          </a:prstGeom>
        </p:spPr>
      </p:pic>
      <p:pic>
        <p:nvPicPr>
          <p:cNvPr id="4" name="Picture 3">
            <a:extLst>
              <a:ext uri="{FF2B5EF4-FFF2-40B4-BE49-F238E27FC236}">
                <a16:creationId xmlns:a16="http://schemas.microsoft.com/office/drawing/2014/main" id="{0C0D89BD-F02C-4426-9A1E-751D62337D98}"/>
              </a:ext>
            </a:extLst>
          </p:cNvPr>
          <p:cNvPicPr>
            <a:picLocks noChangeAspect="1"/>
          </p:cNvPicPr>
          <p:nvPr/>
        </p:nvPicPr>
        <p:blipFill>
          <a:blip r:embed="rId3"/>
          <a:stretch>
            <a:fillRect/>
          </a:stretch>
        </p:blipFill>
        <p:spPr>
          <a:xfrm>
            <a:off x="6219825" y="3429001"/>
            <a:ext cx="5646804" cy="2770352"/>
          </a:xfrm>
          <a:prstGeom prst="rect">
            <a:avLst/>
          </a:prstGeom>
        </p:spPr>
      </p:pic>
      <p:pic>
        <p:nvPicPr>
          <p:cNvPr id="2" name="Picture 1">
            <a:extLst>
              <a:ext uri="{FF2B5EF4-FFF2-40B4-BE49-F238E27FC236}">
                <a16:creationId xmlns:a16="http://schemas.microsoft.com/office/drawing/2014/main" id="{2CE2BE41-2A68-4B33-B6BA-FC2F2618A0E4}"/>
              </a:ext>
            </a:extLst>
          </p:cNvPr>
          <p:cNvPicPr>
            <a:picLocks noChangeAspect="1"/>
          </p:cNvPicPr>
          <p:nvPr/>
        </p:nvPicPr>
        <p:blipFill>
          <a:blip r:embed="rId4"/>
          <a:stretch>
            <a:fillRect/>
          </a:stretch>
        </p:blipFill>
        <p:spPr>
          <a:xfrm>
            <a:off x="325369" y="3429000"/>
            <a:ext cx="5532503" cy="2697023"/>
          </a:xfrm>
          <a:prstGeom prst="rect">
            <a:avLst/>
          </a:prstGeom>
        </p:spPr>
      </p:pic>
      <p:pic>
        <p:nvPicPr>
          <p:cNvPr id="5" name="Picture 4">
            <a:extLst>
              <a:ext uri="{FF2B5EF4-FFF2-40B4-BE49-F238E27FC236}">
                <a16:creationId xmlns:a16="http://schemas.microsoft.com/office/drawing/2014/main" id="{58CEA418-1599-4684-9C9E-BB2BB111AB4F}"/>
              </a:ext>
            </a:extLst>
          </p:cNvPr>
          <p:cNvPicPr>
            <a:picLocks noChangeAspect="1"/>
          </p:cNvPicPr>
          <p:nvPr/>
        </p:nvPicPr>
        <p:blipFill>
          <a:blip r:embed="rId5"/>
          <a:stretch>
            <a:fillRect/>
          </a:stretch>
        </p:blipFill>
        <p:spPr>
          <a:xfrm>
            <a:off x="6217227" y="3425665"/>
            <a:ext cx="5701046" cy="2770352"/>
          </a:xfrm>
          <a:prstGeom prst="rect">
            <a:avLst/>
          </a:prstGeom>
        </p:spPr>
      </p:pic>
    </p:spTree>
    <p:extLst>
      <p:ext uri="{BB962C8B-B14F-4D97-AF65-F5344CB8AC3E}">
        <p14:creationId xmlns:p14="http://schemas.microsoft.com/office/powerpoint/2010/main" val="3619988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{6F681711-03FE-4A46-BA93-6A43BC3708C0}tf10001108_win32</Template>
  <TotalTime>378</TotalTime>
  <Words>1322</Words>
  <Application>Microsoft Office PowerPoint</Application>
  <PresentationFormat>Widescreen</PresentationFormat>
  <Paragraphs>84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WelcomeDoc</vt:lpstr>
      <vt:lpstr>GVSU Athletic Training Team</vt:lpstr>
      <vt:lpstr>Google Sign In</vt:lpstr>
      <vt:lpstr>Player: Create Athlete</vt:lpstr>
      <vt:lpstr>Player: Main Menu</vt:lpstr>
      <vt:lpstr>Player: Treatment</vt:lpstr>
      <vt:lpstr>Player: Team</vt:lpstr>
      <vt:lpstr>Professor: Notifications</vt:lpstr>
      <vt:lpstr>Professor: New Scenario</vt:lpstr>
      <vt:lpstr>Professor: Manage Scenario</vt:lpstr>
      <vt:lpstr>Professor: Broadcast Injury/Scenario</vt:lpstr>
      <vt:lpstr>Database</vt:lpstr>
      <vt:lpstr>Work in Progress</vt:lpstr>
      <vt:lpstr>WIP: History Minigame</vt:lpstr>
      <vt:lpstr>WIP: Observation Minigame</vt:lpstr>
      <vt:lpstr>WIP: Palpation Minigame</vt:lpstr>
      <vt:lpstr>WIP: Range of Motion Minigame</vt:lpstr>
      <vt:lpstr>WIP: Special Test Minigame</vt:lpstr>
      <vt:lpstr>WIP: Settings</vt:lpstr>
      <vt:lpstr>WIP: Reference Page</vt:lpstr>
      <vt:lpstr>WIP: Animations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GVSU Athletic Training Team</dc:title>
  <dc:creator>Dillon D. Viilo</dc:creator>
  <cp:keywords/>
  <cp:lastModifiedBy>AJ Natzic</cp:lastModifiedBy>
  <cp:revision>33</cp:revision>
  <dcterms:created xsi:type="dcterms:W3CDTF">2020-12-08T22:53:44Z</dcterms:created>
  <dcterms:modified xsi:type="dcterms:W3CDTF">2020-12-09T16:39:01Z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