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1"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114686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193009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A89309-639B-4452-816D-6D59DCF3DB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850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410292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A89309-639B-4452-816D-6D59DCF3DB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1068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93866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784583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00861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260769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5CD49-119B-4DA9-B711-939ED48FC832}" type="datetimeFigureOut">
              <a:rPr lang="en-US" smtClean="0"/>
              <a:t>2021-02-23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205362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134615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5CD49-119B-4DA9-B711-939ED48FC832}" type="datetimeFigureOut">
              <a:rPr lang="en-US" smtClean="0"/>
              <a:t>2021-02-23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21660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5CD49-119B-4DA9-B711-939ED48FC832}" type="datetimeFigureOut">
              <a:rPr lang="en-US" smtClean="0"/>
              <a:t>2021-02-23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425689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5CD49-119B-4DA9-B711-939ED48FC832}" type="datetimeFigureOut">
              <a:rPr lang="en-US" smtClean="0"/>
              <a:t>2021-02-23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27798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69836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5CD49-119B-4DA9-B711-939ED48FC832}" type="datetimeFigureOut">
              <a:rPr lang="en-US" smtClean="0"/>
              <a:t>2021-02-23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A89309-639B-4452-816D-6D59DCF3DB8A}" type="slidenum">
              <a:rPr lang="en-US" smtClean="0"/>
              <a:t>‹#›</a:t>
            </a:fld>
            <a:endParaRPr lang="en-US"/>
          </a:p>
        </p:txBody>
      </p:sp>
    </p:spTree>
    <p:extLst>
      <p:ext uri="{BB962C8B-B14F-4D97-AF65-F5344CB8AC3E}">
        <p14:creationId xmlns:p14="http://schemas.microsoft.com/office/powerpoint/2010/main" val="316035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45CD49-119B-4DA9-B711-939ED48FC832}" type="datetimeFigureOut">
              <a:rPr lang="en-US" smtClean="0"/>
              <a:t>2021-02-23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A89309-639B-4452-816D-6D59DCF3DB8A}" type="slidenum">
              <a:rPr lang="en-US" smtClean="0"/>
              <a:t>‹#›</a:t>
            </a:fld>
            <a:endParaRPr lang="en-US"/>
          </a:p>
        </p:txBody>
      </p:sp>
    </p:spTree>
    <p:extLst>
      <p:ext uri="{BB962C8B-B14F-4D97-AF65-F5344CB8AC3E}">
        <p14:creationId xmlns:p14="http://schemas.microsoft.com/office/powerpoint/2010/main" val="3719250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594-3D22-4402-B4E7-7012329D58A4}"/>
              </a:ext>
            </a:extLst>
          </p:cNvPr>
          <p:cNvSpPr>
            <a:spLocks noGrp="1"/>
          </p:cNvSpPr>
          <p:nvPr>
            <p:ph type="ctrTitle"/>
          </p:nvPr>
        </p:nvSpPr>
        <p:spPr/>
        <p:txBody>
          <a:bodyPr>
            <a:normAutofit/>
          </a:bodyPr>
          <a:lstStyle/>
          <a:p>
            <a:r>
              <a:rPr lang="en-US" sz="4600" dirty="0"/>
              <a:t>IBM Data Science Capstone – Battle of the Neighborhoods</a:t>
            </a:r>
          </a:p>
        </p:txBody>
      </p:sp>
      <p:sp>
        <p:nvSpPr>
          <p:cNvPr id="3" name="Subtitle 2">
            <a:extLst>
              <a:ext uri="{FF2B5EF4-FFF2-40B4-BE49-F238E27FC236}">
                <a16:creationId xmlns:a16="http://schemas.microsoft.com/office/drawing/2014/main" id="{EC502B4F-F9CE-4B7C-84A3-C3E5A896E82E}"/>
              </a:ext>
            </a:extLst>
          </p:cNvPr>
          <p:cNvSpPr>
            <a:spLocks noGrp="1"/>
          </p:cNvSpPr>
          <p:nvPr>
            <p:ph type="subTitle" idx="1"/>
          </p:nvPr>
        </p:nvSpPr>
        <p:spPr/>
        <p:txBody>
          <a:bodyPr/>
          <a:lstStyle/>
          <a:p>
            <a:r>
              <a:rPr lang="en-US" dirty="0"/>
              <a:t>Alexander John Newman</a:t>
            </a:r>
          </a:p>
        </p:txBody>
      </p:sp>
    </p:spTree>
    <p:extLst>
      <p:ext uri="{BB962C8B-B14F-4D97-AF65-F5344CB8AC3E}">
        <p14:creationId xmlns:p14="http://schemas.microsoft.com/office/powerpoint/2010/main" val="3374890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12BA-0210-44A1-A469-E2A4D32B0712}"/>
              </a:ext>
            </a:extLst>
          </p:cNvPr>
          <p:cNvSpPr>
            <a:spLocks noGrp="1"/>
          </p:cNvSpPr>
          <p:nvPr>
            <p:ph type="title"/>
          </p:nvPr>
        </p:nvSpPr>
        <p:spPr>
          <a:xfrm>
            <a:off x="2592925" y="299916"/>
            <a:ext cx="8911687" cy="1280890"/>
          </a:xfrm>
        </p:spPr>
        <p:txBody>
          <a:bodyPr/>
          <a:lstStyle/>
          <a:p>
            <a:r>
              <a:rPr lang="en-US" dirty="0"/>
              <a:t>Results (cont.)</a:t>
            </a:r>
          </a:p>
        </p:txBody>
      </p:sp>
      <p:sp>
        <p:nvSpPr>
          <p:cNvPr id="3" name="Content Placeholder 2">
            <a:extLst>
              <a:ext uri="{FF2B5EF4-FFF2-40B4-BE49-F238E27FC236}">
                <a16:creationId xmlns:a16="http://schemas.microsoft.com/office/drawing/2014/main" id="{DA5CA41F-DFE3-482E-8ED3-912CC3B27678}"/>
              </a:ext>
            </a:extLst>
          </p:cNvPr>
          <p:cNvSpPr>
            <a:spLocks noGrp="1"/>
          </p:cNvSpPr>
          <p:nvPr>
            <p:ph idx="1"/>
          </p:nvPr>
        </p:nvSpPr>
        <p:spPr>
          <a:xfrm>
            <a:off x="2589212" y="1235824"/>
            <a:ext cx="8915400" cy="441960"/>
          </a:xfrm>
        </p:spPr>
        <p:txBody>
          <a:bodyPr/>
          <a:lstStyle/>
          <a:p>
            <a:pPr marL="0" indent="0">
              <a:buNone/>
            </a:pPr>
            <a:r>
              <a:rPr lang="en-US" b="1" dirty="0"/>
              <a:t>Cluster 2</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768" y="1863232"/>
            <a:ext cx="10058400" cy="399556"/>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68" y="2990935"/>
            <a:ext cx="4791744" cy="2505425"/>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512" y="3006367"/>
            <a:ext cx="4715533" cy="2505425"/>
          </a:xfrm>
          <a:prstGeom prst="rect">
            <a:avLst/>
          </a:prstGeom>
        </p:spPr>
      </p:pic>
      <p:cxnSp>
        <p:nvCxnSpPr>
          <p:cNvPr id="8" name="직선 연결선 7"/>
          <p:cNvCxnSpPr/>
          <p:nvPr/>
        </p:nvCxnSpPr>
        <p:spPr>
          <a:xfrm>
            <a:off x="1045768" y="3187581"/>
            <a:ext cx="9525380" cy="0"/>
          </a:xfrm>
          <a:prstGeom prst="line">
            <a:avLst/>
          </a:prstGeom>
        </p:spPr>
        <p:style>
          <a:lnRef idx="1">
            <a:schemeClr val="dk1"/>
          </a:lnRef>
          <a:fillRef idx="0">
            <a:schemeClr val="dk1"/>
          </a:fillRef>
          <a:effectRef idx="0">
            <a:schemeClr val="dk1"/>
          </a:effectRef>
          <a:fontRef idx="minor">
            <a:schemeClr val="tx1"/>
          </a:fontRef>
        </p:style>
      </p:cxnSp>
      <p:cxnSp>
        <p:nvCxnSpPr>
          <p:cNvPr id="10" name="직선 연결선 9"/>
          <p:cNvCxnSpPr/>
          <p:nvPr/>
        </p:nvCxnSpPr>
        <p:spPr>
          <a:xfrm>
            <a:off x="1307507" y="2990935"/>
            <a:ext cx="0" cy="2505425"/>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a:off x="2555028" y="2990935"/>
            <a:ext cx="0" cy="2505425"/>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4161802" y="3006367"/>
            <a:ext cx="0" cy="2505425"/>
          </a:xfrm>
          <a:prstGeom prst="line">
            <a:avLst/>
          </a:prstGeom>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5808458" y="3006367"/>
            <a:ext cx="0" cy="2489993"/>
          </a:xfrm>
          <a:prstGeom prst="line">
            <a:avLst/>
          </a:prstGeom>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7460479" y="3006367"/>
            <a:ext cx="0" cy="2505425"/>
          </a:xfrm>
          <a:prstGeom prst="line">
            <a:avLst/>
          </a:prstGeom>
        </p:spPr>
        <p:style>
          <a:lnRef idx="1">
            <a:schemeClr val="dk1"/>
          </a:lnRef>
          <a:fillRef idx="0">
            <a:schemeClr val="dk1"/>
          </a:fillRef>
          <a:effectRef idx="0">
            <a:schemeClr val="dk1"/>
          </a:effectRef>
          <a:fontRef idx="minor">
            <a:schemeClr val="tx1"/>
          </a:fontRef>
        </p:style>
      </p:cxnSp>
      <p:sp>
        <p:nvSpPr>
          <p:cNvPr id="19" name="타원 18"/>
          <p:cNvSpPr/>
          <p:nvPr/>
        </p:nvSpPr>
        <p:spPr>
          <a:xfrm>
            <a:off x="982766" y="3990886"/>
            <a:ext cx="9725114" cy="1794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149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D5AF-82D2-402C-94F9-9BC606B84AC0}"/>
              </a:ext>
            </a:extLst>
          </p:cNvPr>
          <p:cNvSpPr>
            <a:spLocks noGrp="1"/>
          </p:cNvSpPr>
          <p:nvPr>
            <p:ph type="title"/>
          </p:nvPr>
        </p:nvSpPr>
        <p:spPr>
          <a:xfrm>
            <a:off x="2592925" y="307915"/>
            <a:ext cx="8911687" cy="1280890"/>
          </a:xfrm>
        </p:spPr>
        <p:txBody>
          <a:bodyPr/>
          <a:lstStyle/>
          <a:p>
            <a:r>
              <a:rPr lang="en-US" dirty="0"/>
              <a:t>Results (cont.)</a:t>
            </a:r>
          </a:p>
        </p:txBody>
      </p:sp>
      <p:sp>
        <p:nvSpPr>
          <p:cNvPr id="3" name="Content Placeholder 2">
            <a:extLst>
              <a:ext uri="{FF2B5EF4-FFF2-40B4-BE49-F238E27FC236}">
                <a16:creationId xmlns:a16="http://schemas.microsoft.com/office/drawing/2014/main" id="{11E761E4-AA13-4AB7-A65E-86309DD1D74B}"/>
              </a:ext>
            </a:extLst>
          </p:cNvPr>
          <p:cNvSpPr>
            <a:spLocks noGrp="1"/>
          </p:cNvSpPr>
          <p:nvPr>
            <p:ph idx="1"/>
          </p:nvPr>
        </p:nvSpPr>
        <p:spPr>
          <a:xfrm>
            <a:off x="2589212" y="1330293"/>
            <a:ext cx="8915400" cy="441960"/>
          </a:xfrm>
        </p:spPr>
        <p:txBody>
          <a:bodyPr/>
          <a:lstStyle/>
          <a:p>
            <a:pPr marL="0" indent="0">
              <a:buNone/>
            </a:pPr>
            <a:r>
              <a:rPr lang="en-US" b="1" dirty="0"/>
              <a:t>Cluster 3</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04" y="1975514"/>
            <a:ext cx="10058400" cy="393247"/>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894" y="4051220"/>
            <a:ext cx="4429743" cy="381053"/>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637" y="4053180"/>
            <a:ext cx="3219899" cy="362001"/>
          </a:xfrm>
          <a:prstGeom prst="rect">
            <a:avLst/>
          </a:prstGeom>
        </p:spPr>
      </p:pic>
      <p:cxnSp>
        <p:nvCxnSpPr>
          <p:cNvPr id="10" name="직선 연결선 9"/>
          <p:cNvCxnSpPr/>
          <p:nvPr/>
        </p:nvCxnSpPr>
        <p:spPr>
          <a:xfrm flipV="1">
            <a:off x="1972894" y="4212059"/>
            <a:ext cx="7649642" cy="7566"/>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a:off x="2175387" y="4046457"/>
            <a:ext cx="0" cy="368724"/>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3148781" y="4051220"/>
            <a:ext cx="0" cy="381053"/>
          </a:xfrm>
          <a:prstGeom prst="line">
            <a:avLst/>
          </a:prstGeom>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4756355" y="4053180"/>
            <a:ext cx="0" cy="362001"/>
          </a:xfrm>
          <a:prstGeom prst="line">
            <a:avLst/>
          </a:prstGeom>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6402637" y="4053180"/>
            <a:ext cx="0" cy="362001"/>
          </a:xfrm>
          <a:prstGeom prst="line">
            <a:avLst/>
          </a:prstGeom>
        </p:spPr>
        <p:style>
          <a:lnRef idx="1">
            <a:schemeClr val="dk1"/>
          </a:lnRef>
          <a:fillRef idx="0">
            <a:schemeClr val="dk1"/>
          </a:fillRef>
          <a:effectRef idx="0">
            <a:schemeClr val="dk1"/>
          </a:effectRef>
          <a:fontRef idx="minor">
            <a:schemeClr val="tx1"/>
          </a:fontRef>
        </p:style>
      </p:cxnSp>
      <p:cxnSp>
        <p:nvCxnSpPr>
          <p:cNvPr id="20" name="직선 연결선 19"/>
          <p:cNvCxnSpPr/>
          <p:nvPr/>
        </p:nvCxnSpPr>
        <p:spPr>
          <a:xfrm>
            <a:off x="8005213" y="4053180"/>
            <a:ext cx="0" cy="362001"/>
          </a:xfrm>
          <a:prstGeom prst="line">
            <a:avLst/>
          </a:prstGeom>
        </p:spPr>
        <p:style>
          <a:lnRef idx="1">
            <a:schemeClr val="dk1"/>
          </a:lnRef>
          <a:fillRef idx="0">
            <a:schemeClr val="dk1"/>
          </a:fillRef>
          <a:effectRef idx="0">
            <a:schemeClr val="dk1"/>
          </a:effectRef>
          <a:fontRef idx="minor">
            <a:schemeClr val="tx1"/>
          </a:fontRef>
        </p:style>
      </p:cxnSp>
      <p:sp>
        <p:nvSpPr>
          <p:cNvPr id="21" name="타원 20"/>
          <p:cNvSpPr/>
          <p:nvPr/>
        </p:nvSpPr>
        <p:spPr>
          <a:xfrm>
            <a:off x="1897166" y="4219625"/>
            <a:ext cx="7879223" cy="212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868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D53B-D55B-46FD-A23B-5CE176416BA3}"/>
              </a:ext>
            </a:extLst>
          </p:cNvPr>
          <p:cNvSpPr>
            <a:spLocks noGrp="1"/>
          </p:cNvSpPr>
          <p:nvPr>
            <p:ph type="title"/>
          </p:nvPr>
        </p:nvSpPr>
        <p:spPr>
          <a:xfrm>
            <a:off x="2592925" y="199867"/>
            <a:ext cx="8911687" cy="1280890"/>
          </a:xfrm>
        </p:spPr>
        <p:txBody>
          <a:bodyPr/>
          <a:lstStyle/>
          <a:p>
            <a:r>
              <a:rPr lang="en-US" dirty="0"/>
              <a:t>Results (cont.)</a:t>
            </a:r>
          </a:p>
        </p:txBody>
      </p:sp>
      <p:sp>
        <p:nvSpPr>
          <p:cNvPr id="3" name="Content Placeholder 2">
            <a:extLst>
              <a:ext uri="{FF2B5EF4-FFF2-40B4-BE49-F238E27FC236}">
                <a16:creationId xmlns:a16="http://schemas.microsoft.com/office/drawing/2014/main" id="{6261B6C1-974A-470F-BBE6-E49219C2D31D}"/>
              </a:ext>
            </a:extLst>
          </p:cNvPr>
          <p:cNvSpPr>
            <a:spLocks noGrp="1"/>
          </p:cNvSpPr>
          <p:nvPr>
            <p:ph idx="1"/>
          </p:nvPr>
        </p:nvSpPr>
        <p:spPr>
          <a:xfrm>
            <a:off x="2589212" y="1170652"/>
            <a:ext cx="8915400" cy="472440"/>
          </a:xfrm>
        </p:spPr>
        <p:txBody>
          <a:bodyPr/>
          <a:lstStyle/>
          <a:p>
            <a:pPr marL="0" indent="0">
              <a:buNone/>
            </a:pPr>
            <a:r>
              <a:rPr lang="en-US" b="1" dirty="0"/>
              <a:t>Cluster 4</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160" y="2002844"/>
            <a:ext cx="10058400" cy="323056"/>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420" y="2934319"/>
            <a:ext cx="4744112" cy="2181529"/>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532" y="2950570"/>
            <a:ext cx="3410426" cy="2162477"/>
          </a:xfrm>
          <a:prstGeom prst="rect">
            <a:avLst/>
          </a:prstGeom>
        </p:spPr>
      </p:pic>
      <p:cxnSp>
        <p:nvCxnSpPr>
          <p:cNvPr id="8" name="직선 연결선 7"/>
          <p:cNvCxnSpPr/>
          <p:nvPr/>
        </p:nvCxnSpPr>
        <p:spPr>
          <a:xfrm>
            <a:off x="2030506" y="3112996"/>
            <a:ext cx="8158452" cy="0"/>
          </a:xfrm>
          <a:prstGeom prst="line">
            <a:avLst/>
          </a:prstGeom>
        </p:spPr>
        <p:style>
          <a:lnRef idx="1">
            <a:schemeClr val="dk1"/>
          </a:lnRef>
          <a:fillRef idx="0">
            <a:schemeClr val="dk1"/>
          </a:fillRef>
          <a:effectRef idx="0">
            <a:schemeClr val="dk1"/>
          </a:effectRef>
          <a:fontRef idx="minor">
            <a:schemeClr val="tx1"/>
          </a:fontRef>
        </p:style>
      </p:cxnSp>
      <p:cxnSp>
        <p:nvCxnSpPr>
          <p:cNvPr id="10" name="직선 연결선 9"/>
          <p:cNvCxnSpPr/>
          <p:nvPr/>
        </p:nvCxnSpPr>
        <p:spPr>
          <a:xfrm>
            <a:off x="2265829" y="2934319"/>
            <a:ext cx="0" cy="2178728"/>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a:off x="3496235" y="2934319"/>
            <a:ext cx="0" cy="2178728"/>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5123329" y="2950570"/>
            <a:ext cx="0" cy="2162477"/>
          </a:xfrm>
          <a:prstGeom prst="line">
            <a:avLst/>
          </a:prstGeom>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6778532" y="2950570"/>
            <a:ext cx="0" cy="2162477"/>
          </a:xfrm>
          <a:prstGeom prst="line">
            <a:avLst/>
          </a:prstGeom>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8403057" y="2950570"/>
            <a:ext cx="0" cy="2162477"/>
          </a:xfrm>
          <a:prstGeom prst="line">
            <a:avLst/>
          </a:prstGeom>
        </p:spPr>
        <p:style>
          <a:lnRef idx="1">
            <a:schemeClr val="dk1"/>
          </a:lnRef>
          <a:fillRef idx="0">
            <a:schemeClr val="dk1"/>
          </a:fillRef>
          <a:effectRef idx="0">
            <a:schemeClr val="dk1"/>
          </a:effectRef>
          <a:fontRef idx="minor">
            <a:schemeClr val="tx1"/>
          </a:fontRef>
        </p:style>
      </p:cxnSp>
      <p:sp>
        <p:nvSpPr>
          <p:cNvPr id="19" name="타원 18"/>
          <p:cNvSpPr/>
          <p:nvPr/>
        </p:nvSpPr>
        <p:spPr>
          <a:xfrm>
            <a:off x="1956987" y="4067798"/>
            <a:ext cx="8231971" cy="2050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409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6DD2-48CD-4513-8163-C6244D5C82F0}"/>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F1E7B6BE-8226-463F-8F77-38FC8C406D54}"/>
              </a:ext>
            </a:extLst>
          </p:cNvPr>
          <p:cNvSpPr>
            <a:spLocks noGrp="1"/>
          </p:cNvSpPr>
          <p:nvPr>
            <p:ph idx="1"/>
          </p:nvPr>
        </p:nvSpPr>
        <p:spPr>
          <a:xfrm>
            <a:off x="2401367" y="2133600"/>
            <a:ext cx="9103245" cy="3344254"/>
          </a:xfrm>
        </p:spPr>
        <p:txBody>
          <a:bodyPr/>
          <a:lstStyle/>
          <a:p>
            <a:r>
              <a:rPr lang="en-US" dirty="0" smtClean="0"/>
              <a:t>The following neighborhoods have the lowest assumed competition among gyms based on the popularity of the gyms currently in the neighborhood</a:t>
            </a:r>
          </a:p>
          <a:p>
            <a:endParaRPr lang="en-US" dirty="0"/>
          </a:p>
          <a:p>
            <a:endParaRPr lang="en-US" dirty="0" smtClean="0"/>
          </a:p>
          <a:p>
            <a:endParaRPr lang="en-US" dirty="0"/>
          </a:p>
          <a:p>
            <a:endParaRPr lang="en-US" dirty="0" smtClean="0"/>
          </a:p>
          <a:p>
            <a:r>
              <a:rPr lang="en-US" dirty="0" smtClean="0"/>
              <a:t>Sea Gate, Manhattan Beach, and City Line show the lowest possibility for stringent competition among gyms based on popularity</a:t>
            </a:r>
            <a:endParaRPr lang="en-US" dirty="0"/>
          </a:p>
        </p:txBody>
      </p:sp>
      <p:graphicFrame>
        <p:nvGraphicFramePr>
          <p:cNvPr id="4" name="표 3"/>
          <p:cNvGraphicFramePr>
            <a:graphicFrameLocks noGrp="1"/>
          </p:cNvGraphicFramePr>
          <p:nvPr>
            <p:extLst>
              <p:ext uri="{D42A27DB-BD31-4B8C-83A1-F6EECF244321}">
                <p14:modId xmlns:p14="http://schemas.microsoft.com/office/powerpoint/2010/main" val="151065308"/>
              </p:ext>
            </p:extLst>
          </p:nvPr>
        </p:nvGraphicFramePr>
        <p:xfrm>
          <a:off x="2401367" y="3155218"/>
          <a:ext cx="8955047" cy="1010920"/>
        </p:xfrm>
        <a:graphic>
          <a:graphicData uri="http://schemas.openxmlformats.org/drawingml/2006/table">
            <a:tbl>
              <a:tblPr firstRow="1" bandRow="1">
                <a:tableStyleId>{5940675A-B579-460E-94D1-54222C63F5DA}</a:tableStyleId>
              </a:tblPr>
              <a:tblGrid>
                <a:gridCol w="1880077">
                  <a:extLst>
                    <a:ext uri="{9D8B030D-6E8A-4147-A177-3AD203B41FA5}">
                      <a16:colId xmlns:a16="http://schemas.microsoft.com/office/drawing/2014/main" val="562940654"/>
                    </a:ext>
                  </a:extLst>
                </a:gridCol>
                <a:gridCol w="1392963">
                  <a:extLst>
                    <a:ext uri="{9D8B030D-6E8A-4147-A177-3AD203B41FA5}">
                      <a16:colId xmlns:a16="http://schemas.microsoft.com/office/drawing/2014/main" val="2882216283"/>
                    </a:ext>
                  </a:extLst>
                </a:gridCol>
                <a:gridCol w="1341690">
                  <a:extLst>
                    <a:ext uri="{9D8B030D-6E8A-4147-A177-3AD203B41FA5}">
                      <a16:colId xmlns:a16="http://schemas.microsoft.com/office/drawing/2014/main" val="1353301611"/>
                    </a:ext>
                  </a:extLst>
                </a:gridCol>
                <a:gridCol w="1179320">
                  <a:extLst>
                    <a:ext uri="{9D8B030D-6E8A-4147-A177-3AD203B41FA5}">
                      <a16:colId xmlns:a16="http://schemas.microsoft.com/office/drawing/2014/main" val="1764305871"/>
                    </a:ext>
                  </a:extLst>
                </a:gridCol>
                <a:gridCol w="1281869">
                  <a:extLst>
                    <a:ext uri="{9D8B030D-6E8A-4147-A177-3AD203B41FA5}">
                      <a16:colId xmlns:a16="http://schemas.microsoft.com/office/drawing/2014/main" val="3116420914"/>
                    </a:ext>
                  </a:extLst>
                </a:gridCol>
                <a:gridCol w="1879128">
                  <a:extLst>
                    <a:ext uri="{9D8B030D-6E8A-4147-A177-3AD203B41FA5}">
                      <a16:colId xmlns:a16="http://schemas.microsoft.com/office/drawing/2014/main" val="3739388168"/>
                    </a:ext>
                  </a:extLst>
                </a:gridCol>
              </a:tblGrid>
              <a:tr h="370840">
                <a:tc>
                  <a:txBody>
                    <a:bodyPr/>
                    <a:lstStyle/>
                    <a:p>
                      <a:pPr algn="ctr"/>
                      <a:endParaRPr lang="en-US" dirty="0"/>
                    </a:p>
                  </a:txBody>
                  <a:tcPr/>
                </a:tc>
                <a:tc>
                  <a:txBody>
                    <a:bodyPr/>
                    <a:lstStyle/>
                    <a:p>
                      <a:pPr algn="ctr"/>
                      <a:r>
                        <a:rPr lang="en-US" b="1" dirty="0" smtClean="0"/>
                        <a:t>Cluster 0</a:t>
                      </a:r>
                      <a:endParaRPr lang="en-US" b="1" dirty="0"/>
                    </a:p>
                  </a:txBody>
                  <a:tcPr/>
                </a:tc>
                <a:tc>
                  <a:txBody>
                    <a:bodyPr/>
                    <a:lstStyle/>
                    <a:p>
                      <a:pPr algn="ctr"/>
                      <a:r>
                        <a:rPr lang="en-US" b="1" dirty="0" smtClean="0"/>
                        <a:t>Cluster 1</a:t>
                      </a:r>
                      <a:endParaRPr lang="en-US" b="1" dirty="0"/>
                    </a:p>
                  </a:txBody>
                  <a:tcPr/>
                </a:tc>
                <a:tc>
                  <a:txBody>
                    <a:bodyPr/>
                    <a:lstStyle/>
                    <a:p>
                      <a:pPr algn="ctr"/>
                      <a:r>
                        <a:rPr lang="en-US" b="1" dirty="0" smtClean="0"/>
                        <a:t>Cluster 2</a:t>
                      </a:r>
                      <a:endParaRPr lang="en-US" b="1" dirty="0"/>
                    </a:p>
                  </a:txBody>
                  <a:tcPr/>
                </a:tc>
                <a:tc>
                  <a:txBody>
                    <a:bodyPr/>
                    <a:lstStyle/>
                    <a:p>
                      <a:pPr algn="ctr"/>
                      <a:r>
                        <a:rPr lang="en-US" b="1" dirty="0" smtClean="0"/>
                        <a:t>Cluster 3</a:t>
                      </a:r>
                      <a:endParaRPr lang="en-US" b="1" dirty="0"/>
                    </a:p>
                  </a:txBody>
                  <a:tcPr/>
                </a:tc>
                <a:tc>
                  <a:txBody>
                    <a:bodyPr/>
                    <a:lstStyle/>
                    <a:p>
                      <a:pPr algn="ctr"/>
                      <a:r>
                        <a:rPr lang="en-US" b="1" dirty="0" smtClean="0"/>
                        <a:t>Cluster 4</a:t>
                      </a:r>
                      <a:endParaRPr lang="en-US" b="1" dirty="0"/>
                    </a:p>
                  </a:txBody>
                  <a:tcPr/>
                </a:tc>
                <a:extLst>
                  <a:ext uri="{0D108BD9-81ED-4DB2-BD59-A6C34878D82A}">
                    <a16:rowId xmlns:a16="http://schemas.microsoft.com/office/drawing/2014/main" val="275308577"/>
                  </a:ext>
                </a:extLst>
              </a:tr>
              <a:tr h="370840">
                <a:tc>
                  <a:txBody>
                    <a:bodyPr/>
                    <a:lstStyle/>
                    <a:p>
                      <a:pPr algn="ctr"/>
                      <a:r>
                        <a:rPr lang="en-US" b="1" dirty="0" smtClean="0"/>
                        <a:t>Neighborhood</a:t>
                      </a:r>
                      <a:endParaRPr lang="en-US" b="1" dirty="0"/>
                    </a:p>
                  </a:txBody>
                  <a:tcPr/>
                </a:tc>
                <a:tc>
                  <a:txBody>
                    <a:bodyPr/>
                    <a:lstStyle/>
                    <a:p>
                      <a:pPr algn="ctr"/>
                      <a:r>
                        <a:rPr lang="en-US" dirty="0" smtClean="0"/>
                        <a:t>Ocean Hill</a:t>
                      </a:r>
                      <a:endParaRPr lang="en-US" dirty="0"/>
                    </a:p>
                  </a:txBody>
                  <a:tcPr/>
                </a:tc>
                <a:tc>
                  <a:txBody>
                    <a:bodyPr/>
                    <a:lstStyle/>
                    <a:p>
                      <a:pPr algn="ctr"/>
                      <a:r>
                        <a:rPr lang="en-US" dirty="0" smtClean="0"/>
                        <a:t>City Line</a:t>
                      </a:r>
                      <a:endParaRPr lang="en-US" dirty="0"/>
                    </a:p>
                  </a:txBody>
                  <a:tcPr/>
                </a:tc>
                <a:tc>
                  <a:txBody>
                    <a:bodyPr/>
                    <a:lstStyle/>
                    <a:p>
                      <a:pPr algn="ctr"/>
                      <a:r>
                        <a:rPr lang="en-US" dirty="0" smtClean="0"/>
                        <a:t>Flatlands</a:t>
                      </a:r>
                      <a:endParaRPr lang="en-US" dirty="0"/>
                    </a:p>
                  </a:txBody>
                  <a:tcPr/>
                </a:tc>
                <a:tc>
                  <a:txBody>
                    <a:bodyPr/>
                    <a:lstStyle/>
                    <a:p>
                      <a:pPr algn="ctr"/>
                      <a:r>
                        <a:rPr lang="en-US" dirty="0" smtClean="0"/>
                        <a:t>Sea Gate</a:t>
                      </a:r>
                      <a:endParaRPr lang="en-US" dirty="0"/>
                    </a:p>
                  </a:txBody>
                  <a:tcPr/>
                </a:tc>
                <a:tc>
                  <a:txBody>
                    <a:bodyPr/>
                    <a:lstStyle/>
                    <a:p>
                      <a:pPr algn="ctr"/>
                      <a:r>
                        <a:rPr lang="en-US" dirty="0" smtClean="0"/>
                        <a:t>Manhattan Beach</a:t>
                      </a:r>
                      <a:endParaRPr lang="en-US" dirty="0"/>
                    </a:p>
                  </a:txBody>
                  <a:tcPr/>
                </a:tc>
                <a:extLst>
                  <a:ext uri="{0D108BD9-81ED-4DB2-BD59-A6C34878D82A}">
                    <a16:rowId xmlns:a16="http://schemas.microsoft.com/office/drawing/2014/main" val="2786776584"/>
                  </a:ext>
                </a:extLst>
              </a:tr>
            </a:tbl>
          </a:graphicData>
        </a:graphic>
      </p:graphicFrame>
    </p:spTree>
    <p:extLst>
      <p:ext uri="{BB962C8B-B14F-4D97-AF65-F5344CB8AC3E}">
        <p14:creationId xmlns:p14="http://schemas.microsoft.com/office/powerpoint/2010/main" val="1967304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8BEA-1D75-4790-BF5A-3776A7B78F5B}"/>
              </a:ext>
            </a:extLst>
          </p:cNvPr>
          <p:cNvSpPr>
            <a:spLocks noGrp="1"/>
          </p:cNvSpPr>
          <p:nvPr>
            <p:ph type="title"/>
          </p:nvPr>
        </p:nvSpPr>
        <p:spPr/>
        <p:txBody>
          <a:bodyPr/>
          <a:lstStyle/>
          <a:p>
            <a:r>
              <a:rPr lang="en-US" dirty="0"/>
              <a:t>Results (cont.)</a:t>
            </a: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73" y="1649338"/>
            <a:ext cx="5433015" cy="4550636"/>
          </a:xfrm>
          <a:prstGeom prst="rect">
            <a:avLst/>
          </a:prstGeom>
        </p:spPr>
      </p:pic>
      <p:sp>
        <p:nvSpPr>
          <p:cNvPr id="3" name="타원 2"/>
          <p:cNvSpPr/>
          <p:nvPr/>
        </p:nvSpPr>
        <p:spPr>
          <a:xfrm>
            <a:off x="5336771" y="5744095"/>
            <a:ext cx="382385" cy="3823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타원 3"/>
          <p:cNvSpPr/>
          <p:nvPr/>
        </p:nvSpPr>
        <p:spPr>
          <a:xfrm>
            <a:off x="6625244" y="3923607"/>
            <a:ext cx="357448" cy="357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타원 6"/>
          <p:cNvSpPr/>
          <p:nvPr/>
        </p:nvSpPr>
        <p:spPr>
          <a:xfrm>
            <a:off x="7107382" y="4102331"/>
            <a:ext cx="315884" cy="3158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타원 7"/>
          <p:cNvSpPr/>
          <p:nvPr/>
        </p:nvSpPr>
        <p:spPr>
          <a:xfrm>
            <a:off x="6434051" y="4796444"/>
            <a:ext cx="340821" cy="3408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타원 8"/>
          <p:cNvSpPr/>
          <p:nvPr/>
        </p:nvSpPr>
        <p:spPr>
          <a:xfrm>
            <a:off x="6226628" y="5756960"/>
            <a:ext cx="344581" cy="344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25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A125-11FD-4F9A-B81B-330C9840723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504386C-93E8-47DA-8A5B-D2290AE43534}"/>
              </a:ext>
            </a:extLst>
          </p:cNvPr>
          <p:cNvSpPr>
            <a:spLocks noGrp="1"/>
          </p:cNvSpPr>
          <p:nvPr>
            <p:ph idx="1"/>
          </p:nvPr>
        </p:nvSpPr>
        <p:spPr>
          <a:xfrm>
            <a:off x="2589212" y="2133600"/>
            <a:ext cx="8915400" cy="3926378"/>
          </a:xfrm>
        </p:spPr>
        <p:txBody>
          <a:bodyPr/>
          <a:lstStyle/>
          <a:p>
            <a:r>
              <a:rPr lang="en-US" dirty="0" smtClean="0"/>
              <a:t>Before drawing a final conclusion, it should be noted that the data used is from 2014. Seven years later now, it’s not unreasonable to think that this data may no longer be representative of the current conditions of these neighborhoods</a:t>
            </a:r>
          </a:p>
          <a:p>
            <a:r>
              <a:rPr lang="en-US" dirty="0" smtClean="0"/>
              <a:t>In each cluster, the neighborhoods of least competition came out to be (from greatest to least amount of competition)</a:t>
            </a:r>
          </a:p>
          <a:p>
            <a:pPr lvl="1"/>
            <a:r>
              <a:rPr lang="en-US" dirty="0" smtClean="0"/>
              <a:t>Ocean Hill, Flatlands, City Line, Manhattan Beach, and Sea Gate</a:t>
            </a:r>
          </a:p>
          <a:p>
            <a:r>
              <a:rPr lang="en-US" dirty="0" smtClean="0"/>
              <a:t>The final three neighborhoods all showed similar popularity rates for </a:t>
            </a:r>
            <a:r>
              <a:rPr lang="en-US" i="1" dirty="0" smtClean="0"/>
              <a:t>gyms</a:t>
            </a:r>
            <a:r>
              <a:rPr lang="en-US" dirty="0" smtClean="0"/>
              <a:t> and </a:t>
            </a:r>
            <a:r>
              <a:rPr lang="en-US" i="1" dirty="0" smtClean="0"/>
              <a:t>gym/fitness centers</a:t>
            </a:r>
          </a:p>
          <a:p>
            <a:r>
              <a:rPr lang="en-US" dirty="0" smtClean="0"/>
              <a:t>Upon further research, I’ve found that Sea Gate (private) and Manhattan Beach are both residential neighborhoods with limited real estate options</a:t>
            </a:r>
          </a:p>
        </p:txBody>
      </p:sp>
    </p:spTree>
    <p:extLst>
      <p:ext uri="{BB962C8B-B14F-4D97-AF65-F5344CB8AC3E}">
        <p14:creationId xmlns:p14="http://schemas.microsoft.com/office/powerpoint/2010/main" val="1514543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A77D-3964-4C47-A90F-DB3BB79FA184}"/>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FD82B2A-2731-4E3D-8A0B-A38739AB4EA1}"/>
              </a:ext>
            </a:extLst>
          </p:cNvPr>
          <p:cNvSpPr>
            <a:spLocks noGrp="1"/>
          </p:cNvSpPr>
          <p:nvPr>
            <p:ph idx="1"/>
          </p:nvPr>
        </p:nvSpPr>
        <p:spPr/>
        <p:txBody>
          <a:bodyPr/>
          <a:lstStyle/>
          <a:p>
            <a:r>
              <a:rPr lang="en-US" dirty="0" smtClean="0"/>
              <a:t>Borough Park showed to be of no interest</a:t>
            </a:r>
          </a:p>
          <a:p>
            <a:r>
              <a:rPr lang="en-US" dirty="0" smtClean="0"/>
              <a:t>Bay Ridge showed to be of no interest</a:t>
            </a:r>
          </a:p>
          <a:p>
            <a:r>
              <a:rPr lang="en-US" dirty="0" smtClean="0"/>
              <a:t>However, as pointed out in the hypothesis, the City Line area did show to be an area of high interest</a:t>
            </a:r>
          </a:p>
          <a:p>
            <a:r>
              <a:rPr lang="en-US" dirty="0" smtClean="0"/>
              <a:t>Conclusively, given that </a:t>
            </a:r>
            <a:r>
              <a:rPr lang="en-US" i="1" u="sng" dirty="0" smtClean="0"/>
              <a:t>Manhattan Beach </a:t>
            </a:r>
            <a:r>
              <a:rPr lang="en-US" dirty="0" smtClean="0"/>
              <a:t>and </a:t>
            </a:r>
            <a:r>
              <a:rPr lang="en-US" i="1" u="sng" dirty="0" smtClean="0"/>
              <a:t>Sea Gate </a:t>
            </a:r>
            <a:r>
              <a:rPr lang="en-US" dirty="0" smtClean="0"/>
              <a:t>are </a:t>
            </a:r>
            <a:r>
              <a:rPr lang="en-US" i="1" u="sng" dirty="0" smtClean="0"/>
              <a:t>residential neighborhoods </a:t>
            </a:r>
            <a:r>
              <a:rPr lang="en-US" dirty="0" smtClean="0"/>
              <a:t>and acquired real estate for this gym would either be far </a:t>
            </a:r>
            <a:r>
              <a:rPr lang="en-US" i="1" u="sng" dirty="0" smtClean="0"/>
              <a:t>too difficult/costly</a:t>
            </a:r>
            <a:r>
              <a:rPr lang="en-US" dirty="0" smtClean="0"/>
              <a:t>, </a:t>
            </a:r>
            <a:r>
              <a:rPr lang="en-US" b="1" dirty="0" smtClean="0"/>
              <a:t>City Line</a:t>
            </a:r>
            <a:r>
              <a:rPr lang="en-US" dirty="0" smtClean="0"/>
              <a:t> has shown to be the </a:t>
            </a:r>
            <a:r>
              <a:rPr lang="en-US" b="1" dirty="0" smtClean="0"/>
              <a:t>best neighborhood </a:t>
            </a:r>
            <a:r>
              <a:rPr lang="en-US" dirty="0" smtClean="0"/>
              <a:t>with the </a:t>
            </a:r>
            <a:r>
              <a:rPr lang="en-US" b="1" dirty="0" smtClean="0"/>
              <a:t>least amount of competition </a:t>
            </a:r>
            <a:r>
              <a:rPr lang="en-US" dirty="0" smtClean="0"/>
              <a:t>to open this new gym</a:t>
            </a:r>
          </a:p>
        </p:txBody>
      </p:sp>
    </p:spTree>
    <p:extLst>
      <p:ext uri="{BB962C8B-B14F-4D97-AF65-F5344CB8AC3E}">
        <p14:creationId xmlns:p14="http://schemas.microsoft.com/office/powerpoint/2010/main" val="3469144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E532-9B71-49A8-836E-45BBF235A40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BFC350-A54D-42B7-A0B6-A99632B9029F}"/>
              </a:ext>
            </a:extLst>
          </p:cNvPr>
          <p:cNvSpPr>
            <a:spLocks noGrp="1"/>
          </p:cNvSpPr>
          <p:nvPr>
            <p:ph idx="1"/>
          </p:nvPr>
        </p:nvSpPr>
        <p:spPr/>
        <p:txBody>
          <a:bodyPr/>
          <a:lstStyle/>
          <a:p>
            <a:r>
              <a:rPr lang="en-US" dirty="0"/>
              <a:t>Amidst the Covid-19 pandemic, and facing a myriad of shutdowns nationwide, certain cities have faced more stringent regulations than others. NYC, initially being hit hard by coronavirus, has since been on a pseudo-lockdown for months, forcing people inside to live a mostly sedentary lifestyle for now</a:t>
            </a:r>
          </a:p>
          <a:p>
            <a:r>
              <a:rPr lang="en-US" dirty="0"/>
              <a:t>Following this pandemic, it’s not unreasonable to think that people will begin to emphasize an importance on doing what’s necessary to build up one’s immune system and exercising/working out is a very affordable way to achieve this goal. Further, people will likely look to become more active after being sedentary for so long.</a:t>
            </a:r>
          </a:p>
        </p:txBody>
      </p:sp>
    </p:spTree>
    <p:extLst>
      <p:ext uri="{BB962C8B-B14F-4D97-AF65-F5344CB8AC3E}">
        <p14:creationId xmlns:p14="http://schemas.microsoft.com/office/powerpoint/2010/main" val="208216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08AA-2C61-4C32-BF53-C3B4888A015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A3F8502-2C3F-4D0F-84DA-53D4ECDD8944}"/>
              </a:ext>
            </a:extLst>
          </p:cNvPr>
          <p:cNvSpPr>
            <a:spLocks noGrp="1"/>
          </p:cNvSpPr>
          <p:nvPr>
            <p:ph idx="1"/>
          </p:nvPr>
        </p:nvSpPr>
        <p:spPr/>
        <p:txBody>
          <a:bodyPr/>
          <a:lstStyle/>
          <a:p>
            <a:r>
              <a:rPr lang="en-US" dirty="0"/>
              <a:t>In what neighborhood of Brooklyn would it be optimal to open a new gym/fitness center?</a:t>
            </a:r>
          </a:p>
          <a:p>
            <a:pPr lvl="1"/>
            <a:r>
              <a:rPr lang="en-US" dirty="0"/>
              <a:t>How can we avoid saturated neighborhoods?</a:t>
            </a:r>
          </a:p>
          <a:p>
            <a:pPr lvl="1"/>
            <a:r>
              <a:rPr lang="en-US" dirty="0"/>
              <a:t>Is there a subset of a fitness facility that would be optimal to open?</a:t>
            </a:r>
          </a:p>
          <a:p>
            <a:pPr lvl="2"/>
            <a:r>
              <a:rPr lang="en-US" dirty="0"/>
              <a:t>i.e. yoga studio, weight room, Jiu-Jitsu gym, etc.</a:t>
            </a:r>
          </a:p>
        </p:txBody>
      </p:sp>
    </p:spTree>
    <p:extLst>
      <p:ext uri="{BB962C8B-B14F-4D97-AF65-F5344CB8AC3E}">
        <p14:creationId xmlns:p14="http://schemas.microsoft.com/office/powerpoint/2010/main" val="1350839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1E48-58C4-464F-8D3E-9AA419A91D40}"/>
              </a:ext>
            </a:extLst>
          </p:cNvPr>
          <p:cNvSpPr>
            <a:spLocks noGrp="1"/>
          </p:cNvSpPr>
          <p:nvPr>
            <p:ph type="title"/>
          </p:nvPr>
        </p:nvSpPr>
        <p:spPr/>
        <p:txBody>
          <a:bodyPr/>
          <a:lstStyle/>
          <a:p>
            <a:r>
              <a:rPr lang="en-US" dirty="0"/>
              <a:t>Data Selection</a:t>
            </a:r>
          </a:p>
        </p:txBody>
      </p:sp>
      <p:sp>
        <p:nvSpPr>
          <p:cNvPr id="3" name="Content Placeholder 2">
            <a:extLst>
              <a:ext uri="{FF2B5EF4-FFF2-40B4-BE49-F238E27FC236}">
                <a16:creationId xmlns:a16="http://schemas.microsoft.com/office/drawing/2014/main" id="{8D85DB6A-217D-45ED-A4DE-E02CDE802C0B}"/>
              </a:ext>
            </a:extLst>
          </p:cNvPr>
          <p:cNvSpPr>
            <a:spLocks noGrp="1"/>
          </p:cNvSpPr>
          <p:nvPr>
            <p:ph idx="1"/>
          </p:nvPr>
        </p:nvSpPr>
        <p:spPr>
          <a:xfrm>
            <a:off x="2589212" y="2133600"/>
            <a:ext cx="8915400" cy="2165684"/>
          </a:xfrm>
        </p:spPr>
        <p:txBody>
          <a:bodyPr/>
          <a:lstStyle/>
          <a:p>
            <a:r>
              <a:rPr lang="en-US" dirty="0"/>
              <a:t>In order to obtain a general idea about possible local competition, we first need to have a basic idea of all the health/fitness centers located in the neighborhoods of Brooklyn</a:t>
            </a:r>
          </a:p>
          <a:p>
            <a:r>
              <a:rPr lang="en-US" dirty="0"/>
              <a:t>Google Maps API was used to find the latitudes/longitudes of said health/fitness centers (based on neighborhood postal code)</a:t>
            </a:r>
          </a:p>
          <a:p>
            <a:r>
              <a:rPr lang="en-US" dirty="0"/>
              <a:t>In </a:t>
            </a:r>
            <a:r>
              <a:rPr lang="en-US" b="1" dirty="0"/>
              <a:t>Brooklyn</a:t>
            </a:r>
            <a:r>
              <a:rPr lang="en-US" dirty="0"/>
              <a:t>, there are currently </a:t>
            </a:r>
            <a:r>
              <a:rPr lang="en-US" b="1" dirty="0"/>
              <a:t>1792 health/fitness centers</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E609F1D5-3EDA-4D5D-8F16-51C64DF54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90" y="5284470"/>
            <a:ext cx="2674620" cy="556260"/>
          </a:xfrm>
          <a:prstGeom prst="rect">
            <a:avLst/>
          </a:prstGeom>
        </p:spPr>
      </p:pic>
    </p:spTree>
    <p:extLst>
      <p:ext uri="{BB962C8B-B14F-4D97-AF65-F5344CB8AC3E}">
        <p14:creationId xmlns:p14="http://schemas.microsoft.com/office/powerpoint/2010/main" val="350232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21E579-4785-4A4E-8D09-42E5246D8E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8E3D7-34DA-4962-BC5A-99AEE83B6B51}"/>
              </a:ext>
            </a:extLst>
          </p:cNvPr>
          <p:cNvSpPr>
            <a:spLocks noGrp="1"/>
          </p:cNvSpPr>
          <p:nvPr>
            <p:ph type="title"/>
          </p:nvPr>
        </p:nvSpPr>
        <p:spPr>
          <a:xfrm>
            <a:off x="649224" y="645106"/>
            <a:ext cx="5122652" cy="1259894"/>
          </a:xfrm>
        </p:spPr>
        <p:txBody>
          <a:bodyPr>
            <a:normAutofit/>
          </a:bodyPr>
          <a:lstStyle/>
          <a:p>
            <a:r>
              <a:rPr lang="en-US" dirty="0"/>
              <a:t>Data Selection (cont.)</a:t>
            </a:r>
          </a:p>
        </p:txBody>
      </p:sp>
      <p:sp>
        <p:nvSpPr>
          <p:cNvPr id="12" name="Rectangle 11">
            <a:extLst>
              <a:ext uri="{FF2B5EF4-FFF2-40B4-BE49-F238E27FC236}">
                <a16:creationId xmlns:a16="http://schemas.microsoft.com/office/drawing/2014/main" id="{3BE96D34-9D7C-4984-961D-7165FA216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A44109-6F17-4E8C-BA69-6188A41D039C}"/>
              </a:ext>
            </a:extLst>
          </p:cNvPr>
          <p:cNvSpPr>
            <a:spLocks noGrp="1"/>
          </p:cNvSpPr>
          <p:nvPr>
            <p:ph idx="1"/>
          </p:nvPr>
        </p:nvSpPr>
        <p:spPr>
          <a:xfrm>
            <a:off x="649225" y="2133600"/>
            <a:ext cx="5122652" cy="3759253"/>
          </a:xfrm>
        </p:spPr>
        <p:txBody>
          <a:bodyPr>
            <a:normAutofit/>
          </a:bodyPr>
          <a:lstStyle/>
          <a:p>
            <a:r>
              <a:rPr lang="en-US" dirty="0"/>
              <a:t>Google Maps API was then used to identify neighborhoods with a lower volume of gyms</a:t>
            </a:r>
          </a:p>
          <a:p>
            <a:pPr lvl="1"/>
            <a:r>
              <a:rPr lang="en-US" dirty="0"/>
              <a:t>This of course allows us to avoid the saturated markets</a:t>
            </a:r>
          </a:p>
        </p:txBody>
      </p:sp>
      <p:pic>
        <p:nvPicPr>
          <p:cNvPr id="5" name="Picture 4" descr="Map&#10;&#10;Description automatically generated">
            <a:extLst>
              <a:ext uri="{FF2B5EF4-FFF2-40B4-BE49-F238E27FC236}">
                <a16:creationId xmlns:a16="http://schemas.microsoft.com/office/drawing/2014/main" id="{52F8733E-75E6-4EF3-9DA3-7F3B38995443}"/>
              </a:ext>
            </a:extLst>
          </p:cNvPr>
          <p:cNvPicPr>
            <a:picLocks noChangeAspect="1"/>
          </p:cNvPicPr>
          <p:nvPr/>
        </p:nvPicPr>
        <p:blipFill rotWithShape="1">
          <a:blip r:embed="rId2">
            <a:extLst>
              <a:ext uri="{28A0092B-C50C-407E-A947-70E740481C1C}">
                <a14:useLocalDpi xmlns:a14="http://schemas.microsoft.com/office/drawing/2010/main" val="0"/>
              </a:ext>
            </a:extLst>
          </a:blip>
          <a:srcRect l="27456" r="10473"/>
          <a:stretch/>
        </p:blipFill>
        <p:spPr>
          <a:xfrm>
            <a:off x="6091916" y="645106"/>
            <a:ext cx="5451627" cy="5247747"/>
          </a:xfrm>
          <a:prstGeom prst="rect">
            <a:avLst/>
          </a:prstGeom>
        </p:spPr>
      </p:pic>
      <p:sp>
        <p:nvSpPr>
          <p:cNvPr id="14" name="Freeform 12">
            <a:extLst>
              <a:ext uri="{FF2B5EF4-FFF2-40B4-BE49-F238E27FC236}">
                <a16:creationId xmlns:a16="http://schemas.microsoft.com/office/drawing/2014/main" id="{C8DE1BEC-DAE3-43F4-8D9F-384C3D6941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136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B621-1D41-4A30-8C24-ED55695C3D6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EBA4D20-76D8-46B2-9FB2-5E1AF2003DA2}"/>
              </a:ext>
            </a:extLst>
          </p:cNvPr>
          <p:cNvSpPr>
            <a:spLocks noGrp="1"/>
          </p:cNvSpPr>
          <p:nvPr>
            <p:ph idx="1"/>
          </p:nvPr>
        </p:nvSpPr>
        <p:spPr>
          <a:xfrm>
            <a:off x="2589212" y="2133600"/>
            <a:ext cx="8915400" cy="3019514"/>
          </a:xfrm>
        </p:spPr>
        <p:txBody>
          <a:bodyPr/>
          <a:lstStyle/>
          <a:p>
            <a:r>
              <a:rPr lang="en-US" dirty="0"/>
              <a:t>Locations are logged by their respective latitudes/longitudes</a:t>
            </a:r>
          </a:p>
          <a:p>
            <a:r>
              <a:rPr lang="en-US" dirty="0"/>
              <a:t>Utilize Foursquare API to explore neighborhoods in the Borough of Brooklyn, New York</a:t>
            </a:r>
          </a:p>
          <a:p>
            <a:r>
              <a:rPr lang="en-US" dirty="0"/>
              <a:t>With the explore function, we can sort the categories of the health/fitness centers in each </a:t>
            </a:r>
            <a:r>
              <a:rPr lang="en-US" dirty="0" smtClean="0"/>
              <a:t>neighborhood</a:t>
            </a:r>
          </a:p>
          <a:p>
            <a:r>
              <a:rPr lang="en-US" dirty="0" smtClean="0"/>
              <a:t>‘Gym’ and ‘Gym/Fitness Center’ are highlighted in post to better show the findings made</a:t>
            </a:r>
          </a:p>
          <a:p>
            <a:pPr lvl="1"/>
            <a:r>
              <a:rPr lang="en-US" dirty="0" smtClean="0"/>
              <a:t>Neighborhoods grouped in k-means clusters</a:t>
            </a:r>
          </a:p>
        </p:txBody>
      </p:sp>
    </p:spTree>
    <p:extLst>
      <p:ext uri="{BB962C8B-B14F-4D97-AF65-F5344CB8AC3E}">
        <p14:creationId xmlns:p14="http://schemas.microsoft.com/office/powerpoint/2010/main" val="2659039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FFAD-D3B5-4023-B126-CBC21CCD577F}"/>
              </a:ext>
            </a:extLst>
          </p:cNvPr>
          <p:cNvSpPr>
            <a:spLocks noGrp="1"/>
          </p:cNvSpPr>
          <p:nvPr>
            <p:ph type="title"/>
          </p:nvPr>
        </p:nvSpPr>
        <p:spPr>
          <a:xfrm>
            <a:off x="2592925" y="624110"/>
            <a:ext cx="8911687" cy="777400"/>
          </a:xfrm>
        </p:spPr>
        <p:txBody>
          <a:bodyPr/>
          <a:lstStyle/>
          <a:p>
            <a:r>
              <a:rPr lang="en-US" dirty="0"/>
              <a:t>Health/Fitness Centers in Brooklyn</a:t>
            </a:r>
          </a:p>
        </p:txBody>
      </p:sp>
      <p:pic>
        <p:nvPicPr>
          <p:cNvPr id="5" name="Content Placeholder 4" descr="Map&#10;&#10;Description automatically generated">
            <a:extLst>
              <a:ext uri="{FF2B5EF4-FFF2-40B4-BE49-F238E27FC236}">
                <a16:creationId xmlns:a16="http://schemas.microsoft.com/office/drawing/2014/main" id="{6B1D4D79-3A97-460E-A55C-53933931E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298" y="2761238"/>
            <a:ext cx="6319511" cy="3778250"/>
          </a:xfrm>
        </p:spPr>
      </p:pic>
      <p:sp>
        <p:nvSpPr>
          <p:cNvPr id="3" name="타원 2"/>
          <p:cNvSpPr/>
          <p:nvPr/>
        </p:nvSpPr>
        <p:spPr>
          <a:xfrm>
            <a:off x="6329081" y="4962196"/>
            <a:ext cx="542519" cy="5584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타원 3"/>
          <p:cNvSpPr/>
          <p:nvPr/>
        </p:nvSpPr>
        <p:spPr>
          <a:xfrm>
            <a:off x="7392112" y="4231450"/>
            <a:ext cx="682100" cy="6774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타원 5"/>
          <p:cNvSpPr/>
          <p:nvPr/>
        </p:nvSpPr>
        <p:spPr>
          <a:xfrm>
            <a:off x="7041735" y="4845466"/>
            <a:ext cx="470018" cy="470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2B98C06-16BD-43EC-A72E-6D21AE959F65}"/>
              </a:ext>
            </a:extLst>
          </p:cNvPr>
          <p:cNvSpPr txBox="1">
            <a:spLocks/>
          </p:cNvSpPr>
          <p:nvPr/>
        </p:nvSpPr>
        <p:spPr>
          <a:xfrm>
            <a:off x="2589212" y="1742422"/>
            <a:ext cx="8915400" cy="838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       = areas of possible interest (low competition</a:t>
            </a:r>
            <a:r>
              <a:rPr lang="en-US" dirty="0" smtClean="0"/>
              <a:t>)</a:t>
            </a:r>
          </a:p>
          <a:p>
            <a:pPr marL="0" indent="0">
              <a:buNone/>
            </a:pPr>
            <a:r>
              <a:rPr lang="en-US" b="1" u="sng" dirty="0" smtClean="0"/>
              <a:t>Hypothesis:</a:t>
            </a:r>
            <a:endParaRPr lang="en-US" b="1" u="sng" dirty="0"/>
          </a:p>
        </p:txBody>
      </p:sp>
      <p:sp>
        <p:nvSpPr>
          <p:cNvPr id="9" name="타원 8"/>
          <p:cNvSpPr/>
          <p:nvPr/>
        </p:nvSpPr>
        <p:spPr>
          <a:xfrm>
            <a:off x="2922661" y="1676208"/>
            <a:ext cx="487110" cy="4871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761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CF80-B08E-4011-9E9C-C7EE8753CF5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2B98C06-16BD-43EC-A72E-6D21AE959F65}"/>
              </a:ext>
            </a:extLst>
          </p:cNvPr>
          <p:cNvSpPr>
            <a:spLocks noGrp="1"/>
          </p:cNvSpPr>
          <p:nvPr>
            <p:ph idx="1"/>
          </p:nvPr>
        </p:nvSpPr>
        <p:spPr>
          <a:xfrm>
            <a:off x="2589212" y="2133600"/>
            <a:ext cx="8915400" cy="838200"/>
          </a:xfrm>
        </p:spPr>
        <p:txBody>
          <a:bodyPr/>
          <a:lstStyle/>
          <a:p>
            <a:r>
              <a:rPr lang="en-US" dirty="0"/>
              <a:t>Clustering data for areas with less health/fitness centers</a:t>
            </a:r>
          </a:p>
          <a:p>
            <a:pPr marL="0" indent="0">
              <a:buNone/>
            </a:pPr>
            <a:r>
              <a:rPr lang="en-US" b="1" dirty="0"/>
              <a:t>Cluster 0</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42" y="2971800"/>
            <a:ext cx="10058400" cy="341407"/>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83" y="3571487"/>
            <a:ext cx="5001323" cy="2962688"/>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523" y="3571487"/>
            <a:ext cx="4744112" cy="3019846"/>
          </a:xfrm>
          <a:prstGeom prst="rect">
            <a:avLst/>
          </a:prstGeom>
        </p:spPr>
      </p:pic>
      <p:cxnSp>
        <p:nvCxnSpPr>
          <p:cNvPr id="8" name="직선 연결선 7"/>
          <p:cNvCxnSpPr/>
          <p:nvPr/>
        </p:nvCxnSpPr>
        <p:spPr>
          <a:xfrm>
            <a:off x="1133683" y="3740727"/>
            <a:ext cx="9719952" cy="0"/>
          </a:xfrm>
          <a:prstGeom prst="line">
            <a:avLst/>
          </a:prstGeom>
        </p:spPr>
        <p:style>
          <a:lnRef idx="1">
            <a:schemeClr val="dk1"/>
          </a:lnRef>
          <a:fillRef idx="0">
            <a:schemeClr val="dk1"/>
          </a:fillRef>
          <a:effectRef idx="0">
            <a:schemeClr val="dk1"/>
          </a:effectRef>
          <a:fontRef idx="minor">
            <a:schemeClr val="tx1"/>
          </a:fontRef>
        </p:style>
      </p:cxnSp>
      <p:cxnSp>
        <p:nvCxnSpPr>
          <p:cNvPr id="10" name="직선 연결선 9"/>
          <p:cNvCxnSpPr/>
          <p:nvPr/>
        </p:nvCxnSpPr>
        <p:spPr>
          <a:xfrm>
            <a:off x="2809702" y="3571487"/>
            <a:ext cx="0" cy="2962688"/>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a:off x="4430684" y="3571487"/>
            <a:ext cx="0" cy="2962688"/>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6109523" y="3571487"/>
            <a:ext cx="0" cy="2962688"/>
          </a:xfrm>
          <a:prstGeom prst="line">
            <a:avLst/>
          </a:prstGeom>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7755775" y="3571487"/>
            <a:ext cx="0" cy="3019846"/>
          </a:xfrm>
          <a:prstGeom prst="line">
            <a:avLst/>
          </a:prstGeom>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1446415" y="3571487"/>
            <a:ext cx="0" cy="2962688"/>
          </a:xfrm>
          <a:prstGeom prst="line">
            <a:avLst/>
          </a:prstGeom>
        </p:spPr>
        <p:style>
          <a:lnRef idx="1">
            <a:schemeClr val="dk1"/>
          </a:lnRef>
          <a:fillRef idx="0">
            <a:schemeClr val="dk1"/>
          </a:fillRef>
          <a:effectRef idx="0">
            <a:schemeClr val="dk1"/>
          </a:effectRef>
          <a:fontRef idx="minor">
            <a:schemeClr val="tx1"/>
          </a:fontRef>
        </p:style>
      </p:cxnSp>
      <p:sp>
        <p:nvSpPr>
          <p:cNvPr id="19" name="타원 18"/>
          <p:cNvSpPr/>
          <p:nvPr/>
        </p:nvSpPr>
        <p:spPr>
          <a:xfrm>
            <a:off x="1133683" y="5520583"/>
            <a:ext cx="9822159" cy="2221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67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C550-7C06-4B4F-824D-F30EC011936E}"/>
              </a:ext>
            </a:extLst>
          </p:cNvPr>
          <p:cNvSpPr>
            <a:spLocks noGrp="1"/>
          </p:cNvSpPr>
          <p:nvPr>
            <p:ph type="title"/>
          </p:nvPr>
        </p:nvSpPr>
        <p:spPr>
          <a:xfrm>
            <a:off x="2589212" y="311442"/>
            <a:ext cx="8911687" cy="1280890"/>
          </a:xfrm>
        </p:spPr>
        <p:txBody>
          <a:bodyPr/>
          <a:lstStyle/>
          <a:p>
            <a:r>
              <a:rPr lang="en-US" dirty="0"/>
              <a:t>Results (cont.)</a:t>
            </a:r>
          </a:p>
        </p:txBody>
      </p:sp>
      <p:sp>
        <p:nvSpPr>
          <p:cNvPr id="3" name="Content Placeholder 2">
            <a:extLst>
              <a:ext uri="{FF2B5EF4-FFF2-40B4-BE49-F238E27FC236}">
                <a16:creationId xmlns:a16="http://schemas.microsoft.com/office/drawing/2014/main" id="{B78008E9-CA7C-4D63-BE58-38380D00C7EA}"/>
              </a:ext>
            </a:extLst>
          </p:cNvPr>
          <p:cNvSpPr>
            <a:spLocks noGrp="1"/>
          </p:cNvSpPr>
          <p:nvPr>
            <p:ph idx="1"/>
          </p:nvPr>
        </p:nvSpPr>
        <p:spPr>
          <a:xfrm>
            <a:off x="2496748" y="1104652"/>
            <a:ext cx="8915400" cy="487680"/>
          </a:xfrm>
        </p:spPr>
        <p:txBody>
          <a:bodyPr/>
          <a:lstStyle/>
          <a:p>
            <a:pPr marL="0" indent="0">
              <a:buNone/>
            </a:pPr>
            <a:r>
              <a:rPr lang="en-US" b="1" dirty="0"/>
              <a:t>Cluster 1</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52" y="1464962"/>
            <a:ext cx="10058400" cy="375769"/>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740" y="2149070"/>
            <a:ext cx="5611008" cy="4458322"/>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748" y="2149070"/>
            <a:ext cx="4801270" cy="4477375"/>
          </a:xfrm>
          <a:prstGeom prst="rect">
            <a:avLst/>
          </a:prstGeom>
        </p:spPr>
      </p:pic>
      <p:cxnSp>
        <p:nvCxnSpPr>
          <p:cNvPr id="8" name="직선 연결선 7"/>
          <p:cNvCxnSpPr/>
          <p:nvPr/>
        </p:nvCxnSpPr>
        <p:spPr>
          <a:xfrm>
            <a:off x="914400" y="2310938"/>
            <a:ext cx="10415847" cy="0"/>
          </a:xfrm>
          <a:prstGeom prst="line">
            <a:avLst/>
          </a:prstGeom>
        </p:spPr>
        <p:style>
          <a:lnRef idx="1">
            <a:schemeClr val="dk1"/>
          </a:lnRef>
          <a:fillRef idx="0">
            <a:schemeClr val="dk1"/>
          </a:fillRef>
          <a:effectRef idx="0">
            <a:schemeClr val="dk1"/>
          </a:effectRef>
          <a:fontRef idx="minor">
            <a:schemeClr val="tx1"/>
          </a:fontRef>
        </p:style>
      </p:cxnSp>
      <p:cxnSp>
        <p:nvCxnSpPr>
          <p:cNvPr id="10" name="직선 연결선 9"/>
          <p:cNvCxnSpPr/>
          <p:nvPr/>
        </p:nvCxnSpPr>
        <p:spPr>
          <a:xfrm>
            <a:off x="1172095" y="2149070"/>
            <a:ext cx="0" cy="4458322"/>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a:off x="3150524" y="2149070"/>
            <a:ext cx="0" cy="4458322"/>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4754880" y="2149070"/>
            <a:ext cx="0" cy="4458322"/>
          </a:xfrm>
          <a:prstGeom prst="line">
            <a:avLst/>
          </a:prstGeom>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6527748" y="2149070"/>
            <a:ext cx="0" cy="4477375"/>
          </a:xfrm>
          <a:prstGeom prst="line">
            <a:avLst/>
          </a:prstGeom>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8179724" y="2149070"/>
            <a:ext cx="0" cy="4458322"/>
          </a:xfrm>
          <a:prstGeom prst="line">
            <a:avLst/>
          </a:prstGeom>
        </p:spPr>
        <p:style>
          <a:lnRef idx="1">
            <a:schemeClr val="dk1"/>
          </a:lnRef>
          <a:fillRef idx="0">
            <a:schemeClr val="dk1"/>
          </a:fillRef>
          <a:effectRef idx="0">
            <a:schemeClr val="dk1"/>
          </a:effectRef>
          <a:fontRef idx="minor">
            <a:schemeClr val="tx1"/>
          </a:fontRef>
        </p:style>
      </p:cxnSp>
      <p:sp>
        <p:nvSpPr>
          <p:cNvPr id="19" name="타원 18"/>
          <p:cNvSpPr/>
          <p:nvPr/>
        </p:nvSpPr>
        <p:spPr>
          <a:xfrm>
            <a:off x="846034" y="4913831"/>
            <a:ext cx="10654865" cy="1794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876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249</TotalTime>
  <Words>654</Words>
  <Application>Microsoft Office PowerPoint</Application>
  <PresentationFormat>와이드스크린</PresentationFormat>
  <Paragraphs>67</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Arial</vt:lpstr>
      <vt:lpstr>Century Gothic</vt:lpstr>
      <vt:lpstr>Wingdings 3</vt:lpstr>
      <vt:lpstr>Wisp</vt:lpstr>
      <vt:lpstr>IBM Data Science Capstone – Battle of the Neighborhoods</vt:lpstr>
      <vt:lpstr>Introduction</vt:lpstr>
      <vt:lpstr>Business Problem?</vt:lpstr>
      <vt:lpstr>Data Selection</vt:lpstr>
      <vt:lpstr>Data Selection (cont.)</vt:lpstr>
      <vt:lpstr>Methodology</vt:lpstr>
      <vt:lpstr>Health/Fitness Centers in Brooklyn</vt:lpstr>
      <vt:lpstr>Results</vt:lpstr>
      <vt:lpstr>Results (cont.)</vt:lpstr>
      <vt:lpstr>Results (cont.)</vt:lpstr>
      <vt:lpstr>Results (cont.)</vt:lpstr>
      <vt:lpstr>Results (cont.)</vt:lpstr>
      <vt:lpstr>Results (cont.)</vt:lpstr>
      <vt:lpstr>Results (cont.)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 Battle of the Neighborhoods</dc:title>
  <dc:creator>Alec Newman</dc:creator>
  <cp:lastModifiedBy>분석수학</cp:lastModifiedBy>
  <cp:revision>10</cp:revision>
  <dcterms:created xsi:type="dcterms:W3CDTF">2021-02-21T10:35:02Z</dcterms:created>
  <dcterms:modified xsi:type="dcterms:W3CDTF">2021-02-23T05:57:58Z</dcterms:modified>
</cp:coreProperties>
</file>