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51435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8" roundtripDataSignature="AMtx7mgA6guGlN7WrxfpXcjI7GTyAJIb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857400" y="685800"/>
            <a:ext cx="34291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" name="Google Shape;9;p1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" name="Google Shape;38;p2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" name="Google Shape;84;p3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3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4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7" name="Google Shape;187;p5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5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1.png"/><Relationship Id="rId6" Type="http://schemas.openxmlformats.org/officeDocument/2006/relationships/image" Target="../media/image17.png"/><Relationship Id="rId7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Relationship Id="rId4" Type="http://schemas.openxmlformats.org/officeDocument/2006/relationships/image" Target="../media/image5.png"/><Relationship Id="rId11" Type="http://schemas.openxmlformats.org/officeDocument/2006/relationships/image" Target="../media/image19.png"/><Relationship Id="rId10" Type="http://schemas.openxmlformats.org/officeDocument/2006/relationships/image" Target="../media/image14.png"/><Relationship Id="rId12" Type="http://schemas.openxmlformats.org/officeDocument/2006/relationships/image" Target="../media/image4.png"/><Relationship Id="rId9" Type="http://schemas.openxmlformats.org/officeDocument/2006/relationships/image" Target="../media/image10.png"/><Relationship Id="rId5" Type="http://schemas.openxmlformats.org/officeDocument/2006/relationships/image" Target="../media/image15.png"/><Relationship Id="rId6" Type="http://schemas.openxmlformats.org/officeDocument/2006/relationships/image" Target="../media/image7.png"/><Relationship Id="rId7" Type="http://schemas.openxmlformats.org/officeDocument/2006/relationships/image" Target="../media/image16.png"/><Relationship Id="rId8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4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9.png"/><Relationship Id="rId7" Type="http://schemas.openxmlformats.org/officeDocument/2006/relationships/image" Target="../media/image3.png"/><Relationship Id="rId8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Relationship Id="rId9" Type="http://schemas.openxmlformats.org/officeDocument/2006/relationships/image" Target="../media/image35.png"/><Relationship Id="rId5" Type="http://schemas.openxmlformats.org/officeDocument/2006/relationships/image" Target="../media/image31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3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Relationship Id="rId4" Type="http://schemas.openxmlformats.org/officeDocument/2006/relationships/image" Target="../media/image33.png"/><Relationship Id="rId5" Type="http://schemas.openxmlformats.org/officeDocument/2006/relationships/image" Target="../media/image28.png"/><Relationship Id="rId6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2" name="Google Shape;1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/>
          <p:nvPr/>
        </p:nvSpPr>
        <p:spPr>
          <a:xfrm>
            <a:off x="7315200" y="-914400"/>
            <a:ext cx="2743200" cy="2743200"/>
          </a:xfrm>
          <a:prstGeom prst="ellipse">
            <a:avLst/>
          </a:prstGeom>
          <a:solidFill>
            <a:srgbClr val="FFFFFF">
              <a:alpha val="470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-457200" y="3771900"/>
            <a:ext cx="1828800" cy="1828800"/>
          </a:xfrm>
          <a:prstGeom prst="ellipse">
            <a:avLst/>
          </a:prstGeom>
          <a:solidFill>
            <a:srgbClr val="FFFFFF">
              <a:alpha val="470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3005733" y="1051917"/>
            <a:ext cx="1403747" cy="52149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75"/>
              <a:buFont typeface="Montserrat"/>
              <a:buNone/>
            </a:pPr>
            <a:r>
              <a:rPr b="1" i="0" lang="en-US" sz="3375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NF AI</a:t>
            </a:r>
            <a:endParaRPr b="0" i="0" sz="337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4338042" y="1051917"/>
            <a:ext cx="1871663" cy="52149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7AE60"/>
              </a:buClr>
              <a:buSzPts val="3375"/>
              <a:buFont typeface="Montserrat"/>
              <a:buNone/>
            </a:pPr>
            <a:r>
              <a:rPr b="1" i="0" lang="en-US" sz="3375" u="none" cap="none" strike="noStrike">
                <a:solidFill>
                  <a:srgbClr val="27AE60"/>
                </a:solidFill>
                <a:latin typeface="Montserrat"/>
                <a:ea typeface="Montserrat"/>
                <a:cs typeface="Montserrat"/>
                <a:sym typeface="Montserrat"/>
              </a:rPr>
              <a:t>Extrator</a:t>
            </a:r>
            <a:endParaRPr b="0" i="0" sz="337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1600200" y="1752005"/>
            <a:ext cx="6015038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A90E2"/>
              </a:buClr>
              <a:buSzPts val="1350"/>
              <a:buFont typeface="Montserrat"/>
              <a:buNone/>
            </a:pPr>
            <a:r>
              <a:rPr b="1" i="0" lang="en-US" sz="1350" u="none" cap="none" strike="noStrike">
                <a:solidFill>
                  <a:srgbClr val="4A90E2"/>
                </a:solidFill>
                <a:latin typeface="Montserrat"/>
                <a:ea typeface="Montserrat"/>
                <a:cs typeface="Montserrat"/>
                <a:sym typeface="Montserrat"/>
              </a:rPr>
              <a:t>Automatizando a Extração de Dados Fiscais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1600200" y="2209205"/>
            <a:ext cx="5943600" cy="1203722"/>
          </a:xfrm>
          <a:prstGeom prst="rect">
            <a:avLst/>
          </a:pr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9" name="Google Shape;1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8353" y="2437805"/>
            <a:ext cx="214313" cy="21431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"/>
          <p:cNvSpPr/>
          <p:nvPr/>
        </p:nvSpPr>
        <p:spPr>
          <a:xfrm>
            <a:off x="4296966" y="2444948"/>
            <a:ext cx="950119" cy="20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5"/>
              <a:buFont typeface="Montserrat"/>
              <a:buNone/>
            </a:pPr>
            <a:r>
              <a:rPr b="1" lang="en-US" sz="112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 Problema</a:t>
            </a:r>
            <a:endParaRPr sz="11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1991320" y="2782491"/>
            <a:ext cx="1376958" cy="1750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13"/>
              <a:buFont typeface="Open Sans"/>
              <a:buNone/>
            </a:pPr>
            <a:r>
              <a:rPr lang="en-US" sz="101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Empresas processam</a:t>
            </a:r>
            <a:endParaRPr sz="101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3277192" y="2792063"/>
            <a:ext cx="985847" cy="15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13"/>
              <a:buFont typeface="Open Sans"/>
              <a:buNone/>
            </a:pPr>
            <a:r>
              <a:rPr b="1" lang="en-US" sz="101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-US" sz="101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manualmente</a:t>
            </a:r>
            <a:endParaRPr sz="101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287910" y="2787598"/>
            <a:ext cx="2980730" cy="155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13"/>
              <a:buFont typeface="Open Sans"/>
              <a:buNone/>
            </a:pPr>
            <a:r>
              <a:rPr lang="en-US" sz="101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grandes volumes de documentos fiscais, gerando</a:t>
            </a:r>
            <a:endParaRPr sz="101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3700463" y="2991445"/>
            <a:ext cx="775097" cy="1750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13"/>
              <a:buFont typeface="Open Sans"/>
              <a:buNone/>
            </a:pPr>
            <a:r>
              <a:rPr lang="en-US" sz="101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ineficiência</a:t>
            </a:r>
            <a:endParaRPr sz="101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4404122" y="2991445"/>
            <a:ext cx="210741" cy="1750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13"/>
              <a:buFont typeface="Open Sans"/>
              <a:buNone/>
            </a:pPr>
            <a:r>
              <a:rPr lang="en-US" sz="101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endParaRPr sz="101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543425" y="2991445"/>
            <a:ext cx="971550" cy="1750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13"/>
              <a:buFont typeface="Open Sans"/>
              <a:buNone/>
            </a:pPr>
            <a:r>
              <a:rPr lang="en-US" sz="101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erros custosos</a:t>
            </a:r>
            <a:endParaRPr sz="101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27" name="Google Shape;27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86050" y="3664744"/>
            <a:ext cx="214313" cy="214313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"/>
          <p:cNvSpPr/>
          <p:nvPr/>
        </p:nvSpPr>
        <p:spPr>
          <a:xfrm>
            <a:off x="2957513" y="3623667"/>
            <a:ext cx="1092994" cy="291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7AE60"/>
              </a:buClr>
              <a:buSzPts val="1687"/>
              <a:buFont typeface="Open Sans"/>
              <a:buNone/>
            </a:pPr>
            <a:r>
              <a:rPr b="1" lang="en-US" sz="1687">
                <a:solidFill>
                  <a:srgbClr val="27AE60"/>
                </a:solidFill>
                <a:latin typeface="Open Sans"/>
                <a:ea typeface="Open Sans"/>
                <a:cs typeface="Open Sans"/>
                <a:sym typeface="Open Sans"/>
              </a:rPr>
              <a:t>Centenas</a:t>
            </a:r>
            <a:endParaRPr sz="168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2686050" y="3955852"/>
            <a:ext cx="1364456" cy="14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Open Sans"/>
              <a:buNone/>
            </a:pPr>
            <a:r>
              <a:rPr lang="en-US" sz="78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Horas perdidas</a:t>
            </a:r>
            <a:endParaRPr sz="78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30" name="Google Shape;30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21969" y="3664744"/>
            <a:ext cx="214313" cy="21431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"/>
          <p:cNvSpPr/>
          <p:nvPr/>
        </p:nvSpPr>
        <p:spPr>
          <a:xfrm>
            <a:off x="4593431" y="3623667"/>
            <a:ext cx="541139" cy="291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7AE60"/>
              </a:buClr>
              <a:buSzPts val="1687"/>
              <a:buFont typeface="Open Sans"/>
              <a:buNone/>
            </a:pPr>
            <a:r>
              <a:rPr b="1" lang="en-US" sz="1687">
                <a:solidFill>
                  <a:srgbClr val="27AE60"/>
                </a:solidFill>
                <a:latin typeface="Open Sans"/>
                <a:ea typeface="Open Sans"/>
                <a:cs typeface="Open Sans"/>
                <a:sym typeface="Open Sans"/>
              </a:rPr>
              <a:t>Alto</a:t>
            </a:r>
            <a:endParaRPr sz="168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4321969" y="3955852"/>
            <a:ext cx="812602" cy="14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Open Sans"/>
              <a:buNone/>
            </a:pPr>
            <a:r>
              <a:rPr lang="en-US" sz="78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Índice de erros</a:t>
            </a:r>
            <a:endParaRPr sz="78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33" name="Google Shape;33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408712" y="3664744"/>
            <a:ext cx="241102" cy="214313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"/>
          <p:cNvSpPr/>
          <p:nvPr/>
        </p:nvSpPr>
        <p:spPr>
          <a:xfrm>
            <a:off x="5706963" y="3623667"/>
            <a:ext cx="819745" cy="291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7AE60"/>
              </a:buClr>
              <a:buSzPts val="1687"/>
              <a:buFont typeface="Open Sans"/>
              <a:buNone/>
            </a:pPr>
            <a:r>
              <a:rPr b="1" lang="en-US" sz="1687">
                <a:solidFill>
                  <a:srgbClr val="27AE60"/>
                </a:solidFill>
                <a:latin typeface="Open Sans"/>
                <a:ea typeface="Open Sans"/>
                <a:cs typeface="Open Sans"/>
                <a:sym typeface="Open Sans"/>
              </a:rPr>
              <a:t>Custos</a:t>
            </a:r>
            <a:endParaRPr sz="168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"/>
          <p:cNvSpPr/>
          <p:nvPr/>
        </p:nvSpPr>
        <p:spPr>
          <a:xfrm>
            <a:off x="5406033" y="3955852"/>
            <a:ext cx="1123355" cy="14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Open Sans"/>
              <a:buNone/>
            </a:pPr>
            <a:r>
              <a:rPr lang="en-US" sz="78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Operacionais elevados</a:t>
            </a:r>
            <a:endParaRPr sz="78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"/>
          <p:cNvSpPr/>
          <p:nvPr/>
        </p:nvSpPr>
        <p:spPr>
          <a:xfrm>
            <a:off x="2351187" y="191095"/>
            <a:ext cx="2555677" cy="417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365D"/>
              </a:buClr>
              <a:buSzPts val="2700"/>
              <a:buFont typeface="Montserrat"/>
              <a:buNone/>
            </a:pPr>
            <a:r>
              <a:rPr b="1" lang="en-US" sz="2700">
                <a:solidFill>
                  <a:srgbClr val="1A365D"/>
                </a:solidFill>
                <a:latin typeface="Montserrat"/>
                <a:ea typeface="Montserrat"/>
                <a:cs typeface="Montserrat"/>
                <a:sym typeface="Montserrat"/>
              </a:rPr>
              <a:t>Arquitetura e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2"/>
          <p:cNvSpPr/>
          <p:nvPr/>
        </p:nvSpPr>
        <p:spPr>
          <a:xfrm>
            <a:off x="4835426" y="191095"/>
            <a:ext cx="2028825" cy="417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A90E2"/>
              </a:buClr>
              <a:buSzPts val="2700"/>
              <a:buFont typeface="Montserrat"/>
              <a:buNone/>
            </a:pPr>
            <a:r>
              <a:rPr b="1" lang="en-US" sz="2700">
                <a:solidFill>
                  <a:srgbClr val="4A90E2"/>
                </a:solidFill>
                <a:latin typeface="Montserrat"/>
                <a:ea typeface="Montserrat"/>
                <a:cs typeface="Montserrat"/>
                <a:sym typeface="Montserrat"/>
              </a:rPr>
              <a:t>Tecnologia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"/>
          <p:cNvSpPr/>
          <p:nvPr/>
        </p:nvSpPr>
        <p:spPr>
          <a:xfrm>
            <a:off x="1334681" y="957270"/>
            <a:ext cx="948300" cy="428700"/>
          </a:xfrm>
          <a:prstGeom prst="rect">
            <a:avLst/>
          </a:prstGeom>
          <a:solidFill>
            <a:srgbClr val="7C3A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4" name="Google Shape;4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8981" y="1085858"/>
            <a:ext cx="150019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"/>
          <p:cNvSpPr/>
          <p:nvPr/>
        </p:nvSpPr>
        <p:spPr>
          <a:xfrm>
            <a:off x="1684724" y="1071570"/>
            <a:ext cx="5553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13"/>
              <a:buFont typeface="Open Sans"/>
              <a:buNone/>
            </a:pPr>
            <a:r>
              <a:rPr b="1" lang="en-US" sz="101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Usuário</a:t>
            </a:r>
            <a:endParaRPr sz="101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46" name="Google Shape;4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28480" y="1463495"/>
            <a:ext cx="160734" cy="214313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2"/>
          <p:cNvSpPr/>
          <p:nvPr/>
        </p:nvSpPr>
        <p:spPr>
          <a:xfrm>
            <a:off x="457200" y="1766888"/>
            <a:ext cx="2590800" cy="1743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FDB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1523991" y="1938338"/>
            <a:ext cx="457200" cy="457200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9" name="Google Shape;49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66866" y="2081213"/>
            <a:ext cx="171450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2"/>
          <p:cNvSpPr/>
          <p:nvPr/>
        </p:nvSpPr>
        <p:spPr>
          <a:xfrm>
            <a:off x="628650" y="2509838"/>
            <a:ext cx="23193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365D"/>
              </a:buClr>
              <a:buSzPts val="1125"/>
              <a:buFont typeface="Montserrat"/>
              <a:buNone/>
            </a:pPr>
            <a:r>
              <a:rPr b="1" lang="en-US" sz="1125">
                <a:solidFill>
                  <a:srgbClr val="1A365D"/>
                </a:solidFill>
                <a:latin typeface="Montserrat"/>
                <a:ea typeface="Montserrat"/>
                <a:cs typeface="Montserrat"/>
                <a:sym typeface="Montserrat"/>
              </a:rPr>
              <a:t>Agente 1</a:t>
            </a:r>
            <a:endParaRPr sz="11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2"/>
          <p:cNvSpPr/>
          <p:nvPr/>
        </p:nvSpPr>
        <p:spPr>
          <a:xfrm>
            <a:off x="628650" y="2795588"/>
            <a:ext cx="23193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A90E2"/>
              </a:buClr>
              <a:buSzPts val="900"/>
              <a:buFont typeface="Open Sans"/>
              <a:buNone/>
            </a:pPr>
            <a:r>
              <a:rPr b="1" lang="en-US" sz="900">
                <a:solidFill>
                  <a:srgbClr val="4A90E2"/>
                </a:solidFill>
                <a:latin typeface="Open Sans"/>
                <a:ea typeface="Open Sans"/>
                <a:cs typeface="Open Sans"/>
                <a:sym typeface="Open Sans"/>
              </a:rPr>
              <a:t>Aquisição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2"/>
          <p:cNvSpPr/>
          <p:nvPr/>
        </p:nvSpPr>
        <p:spPr>
          <a:xfrm>
            <a:off x="628650" y="3024188"/>
            <a:ext cx="2319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788"/>
              <a:buFont typeface="Open Sans"/>
              <a:buNone/>
            </a:pPr>
            <a:r>
              <a:rPr lang="en-US" sz="788">
                <a:solidFill>
                  <a:srgbClr val="4B5563"/>
                </a:solidFill>
                <a:latin typeface="Open Sans"/>
                <a:ea typeface="Open Sans"/>
                <a:cs typeface="Open Sans"/>
                <a:sym typeface="Open Sans"/>
              </a:rPr>
              <a:t>Obtém documentos fiscais via upload manual ou download de órgãos governamentais</a:t>
            </a:r>
            <a:endParaRPr sz="78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2"/>
          <p:cNvSpPr/>
          <p:nvPr/>
        </p:nvSpPr>
        <p:spPr>
          <a:xfrm>
            <a:off x="3276581" y="1766888"/>
            <a:ext cx="2590800" cy="1743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A7F3D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2"/>
          <p:cNvSpPr/>
          <p:nvPr/>
        </p:nvSpPr>
        <p:spPr>
          <a:xfrm>
            <a:off x="4343372" y="1938338"/>
            <a:ext cx="457200" cy="457200"/>
          </a:xfrm>
          <a:prstGeom prst="ellipse">
            <a:avLst/>
          </a:prstGeom>
          <a:solidFill>
            <a:srgbClr val="10B98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55" name="Google Shape;55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86247" y="2081213"/>
            <a:ext cx="171450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2"/>
          <p:cNvSpPr/>
          <p:nvPr/>
        </p:nvSpPr>
        <p:spPr>
          <a:xfrm>
            <a:off x="3448031" y="2509838"/>
            <a:ext cx="23193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365D"/>
              </a:buClr>
              <a:buSzPts val="1125"/>
              <a:buFont typeface="Montserrat"/>
              <a:buNone/>
            </a:pPr>
            <a:r>
              <a:rPr b="1" lang="en-US" sz="1125">
                <a:solidFill>
                  <a:srgbClr val="1A365D"/>
                </a:solidFill>
                <a:latin typeface="Montserrat"/>
                <a:ea typeface="Montserrat"/>
                <a:cs typeface="Montserrat"/>
                <a:sym typeface="Montserrat"/>
              </a:rPr>
              <a:t>Agente 2</a:t>
            </a:r>
            <a:endParaRPr sz="11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2"/>
          <p:cNvSpPr/>
          <p:nvPr/>
        </p:nvSpPr>
        <p:spPr>
          <a:xfrm>
            <a:off x="3448031" y="2795588"/>
            <a:ext cx="23193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7AE60"/>
              </a:buClr>
              <a:buSzPts val="900"/>
              <a:buFont typeface="Open Sans"/>
              <a:buNone/>
            </a:pPr>
            <a:r>
              <a:rPr b="1" lang="en-US" sz="900">
                <a:solidFill>
                  <a:srgbClr val="27AE60"/>
                </a:solidFill>
                <a:latin typeface="Open Sans"/>
                <a:ea typeface="Open Sans"/>
                <a:cs typeface="Open Sans"/>
                <a:sym typeface="Open Sans"/>
              </a:rPr>
              <a:t>Extração &amp; Aprendizado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/>
          <p:nvPr/>
        </p:nvSpPr>
        <p:spPr>
          <a:xfrm>
            <a:off x="3448031" y="3024188"/>
            <a:ext cx="2319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788"/>
              <a:buFont typeface="Open Sans"/>
              <a:buNone/>
            </a:pPr>
            <a:r>
              <a:rPr lang="en-US" sz="788">
                <a:solidFill>
                  <a:srgbClr val="4B5563"/>
                </a:solidFill>
                <a:latin typeface="Open Sans"/>
                <a:ea typeface="Open Sans"/>
                <a:cs typeface="Open Sans"/>
                <a:sym typeface="Open Sans"/>
              </a:rPr>
              <a:t>Processa documentos com OCR e LLM, aprendendo novos layouts automaticamente</a:t>
            </a:r>
            <a:endParaRPr sz="78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2"/>
          <p:cNvSpPr/>
          <p:nvPr/>
        </p:nvSpPr>
        <p:spPr>
          <a:xfrm>
            <a:off x="6095991" y="1766888"/>
            <a:ext cx="2590800" cy="1743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DE68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2"/>
          <p:cNvSpPr/>
          <p:nvPr/>
        </p:nvSpPr>
        <p:spPr>
          <a:xfrm>
            <a:off x="7162781" y="1938338"/>
            <a:ext cx="457200" cy="457200"/>
          </a:xfrm>
          <a:prstGeom prst="ellipse">
            <a:avLst/>
          </a:prstGeom>
          <a:solidFill>
            <a:srgbClr val="F59E0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61" name="Google Shape;61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284225" y="2081213"/>
            <a:ext cx="214313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2"/>
          <p:cNvSpPr/>
          <p:nvPr/>
        </p:nvSpPr>
        <p:spPr>
          <a:xfrm>
            <a:off x="6267441" y="2509838"/>
            <a:ext cx="23193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365D"/>
              </a:buClr>
              <a:buSzPts val="1125"/>
              <a:buFont typeface="Montserrat"/>
              <a:buNone/>
            </a:pPr>
            <a:r>
              <a:rPr b="1" lang="en-US" sz="1125">
                <a:solidFill>
                  <a:srgbClr val="1A365D"/>
                </a:solidFill>
                <a:latin typeface="Montserrat"/>
                <a:ea typeface="Montserrat"/>
                <a:cs typeface="Montserrat"/>
                <a:sym typeface="Montserrat"/>
              </a:rPr>
              <a:t>Agente 3</a:t>
            </a:r>
            <a:endParaRPr sz="11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2"/>
          <p:cNvSpPr/>
          <p:nvPr/>
        </p:nvSpPr>
        <p:spPr>
          <a:xfrm>
            <a:off x="6267441" y="2795588"/>
            <a:ext cx="23193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D97706"/>
              </a:buClr>
              <a:buSzPts val="900"/>
              <a:buFont typeface="Open Sans"/>
              <a:buNone/>
            </a:pPr>
            <a:r>
              <a:rPr b="1" lang="en-US" sz="900">
                <a:solidFill>
                  <a:srgbClr val="D97706"/>
                </a:solidFill>
                <a:latin typeface="Open Sans"/>
                <a:ea typeface="Open Sans"/>
                <a:cs typeface="Open Sans"/>
                <a:sym typeface="Open Sans"/>
              </a:rPr>
              <a:t>Resposta &amp; Interação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"/>
          <p:cNvSpPr/>
          <p:nvPr/>
        </p:nvSpPr>
        <p:spPr>
          <a:xfrm>
            <a:off x="6267441" y="3024188"/>
            <a:ext cx="2319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788"/>
              <a:buFont typeface="Open Sans"/>
              <a:buNone/>
            </a:pPr>
            <a:r>
              <a:rPr lang="en-US" sz="788">
                <a:solidFill>
                  <a:srgbClr val="4B5563"/>
                </a:solidFill>
                <a:latin typeface="Open Sans"/>
                <a:ea typeface="Open Sans"/>
                <a:cs typeface="Open Sans"/>
                <a:sym typeface="Open Sans"/>
              </a:rPr>
              <a:t>Responde perguntas dos usuários usando a base de conhecimento</a:t>
            </a:r>
            <a:endParaRPr sz="78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2"/>
          <p:cNvSpPr/>
          <p:nvPr/>
        </p:nvSpPr>
        <p:spPr>
          <a:xfrm>
            <a:off x="3629025" y="3773899"/>
            <a:ext cx="1886100" cy="428700"/>
          </a:xfrm>
          <a:prstGeom prst="rect">
            <a:avLst/>
          </a:prstGeom>
          <a:solidFill>
            <a:srgbClr val="4F46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66" name="Google Shape;66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743325" y="3990975"/>
            <a:ext cx="150019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"/>
          <p:cNvSpPr/>
          <p:nvPr/>
        </p:nvSpPr>
        <p:spPr>
          <a:xfrm>
            <a:off x="3979069" y="3888199"/>
            <a:ext cx="14931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13"/>
              <a:buFont typeface="Open Sans"/>
              <a:buNone/>
            </a:pPr>
            <a:r>
              <a:rPr b="1" lang="en-US" sz="101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Base de Conhecimento</a:t>
            </a:r>
            <a:endParaRPr sz="101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2"/>
          <p:cNvSpPr/>
          <p:nvPr/>
        </p:nvSpPr>
        <p:spPr>
          <a:xfrm>
            <a:off x="3512939" y="4257211"/>
            <a:ext cx="1171575" cy="2089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365D"/>
              </a:buClr>
              <a:buSzPts val="1350"/>
              <a:buFont typeface="Montserrat"/>
              <a:buNone/>
            </a:pPr>
            <a:r>
              <a:rPr b="1" lang="en-US" sz="1350">
                <a:solidFill>
                  <a:srgbClr val="1A365D"/>
                </a:solidFill>
                <a:latin typeface="Montserrat"/>
                <a:ea typeface="Montserrat"/>
                <a:cs typeface="Montserrat"/>
                <a:sym typeface="Montserrat"/>
              </a:rPr>
              <a:t>Tecnologias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2"/>
          <p:cNvSpPr/>
          <p:nvPr/>
        </p:nvSpPr>
        <p:spPr>
          <a:xfrm>
            <a:off x="4571972" y="4252456"/>
            <a:ext cx="990657" cy="20774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7AE60"/>
              </a:buClr>
              <a:buSzPts val="1350"/>
              <a:buFont typeface="Montserrat"/>
              <a:buNone/>
            </a:pPr>
            <a:r>
              <a:rPr b="1" lang="en-US" sz="1350">
                <a:solidFill>
                  <a:srgbClr val="27AE60"/>
                </a:solidFill>
                <a:latin typeface="Montserrat"/>
                <a:ea typeface="Montserrat"/>
                <a:cs typeface="Montserrat"/>
                <a:sym typeface="Montserrat"/>
              </a:rPr>
              <a:t>  Utilizadas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"/>
          <p:cNvSpPr/>
          <p:nvPr/>
        </p:nvSpPr>
        <p:spPr>
          <a:xfrm>
            <a:off x="3536156" y="4485542"/>
            <a:ext cx="332184" cy="342900"/>
          </a:xfrm>
          <a:prstGeom prst="ellipse">
            <a:avLst/>
          </a:prstGeom>
          <a:solidFill>
            <a:srgbClr val="DBEA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71" name="Google Shape;71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621881" y="4574838"/>
            <a:ext cx="160734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2"/>
          <p:cNvSpPr/>
          <p:nvPr/>
        </p:nvSpPr>
        <p:spPr>
          <a:xfrm>
            <a:off x="3500437" y="4868860"/>
            <a:ext cx="403622" cy="14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Open Sans"/>
              <a:buNone/>
            </a:pPr>
            <a:r>
              <a:rPr b="1" lang="en-US" sz="78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OCR</a:t>
            </a:r>
            <a:endParaRPr sz="78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2"/>
          <p:cNvSpPr/>
          <p:nvPr/>
        </p:nvSpPr>
        <p:spPr>
          <a:xfrm>
            <a:off x="4096941" y="4485542"/>
            <a:ext cx="350044" cy="342900"/>
          </a:xfrm>
          <a:prstGeom prst="ellipse">
            <a:avLst/>
          </a:prstGeom>
          <a:solidFill>
            <a:srgbClr val="D1FA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74" name="Google Shape;74;p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164807" y="4584313"/>
            <a:ext cx="178594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2"/>
          <p:cNvSpPr/>
          <p:nvPr/>
        </p:nvSpPr>
        <p:spPr>
          <a:xfrm>
            <a:off x="4061222" y="4868860"/>
            <a:ext cx="421481" cy="14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Open Sans"/>
              <a:buNone/>
            </a:pPr>
            <a:r>
              <a:rPr b="1" lang="en-US" sz="78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LLM</a:t>
            </a:r>
            <a:endParaRPr sz="78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2"/>
          <p:cNvSpPr/>
          <p:nvPr/>
        </p:nvSpPr>
        <p:spPr>
          <a:xfrm>
            <a:off x="4675584" y="4485542"/>
            <a:ext cx="350044" cy="342900"/>
          </a:xfrm>
          <a:prstGeom prst="ellipse">
            <a:avLst/>
          </a:prstGeom>
          <a:solidFill>
            <a:srgbClr val="EDE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77" name="Google Shape;77;p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743450" y="4584313"/>
            <a:ext cx="178594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2"/>
          <p:cNvSpPr/>
          <p:nvPr/>
        </p:nvSpPr>
        <p:spPr>
          <a:xfrm>
            <a:off x="4639865" y="4868860"/>
            <a:ext cx="421481" cy="14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Open Sans"/>
              <a:buNone/>
            </a:pPr>
            <a:r>
              <a:rPr b="1" lang="en-US" sz="78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IA</a:t>
            </a:r>
            <a:endParaRPr sz="78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2"/>
          <p:cNvSpPr/>
          <p:nvPr/>
        </p:nvSpPr>
        <p:spPr>
          <a:xfrm>
            <a:off x="5254228" y="4485542"/>
            <a:ext cx="350044" cy="342900"/>
          </a:xfrm>
          <a:prstGeom prst="ellipse">
            <a:avLst/>
          </a:prstGeom>
          <a:solidFill>
            <a:srgbClr val="FEF3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80" name="Google Shape;80;p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339953" y="4574838"/>
            <a:ext cx="178594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"/>
          <p:cNvSpPr/>
          <p:nvPr/>
        </p:nvSpPr>
        <p:spPr>
          <a:xfrm>
            <a:off x="5218509" y="4868860"/>
            <a:ext cx="421481" cy="14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"/>
              <a:buFont typeface="Open Sans"/>
              <a:buNone/>
            </a:pPr>
            <a:r>
              <a:rPr b="1" lang="en-US" sz="78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Cloud</a:t>
            </a:r>
            <a:endParaRPr sz="78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/>
          <p:nvPr/>
        </p:nvSpPr>
        <p:spPr>
          <a:xfrm>
            <a:off x="7429500" y="-571500"/>
            <a:ext cx="2286000" cy="2286000"/>
          </a:xfrm>
          <a:prstGeom prst="ellipse">
            <a:avLst/>
          </a:prstGeom>
          <a:solidFill>
            <a:srgbClr val="DBEAFE">
              <a:alpha val="2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3"/>
          <p:cNvSpPr/>
          <p:nvPr/>
        </p:nvSpPr>
        <p:spPr>
          <a:xfrm>
            <a:off x="-285750" y="3714750"/>
            <a:ext cx="1714500" cy="1714500"/>
          </a:xfrm>
          <a:prstGeom prst="ellipse">
            <a:avLst/>
          </a:prstGeom>
          <a:solidFill>
            <a:srgbClr val="D1FAE5">
              <a:alpha val="2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3"/>
          <p:cNvSpPr/>
          <p:nvPr/>
        </p:nvSpPr>
        <p:spPr>
          <a:xfrm>
            <a:off x="800100" y="1219795"/>
            <a:ext cx="1244798" cy="417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A365D"/>
              </a:buClr>
              <a:buSzPts val="2700"/>
              <a:buFont typeface="Montserrat"/>
              <a:buNone/>
            </a:pPr>
            <a:r>
              <a:rPr b="1" lang="en-US" sz="2700">
                <a:solidFill>
                  <a:srgbClr val="1A365D"/>
                </a:solidFill>
                <a:latin typeface="Montserrat"/>
                <a:ea typeface="Montserrat"/>
                <a:cs typeface="Montserrat"/>
                <a:sym typeface="Montserrat"/>
              </a:rPr>
              <a:t>Nossa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3"/>
          <p:cNvSpPr/>
          <p:nvPr/>
        </p:nvSpPr>
        <p:spPr>
          <a:xfrm>
            <a:off x="1973461" y="1219795"/>
            <a:ext cx="1494830" cy="417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A90E2"/>
              </a:buClr>
              <a:buSzPts val="2700"/>
              <a:buFont typeface="Montserrat"/>
              <a:buNone/>
            </a:pPr>
            <a:r>
              <a:rPr b="1" lang="en-US" sz="2700">
                <a:solidFill>
                  <a:srgbClr val="4A90E2"/>
                </a:solidFill>
                <a:latin typeface="Montserrat"/>
                <a:ea typeface="Montserrat"/>
                <a:cs typeface="Montserrat"/>
                <a:sym typeface="Montserrat"/>
              </a:rPr>
              <a:t>Solução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3"/>
          <p:cNvSpPr/>
          <p:nvPr/>
        </p:nvSpPr>
        <p:spPr>
          <a:xfrm>
            <a:off x="800100" y="1771650"/>
            <a:ext cx="3543300" cy="9715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"/>
          <p:cNvSpPr/>
          <p:nvPr/>
        </p:nvSpPr>
        <p:spPr>
          <a:xfrm>
            <a:off x="800100" y="1771650"/>
            <a:ext cx="28575" cy="971550"/>
          </a:xfrm>
          <a:prstGeom prst="rect">
            <a:avLst/>
          </a:prstGeom>
          <a:solidFill>
            <a:srgbClr val="3B82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93" name="Google Shape;9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550" y="1957388"/>
            <a:ext cx="214313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3"/>
          <p:cNvSpPr/>
          <p:nvPr/>
        </p:nvSpPr>
        <p:spPr>
          <a:xfrm>
            <a:off x="1271588" y="1943100"/>
            <a:ext cx="1748433" cy="20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A365D"/>
              </a:buClr>
              <a:buSzPts val="1125"/>
              <a:buFont typeface="Montserrat"/>
              <a:buNone/>
            </a:pPr>
            <a:r>
              <a:rPr b="1" lang="en-US" sz="1125">
                <a:solidFill>
                  <a:srgbClr val="1A365D"/>
                </a:solidFill>
                <a:latin typeface="Montserrat"/>
                <a:ea typeface="Montserrat"/>
                <a:cs typeface="Montserrat"/>
                <a:sym typeface="Montserrat"/>
              </a:rPr>
              <a:t>Sistema Automatizado</a:t>
            </a:r>
            <a:endParaRPr sz="11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3"/>
          <p:cNvSpPr/>
          <p:nvPr/>
        </p:nvSpPr>
        <p:spPr>
          <a:xfrm>
            <a:off x="971550" y="2236000"/>
            <a:ext cx="3210600" cy="15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900"/>
              <a:buFont typeface="Open Sans"/>
              <a:buNone/>
            </a:pPr>
            <a:r>
              <a:rPr lang="en-US" sz="900">
                <a:solidFill>
                  <a:srgbClr val="374151"/>
                </a:solidFill>
                <a:latin typeface="Open Sans"/>
                <a:ea typeface="Open Sans"/>
                <a:cs typeface="Open Sans"/>
                <a:sym typeface="Open Sans"/>
              </a:rPr>
              <a:t>Extração inteligente de dados fiscais usando OCR e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3"/>
          <p:cNvSpPr/>
          <p:nvPr/>
        </p:nvSpPr>
        <p:spPr>
          <a:xfrm>
            <a:off x="971550" y="2407444"/>
            <a:ext cx="1205508" cy="15537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900"/>
              <a:buFont typeface="Open Sans"/>
              <a:buNone/>
            </a:pPr>
            <a:r>
              <a:rPr lang="en-US" sz="900">
                <a:solidFill>
                  <a:srgbClr val="374151"/>
                </a:solidFill>
                <a:latin typeface="Open Sans"/>
                <a:ea typeface="Open Sans"/>
                <a:cs typeface="Open Sans"/>
                <a:sym typeface="Open Sans"/>
              </a:rPr>
              <a:t>Inteligência Artificial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3"/>
          <p:cNvSpPr/>
          <p:nvPr/>
        </p:nvSpPr>
        <p:spPr>
          <a:xfrm>
            <a:off x="800100" y="2914650"/>
            <a:ext cx="3543300" cy="9715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"/>
          <p:cNvSpPr/>
          <p:nvPr/>
        </p:nvSpPr>
        <p:spPr>
          <a:xfrm>
            <a:off x="800100" y="2914650"/>
            <a:ext cx="28575" cy="971550"/>
          </a:xfrm>
          <a:prstGeom prst="rect">
            <a:avLst/>
          </a:prstGeom>
          <a:solidFill>
            <a:srgbClr val="10B98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99" name="Google Shape;9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1550" y="3100388"/>
            <a:ext cx="171450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3"/>
          <p:cNvSpPr/>
          <p:nvPr/>
        </p:nvSpPr>
        <p:spPr>
          <a:xfrm>
            <a:off x="1228725" y="3086100"/>
            <a:ext cx="1719858" cy="20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A365D"/>
              </a:buClr>
              <a:buSzPts val="1125"/>
              <a:buFont typeface="Montserrat"/>
              <a:buNone/>
            </a:pPr>
            <a:r>
              <a:rPr b="1" lang="en-US" sz="1125">
                <a:solidFill>
                  <a:srgbClr val="1A365D"/>
                </a:solidFill>
                <a:latin typeface="Montserrat"/>
                <a:ea typeface="Montserrat"/>
                <a:cs typeface="Montserrat"/>
                <a:sym typeface="Montserrat"/>
              </a:rPr>
              <a:t>Adaptação Inteligente</a:t>
            </a:r>
            <a:endParaRPr sz="11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3"/>
          <p:cNvSpPr/>
          <p:nvPr/>
        </p:nvSpPr>
        <p:spPr>
          <a:xfrm>
            <a:off x="971550" y="3378994"/>
            <a:ext cx="1300163" cy="15537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900"/>
              <a:buFont typeface="Open Sans"/>
              <a:buNone/>
            </a:pPr>
            <a:r>
              <a:rPr lang="en-US" sz="900">
                <a:solidFill>
                  <a:srgbClr val="374151"/>
                </a:solidFill>
                <a:latin typeface="Open Sans"/>
                <a:ea typeface="Open Sans"/>
                <a:cs typeface="Open Sans"/>
                <a:sym typeface="Open Sans"/>
              </a:rPr>
              <a:t>Aprende e se adapta a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2200275" y="3387433"/>
            <a:ext cx="1158972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900"/>
              <a:buFont typeface="Open Sans"/>
              <a:buNone/>
            </a:pPr>
            <a:r>
              <a:rPr lang="en-US" sz="900">
                <a:solidFill>
                  <a:srgbClr val="374151"/>
                </a:solidFill>
                <a:latin typeface="Open Sans"/>
                <a:ea typeface="Open Sans"/>
                <a:cs typeface="Open Sans"/>
                <a:sym typeface="Open Sans"/>
              </a:rPr>
              <a:t>diferentes formatos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3"/>
          <p:cNvSpPr/>
          <p:nvPr/>
        </p:nvSpPr>
        <p:spPr>
          <a:xfrm>
            <a:off x="971538" y="3471871"/>
            <a:ext cx="3266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t/>
            </a:r>
            <a:endParaRPr sz="900">
              <a:solidFill>
                <a:srgbClr val="37415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900"/>
              <a:buFont typeface="Open Sans"/>
              <a:buNone/>
            </a:pPr>
            <a:r>
              <a:rPr lang="en-US" sz="900">
                <a:solidFill>
                  <a:srgbClr val="374151"/>
                </a:solidFill>
                <a:latin typeface="Open Sans"/>
                <a:ea typeface="Open Sans"/>
                <a:cs typeface="Open Sans"/>
                <a:sym typeface="Open Sans"/>
              </a:rPr>
              <a:t>de documentos fiscais automaticamente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5425678" y="926902"/>
            <a:ext cx="1212652" cy="26074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365D"/>
              </a:buClr>
              <a:buSzPts val="1687"/>
              <a:buFont typeface="Montserrat"/>
              <a:buNone/>
            </a:pPr>
            <a:r>
              <a:rPr b="1" lang="en-US" sz="1687">
                <a:solidFill>
                  <a:srgbClr val="1A365D"/>
                </a:solidFill>
                <a:latin typeface="Montserrat"/>
                <a:ea typeface="Montserrat"/>
                <a:cs typeface="Montserrat"/>
                <a:sym typeface="Montserrat"/>
              </a:rPr>
              <a:t>Principais</a:t>
            </a:r>
            <a:endParaRPr sz="168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6555008" y="927400"/>
            <a:ext cx="1247136" cy="25975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7AE60"/>
              </a:buClr>
              <a:buSzPts val="1687"/>
              <a:buFont typeface="Montserrat"/>
              <a:buNone/>
            </a:pPr>
            <a:r>
              <a:rPr b="1" lang="en-US" sz="1687">
                <a:solidFill>
                  <a:srgbClr val="27AE60"/>
                </a:solidFill>
                <a:latin typeface="Montserrat"/>
                <a:ea typeface="Montserrat"/>
                <a:cs typeface="Montserrat"/>
                <a:sym typeface="Montserrat"/>
              </a:rPr>
              <a:t> Benefícios</a:t>
            </a:r>
            <a:endParaRPr sz="168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"/>
          <p:cNvSpPr/>
          <p:nvPr/>
        </p:nvSpPr>
        <p:spPr>
          <a:xfrm>
            <a:off x="4800600" y="1414463"/>
            <a:ext cx="3543300" cy="571500"/>
          </a:xfrm>
          <a:prstGeom prst="rect">
            <a:avLst/>
          </a:prstGeom>
          <a:solidFill>
            <a:srgbClr val="DBEA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"/>
          <p:cNvSpPr/>
          <p:nvPr/>
        </p:nvSpPr>
        <p:spPr>
          <a:xfrm>
            <a:off x="4914900" y="1528763"/>
            <a:ext cx="314325" cy="342900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08" name="Google Shape;108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00625" y="1618059"/>
            <a:ext cx="142875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3"/>
          <p:cNvSpPr/>
          <p:nvPr/>
        </p:nvSpPr>
        <p:spPr>
          <a:xfrm>
            <a:off x="5343525" y="1543050"/>
            <a:ext cx="1566267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A365D"/>
              </a:buClr>
              <a:buSzPts val="900"/>
              <a:buFont typeface="Open Sans"/>
              <a:buNone/>
            </a:pPr>
            <a:r>
              <a:rPr b="1" lang="en-US" sz="900">
                <a:solidFill>
                  <a:srgbClr val="1A365D"/>
                </a:solidFill>
                <a:latin typeface="Open Sans"/>
                <a:ea typeface="Open Sans"/>
                <a:cs typeface="Open Sans"/>
                <a:sym typeface="Open Sans"/>
              </a:rPr>
              <a:t>Economia de Tempo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5343525" y="1714500"/>
            <a:ext cx="1566267" cy="14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788"/>
              <a:buFont typeface="Open Sans"/>
              <a:buNone/>
            </a:pPr>
            <a:r>
              <a:rPr lang="en-US" sz="788">
                <a:solidFill>
                  <a:srgbClr val="4B5563"/>
                </a:solidFill>
                <a:latin typeface="Open Sans"/>
                <a:ea typeface="Open Sans"/>
                <a:cs typeface="Open Sans"/>
                <a:sym typeface="Open Sans"/>
              </a:rPr>
              <a:t>Processamento 10x mais rápido</a:t>
            </a:r>
            <a:endParaRPr sz="78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4800600" y="2157413"/>
            <a:ext cx="3543300" cy="571500"/>
          </a:xfrm>
          <a:prstGeom prst="rect">
            <a:avLst/>
          </a:prstGeom>
          <a:solidFill>
            <a:srgbClr val="D1FA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4914900" y="2271713"/>
            <a:ext cx="314325" cy="342900"/>
          </a:xfrm>
          <a:prstGeom prst="ellipse">
            <a:avLst/>
          </a:prstGeom>
          <a:solidFill>
            <a:srgbClr val="10B98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13" name="Google Shape;113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00625" y="2361009"/>
            <a:ext cx="142875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3"/>
          <p:cNvSpPr/>
          <p:nvPr/>
        </p:nvSpPr>
        <p:spPr>
          <a:xfrm>
            <a:off x="5343525" y="2286000"/>
            <a:ext cx="119122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A365D"/>
              </a:buClr>
              <a:buSzPts val="900"/>
              <a:buFont typeface="Open Sans"/>
              <a:buNone/>
            </a:pPr>
            <a:r>
              <a:rPr b="1" lang="en-US" sz="900">
                <a:solidFill>
                  <a:srgbClr val="1A365D"/>
                </a:solidFill>
                <a:latin typeface="Open Sans"/>
                <a:ea typeface="Open Sans"/>
                <a:cs typeface="Open Sans"/>
                <a:sym typeface="Open Sans"/>
              </a:rPr>
              <a:t>Redução de Erros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5343525" y="2457450"/>
            <a:ext cx="1191220" cy="14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788"/>
              <a:buFont typeface="Open Sans"/>
              <a:buNone/>
            </a:pPr>
            <a:r>
              <a:rPr lang="en-US" sz="788">
                <a:solidFill>
                  <a:srgbClr val="4B5563"/>
                </a:solidFill>
                <a:latin typeface="Open Sans"/>
                <a:ea typeface="Open Sans"/>
                <a:cs typeface="Open Sans"/>
                <a:sym typeface="Open Sans"/>
              </a:rPr>
              <a:t>Precisão superior a 95%</a:t>
            </a:r>
            <a:endParaRPr sz="78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4800600" y="2900363"/>
            <a:ext cx="3543300" cy="571500"/>
          </a:xfrm>
          <a:prstGeom prst="rect">
            <a:avLst/>
          </a:prstGeom>
          <a:solidFill>
            <a:srgbClr val="EDE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"/>
          <p:cNvSpPr/>
          <p:nvPr/>
        </p:nvSpPr>
        <p:spPr>
          <a:xfrm>
            <a:off x="4914900" y="3014663"/>
            <a:ext cx="296466" cy="342900"/>
          </a:xfrm>
          <a:prstGeom prst="roundRect">
            <a:avLst>
              <a:gd fmla="val 16667" name="adj"/>
            </a:avLst>
          </a:prstGeom>
          <a:solidFill>
            <a:srgbClr val="8B5C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18" name="Google Shape;118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00625" y="3103959"/>
            <a:ext cx="12501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3"/>
          <p:cNvSpPr/>
          <p:nvPr/>
        </p:nvSpPr>
        <p:spPr>
          <a:xfrm>
            <a:off x="5325666" y="3028950"/>
            <a:ext cx="1303734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A365D"/>
              </a:buClr>
              <a:buSzPts val="900"/>
              <a:buFont typeface="Open Sans"/>
              <a:buNone/>
            </a:pPr>
            <a:r>
              <a:rPr b="1" lang="en-US" sz="900">
                <a:solidFill>
                  <a:srgbClr val="1A365D"/>
                </a:solidFill>
                <a:latin typeface="Open Sans"/>
                <a:ea typeface="Open Sans"/>
                <a:cs typeface="Open Sans"/>
                <a:sym typeface="Open Sans"/>
              </a:rPr>
              <a:t>Organização de Dados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3"/>
          <p:cNvSpPr/>
          <p:nvPr/>
        </p:nvSpPr>
        <p:spPr>
          <a:xfrm>
            <a:off x="5325666" y="3200400"/>
            <a:ext cx="1303734" cy="14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788"/>
              <a:buFont typeface="Open Sans"/>
              <a:buNone/>
            </a:pPr>
            <a:r>
              <a:rPr lang="en-US" sz="788">
                <a:solidFill>
                  <a:srgbClr val="4B5563"/>
                </a:solidFill>
                <a:latin typeface="Open Sans"/>
                <a:ea typeface="Open Sans"/>
                <a:cs typeface="Open Sans"/>
                <a:sym typeface="Open Sans"/>
              </a:rPr>
              <a:t>Estruturação automática</a:t>
            </a:r>
            <a:endParaRPr sz="78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3"/>
          <p:cNvSpPr/>
          <p:nvPr/>
        </p:nvSpPr>
        <p:spPr>
          <a:xfrm>
            <a:off x="4800600" y="3643313"/>
            <a:ext cx="3543300" cy="571500"/>
          </a:xfrm>
          <a:prstGeom prst="rect">
            <a:avLst/>
          </a:prstGeom>
          <a:solidFill>
            <a:srgbClr val="FEF3C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"/>
          <p:cNvSpPr/>
          <p:nvPr/>
        </p:nvSpPr>
        <p:spPr>
          <a:xfrm>
            <a:off x="4914900" y="3757613"/>
            <a:ext cx="314325" cy="342900"/>
          </a:xfrm>
          <a:prstGeom prst="ellipse">
            <a:avLst/>
          </a:prstGeom>
          <a:solidFill>
            <a:srgbClr val="F59E0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23" name="Google Shape;123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000625" y="3846909"/>
            <a:ext cx="142875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3"/>
          <p:cNvSpPr/>
          <p:nvPr/>
        </p:nvSpPr>
        <p:spPr>
          <a:xfrm>
            <a:off x="5343525" y="3771900"/>
            <a:ext cx="1296591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A365D"/>
              </a:buClr>
              <a:buSzPts val="900"/>
              <a:buFont typeface="Open Sans"/>
              <a:buNone/>
            </a:pPr>
            <a:r>
              <a:rPr b="1" lang="en-US" sz="900">
                <a:solidFill>
                  <a:srgbClr val="1A365D"/>
                </a:solidFill>
                <a:latin typeface="Open Sans"/>
                <a:ea typeface="Open Sans"/>
                <a:cs typeface="Open Sans"/>
                <a:sym typeface="Open Sans"/>
              </a:rPr>
              <a:t>Consultas Inteligentes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3"/>
          <p:cNvSpPr/>
          <p:nvPr/>
        </p:nvSpPr>
        <p:spPr>
          <a:xfrm>
            <a:off x="5343525" y="3943350"/>
            <a:ext cx="1296591" cy="14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788"/>
              <a:buFont typeface="Open Sans"/>
              <a:buNone/>
            </a:pPr>
            <a:r>
              <a:rPr lang="en-US" sz="788">
                <a:solidFill>
                  <a:srgbClr val="4B5563"/>
                </a:solidFill>
                <a:latin typeface="Open Sans"/>
                <a:ea typeface="Open Sans"/>
                <a:cs typeface="Open Sans"/>
                <a:sym typeface="Open Sans"/>
              </a:rPr>
              <a:t>Interface conversacional</a:t>
            </a:r>
            <a:endParaRPr sz="78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/>
          <p:nvPr/>
        </p:nvSpPr>
        <p:spPr>
          <a:xfrm>
            <a:off x="2044898" y="191095"/>
            <a:ext cx="2755702" cy="417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365D"/>
              </a:buClr>
              <a:buSzPts val="2700"/>
              <a:buFont typeface="Montserrat"/>
              <a:buNone/>
            </a:pPr>
            <a:r>
              <a:rPr b="1" lang="en-US" sz="2700">
                <a:solidFill>
                  <a:srgbClr val="1A365D"/>
                </a:solidFill>
                <a:latin typeface="Montserrat"/>
                <a:ea typeface="Montserrat"/>
                <a:cs typeface="Montserrat"/>
                <a:sym typeface="Montserrat"/>
              </a:rPr>
              <a:t>Público-Alvo e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4"/>
          <p:cNvSpPr/>
          <p:nvPr/>
        </p:nvSpPr>
        <p:spPr>
          <a:xfrm>
            <a:off x="4729163" y="191095"/>
            <a:ext cx="2441377" cy="417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7AE60"/>
              </a:buClr>
              <a:buSzPts val="2700"/>
              <a:buFont typeface="Montserrat"/>
              <a:buNone/>
            </a:pPr>
            <a:r>
              <a:rPr b="1" lang="en-US" sz="2700">
                <a:solidFill>
                  <a:srgbClr val="27AE60"/>
                </a:solidFill>
                <a:latin typeface="Montserrat"/>
                <a:ea typeface="Montserrat"/>
                <a:cs typeface="Montserrat"/>
                <a:sym typeface="Montserrat"/>
              </a:rPr>
              <a:t>Casos de Uso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4"/>
          <p:cNvSpPr/>
          <p:nvPr/>
        </p:nvSpPr>
        <p:spPr>
          <a:xfrm>
            <a:off x="938050" y="800100"/>
            <a:ext cx="2288100" cy="1388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4"/>
          <p:cNvSpPr/>
          <p:nvPr/>
        </p:nvSpPr>
        <p:spPr>
          <a:xfrm>
            <a:off x="938050" y="800100"/>
            <a:ext cx="25200" cy="1388100"/>
          </a:xfrm>
          <a:prstGeom prst="rect">
            <a:avLst/>
          </a:prstGeom>
          <a:solidFill>
            <a:srgbClr val="3B82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4"/>
          <p:cNvSpPr/>
          <p:nvPr/>
        </p:nvSpPr>
        <p:spPr>
          <a:xfrm>
            <a:off x="1829696" y="951516"/>
            <a:ext cx="504600" cy="504600"/>
          </a:xfrm>
          <a:prstGeom prst="ellipse">
            <a:avLst/>
          </a:prstGeom>
          <a:solidFill>
            <a:srgbClr val="DBEA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36" name="Google Shape;13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1076" y="1109240"/>
            <a:ext cx="141949" cy="18927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4"/>
          <p:cNvSpPr/>
          <p:nvPr/>
        </p:nvSpPr>
        <p:spPr>
          <a:xfrm>
            <a:off x="1089463" y="1557178"/>
            <a:ext cx="2048400" cy="1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365D"/>
              </a:buClr>
              <a:buSzPts val="1125"/>
              <a:buFont typeface="Montserrat"/>
              <a:buNone/>
            </a:pPr>
            <a:r>
              <a:rPr b="1" lang="en-US" sz="1125">
                <a:solidFill>
                  <a:srgbClr val="1A365D"/>
                </a:solidFill>
                <a:latin typeface="Montserrat"/>
                <a:ea typeface="Montserrat"/>
                <a:cs typeface="Montserrat"/>
                <a:sym typeface="Montserrat"/>
              </a:rPr>
              <a:t>Contabilidade</a:t>
            </a:r>
            <a:endParaRPr sz="11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4"/>
          <p:cNvSpPr/>
          <p:nvPr/>
        </p:nvSpPr>
        <p:spPr>
          <a:xfrm>
            <a:off x="1089463" y="1784301"/>
            <a:ext cx="20484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788"/>
              <a:buFont typeface="Open Sans"/>
              <a:buNone/>
            </a:pPr>
            <a:r>
              <a:rPr lang="en-US" sz="788">
                <a:solidFill>
                  <a:srgbClr val="4B5563"/>
                </a:solidFill>
                <a:latin typeface="Open Sans"/>
                <a:ea typeface="Open Sans"/>
                <a:cs typeface="Open Sans"/>
                <a:sym typeface="Open Sans"/>
              </a:rPr>
              <a:t>Profissionais que processam grandes volumes de documentos fiscais diariamente</a:t>
            </a:r>
            <a:endParaRPr sz="78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4"/>
          <p:cNvSpPr/>
          <p:nvPr/>
        </p:nvSpPr>
        <p:spPr>
          <a:xfrm>
            <a:off x="3427935" y="800100"/>
            <a:ext cx="2288100" cy="1388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4"/>
          <p:cNvSpPr/>
          <p:nvPr/>
        </p:nvSpPr>
        <p:spPr>
          <a:xfrm>
            <a:off x="3427935" y="800100"/>
            <a:ext cx="25200" cy="1388100"/>
          </a:xfrm>
          <a:prstGeom prst="rect">
            <a:avLst/>
          </a:prstGeom>
          <a:solidFill>
            <a:srgbClr val="10B98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4"/>
          <p:cNvSpPr/>
          <p:nvPr/>
        </p:nvSpPr>
        <p:spPr>
          <a:xfrm>
            <a:off x="4319582" y="951516"/>
            <a:ext cx="504600" cy="504600"/>
          </a:xfrm>
          <a:prstGeom prst="ellipse">
            <a:avLst/>
          </a:prstGeom>
          <a:solidFill>
            <a:srgbClr val="D1FA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42" name="Google Shape;14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77304" y="1109240"/>
            <a:ext cx="189266" cy="18927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4"/>
          <p:cNvSpPr/>
          <p:nvPr/>
        </p:nvSpPr>
        <p:spPr>
          <a:xfrm>
            <a:off x="3579348" y="1557178"/>
            <a:ext cx="2048400" cy="1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365D"/>
              </a:buClr>
              <a:buSzPts val="1125"/>
              <a:buFont typeface="Montserrat"/>
              <a:buNone/>
            </a:pPr>
            <a:r>
              <a:rPr b="1" lang="en-US" sz="1125">
                <a:solidFill>
                  <a:srgbClr val="1A365D"/>
                </a:solidFill>
                <a:latin typeface="Montserrat"/>
                <a:ea typeface="Montserrat"/>
                <a:cs typeface="Montserrat"/>
                <a:sym typeface="Montserrat"/>
              </a:rPr>
              <a:t>Finanças</a:t>
            </a:r>
            <a:endParaRPr sz="11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4"/>
          <p:cNvSpPr/>
          <p:nvPr/>
        </p:nvSpPr>
        <p:spPr>
          <a:xfrm>
            <a:off x="3579348" y="1784301"/>
            <a:ext cx="20484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788"/>
              <a:buFont typeface="Open Sans"/>
              <a:buNone/>
            </a:pPr>
            <a:r>
              <a:rPr lang="en-US" sz="788">
                <a:solidFill>
                  <a:srgbClr val="4B5563"/>
                </a:solidFill>
                <a:latin typeface="Open Sans"/>
                <a:ea typeface="Open Sans"/>
                <a:cs typeface="Open Sans"/>
                <a:sym typeface="Open Sans"/>
              </a:rPr>
              <a:t>Equipes financeiras que precisam de dados precisos para análises e relatórios</a:t>
            </a:r>
            <a:endParaRPr sz="78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4"/>
          <p:cNvSpPr/>
          <p:nvPr/>
        </p:nvSpPr>
        <p:spPr>
          <a:xfrm>
            <a:off x="5917846" y="800100"/>
            <a:ext cx="2288100" cy="1388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4"/>
          <p:cNvSpPr/>
          <p:nvPr/>
        </p:nvSpPr>
        <p:spPr>
          <a:xfrm>
            <a:off x="5917846" y="800100"/>
            <a:ext cx="25200" cy="1388100"/>
          </a:xfrm>
          <a:prstGeom prst="rect">
            <a:avLst/>
          </a:prstGeom>
          <a:solidFill>
            <a:srgbClr val="8B5C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4"/>
          <p:cNvSpPr/>
          <p:nvPr/>
        </p:nvSpPr>
        <p:spPr>
          <a:xfrm>
            <a:off x="6809492" y="951516"/>
            <a:ext cx="504600" cy="504600"/>
          </a:xfrm>
          <a:prstGeom prst="ellipse">
            <a:avLst/>
          </a:prstGeom>
          <a:solidFill>
            <a:srgbClr val="EDE9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48" name="Google Shape;148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43555" y="1109240"/>
            <a:ext cx="236583" cy="18927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4"/>
          <p:cNvSpPr/>
          <p:nvPr/>
        </p:nvSpPr>
        <p:spPr>
          <a:xfrm>
            <a:off x="6069259" y="1557178"/>
            <a:ext cx="2048400" cy="1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365D"/>
              </a:buClr>
              <a:buSzPts val="1125"/>
              <a:buFont typeface="Montserrat"/>
              <a:buNone/>
            </a:pPr>
            <a:r>
              <a:rPr b="1" lang="en-US" sz="1125">
                <a:solidFill>
                  <a:srgbClr val="1A365D"/>
                </a:solidFill>
                <a:latin typeface="Montserrat"/>
                <a:ea typeface="Montserrat"/>
                <a:cs typeface="Montserrat"/>
                <a:sym typeface="Montserrat"/>
              </a:rPr>
              <a:t>Tecnologia</a:t>
            </a:r>
            <a:endParaRPr sz="11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4"/>
          <p:cNvSpPr/>
          <p:nvPr/>
        </p:nvSpPr>
        <p:spPr>
          <a:xfrm>
            <a:off x="6069259" y="1784301"/>
            <a:ext cx="20484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788"/>
              <a:buFont typeface="Open Sans"/>
              <a:buNone/>
            </a:pPr>
            <a:r>
              <a:rPr lang="en-US" sz="788">
                <a:solidFill>
                  <a:srgbClr val="4B5563"/>
                </a:solidFill>
                <a:latin typeface="Open Sans"/>
                <a:ea typeface="Open Sans"/>
                <a:cs typeface="Open Sans"/>
                <a:sym typeface="Open Sans"/>
              </a:rPr>
              <a:t>Desenvolvedores e analistas focados em automação de processos fiscais</a:t>
            </a:r>
            <a:endParaRPr sz="78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4"/>
          <p:cNvSpPr/>
          <p:nvPr/>
        </p:nvSpPr>
        <p:spPr>
          <a:xfrm>
            <a:off x="963250" y="2376950"/>
            <a:ext cx="7242600" cy="1749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4"/>
          <p:cNvSpPr/>
          <p:nvPr/>
        </p:nvSpPr>
        <p:spPr>
          <a:xfrm>
            <a:off x="2535901" y="2495250"/>
            <a:ext cx="21561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365D"/>
              </a:buClr>
              <a:buSzPts val="1687"/>
              <a:buFont typeface="Montserrat"/>
              <a:buNone/>
            </a:pPr>
            <a:r>
              <a:rPr b="1" lang="en-US" sz="1687">
                <a:solidFill>
                  <a:srgbClr val="1A365D"/>
                </a:solidFill>
                <a:latin typeface="Montserrat"/>
                <a:ea typeface="Montserrat"/>
                <a:cs typeface="Montserrat"/>
                <a:sym typeface="Montserrat"/>
              </a:rPr>
              <a:t>Caso de Uso:</a:t>
            </a:r>
            <a:endParaRPr sz="168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4"/>
          <p:cNvSpPr/>
          <p:nvPr/>
        </p:nvSpPr>
        <p:spPr>
          <a:xfrm>
            <a:off x="4171575" y="2494688"/>
            <a:ext cx="20484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A90E2"/>
              </a:buClr>
              <a:buSzPts val="1687"/>
              <a:buFont typeface="Montserrat"/>
              <a:buNone/>
            </a:pPr>
            <a:r>
              <a:rPr b="1" lang="en-US" sz="1687">
                <a:solidFill>
                  <a:srgbClr val="4A90E2"/>
                </a:solidFill>
                <a:latin typeface="Montserrat"/>
                <a:ea typeface="Montserrat"/>
                <a:cs typeface="Montserrat"/>
                <a:sym typeface="Montserrat"/>
              </a:rPr>
              <a:t>Setor Varejista</a:t>
            </a:r>
            <a:endParaRPr sz="168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4"/>
          <p:cNvSpPr/>
          <p:nvPr/>
        </p:nvSpPr>
        <p:spPr>
          <a:xfrm>
            <a:off x="1414201" y="2776232"/>
            <a:ext cx="2973000" cy="119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55" name="Google Shape;155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49334" y="2922625"/>
            <a:ext cx="152023" cy="1351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4"/>
          <p:cNvSpPr/>
          <p:nvPr/>
        </p:nvSpPr>
        <p:spPr>
          <a:xfrm>
            <a:off x="1768926" y="2911375"/>
            <a:ext cx="1516200" cy="1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DC2626"/>
              </a:buClr>
              <a:buSzPts val="1125"/>
              <a:buFont typeface="Montserrat"/>
              <a:buNone/>
            </a:pPr>
            <a:r>
              <a:rPr b="1" lang="en-US" sz="1125">
                <a:solidFill>
                  <a:srgbClr val="DC2626"/>
                </a:solidFill>
                <a:latin typeface="Montserrat"/>
                <a:ea typeface="Montserrat"/>
                <a:cs typeface="Montserrat"/>
                <a:sym typeface="Montserrat"/>
              </a:rPr>
              <a:t>Cenário Atual</a:t>
            </a:r>
            <a:endParaRPr sz="11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57" name="Google Shape;157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49334" y="3181629"/>
            <a:ext cx="56306" cy="90088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4"/>
          <p:cNvSpPr/>
          <p:nvPr/>
        </p:nvSpPr>
        <p:spPr>
          <a:xfrm>
            <a:off x="1650672" y="3159100"/>
            <a:ext cx="1933500" cy="13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900"/>
              <a:buFont typeface="Open Sans"/>
              <a:buNone/>
            </a:pPr>
            <a:r>
              <a:rPr lang="en-US" sz="900">
                <a:solidFill>
                  <a:srgbClr val="374151"/>
                </a:solidFill>
                <a:latin typeface="Open Sans"/>
                <a:ea typeface="Open Sans"/>
                <a:cs typeface="Open Sans"/>
                <a:sym typeface="Open Sans"/>
              </a:rPr>
              <a:t>Milhares de notas fiscais por dia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59" name="Google Shape;159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49334" y="3361805"/>
            <a:ext cx="56306" cy="90088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4"/>
          <p:cNvSpPr/>
          <p:nvPr/>
        </p:nvSpPr>
        <p:spPr>
          <a:xfrm>
            <a:off x="1650672" y="3339275"/>
            <a:ext cx="2048400" cy="13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900"/>
              <a:buFont typeface="Open Sans"/>
              <a:buNone/>
            </a:pPr>
            <a:r>
              <a:rPr lang="en-US" sz="900">
                <a:solidFill>
                  <a:srgbClr val="374151"/>
                </a:solidFill>
                <a:latin typeface="Open Sans"/>
                <a:ea typeface="Open Sans"/>
                <a:cs typeface="Open Sans"/>
                <a:sym typeface="Open Sans"/>
              </a:rPr>
              <a:t>Processamento manual demorado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61" name="Google Shape;161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49334" y="3541981"/>
            <a:ext cx="56306" cy="90088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4"/>
          <p:cNvSpPr/>
          <p:nvPr/>
        </p:nvSpPr>
        <p:spPr>
          <a:xfrm>
            <a:off x="1650671" y="3519450"/>
            <a:ext cx="1889100" cy="13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900"/>
              <a:buFont typeface="Open Sans"/>
              <a:buNone/>
            </a:pPr>
            <a:r>
              <a:rPr lang="en-US" sz="900">
                <a:solidFill>
                  <a:srgbClr val="374151"/>
                </a:solidFill>
                <a:latin typeface="Open Sans"/>
                <a:ea typeface="Open Sans"/>
                <a:cs typeface="Open Sans"/>
                <a:sym typeface="Open Sans"/>
              </a:rPr>
              <a:t>Alto índice de erros humanos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63" name="Google Shape;163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49334" y="3722158"/>
            <a:ext cx="56306" cy="90088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4"/>
          <p:cNvSpPr/>
          <p:nvPr/>
        </p:nvSpPr>
        <p:spPr>
          <a:xfrm>
            <a:off x="1650671" y="3699625"/>
            <a:ext cx="1889100" cy="13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900"/>
              <a:buFont typeface="Open Sans"/>
              <a:buNone/>
            </a:pPr>
            <a:r>
              <a:rPr lang="en-US" sz="900">
                <a:solidFill>
                  <a:srgbClr val="374151"/>
                </a:solidFill>
                <a:latin typeface="Open Sans"/>
                <a:ea typeface="Open Sans"/>
                <a:cs typeface="Open Sans"/>
                <a:sym typeface="Open Sans"/>
              </a:rPr>
              <a:t>Custos operacionais elevados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4"/>
          <p:cNvSpPr/>
          <p:nvPr/>
        </p:nvSpPr>
        <p:spPr>
          <a:xfrm>
            <a:off x="4567288" y="2776232"/>
            <a:ext cx="2973000" cy="119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66" name="Google Shape;166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702420" y="2922625"/>
            <a:ext cx="135132" cy="13513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4"/>
          <p:cNvSpPr/>
          <p:nvPr/>
        </p:nvSpPr>
        <p:spPr>
          <a:xfrm>
            <a:off x="4905130" y="2911375"/>
            <a:ext cx="2156100" cy="1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7AE60"/>
              </a:buClr>
              <a:buSzPts val="1125"/>
              <a:buFont typeface="Montserrat"/>
              <a:buNone/>
            </a:pPr>
            <a:r>
              <a:rPr b="1" lang="en-US" sz="1125">
                <a:solidFill>
                  <a:srgbClr val="27AE60"/>
                </a:solidFill>
                <a:latin typeface="Montserrat"/>
                <a:ea typeface="Montserrat"/>
                <a:cs typeface="Montserrat"/>
                <a:sym typeface="Montserrat"/>
              </a:rPr>
              <a:t>Com Nossa Solução</a:t>
            </a:r>
            <a:endParaRPr sz="11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68" name="Google Shape;168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702420" y="3181629"/>
            <a:ext cx="90088" cy="90088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4"/>
          <p:cNvSpPr/>
          <p:nvPr/>
        </p:nvSpPr>
        <p:spPr>
          <a:xfrm>
            <a:off x="4837549" y="3159100"/>
            <a:ext cx="2156100" cy="13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900"/>
              <a:buFont typeface="Open Sans"/>
              <a:buNone/>
            </a:pPr>
            <a:r>
              <a:rPr lang="en-US" sz="900">
                <a:solidFill>
                  <a:srgbClr val="374151"/>
                </a:solidFill>
                <a:latin typeface="Open Sans"/>
                <a:ea typeface="Open Sans"/>
                <a:cs typeface="Open Sans"/>
                <a:sym typeface="Open Sans"/>
              </a:rPr>
              <a:t>Processamento automático 24/7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70" name="Google Shape;170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702420" y="3361805"/>
            <a:ext cx="90088" cy="90088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4"/>
          <p:cNvSpPr/>
          <p:nvPr/>
        </p:nvSpPr>
        <p:spPr>
          <a:xfrm>
            <a:off x="4837547" y="3339275"/>
            <a:ext cx="1933500" cy="13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900"/>
              <a:buFont typeface="Open Sans"/>
              <a:buNone/>
            </a:pPr>
            <a:r>
              <a:rPr lang="en-US" sz="900">
                <a:solidFill>
                  <a:srgbClr val="374151"/>
                </a:solidFill>
                <a:latin typeface="Open Sans"/>
                <a:ea typeface="Open Sans"/>
                <a:cs typeface="Open Sans"/>
                <a:sym typeface="Open Sans"/>
              </a:rPr>
              <a:t>Cent</a:t>
            </a:r>
            <a:r>
              <a:rPr lang="en-US" sz="900">
                <a:solidFill>
                  <a:srgbClr val="374151"/>
                </a:solidFill>
                <a:latin typeface="Open Sans"/>
                <a:ea typeface="Open Sans"/>
                <a:cs typeface="Open Sans"/>
                <a:sym typeface="Open Sans"/>
              </a:rPr>
              <a:t>ena</a:t>
            </a:r>
            <a:r>
              <a:rPr lang="en-US" sz="900">
                <a:solidFill>
                  <a:srgbClr val="374151"/>
                </a:solidFill>
                <a:latin typeface="Open Sans"/>
                <a:ea typeface="Open Sans"/>
                <a:cs typeface="Open Sans"/>
                <a:sym typeface="Open Sans"/>
              </a:rPr>
              <a:t>s de horas economizada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72" name="Google Shape;172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702420" y="3541981"/>
            <a:ext cx="90088" cy="90088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4"/>
          <p:cNvSpPr/>
          <p:nvPr/>
        </p:nvSpPr>
        <p:spPr>
          <a:xfrm>
            <a:off x="4837547" y="3519450"/>
            <a:ext cx="1889100" cy="13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900"/>
              <a:buFont typeface="Open Sans"/>
              <a:buNone/>
            </a:pPr>
            <a:r>
              <a:rPr lang="en-US" sz="900">
                <a:solidFill>
                  <a:srgbClr val="374151"/>
                </a:solidFill>
                <a:latin typeface="Open Sans"/>
                <a:ea typeface="Open Sans"/>
                <a:cs typeface="Open Sans"/>
                <a:sym typeface="Open Sans"/>
              </a:rPr>
              <a:t>Precisão superior a 95%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74" name="Google Shape;174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702420" y="3722158"/>
            <a:ext cx="90088" cy="90088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4"/>
          <p:cNvSpPr/>
          <p:nvPr/>
        </p:nvSpPr>
        <p:spPr>
          <a:xfrm>
            <a:off x="4837546" y="3699625"/>
            <a:ext cx="1889100" cy="13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900"/>
              <a:buFont typeface="Open Sans"/>
              <a:buNone/>
            </a:pPr>
            <a:r>
              <a:rPr lang="en-US" sz="900">
                <a:solidFill>
                  <a:srgbClr val="374151"/>
                </a:solidFill>
                <a:latin typeface="Open Sans"/>
                <a:ea typeface="Open Sans"/>
                <a:cs typeface="Open Sans"/>
                <a:sym typeface="Open Sans"/>
              </a:rPr>
              <a:t>ROI positivo em 3 meses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4"/>
          <p:cNvSpPr/>
          <p:nvPr/>
        </p:nvSpPr>
        <p:spPr>
          <a:xfrm>
            <a:off x="1020275" y="4315000"/>
            <a:ext cx="2156100" cy="70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4"/>
          <p:cNvSpPr/>
          <p:nvPr/>
        </p:nvSpPr>
        <p:spPr>
          <a:xfrm>
            <a:off x="1160900" y="4455625"/>
            <a:ext cx="19335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A90E2"/>
              </a:buClr>
              <a:buSzPts val="2025"/>
              <a:buFont typeface="Open Sans"/>
              <a:buNone/>
            </a:pPr>
            <a:r>
              <a:rPr b="1" lang="en-US" sz="2025">
                <a:solidFill>
                  <a:srgbClr val="4A90E2"/>
                </a:solidFill>
                <a:latin typeface="Open Sans"/>
                <a:ea typeface="Open Sans"/>
                <a:cs typeface="Open Sans"/>
                <a:sym typeface="Open Sans"/>
              </a:rPr>
              <a:t>10x</a:t>
            </a:r>
            <a:endParaRPr sz="20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4"/>
          <p:cNvSpPr/>
          <p:nvPr/>
        </p:nvSpPr>
        <p:spPr>
          <a:xfrm>
            <a:off x="1160900" y="4736875"/>
            <a:ext cx="1933500" cy="1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900"/>
              <a:buFont typeface="Open Sans"/>
              <a:buNone/>
            </a:pPr>
            <a:r>
              <a:rPr lang="en-US" sz="900">
                <a:solidFill>
                  <a:srgbClr val="4B5563"/>
                </a:solidFill>
                <a:latin typeface="Open Sans"/>
                <a:ea typeface="Open Sans"/>
                <a:cs typeface="Open Sans"/>
                <a:sym typeface="Open Sans"/>
              </a:rPr>
              <a:t>Mais rápido que processamento manual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4"/>
          <p:cNvSpPr/>
          <p:nvPr/>
        </p:nvSpPr>
        <p:spPr>
          <a:xfrm>
            <a:off x="3551525" y="4315000"/>
            <a:ext cx="2156100" cy="70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4"/>
          <p:cNvSpPr/>
          <p:nvPr/>
        </p:nvSpPr>
        <p:spPr>
          <a:xfrm>
            <a:off x="3692150" y="4455625"/>
            <a:ext cx="19335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7AE60"/>
              </a:buClr>
              <a:buSzPts val="2025"/>
              <a:buFont typeface="Open Sans"/>
              <a:buNone/>
            </a:pPr>
            <a:r>
              <a:rPr b="1" lang="en-US" sz="2025">
                <a:solidFill>
                  <a:srgbClr val="27AE60"/>
                </a:solidFill>
                <a:latin typeface="Open Sans"/>
                <a:ea typeface="Open Sans"/>
                <a:cs typeface="Open Sans"/>
                <a:sym typeface="Open Sans"/>
              </a:rPr>
              <a:t>95%</a:t>
            </a:r>
            <a:endParaRPr sz="20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4"/>
          <p:cNvSpPr/>
          <p:nvPr/>
        </p:nvSpPr>
        <p:spPr>
          <a:xfrm>
            <a:off x="3692150" y="4736875"/>
            <a:ext cx="1933500" cy="1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900"/>
              <a:buFont typeface="Open Sans"/>
              <a:buNone/>
            </a:pPr>
            <a:r>
              <a:rPr lang="en-US" sz="900">
                <a:solidFill>
                  <a:srgbClr val="4B5563"/>
                </a:solidFill>
                <a:latin typeface="Open Sans"/>
                <a:ea typeface="Open Sans"/>
                <a:cs typeface="Open Sans"/>
                <a:sym typeface="Open Sans"/>
              </a:rPr>
              <a:t>Precisão na extração de dados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4"/>
          <p:cNvSpPr/>
          <p:nvPr/>
        </p:nvSpPr>
        <p:spPr>
          <a:xfrm>
            <a:off x="6069250" y="4315000"/>
            <a:ext cx="2156100" cy="70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4"/>
          <p:cNvSpPr/>
          <p:nvPr/>
        </p:nvSpPr>
        <p:spPr>
          <a:xfrm>
            <a:off x="6209875" y="4455625"/>
            <a:ext cx="19335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7C3AED"/>
              </a:buClr>
              <a:buSzPts val="2025"/>
              <a:buFont typeface="Open Sans"/>
              <a:buNone/>
            </a:pPr>
            <a:r>
              <a:rPr b="1" lang="en-US" sz="2025">
                <a:solidFill>
                  <a:srgbClr val="7C3AED"/>
                </a:solidFill>
                <a:latin typeface="Open Sans"/>
                <a:ea typeface="Open Sans"/>
                <a:cs typeface="Open Sans"/>
                <a:sym typeface="Open Sans"/>
              </a:rPr>
              <a:t>24/7</a:t>
            </a:r>
            <a:endParaRPr sz="20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4"/>
          <p:cNvSpPr/>
          <p:nvPr/>
        </p:nvSpPr>
        <p:spPr>
          <a:xfrm>
            <a:off x="6209875" y="4736875"/>
            <a:ext cx="1933500" cy="1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900"/>
              <a:buFont typeface="Open Sans"/>
              <a:buNone/>
            </a:pPr>
            <a:r>
              <a:rPr lang="en-US" sz="900">
                <a:solidFill>
                  <a:srgbClr val="4B5563"/>
                </a:solidFill>
                <a:latin typeface="Open Sans"/>
                <a:ea typeface="Open Sans"/>
                <a:cs typeface="Open Sans"/>
                <a:sym typeface="Open Sans"/>
              </a:rPr>
              <a:t>Disponibilidade do sistema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"/>
          <p:cNvSpPr/>
          <p:nvPr/>
        </p:nvSpPr>
        <p:spPr>
          <a:xfrm>
            <a:off x="-32875" y="0"/>
            <a:ext cx="9144000" cy="51435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5"/>
          <p:cNvSpPr/>
          <p:nvPr/>
        </p:nvSpPr>
        <p:spPr>
          <a:xfrm>
            <a:off x="-457200" y="5314950"/>
            <a:ext cx="1828800" cy="1828800"/>
          </a:xfrm>
          <a:prstGeom prst="ellipse">
            <a:avLst/>
          </a:prstGeom>
          <a:solidFill>
            <a:srgbClr val="FFFFFF">
              <a:alpha val="470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5"/>
          <p:cNvSpPr/>
          <p:nvPr/>
        </p:nvSpPr>
        <p:spPr>
          <a:xfrm>
            <a:off x="2978944" y="191095"/>
            <a:ext cx="2334220" cy="417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Montserrat"/>
              <a:buNone/>
            </a:pPr>
            <a:r>
              <a:rPr b="1" lang="en-US" sz="2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Proposta de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5"/>
          <p:cNvSpPr/>
          <p:nvPr/>
        </p:nvSpPr>
        <p:spPr>
          <a:xfrm>
            <a:off x="5241727" y="191095"/>
            <a:ext cx="994767" cy="41790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7AE60"/>
              </a:buClr>
              <a:buSzPts val="2700"/>
              <a:buFont typeface="Montserrat"/>
              <a:buNone/>
            </a:pPr>
            <a:r>
              <a:rPr b="1" lang="en-US" sz="2700">
                <a:solidFill>
                  <a:srgbClr val="27AE60"/>
                </a:solidFill>
                <a:latin typeface="Montserrat"/>
                <a:ea typeface="Montserrat"/>
                <a:cs typeface="Montserrat"/>
                <a:sym typeface="Montserrat"/>
              </a:rPr>
              <a:t>Valor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5"/>
          <p:cNvSpPr/>
          <p:nvPr/>
        </p:nvSpPr>
        <p:spPr>
          <a:xfrm>
            <a:off x="1493037" y="904132"/>
            <a:ext cx="1961100" cy="1124700"/>
          </a:xfrm>
          <a:prstGeom prst="rect">
            <a:avLst/>
          </a:pr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5"/>
          <p:cNvSpPr/>
          <p:nvPr/>
        </p:nvSpPr>
        <p:spPr>
          <a:xfrm>
            <a:off x="2300538" y="1033910"/>
            <a:ext cx="346200" cy="346200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96" name="Google Shape;19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8686" y="1142059"/>
            <a:ext cx="129778" cy="129778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5"/>
          <p:cNvSpPr/>
          <p:nvPr/>
        </p:nvSpPr>
        <p:spPr>
          <a:xfrm>
            <a:off x="1622815" y="1466504"/>
            <a:ext cx="1755600" cy="1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5"/>
              <a:buFont typeface="Montserrat"/>
              <a:buNone/>
            </a:pPr>
            <a:r>
              <a:rPr b="1" lang="en-US" sz="112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Otimização</a:t>
            </a:r>
            <a:endParaRPr sz="11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5"/>
          <p:cNvSpPr/>
          <p:nvPr/>
        </p:nvSpPr>
        <p:spPr>
          <a:xfrm>
            <a:off x="1622815" y="1682800"/>
            <a:ext cx="1755600" cy="2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Open Sans"/>
              <a:buNone/>
            </a:pPr>
            <a:r>
              <a:rPr lang="en-US" sz="78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Redução drástica do tempo operacional com automação inteligente</a:t>
            </a:r>
            <a:endParaRPr sz="78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5"/>
          <p:cNvSpPr/>
          <p:nvPr/>
        </p:nvSpPr>
        <p:spPr>
          <a:xfrm>
            <a:off x="3627150" y="904132"/>
            <a:ext cx="1961100" cy="1124700"/>
          </a:xfrm>
          <a:prstGeom prst="rect">
            <a:avLst/>
          </a:pr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5"/>
          <p:cNvSpPr/>
          <p:nvPr/>
        </p:nvSpPr>
        <p:spPr>
          <a:xfrm>
            <a:off x="4434651" y="1033910"/>
            <a:ext cx="346200" cy="346200"/>
          </a:xfrm>
          <a:prstGeom prst="ellipse">
            <a:avLst/>
          </a:prstGeom>
          <a:solidFill>
            <a:srgbClr val="10B98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01" name="Google Shape;20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42800" y="1142059"/>
            <a:ext cx="129778" cy="129778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5"/>
          <p:cNvSpPr/>
          <p:nvPr/>
        </p:nvSpPr>
        <p:spPr>
          <a:xfrm>
            <a:off x="3756928" y="1466504"/>
            <a:ext cx="1755600" cy="1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5"/>
              <a:buFont typeface="Montserrat"/>
              <a:buNone/>
            </a:pPr>
            <a:r>
              <a:rPr b="1" lang="en-US" sz="112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Precisão</a:t>
            </a:r>
            <a:endParaRPr sz="11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5"/>
          <p:cNvSpPr/>
          <p:nvPr/>
        </p:nvSpPr>
        <p:spPr>
          <a:xfrm>
            <a:off x="3756928" y="1682800"/>
            <a:ext cx="1755600" cy="2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Open Sans"/>
              <a:buNone/>
            </a:pPr>
            <a:r>
              <a:rPr lang="en-US" sz="78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Eliminação de erros manuais com tecnologia de ponta</a:t>
            </a:r>
            <a:endParaRPr sz="78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5"/>
          <p:cNvSpPr/>
          <p:nvPr/>
        </p:nvSpPr>
        <p:spPr>
          <a:xfrm>
            <a:off x="5761286" y="904132"/>
            <a:ext cx="1961100" cy="1124700"/>
          </a:xfrm>
          <a:prstGeom prst="rect">
            <a:avLst/>
          </a:pr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5"/>
          <p:cNvSpPr/>
          <p:nvPr/>
        </p:nvSpPr>
        <p:spPr>
          <a:xfrm>
            <a:off x="6568786" y="1033910"/>
            <a:ext cx="346200" cy="346200"/>
          </a:xfrm>
          <a:prstGeom prst="ellipse">
            <a:avLst/>
          </a:prstGeom>
          <a:solidFill>
            <a:srgbClr val="8B5C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06" name="Google Shape;206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76934" y="1142059"/>
            <a:ext cx="129778" cy="129778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5"/>
          <p:cNvSpPr/>
          <p:nvPr/>
        </p:nvSpPr>
        <p:spPr>
          <a:xfrm>
            <a:off x="5891064" y="1466504"/>
            <a:ext cx="1755600" cy="1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5"/>
              <a:buFont typeface="Montserrat"/>
              <a:buNone/>
            </a:pPr>
            <a:r>
              <a:rPr b="1" lang="en-US" sz="112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Controle</a:t>
            </a:r>
            <a:endParaRPr sz="11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5"/>
          <p:cNvSpPr/>
          <p:nvPr/>
        </p:nvSpPr>
        <p:spPr>
          <a:xfrm>
            <a:off x="5891064" y="1682800"/>
            <a:ext cx="1755600" cy="2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Open Sans"/>
              <a:buNone/>
            </a:pPr>
            <a:r>
              <a:rPr lang="en-US" sz="78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Maior segurança e rastreabilidade das informações fiscais</a:t>
            </a:r>
            <a:endParaRPr sz="78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5"/>
          <p:cNvSpPr/>
          <p:nvPr/>
        </p:nvSpPr>
        <p:spPr>
          <a:xfrm>
            <a:off x="1493025" y="2284200"/>
            <a:ext cx="6229500" cy="1124700"/>
          </a:xfrm>
          <a:prstGeom prst="rect">
            <a:avLst/>
          </a:pr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5"/>
          <p:cNvSpPr/>
          <p:nvPr/>
        </p:nvSpPr>
        <p:spPr>
          <a:xfrm>
            <a:off x="3217342" y="2376163"/>
            <a:ext cx="30840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7"/>
              <a:buFont typeface="Montserrat"/>
              <a:buNone/>
            </a:pPr>
            <a:r>
              <a:rPr b="1" lang="en-US" sz="168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Critérios de Sucesso</a:t>
            </a:r>
            <a:endParaRPr sz="168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211" name="Google Shape;211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70472" y="2844288"/>
            <a:ext cx="119649" cy="119649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5"/>
          <p:cNvSpPr/>
          <p:nvPr/>
        </p:nvSpPr>
        <p:spPr>
          <a:xfrm>
            <a:off x="2261897" y="2832325"/>
            <a:ext cx="21726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"/>
              <a:buNone/>
            </a:pPr>
            <a:r>
              <a:rPr lang="en-U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Precisão na extração superior a 95%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213" name="Google Shape;213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70472" y="3083586"/>
            <a:ext cx="119649" cy="119649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5"/>
          <p:cNvSpPr/>
          <p:nvPr/>
        </p:nvSpPr>
        <p:spPr>
          <a:xfrm>
            <a:off x="2261896" y="3071625"/>
            <a:ext cx="2039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"/>
              <a:buNone/>
            </a:pPr>
            <a:r>
              <a:rPr lang="en-U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Interface intuitiva e fácil de usar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215" name="Google Shape;215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20642" y="2844288"/>
            <a:ext cx="119649" cy="119649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5"/>
          <p:cNvSpPr/>
          <p:nvPr/>
        </p:nvSpPr>
        <p:spPr>
          <a:xfrm>
            <a:off x="5612073" y="2832325"/>
            <a:ext cx="19611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"/>
              <a:buNone/>
            </a:pPr>
            <a:r>
              <a:rPr lang="en-U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Integração com fontes oficiais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217" name="Google Shape;217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20642" y="3083586"/>
            <a:ext cx="119649" cy="119649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5"/>
          <p:cNvSpPr/>
          <p:nvPr/>
        </p:nvSpPr>
        <p:spPr>
          <a:xfrm>
            <a:off x="5612073" y="3071625"/>
            <a:ext cx="2039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"/>
              <a:buNone/>
            </a:pPr>
            <a:r>
              <a:rPr lang="en-U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Adaptação a diferentes formatos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5"/>
          <p:cNvSpPr/>
          <p:nvPr/>
        </p:nvSpPr>
        <p:spPr>
          <a:xfrm>
            <a:off x="3373123" y="3518600"/>
            <a:ext cx="25179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87"/>
              <a:buFont typeface="Montserrat"/>
              <a:buNone/>
            </a:pPr>
            <a:r>
              <a:rPr b="1" lang="en-US" sz="168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Próximos </a:t>
            </a:r>
            <a:r>
              <a:rPr b="1" lang="en-US" sz="1687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Passos</a:t>
            </a:r>
            <a:endParaRPr sz="1687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5"/>
          <p:cNvSpPr/>
          <p:nvPr/>
        </p:nvSpPr>
        <p:spPr>
          <a:xfrm>
            <a:off x="2362537" y="3837943"/>
            <a:ext cx="244800" cy="244800"/>
          </a:xfrm>
          <a:prstGeom prst="ellipse">
            <a:avLst/>
          </a:prstGeom>
          <a:solidFill>
            <a:srgbClr val="2563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5"/>
          <p:cNvSpPr/>
          <p:nvPr/>
        </p:nvSpPr>
        <p:spPr>
          <a:xfrm>
            <a:off x="2435482" y="3898265"/>
            <a:ext cx="1032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13"/>
              <a:buFont typeface="Open Sans"/>
              <a:buNone/>
            </a:pPr>
            <a:r>
              <a:rPr b="1" lang="en-US" sz="101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101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5"/>
          <p:cNvSpPr/>
          <p:nvPr/>
        </p:nvSpPr>
        <p:spPr>
          <a:xfrm>
            <a:off x="1796475" y="4143921"/>
            <a:ext cx="1428000" cy="1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"/>
              <a:buNone/>
            </a:pPr>
            <a:r>
              <a:rPr b="1" lang="en-U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Desenvolvimento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5"/>
          <p:cNvSpPr/>
          <p:nvPr/>
        </p:nvSpPr>
        <p:spPr>
          <a:xfrm>
            <a:off x="1796475" y="4307110"/>
            <a:ext cx="1428000" cy="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75"/>
              <a:buFont typeface="Open Sans"/>
              <a:buNone/>
            </a:pPr>
            <a:r>
              <a:rPr lang="en-US" sz="675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MVP e testes iniciais</a:t>
            </a:r>
            <a:endParaRPr sz="67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5"/>
          <p:cNvSpPr/>
          <p:nvPr/>
        </p:nvSpPr>
        <p:spPr>
          <a:xfrm>
            <a:off x="3861836" y="3837943"/>
            <a:ext cx="244800" cy="244800"/>
          </a:xfrm>
          <a:prstGeom prst="ellipse">
            <a:avLst/>
          </a:prstGeom>
          <a:solidFill>
            <a:srgbClr val="0596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5"/>
          <p:cNvSpPr/>
          <p:nvPr/>
        </p:nvSpPr>
        <p:spPr>
          <a:xfrm>
            <a:off x="3939442" y="3893602"/>
            <a:ext cx="1032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13"/>
              <a:buFont typeface="Open Sans"/>
              <a:buNone/>
            </a:pPr>
            <a:r>
              <a:rPr b="1" lang="en-US" sz="101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101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5"/>
          <p:cNvSpPr/>
          <p:nvPr/>
        </p:nvSpPr>
        <p:spPr>
          <a:xfrm>
            <a:off x="3267801" y="4143921"/>
            <a:ext cx="1428000" cy="1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"/>
              <a:buNone/>
            </a:pPr>
            <a:r>
              <a:rPr b="1" lang="en-U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Piloto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5"/>
          <p:cNvSpPr/>
          <p:nvPr/>
        </p:nvSpPr>
        <p:spPr>
          <a:xfrm>
            <a:off x="3295774" y="4307110"/>
            <a:ext cx="1428000" cy="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75"/>
              <a:buFont typeface="Open Sans"/>
              <a:buNone/>
            </a:pPr>
            <a:r>
              <a:rPr lang="en-US" sz="675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Teste com clientes selecionados</a:t>
            </a:r>
            <a:endParaRPr sz="67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5"/>
          <p:cNvSpPr/>
          <p:nvPr/>
        </p:nvSpPr>
        <p:spPr>
          <a:xfrm>
            <a:off x="5361134" y="3837943"/>
            <a:ext cx="244800" cy="244800"/>
          </a:xfrm>
          <a:prstGeom prst="ellipse">
            <a:avLst/>
          </a:prstGeom>
          <a:solidFill>
            <a:srgbClr val="7C3A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5"/>
          <p:cNvSpPr/>
          <p:nvPr/>
        </p:nvSpPr>
        <p:spPr>
          <a:xfrm>
            <a:off x="5438742" y="3893602"/>
            <a:ext cx="1032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13"/>
              <a:buFont typeface="Open Sans"/>
              <a:buNone/>
            </a:pPr>
            <a:r>
              <a:rPr b="1" lang="en-US" sz="101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101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5"/>
          <p:cNvSpPr/>
          <p:nvPr/>
        </p:nvSpPr>
        <p:spPr>
          <a:xfrm>
            <a:off x="4781086" y="4143921"/>
            <a:ext cx="1428000" cy="1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"/>
              <a:buNone/>
            </a:pPr>
            <a:r>
              <a:rPr b="1" lang="en-U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Refinamento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5"/>
          <p:cNvSpPr/>
          <p:nvPr/>
        </p:nvSpPr>
        <p:spPr>
          <a:xfrm>
            <a:off x="4795072" y="4307110"/>
            <a:ext cx="1428000" cy="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75"/>
              <a:buFont typeface="Open Sans"/>
              <a:buNone/>
            </a:pPr>
            <a:r>
              <a:rPr lang="en-US" sz="675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Ajustes baseados no feedback</a:t>
            </a:r>
            <a:endParaRPr sz="67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5"/>
          <p:cNvSpPr/>
          <p:nvPr/>
        </p:nvSpPr>
        <p:spPr>
          <a:xfrm>
            <a:off x="6860433" y="3837943"/>
            <a:ext cx="244800" cy="244800"/>
          </a:xfrm>
          <a:prstGeom prst="ellipse">
            <a:avLst/>
          </a:prstGeom>
          <a:solidFill>
            <a:srgbClr val="D9770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5"/>
          <p:cNvSpPr/>
          <p:nvPr/>
        </p:nvSpPr>
        <p:spPr>
          <a:xfrm>
            <a:off x="6933378" y="3891124"/>
            <a:ext cx="103200" cy="1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13"/>
              <a:buFont typeface="Open Sans"/>
              <a:buNone/>
            </a:pPr>
            <a:r>
              <a:rPr b="1" lang="en-US" sz="101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sz="101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5"/>
          <p:cNvSpPr/>
          <p:nvPr/>
        </p:nvSpPr>
        <p:spPr>
          <a:xfrm>
            <a:off x="6271060" y="4143921"/>
            <a:ext cx="1428000" cy="1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pen Sans"/>
              <a:buNone/>
            </a:pPr>
            <a:r>
              <a:rPr b="1" lang="en-U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Lançamento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5"/>
          <p:cNvSpPr/>
          <p:nvPr/>
        </p:nvSpPr>
        <p:spPr>
          <a:xfrm>
            <a:off x="6294371" y="4307110"/>
            <a:ext cx="1428000" cy="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75"/>
              <a:buFont typeface="Open Sans"/>
              <a:buNone/>
            </a:pPr>
            <a:r>
              <a:rPr lang="en-US" sz="675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Disponibilização comercial</a:t>
            </a:r>
            <a:endParaRPr sz="67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5"/>
          <p:cNvSpPr/>
          <p:nvPr/>
        </p:nvSpPr>
        <p:spPr>
          <a:xfrm>
            <a:off x="2751875" y="4475700"/>
            <a:ext cx="3816900" cy="591600"/>
          </a:xfrm>
          <a:prstGeom prst="rect">
            <a:avLst/>
          </a:prstGeom>
          <a:solidFill>
            <a:srgbClr val="0596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5"/>
          <p:cNvSpPr/>
          <p:nvPr/>
        </p:nvSpPr>
        <p:spPr>
          <a:xfrm>
            <a:off x="3314260" y="4507009"/>
            <a:ext cx="2890200" cy="1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Montserrat"/>
              <a:buNone/>
            </a:pPr>
            <a:r>
              <a:rPr b="1" lang="en-US" sz="125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Vamos Transformar Juntos!</a:t>
            </a:r>
            <a:endParaRPr sz="12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5"/>
          <p:cNvSpPr/>
          <p:nvPr/>
        </p:nvSpPr>
        <p:spPr>
          <a:xfrm>
            <a:off x="2751875" y="4709600"/>
            <a:ext cx="3763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13"/>
              <a:buFont typeface="Open Sans"/>
              <a:buNone/>
            </a:pPr>
            <a:r>
              <a:rPr lang="en-US" sz="101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Automatize seus processos fiscais e economize</a:t>
            </a:r>
            <a:endParaRPr sz="1013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13"/>
              <a:buFont typeface="Open Sans"/>
              <a:buNone/>
            </a:pPr>
            <a:r>
              <a:rPr lang="en-US" sz="101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centenas de horas</a:t>
            </a:r>
            <a:endParaRPr sz="1013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9" name="Google Shape;239;p5"/>
          <p:cNvSpPr/>
          <p:nvPr/>
        </p:nvSpPr>
        <p:spPr>
          <a:xfrm>
            <a:off x="7315200" y="-914400"/>
            <a:ext cx="2743200" cy="2743200"/>
          </a:xfrm>
          <a:prstGeom prst="ellipse">
            <a:avLst/>
          </a:prstGeom>
          <a:solidFill>
            <a:srgbClr val="FFFFFF">
              <a:alpha val="4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5"/>
          <p:cNvSpPr/>
          <p:nvPr/>
        </p:nvSpPr>
        <p:spPr>
          <a:xfrm>
            <a:off x="-457200" y="3771900"/>
            <a:ext cx="1828800" cy="1828800"/>
          </a:xfrm>
          <a:prstGeom prst="ellipse">
            <a:avLst/>
          </a:prstGeom>
          <a:solidFill>
            <a:srgbClr val="FFFFFF">
              <a:alpha val="4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2025-06-06T01:48:02Z</dcterms:created>
  <dc:creator>PptxGenJS</dc:creator>
</cp:coreProperties>
</file>