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notesMasterIdLst>
    <p:notesMasterId r:id="rId21"/>
  </p:notesMasterIdLst>
  <p:sldIdLst>
    <p:sldId id="270" r:id="rId5"/>
    <p:sldId id="271" r:id="rId6"/>
    <p:sldId id="256" r:id="rId7"/>
    <p:sldId id="257" r:id="rId8"/>
    <p:sldId id="259" r:id="rId9"/>
    <p:sldId id="260" r:id="rId10"/>
    <p:sldId id="261" r:id="rId11"/>
    <p:sldId id="267" r:id="rId12"/>
    <p:sldId id="262" r:id="rId13"/>
    <p:sldId id="258" r:id="rId14"/>
    <p:sldId id="263" r:id="rId15"/>
    <p:sldId id="264" r:id="rId16"/>
    <p:sldId id="265" r:id="rId17"/>
    <p:sldId id="268" r:id="rId18"/>
    <p:sldId id="266"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CBAF0F-13F4-C038-84FD-DB05363819B2}" v="191" dt="2024-04-17T01:25:27.4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67204-8314-46FD-A25B-FF79811F96FC}"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7F27A-66E6-4393-8D17-76E2732E74A9}" type="slidenum">
              <a:rPr lang="en-US" smtClean="0"/>
              <a:t>‹#›</a:t>
            </a:fld>
            <a:endParaRPr lang="en-US"/>
          </a:p>
        </p:txBody>
      </p:sp>
    </p:spTree>
    <p:extLst>
      <p:ext uri="{BB962C8B-B14F-4D97-AF65-F5344CB8AC3E}">
        <p14:creationId xmlns:p14="http://schemas.microsoft.com/office/powerpoint/2010/main" val="442968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a:solidFill>
                  <a:srgbClr val="ECECEC"/>
                </a:solidFill>
                <a:effectLst/>
                <a:highlight>
                  <a:srgbClr val="212121"/>
                </a:highlight>
                <a:latin typeface="Söhne"/>
              </a:rPr>
              <a:t>Turtle Module</a:t>
            </a:r>
            <a:r>
              <a:rPr lang="en-US" b="0" i="0">
                <a:solidFill>
                  <a:srgbClr val="ECECEC"/>
                </a:solidFill>
                <a:effectLst/>
                <a:highlight>
                  <a:srgbClr val="212121"/>
                </a:highlight>
                <a:latin typeface="Söhne"/>
              </a:rPr>
              <a:t>: Used for drawing the game grid and flashing tiles.</a:t>
            </a:r>
          </a:p>
          <a:p>
            <a:pPr algn="l">
              <a:buFont typeface="Arial" panose="020B0604020202020204" pitchFamily="34" charset="0"/>
              <a:buChar char="•"/>
            </a:pPr>
            <a:r>
              <a:rPr lang="en-US" b="1" i="0">
                <a:solidFill>
                  <a:srgbClr val="ECECEC"/>
                </a:solidFill>
                <a:effectLst/>
                <a:highlight>
                  <a:srgbClr val="212121"/>
                </a:highlight>
                <a:latin typeface="Söhne"/>
              </a:rPr>
              <a:t>Random Module</a:t>
            </a:r>
            <a:r>
              <a:rPr lang="en-US" b="0" i="0">
                <a:solidFill>
                  <a:srgbClr val="ECECEC"/>
                </a:solidFill>
                <a:effectLst/>
                <a:highlight>
                  <a:srgbClr val="212121"/>
                </a:highlight>
                <a:latin typeface="Söhne"/>
              </a:rPr>
              <a:t>: choice() function from the random module is used to select a random tile to add to the pattern.</a:t>
            </a:r>
          </a:p>
          <a:p>
            <a:pPr algn="l">
              <a:buFont typeface="Arial" panose="020B0604020202020204" pitchFamily="34" charset="0"/>
              <a:buChar char="•"/>
            </a:pPr>
            <a:r>
              <a:rPr lang="en-US" b="1" i="0">
                <a:solidFill>
                  <a:srgbClr val="ECECEC"/>
                </a:solidFill>
                <a:effectLst/>
                <a:highlight>
                  <a:srgbClr val="212121"/>
                </a:highlight>
                <a:latin typeface="Söhne"/>
              </a:rPr>
              <a:t>Time Module</a:t>
            </a:r>
            <a:r>
              <a:rPr lang="en-US" b="0" i="0">
                <a:solidFill>
                  <a:srgbClr val="ECECEC"/>
                </a:solidFill>
                <a:effectLst/>
                <a:highlight>
                  <a:srgbClr val="212121"/>
                </a:highlight>
                <a:latin typeface="Söhne"/>
              </a:rPr>
              <a:t>: sleep() function is used to create delays between tile flashes, enhancing the visual effect.</a:t>
            </a:r>
          </a:p>
          <a:p>
            <a:endParaRPr lang="en-US"/>
          </a:p>
        </p:txBody>
      </p:sp>
      <p:sp>
        <p:nvSpPr>
          <p:cNvPr id="4" name="Slide Number Placeholder 3"/>
          <p:cNvSpPr>
            <a:spLocks noGrp="1"/>
          </p:cNvSpPr>
          <p:nvPr>
            <p:ph type="sldNum" sz="quarter" idx="5"/>
          </p:nvPr>
        </p:nvSpPr>
        <p:spPr/>
        <p:txBody>
          <a:bodyPr/>
          <a:lstStyle/>
          <a:p>
            <a:fld id="{CD57F27A-66E6-4393-8D17-76E2732E74A9}" type="slidenum">
              <a:rPr lang="en-US" smtClean="0"/>
              <a:t>2</a:t>
            </a:fld>
            <a:endParaRPr lang="en-US"/>
          </a:p>
        </p:txBody>
      </p:sp>
    </p:spTree>
    <p:extLst>
      <p:ext uri="{BB962C8B-B14F-4D97-AF65-F5344CB8AC3E}">
        <p14:creationId xmlns:p14="http://schemas.microsoft.com/office/powerpoint/2010/main" val="2610741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a:solidFill>
                  <a:srgbClr val="ECECEC"/>
                </a:solidFill>
                <a:effectLst/>
                <a:highlight>
                  <a:srgbClr val="212121"/>
                </a:highlight>
                <a:latin typeface="Söhne"/>
              </a:rPr>
              <a:t>Turtle Module</a:t>
            </a:r>
            <a:r>
              <a:rPr lang="en-US" b="0" i="0">
                <a:solidFill>
                  <a:srgbClr val="ECECEC"/>
                </a:solidFill>
                <a:effectLst/>
                <a:highlight>
                  <a:srgbClr val="212121"/>
                </a:highlight>
                <a:latin typeface="Söhne"/>
              </a:rPr>
              <a:t>: Used for drawing the game grid and flashing tiles.</a:t>
            </a:r>
          </a:p>
          <a:p>
            <a:pPr algn="l">
              <a:buFont typeface="Arial" panose="020B0604020202020204" pitchFamily="34" charset="0"/>
              <a:buChar char="•"/>
            </a:pPr>
            <a:r>
              <a:rPr lang="en-US" b="1" i="0">
                <a:solidFill>
                  <a:srgbClr val="ECECEC"/>
                </a:solidFill>
                <a:effectLst/>
                <a:highlight>
                  <a:srgbClr val="212121"/>
                </a:highlight>
                <a:latin typeface="Söhne"/>
              </a:rPr>
              <a:t>Random Module</a:t>
            </a:r>
            <a:r>
              <a:rPr lang="en-US" b="0" i="0">
                <a:solidFill>
                  <a:srgbClr val="ECECEC"/>
                </a:solidFill>
                <a:effectLst/>
                <a:highlight>
                  <a:srgbClr val="212121"/>
                </a:highlight>
                <a:latin typeface="Söhne"/>
              </a:rPr>
              <a:t>: choice() function from the random module is used to select a random tile to add to the pattern.</a:t>
            </a:r>
          </a:p>
          <a:p>
            <a:pPr algn="l">
              <a:buFont typeface="Arial" panose="020B0604020202020204" pitchFamily="34" charset="0"/>
              <a:buChar char="•"/>
            </a:pPr>
            <a:r>
              <a:rPr lang="en-US" b="1" i="0">
                <a:solidFill>
                  <a:srgbClr val="ECECEC"/>
                </a:solidFill>
                <a:effectLst/>
                <a:highlight>
                  <a:srgbClr val="212121"/>
                </a:highlight>
                <a:latin typeface="Söhne"/>
              </a:rPr>
              <a:t>Time Module</a:t>
            </a:r>
            <a:r>
              <a:rPr lang="en-US" b="0" i="0">
                <a:solidFill>
                  <a:srgbClr val="ECECEC"/>
                </a:solidFill>
                <a:effectLst/>
                <a:highlight>
                  <a:srgbClr val="212121"/>
                </a:highlight>
                <a:latin typeface="Söhne"/>
              </a:rPr>
              <a:t>: sleep() function is used to create delays between tile flashes, enhancing the visual effect.</a:t>
            </a:r>
          </a:p>
          <a:p>
            <a:endParaRPr lang="en-US"/>
          </a:p>
        </p:txBody>
      </p:sp>
      <p:sp>
        <p:nvSpPr>
          <p:cNvPr id="4" name="Slide Number Placeholder 3"/>
          <p:cNvSpPr>
            <a:spLocks noGrp="1"/>
          </p:cNvSpPr>
          <p:nvPr>
            <p:ph type="sldNum" sz="quarter" idx="5"/>
          </p:nvPr>
        </p:nvSpPr>
        <p:spPr/>
        <p:txBody>
          <a:bodyPr/>
          <a:lstStyle/>
          <a:p>
            <a:fld id="{CD57F27A-66E6-4393-8D17-76E2732E74A9}" type="slidenum">
              <a:rPr lang="en-US" smtClean="0"/>
              <a:t>4</a:t>
            </a:fld>
            <a:endParaRPr lang="en-US"/>
          </a:p>
        </p:txBody>
      </p:sp>
    </p:spTree>
    <p:extLst>
      <p:ext uri="{BB962C8B-B14F-4D97-AF65-F5344CB8AC3E}">
        <p14:creationId xmlns:p14="http://schemas.microsoft.com/office/powerpoint/2010/main" val="3430729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solidFill>
                  <a:srgbClr val="ECECEC"/>
                </a:solidFill>
                <a:effectLst/>
                <a:highlight>
                  <a:srgbClr val="212121"/>
                </a:highlight>
                <a:latin typeface="Söhne"/>
              </a:rPr>
              <a:t>Code Structure</a:t>
            </a:r>
            <a:r>
              <a:rPr lang="en-US" b="0" i="0">
                <a:solidFill>
                  <a:srgbClr val="ECECEC"/>
                </a:solidFill>
                <a:effectLst/>
                <a:highlight>
                  <a:srgbClr val="212121"/>
                </a:highlight>
                <a:latin typeface="Söhne"/>
              </a:rPr>
              <a:t>:</a:t>
            </a:r>
          </a:p>
          <a:p>
            <a:pPr algn="l">
              <a:buFont typeface="Arial" panose="020B0604020202020204" pitchFamily="34" charset="0"/>
              <a:buChar char="•"/>
            </a:pPr>
            <a:r>
              <a:rPr lang="en-US" b="0" i="0">
                <a:solidFill>
                  <a:srgbClr val="ECECEC"/>
                </a:solidFill>
                <a:effectLst/>
                <a:highlight>
                  <a:srgbClr val="212121"/>
                </a:highlight>
                <a:latin typeface="Söhne"/>
              </a:rPr>
              <a:t>The game is structured around a main loop that handles user interactions and game logic. It uses functions to manage game actions like displaying the grid, flashing tiles, and growing the pattern.</a:t>
            </a:r>
          </a:p>
          <a:p>
            <a:pPr algn="l">
              <a:buFont typeface="Arial" panose="020B0604020202020204" pitchFamily="34" charset="0"/>
              <a:buChar char="•"/>
            </a:pPr>
            <a:endParaRPr lang="en-US" b="0" i="0">
              <a:solidFill>
                <a:srgbClr val="ECECEC"/>
              </a:solidFill>
              <a:effectLst/>
              <a:highlight>
                <a:srgbClr val="212121"/>
              </a:highlight>
              <a:latin typeface="Söhne"/>
            </a:endParaRPr>
          </a:p>
          <a:p>
            <a:endParaRPr lang="en-US"/>
          </a:p>
        </p:txBody>
      </p:sp>
      <p:sp>
        <p:nvSpPr>
          <p:cNvPr id="4" name="Slide Number Placeholder 3"/>
          <p:cNvSpPr>
            <a:spLocks noGrp="1"/>
          </p:cNvSpPr>
          <p:nvPr>
            <p:ph type="sldNum" sz="quarter" idx="5"/>
          </p:nvPr>
        </p:nvSpPr>
        <p:spPr/>
        <p:txBody>
          <a:bodyPr/>
          <a:lstStyle/>
          <a:p>
            <a:fld id="{CD57F27A-66E6-4393-8D17-76E2732E74A9}" type="slidenum">
              <a:rPr lang="en-US" smtClean="0"/>
              <a:t>6</a:t>
            </a:fld>
            <a:endParaRPr lang="en-US"/>
          </a:p>
        </p:txBody>
      </p:sp>
    </p:spTree>
    <p:extLst>
      <p:ext uri="{BB962C8B-B14F-4D97-AF65-F5344CB8AC3E}">
        <p14:creationId xmlns:p14="http://schemas.microsoft.com/office/powerpoint/2010/main" val="1810672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solidFill>
                  <a:srgbClr val="ECECEC"/>
                </a:solidFill>
                <a:effectLst/>
                <a:highlight>
                  <a:srgbClr val="212121"/>
                </a:highlight>
                <a:latin typeface="Söhne"/>
              </a:rPr>
              <a:t>Enhancements in the Variant</a:t>
            </a:r>
            <a:r>
              <a:rPr lang="en-US" b="0" i="0">
                <a:solidFill>
                  <a:srgbClr val="ECECEC"/>
                </a:solidFill>
                <a:effectLst/>
                <a:highlight>
                  <a:srgbClr val="212121"/>
                </a:highlight>
                <a:latin typeface="Söhne"/>
              </a:rPr>
              <a:t>:</a:t>
            </a:r>
          </a:p>
          <a:p>
            <a:pPr algn="l">
              <a:buFont typeface="Arial" panose="020B0604020202020204" pitchFamily="34" charset="0"/>
              <a:buChar char="•"/>
            </a:pPr>
            <a:r>
              <a:rPr lang="en-US" b="1" i="0">
                <a:solidFill>
                  <a:srgbClr val="ECECEC"/>
                </a:solidFill>
                <a:effectLst/>
                <a:highlight>
                  <a:srgbClr val="212121"/>
                </a:highlight>
                <a:latin typeface="Söhne"/>
              </a:rPr>
              <a:t>Pygame for Sound</a:t>
            </a:r>
            <a:r>
              <a:rPr lang="en-US" b="0" i="0">
                <a:solidFill>
                  <a:srgbClr val="ECECEC"/>
                </a:solidFill>
                <a:effectLst/>
                <a:highlight>
                  <a:srgbClr val="212121"/>
                </a:highlight>
                <a:latin typeface="Söhne"/>
              </a:rPr>
              <a:t>: Integration with pygame allows the game to play sounds corresponding to each tile color when they are flashed. This requires initializing the Pygame mixer and loading sound files, handling possible errors in file loading.</a:t>
            </a:r>
          </a:p>
          <a:p>
            <a:pPr algn="l">
              <a:buFont typeface="Arial" panose="020B0604020202020204" pitchFamily="34" charset="0"/>
              <a:buChar char="•"/>
            </a:pPr>
            <a:r>
              <a:rPr lang="en-US" b="1" i="0">
                <a:solidFill>
                  <a:srgbClr val="ECECEC"/>
                </a:solidFill>
                <a:effectLst/>
                <a:highlight>
                  <a:srgbClr val="212121"/>
                </a:highlight>
                <a:latin typeface="Söhne"/>
              </a:rPr>
              <a:t>Score Tracking</a:t>
            </a:r>
            <a:r>
              <a:rPr lang="en-US" b="0" i="0">
                <a:solidFill>
                  <a:srgbClr val="ECECEC"/>
                </a:solidFill>
                <a:effectLst/>
                <a:highlight>
                  <a:srgbClr val="212121"/>
                </a:highlight>
                <a:latin typeface="Söhne"/>
              </a:rPr>
              <a:t>: Implemented via a global variable that increments upon successfully replicating the sequence, and displayed using the Turtle graphics.</a:t>
            </a:r>
          </a:p>
          <a:p>
            <a:endParaRPr lang="en-US"/>
          </a:p>
        </p:txBody>
      </p:sp>
      <p:sp>
        <p:nvSpPr>
          <p:cNvPr id="4" name="Slide Number Placeholder 3"/>
          <p:cNvSpPr>
            <a:spLocks noGrp="1"/>
          </p:cNvSpPr>
          <p:nvPr>
            <p:ph type="sldNum" sz="quarter" idx="5"/>
          </p:nvPr>
        </p:nvSpPr>
        <p:spPr/>
        <p:txBody>
          <a:bodyPr/>
          <a:lstStyle/>
          <a:p>
            <a:fld id="{CD57F27A-66E6-4393-8D17-76E2732E74A9}" type="slidenum">
              <a:rPr lang="en-US" smtClean="0"/>
              <a:t>7</a:t>
            </a:fld>
            <a:endParaRPr lang="en-US"/>
          </a:p>
        </p:txBody>
      </p:sp>
    </p:spTree>
    <p:extLst>
      <p:ext uri="{BB962C8B-B14F-4D97-AF65-F5344CB8AC3E}">
        <p14:creationId xmlns:p14="http://schemas.microsoft.com/office/powerpoint/2010/main" val="3691437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57F27A-66E6-4393-8D17-76E2732E74A9}" type="slidenum">
              <a:rPr lang="en-US" smtClean="0"/>
              <a:t>8</a:t>
            </a:fld>
            <a:endParaRPr lang="en-US"/>
          </a:p>
        </p:txBody>
      </p:sp>
    </p:spTree>
    <p:extLst>
      <p:ext uri="{BB962C8B-B14F-4D97-AF65-F5344CB8AC3E}">
        <p14:creationId xmlns:p14="http://schemas.microsoft.com/office/powerpoint/2010/main" val="1182342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solidFill>
                  <a:srgbClr val="ECECEC"/>
                </a:solidFill>
                <a:effectLst/>
                <a:highlight>
                  <a:srgbClr val="212121"/>
                </a:highlight>
                <a:latin typeface="Söhne"/>
              </a:rPr>
              <a:t>Use of Python Libraries</a:t>
            </a:r>
            <a:r>
              <a:rPr lang="en-US" b="0" i="0">
                <a:solidFill>
                  <a:srgbClr val="ECECEC"/>
                </a:solidFill>
                <a:effectLst/>
                <a:highlight>
                  <a:srgbClr val="212121"/>
                </a:highlight>
                <a:latin typeface="Söhne"/>
              </a:rPr>
              <a:t>:</a:t>
            </a:r>
          </a:p>
          <a:p>
            <a:pPr algn="l">
              <a:buFont typeface="Arial" panose="020B0604020202020204" pitchFamily="34" charset="0"/>
              <a:buChar char="•"/>
            </a:pPr>
            <a:r>
              <a:rPr lang="en-US" b="1" i="0">
                <a:solidFill>
                  <a:srgbClr val="ECECEC"/>
                </a:solidFill>
                <a:effectLst/>
                <a:highlight>
                  <a:srgbClr val="212121"/>
                </a:highlight>
                <a:latin typeface="Söhne"/>
              </a:rPr>
              <a:t>Turtle Module</a:t>
            </a:r>
            <a:r>
              <a:rPr lang="en-US" b="0" i="0">
                <a:solidFill>
                  <a:srgbClr val="ECECEC"/>
                </a:solidFill>
                <a:effectLst/>
                <a:highlight>
                  <a:srgbClr val="212121"/>
                </a:highlight>
                <a:latin typeface="Söhne"/>
              </a:rPr>
              <a:t>: Used for all game rendering—drawing the snake, food, and obstacles.</a:t>
            </a:r>
          </a:p>
          <a:p>
            <a:pPr algn="l">
              <a:buFont typeface="Arial" panose="020B0604020202020204" pitchFamily="34" charset="0"/>
              <a:buChar char="•"/>
            </a:pPr>
            <a:r>
              <a:rPr lang="en-US" b="1" i="0">
                <a:solidFill>
                  <a:srgbClr val="ECECEC"/>
                </a:solidFill>
                <a:effectLst/>
                <a:highlight>
                  <a:srgbClr val="212121"/>
                </a:highlight>
                <a:latin typeface="Söhne"/>
              </a:rPr>
              <a:t>Random Module</a:t>
            </a:r>
            <a:r>
              <a:rPr lang="en-US" b="0" i="0">
                <a:solidFill>
                  <a:srgbClr val="ECECEC"/>
                </a:solidFill>
                <a:effectLst/>
                <a:highlight>
                  <a:srgbClr val="212121"/>
                </a:highlight>
                <a:latin typeface="Söhne"/>
              </a:rPr>
              <a:t>: Utilized to randomly place food and obstacles on the game grid.</a:t>
            </a:r>
          </a:p>
          <a:p>
            <a:endParaRPr lang="en-US"/>
          </a:p>
        </p:txBody>
      </p:sp>
      <p:sp>
        <p:nvSpPr>
          <p:cNvPr id="4" name="Slide Number Placeholder 3"/>
          <p:cNvSpPr>
            <a:spLocks noGrp="1"/>
          </p:cNvSpPr>
          <p:nvPr>
            <p:ph type="sldNum" sz="quarter" idx="5"/>
          </p:nvPr>
        </p:nvSpPr>
        <p:spPr/>
        <p:txBody>
          <a:bodyPr/>
          <a:lstStyle/>
          <a:p>
            <a:fld id="{CD57F27A-66E6-4393-8D17-76E2732E74A9}" type="slidenum">
              <a:rPr lang="en-US" smtClean="0"/>
              <a:t>10</a:t>
            </a:fld>
            <a:endParaRPr lang="en-US"/>
          </a:p>
        </p:txBody>
      </p:sp>
    </p:spTree>
    <p:extLst>
      <p:ext uri="{BB962C8B-B14F-4D97-AF65-F5344CB8AC3E}">
        <p14:creationId xmlns:p14="http://schemas.microsoft.com/office/powerpoint/2010/main" val="502944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solidFill>
                  <a:srgbClr val="ECECEC"/>
                </a:solidFill>
                <a:effectLst/>
                <a:highlight>
                  <a:srgbClr val="212121"/>
                </a:highlight>
                <a:latin typeface="Söhne"/>
              </a:rPr>
              <a:t>Code Structure</a:t>
            </a:r>
            <a:r>
              <a:rPr lang="en-US" b="0" i="0">
                <a:solidFill>
                  <a:srgbClr val="ECECEC"/>
                </a:solidFill>
                <a:effectLst/>
                <a:highlight>
                  <a:srgbClr val="212121"/>
                </a:highlight>
                <a:latin typeface="Söhne"/>
              </a:rPr>
              <a:t>:</a:t>
            </a:r>
          </a:p>
          <a:p>
            <a:pPr algn="l">
              <a:buFont typeface="Arial" panose="020B0604020202020204" pitchFamily="34" charset="0"/>
              <a:buChar char="•"/>
            </a:pPr>
            <a:r>
              <a:rPr lang="en-US" b="0" i="0">
                <a:solidFill>
                  <a:srgbClr val="ECECEC"/>
                </a:solidFill>
                <a:effectLst/>
                <a:highlight>
                  <a:srgbClr val="212121"/>
                </a:highlight>
                <a:latin typeface="Söhne"/>
              </a:rPr>
              <a:t>Similar to Simon, the Snake game also operates within a main loop facilitated by the </a:t>
            </a:r>
            <a:r>
              <a:rPr lang="en-US" b="0" i="0" err="1">
                <a:solidFill>
                  <a:srgbClr val="ECECEC"/>
                </a:solidFill>
                <a:effectLst/>
                <a:highlight>
                  <a:srgbClr val="212121"/>
                </a:highlight>
                <a:latin typeface="Söhne"/>
              </a:rPr>
              <a:t>ontimer</a:t>
            </a:r>
            <a:r>
              <a:rPr lang="en-US" b="0" i="0">
                <a:solidFill>
                  <a:srgbClr val="ECECEC"/>
                </a:solidFill>
                <a:effectLst/>
                <a:highlight>
                  <a:srgbClr val="212121"/>
                </a:highlight>
                <a:latin typeface="Söhne"/>
              </a:rPr>
              <a:t>() function from the Turtle module, which periodically calls the move() function to update the game state.</a:t>
            </a:r>
          </a:p>
          <a:p>
            <a:endParaRPr lang="en-US"/>
          </a:p>
        </p:txBody>
      </p:sp>
      <p:sp>
        <p:nvSpPr>
          <p:cNvPr id="4" name="Slide Number Placeholder 3"/>
          <p:cNvSpPr>
            <a:spLocks noGrp="1"/>
          </p:cNvSpPr>
          <p:nvPr>
            <p:ph type="sldNum" sz="quarter" idx="5"/>
          </p:nvPr>
        </p:nvSpPr>
        <p:spPr/>
        <p:txBody>
          <a:bodyPr/>
          <a:lstStyle/>
          <a:p>
            <a:fld id="{CD57F27A-66E6-4393-8D17-76E2732E74A9}" type="slidenum">
              <a:rPr lang="en-US" smtClean="0"/>
              <a:t>12</a:t>
            </a:fld>
            <a:endParaRPr lang="en-US"/>
          </a:p>
        </p:txBody>
      </p:sp>
    </p:spTree>
    <p:extLst>
      <p:ext uri="{BB962C8B-B14F-4D97-AF65-F5344CB8AC3E}">
        <p14:creationId xmlns:p14="http://schemas.microsoft.com/office/powerpoint/2010/main" val="3621206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solidFill>
                  <a:srgbClr val="ECECEC"/>
                </a:solidFill>
                <a:effectLst/>
                <a:highlight>
                  <a:srgbClr val="212121"/>
                </a:highlight>
                <a:latin typeface="Söhne"/>
              </a:rPr>
              <a:t>Enhancements in the Modified Version</a:t>
            </a:r>
            <a:r>
              <a:rPr lang="en-US" b="0" i="0">
                <a:solidFill>
                  <a:srgbClr val="ECECEC"/>
                </a:solidFill>
                <a:effectLst/>
                <a:highlight>
                  <a:srgbClr val="212121"/>
                </a:highlight>
                <a:latin typeface="Söhne"/>
              </a:rPr>
              <a:t>:</a:t>
            </a:r>
          </a:p>
          <a:p>
            <a:pPr algn="l">
              <a:buFont typeface="Arial" panose="020B0604020202020204" pitchFamily="34" charset="0"/>
              <a:buChar char="•"/>
            </a:pPr>
            <a:r>
              <a:rPr lang="en-US" b="1" i="0">
                <a:solidFill>
                  <a:srgbClr val="ECECEC"/>
                </a:solidFill>
                <a:effectLst/>
                <a:highlight>
                  <a:srgbClr val="212121"/>
                </a:highlight>
                <a:latin typeface="Söhne"/>
              </a:rPr>
              <a:t>Obstacles</a:t>
            </a:r>
            <a:r>
              <a:rPr lang="en-US" b="0" i="0">
                <a:solidFill>
                  <a:srgbClr val="ECECEC"/>
                </a:solidFill>
                <a:effectLst/>
                <a:highlight>
                  <a:srgbClr val="212121"/>
                </a:highlight>
                <a:latin typeface="Söhne"/>
              </a:rPr>
              <a:t>: The addition of randomly placed obstacles that the snake must avoid, increasing game difficulty.</a:t>
            </a:r>
          </a:p>
          <a:p>
            <a:pPr algn="l">
              <a:buFont typeface="Arial" panose="020B0604020202020204" pitchFamily="34" charset="0"/>
              <a:buChar char="•"/>
            </a:pPr>
            <a:r>
              <a:rPr lang="en-US" b="1" i="0">
                <a:solidFill>
                  <a:srgbClr val="ECECEC"/>
                </a:solidFill>
                <a:effectLst/>
                <a:highlight>
                  <a:srgbClr val="212121"/>
                </a:highlight>
                <a:latin typeface="Söhne"/>
              </a:rPr>
              <a:t>Scoring System</a:t>
            </a:r>
            <a:r>
              <a:rPr lang="en-US" b="0" i="0">
                <a:solidFill>
                  <a:srgbClr val="ECECEC"/>
                </a:solidFill>
                <a:effectLst/>
                <a:highlight>
                  <a:srgbClr val="212121"/>
                </a:highlight>
                <a:latin typeface="Söhne"/>
              </a:rPr>
              <a:t>: Scores increase by a fixed amount each time the snake eats food. The score is displayed using the Turtle object, which is updated every time the score changes.</a:t>
            </a:r>
          </a:p>
          <a:p>
            <a:endParaRPr lang="en-US"/>
          </a:p>
        </p:txBody>
      </p:sp>
      <p:sp>
        <p:nvSpPr>
          <p:cNvPr id="4" name="Slide Number Placeholder 3"/>
          <p:cNvSpPr>
            <a:spLocks noGrp="1"/>
          </p:cNvSpPr>
          <p:nvPr>
            <p:ph type="sldNum" sz="quarter" idx="5"/>
          </p:nvPr>
        </p:nvSpPr>
        <p:spPr/>
        <p:txBody>
          <a:bodyPr/>
          <a:lstStyle/>
          <a:p>
            <a:fld id="{CD57F27A-66E6-4393-8D17-76E2732E74A9}" type="slidenum">
              <a:rPr lang="en-US" smtClean="0"/>
              <a:t>13</a:t>
            </a:fld>
            <a:endParaRPr lang="en-US"/>
          </a:p>
        </p:txBody>
      </p:sp>
    </p:spTree>
    <p:extLst>
      <p:ext uri="{BB962C8B-B14F-4D97-AF65-F5344CB8AC3E}">
        <p14:creationId xmlns:p14="http://schemas.microsoft.com/office/powerpoint/2010/main" val="3440105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4/16/2024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662139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4/16/2024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248551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4/16/2024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19847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4/16/2024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691402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4/16/2024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20234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4/16/2024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223001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4/16/2024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13231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4/16/2024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79187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4/16/2024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88871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4/16/2024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66442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4/16/2024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877385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4/16/2024</a:t>
            </a:fld>
            <a:endParaRPr lang="en-US"/>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a:p>
        </p:txBody>
      </p:sp>
    </p:spTree>
    <p:extLst>
      <p:ext uri="{BB962C8B-B14F-4D97-AF65-F5344CB8AC3E}">
        <p14:creationId xmlns:p14="http://schemas.microsoft.com/office/powerpoint/2010/main" val="3331913618"/>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audio" Target="../media/media4.wav"/><Relationship Id="rId3" Type="http://schemas.microsoft.com/office/2007/relationships/media" Target="../media/media2.wav"/><Relationship Id="rId7" Type="http://schemas.microsoft.com/office/2007/relationships/media" Target="../media/media4.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openxmlformats.org/officeDocument/2006/relationships/image" Target="../media/image5.png"/><Relationship Id="rId5" Type="http://schemas.microsoft.com/office/2007/relationships/media" Target="../media/media3.wav"/><Relationship Id="rId10" Type="http://schemas.openxmlformats.org/officeDocument/2006/relationships/notesSlide" Target="../notesSlides/notesSlide4.xml"/><Relationship Id="rId4" Type="http://schemas.openxmlformats.org/officeDocument/2006/relationships/audio" Target="../media/media2.wav"/><Relationship Id="rId9"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08B39A7-5BF4-341C-12CB-5518793A2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E60BB05-2CED-7603-E9E3-C9332DD765D2}"/>
              </a:ext>
            </a:extLst>
          </p:cNvPr>
          <p:cNvPicPr>
            <a:picLocks noChangeAspect="1"/>
          </p:cNvPicPr>
          <p:nvPr/>
        </p:nvPicPr>
        <p:blipFill rotWithShape="1">
          <a:blip r:embed="rId2"/>
          <a:srcRect l="16547" r="24872"/>
          <a:stretch/>
        </p:blipFill>
        <p:spPr>
          <a:xfrm>
            <a:off x="4157001" y="-1"/>
            <a:ext cx="8035000" cy="6858001"/>
          </a:xfrm>
          <a:custGeom>
            <a:avLst/>
            <a:gdLst/>
            <a:ahLst/>
            <a:cxnLst/>
            <a:rect l="l" t="t" r="r" b="b"/>
            <a:pathLst>
              <a:path w="8035000" h="6858001">
                <a:moveTo>
                  <a:pt x="0" y="0"/>
                </a:moveTo>
                <a:lnTo>
                  <a:pt x="8035000" y="0"/>
                </a:lnTo>
                <a:lnTo>
                  <a:pt x="8035000" y="6858001"/>
                </a:lnTo>
                <a:lnTo>
                  <a:pt x="137897" y="6858001"/>
                </a:lnTo>
                <a:lnTo>
                  <a:pt x="274509" y="6844229"/>
                </a:lnTo>
                <a:cubicBezTo>
                  <a:pt x="583423" y="6781017"/>
                  <a:pt x="815799" y="6507690"/>
                  <a:pt x="815799" y="6180089"/>
                </a:cubicBezTo>
                <a:lnTo>
                  <a:pt x="815799" y="677915"/>
                </a:lnTo>
                <a:cubicBezTo>
                  <a:pt x="815799" y="303514"/>
                  <a:pt x="512287" y="2"/>
                  <a:pt x="137886" y="2"/>
                </a:cubicBezTo>
                <a:lnTo>
                  <a:pt x="0" y="2"/>
                </a:lnTo>
                <a:close/>
              </a:path>
            </a:pathLst>
          </a:custGeom>
        </p:spPr>
      </p:pic>
      <p:sp>
        <p:nvSpPr>
          <p:cNvPr id="2" name="Title 1">
            <a:extLst>
              <a:ext uri="{FF2B5EF4-FFF2-40B4-BE49-F238E27FC236}">
                <a16:creationId xmlns:a16="http://schemas.microsoft.com/office/drawing/2014/main" id="{B65CE4C5-AE8E-F6D4-7416-45355EAC2FD4}"/>
              </a:ext>
            </a:extLst>
          </p:cNvPr>
          <p:cNvSpPr>
            <a:spLocks noGrp="1"/>
          </p:cNvSpPr>
          <p:nvPr>
            <p:ph type="ctrTitle"/>
          </p:nvPr>
        </p:nvSpPr>
        <p:spPr>
          <a:xfrm>
            <a:off x="312252" y="752136"/>
            <a:ext cx="3944703" cy="3553163"/>
          </a:xfrm>
        </p:spPr>
        <p:txBody>
          <a:bodyPr anchor="t">
            <a:normAutofit/>
          </a:bodyPr>
          <a:lstStyle/>
          <a:p>
            <a:r>
              <a:rPr lang="en-US" sz="4800"/>
              <a:t>Part 1: Quiz Maker </a:t>
            </a:r>
          </a:p>
        </p:txBody>
      </p:sp>
      <p:sp>
        <p:nvSpPr>
          <p:cNvPr id="3" name="Subtitle 2">
            <a:extLst>
              <a:ext uri="{FF2B5EF4-FFF2-40B4-BE49-F238E27FC236}">
                <a16:creationId xmlns:a16="http://schemas.microsoft.com/office/drawing/2014/main" id="{E6B31509-329F-EE59-3DA0-D78F04367D36}"/>
              </a:ext>
            </a:extLst>
          </p:cNvPr>
          <p:cNvSpPr>
            <a:spLocks noGrp="1"/>
          </p:cNvSpPr>
          <p:nvPr>
            <p:ph type="subTitle" idx="1"/>
          </p:nvPr>
        </p:nvSpPr>
        <p:spPr>
          <a:xfrm>
            <a:off x="312252" y="4762123"/>
            <a:ext cx="3698627" cy="1257678"/>
          </a:xfrm>
        </p:spPr>
        <p:txBody>
          <a:bodyPr anchor="b">
            <a:normAutofit/>
          </a:bodyPr>
          <a:lstStyle/>
          <a:p>
            <a:r>
              <a:rPr lang="en-US"/>
              <a:t>Alexander O’Dea and Connor Maxwell</a:t>
            </a:r>
          </a:p>
        </p:txBody>
      </p:sp>
    </p:spTree>
    <p:extLst>
      <p:ext uri="{BB962C8B-B14F-4D97-AF65-F5344CB8AC3E}">
        <p14:creationId xmlns:p14="http://schemas.microsoft.com/office/powerpoint/2010/main" val="120554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170D8C-9A17-515C-EB55-D66C6ED789F7}"/>
              </a:ext>
            </a:extLst>
          </p:cNvPr>
          <p:cNvSpPr>
            <a:spLocks noGrp="1"/>
          </p:cNvSpPr>
          <p:nvPr>
            <p:ph type="title"/>
          </p:nvPr>
        </p:nvSpPr>
        <p:spPr>
          <a:xfrm>
            <a:off x="317057" y="753762"/>
            <a:ext cx="3229942" cy="5436609"/>
          </a:xfrm>
        </p:spPr>
        <p:txBody>
          <a:bodyPr anchor="t">
            <a:normAutofit/>
          </a:bodyPr>
          <a:lstStyle/>
          <a:p>
            <a:r>
              <a:rPr lang="en-US" sz="4000">
                <a:solidFill>
                  <a:schemeClr val="bg1"/>
                </a:solidFill>
              </a:rPr>
              <a:t>Game 2:</a:t>
            </a:r>
            <a:br>
              <a:rPr lang="en-US" sz="4000">
                <a:solidFill>
                  <a:schemeClr val="bg1"/>
                </a:solidFill>
              </a:rPr>
            </a:br>
            <a:r>
              <a:rPr lang="en-US" sz="4000">
                <a:solidFill>
                  <a:schemeClr val="bg1"/>
                </a:solidFill>
              </a:rPr>
              <a:t>Snake</a:t>
            </a:r>
          </a:p>
        </p:txBody>
      </p:sp>
      <p:sp>
        <p:nvSpPr>
          <p:cNvPr id="4" name="Date Placeholder 3">
            <a:extLst>
              <a:ext uri="{FF2B5EF4-FFF2-40B4-BE49-F238E27FC236}">
                <a16:creationId xmlns:a16="http://schemas.microsoft.com/office/drawing/2014/main" id="{A997BDC2-A95B-404D-B363-5CDB261D3CEB}"/>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13" name="Freeform: Shape 12">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56AE884-70BD-5821-91E7-E5277943AA6A}"/>
              </a:ext>
            </a:extLst>
          </p:cNvPr>
          <p:cNvSpPr>
            <a:spLocks noGrp="1"/>
          </p:cNvSpPr>
          <p:nvPr>
            <p:ph idx="1"/>
          </p:nvPr>
        </p:nvSpPr>
        <p:spPr>
          <a:xfrm>
            <a:off x="4911437" y="702700"/>
            <a:ext cx="6232214" cy="5423847"/>
          </a:xfrm>
        </p:spPr>
        <p:txBody>
          <a:bodyPr anchor="t">
            <a:normAutofit fontScale="70000" lnSpcReduction="20000"/>
          </a:bodyPr>
          <a:lstStyle/>
          <a:p>
            <a:r>
              <a:rPr lang="en-US" sz="2400" b="1"/>
              <a:t>Game Setup:</a:t>
            </a:r>
          </a:p>
          <a:p>
            <a:pPr lvl="1"/>
            <a:r>
              <a:rPr lang="en-US" sz="2200"/>
              <a:t>Utilizes the </a:t>
            </a:r>
            <a:r>
              <a:rPr lang="en-US" sz="2200">
                <a:highlight>
                  <a:srgbClr val="808000"/>
                </a:highlight>
              </a:rPr>
              <a:t>turtle</a:t>
            </a:r>
            <a:r>
              <a:rPr lang="en-US" sz="2200"/>
              <a:t> library for drawing, </a:t>
            </a:r>
            <a:r>
              <a:rPr lang="en-US" sz="2200">
                <a:highlight>
                  <a:srgbClr val="808000"/>
                </a:highlight>
              </a:rPr>
              <a:t>freegames</a:t>
            </a:r>
            <a:r>
              <a:rPr lang="en-US" sz="2200"/>
              <a:t> library for basic vector and drawing functions, and </a:t>
            </a:r>
            <a:r>
              <a:rPr lang="en-US" sz="2200">
                <a:highlight>
                  <a:srgbClr val="808000"/>
                </a:highlight>
              </a:rPr>
              <a:t>pygame</a:t>
            </a:r>
            <a:r>
              <a:rPr lang="en-US" sz="2200"/>
              <a:t> library for audio feedback.</a:t>
            </a:r>
          </a:p>
          <a:p>
            <a:pPr lvl="1"/>
            <a:r>
              <a:rPr lang="en-US" sz="2200"/>
              <a:t>Features a snake that grows when eating food, represented by a green square.</a:t>
            </a:r>
          </a:p>
          <a:p>
            <a:r>
              <a:rPr lang="en-US" sz="2400" b="1"/>
              <a:t>Game Objective:</a:t>
            </a:r>
          </a:p>
          <a:p>
            <a:pPr lvl="1"/>
            <a:r>
              <a:rPr lang="en-US" sz="2200"/>
              <a:t>The objective is to eat food that randomly appears, causing the snake to grow.</a:t>
            </a:r>
          </a:p>
          <a:p>
            <a:r>
              <a:rPr lang="en-US" sz="2400" b="1"/>
              <a:t>Game Flow:</a:t>
            </a:r>
          </a:p>
          <a:p>
            <a:pPr lvl="1"/>
            <a:r>
              <a:rPr lang="en-US" sz="2200"/>
              <a:t>Starts with the snake moving in a predefined direction.</a:t>
            </a:r>
          </a:p>
          <a:p>
            <a:pPr lvl="1"/>
            <a:r>
              <a:rPr lang="en-US" sz="2200"/>
              <a:t>The game ends if the snake runs into itself or the boundaries.</a:t>
            </a:r>
          </a:p>
          <a:p>
            <a:r>
              <a:rPr lang="en-US" sz="2400" b="1"/>
              <a:t>Interactivity:</a:t>
            </a:r>
          </a:p>
          <a:p>
            <a:pPr lvl="1"/>
            <a:r>
              <a:rPr lang="en-US" sz="2200"/>
              <a:t>Responds to arrow keys to change direction.</a:t>
            </a:r>
          </a:p>
          <a:p>
            <a:pPr lvl="1"/>
            <a:r>
              <a:rPr lang="en-US" sz="2200"/>
              <a:t>Provides visual feedback by changing the color of the collision point to red upon game over.</a:t>
            </a:r>
          </a:p>
          <a:p>
            <a:pPr lvl="1"/>
            <a:endParaRPr lang="en-US" sz="2200" b="1"/>
          </a:p>
        </p:txBody>
      </p:sp>
      <p:sp>
        <p:nvSpPr>
          <p:cNvPr id="6" name="Slide Number Placeholder 5">
            <a:extLst>
              <a:ext uri="{FF2B5EF4-FFF2-40B4-BE49-F238E27FC236}">
                <a16:creationId xmlns:a16="http://schemas.microsoft.com/office/drawing/2014/main" id="{6A71AE82-D7BB-51D6-77B1-0B68B1979BF9}"/>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10</a:t>
            </a:fld>
            <a:endParaRPr lang="en-US"/>
          </a:p>
        </p:txBody>
      </p:sp>
      <p:pic>
        <p:nvPicPr>
          <p:cNvPr id="9" name="Picture 8">
            <a:extLst>
              <a:ext uri="{FF2B5EF4-FFF2-40B4-BE49-F238E27FC236}">
                <a16:creationId xmlns:a16="http://schemas.microsoft.com/office/drawing/2014/main" id="{8665D479-6B03-1C2F-9C86-7847287C1BA1}"/>
              </a:ext>
            </a:extLst>
          </p:cNvPr>
          <p:cNvPicPr>
            <a:picLocks noChangeAspect="1"/>
          </p:cNvPicPr>
          <p:nvPr/>
        </p:nvPicPr>
        <p:blipFill>
          <a:blip r:embed="rId3"/>
          <a:stretch>
            <a:fillRect/>
          </a:stretch>
        </p:blipFill>
        <p:spPr>
          <a:xfrm>
            <a:off x="4383" y="2253673"/>
            <a:ext cx="3858705" cy="3850565"/>
          </a:xfrm>
          <a:prstGeom prst="rect">
            <a:avLst/>
          </a:prstGeom>
        </p:spPr>
      </p:pic>
    </p:spTree>
    <p:extLst>
      <p:ext uri="{BB962C8B-B14F-4D97-AF65-F5344CB8AC3E}">
        <p14:creationId xmlns:p14="http://schemas.microsoft.com/office/powerpoint/2010/main" val="589150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A3177C-C100-C97B-27C1-83C42B5666A4}"/>
              </a:ext>
            </a:extLst>
          </p:cNvPr>
          <p:cNvSpPr>
            <a:spLocks noGrp="1"/>
          </p:cNvSpPr>
          <p:nvPr>
            <p:ph type="title"/>
          </p:nvPr>
        </p:nvSpPr>
        <p:spPr>
          <a:xfrm>
            <a:off x="317057" y="753762"/>
            <a:ext cx="3229942" cy="5436609"/>
          </a:xfrm>
        </p:spPr>
        <p:txBody>
          <a:bodyPr anchor="t">
            <a:normAutofit/>
          </a:bodyPr>
          <a:lstStyle/>
          <a:p>
            <a:r>
              <a:rPr lang="en-US" sz="4000">
                <a:solidFill>
                  <a:schemeClr val="bg1"/>
                </a:solidFill>
              </a:rPr>
              <a:t>Game 2:</a:t>
            </a:r>
            <a:br>
              <a:rPr lang="en-US" sz="4000">
                <a:solidFill>
                  <a:schemeClr val="bg1"/>
                </a:solidFill>
              </a:rPr>
            </a:br>
            <a:r>
              <a:rPr lang="en-US" sz="4000">
                <a:solidFill>
                  <a:schemeClr val="bg1"/>
                </a:solidFill>
              </a:rPr>
              <a:t>Original Demo</a:t>
            </a:r>
          </a:p>
        </p:txBody>
      </p:sp>
      <p:sp>
        <p:nvSpPr>
          <p:cNvPr id="4" name="Date Placeholder 3">
            <a:extLst>
              <a:ext uri="{FF2B5EF4-FFF2-40B4-BE49-F238E27FC236}">
                <a16:creationId xmlns:a16="http://schemas.microsoft.com/office/drawing/2014/main" id="{399E1115-F1E5-7AF8-CD69-ED1C027EE3A5}"/>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13" name="Freeform: Shape 12">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A screenshot of a computer&#10;&#10;Description automatically generated">
            <a:extLst>
              <a:ext uri="{FF2B5EF4-FFF2-40B4-BE49-F238E27FC236}">
                <a16:creationId xmlns:a16="http://schemas.microsoft.com/office/drawing/2014/main" id="{0B01CF99-B1CE-9991-737F-A6EED57761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8212" y="1262063"/>
            <a:ext cx="4019550" cy="4305300"/>
          </a:xfrm>
        </p:spPr>
      </p:pic>
      <p:sp>
        <p:nvSpPr>
          <p:cNvPr id="6" name="Slide Number Placeholder 5">
            <a:extLst>
              <a:ext uri="{FF2B5EF4-FFF2-40B4-BE49-F238E27FC236}">
                <a16:creationId xmlns:a16="http://schemas.microsoft.com/office/drawing/2014/main" id="{23427258-B37A-EFD4-6C90-32737BD8B5C2}"/>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11</a:t>
            </a:fld>
            <a:endParaRPr lang="en-US"/>
          </a:p>
        </p:txBody>
      </p:sp>
    </p:spTree>
    <p:extLst>
      <p:ext uri="{BB962C8B-B14F-4D97-AF65-F5344CB8AC3E}">
        <p14:creationId xmlns:p14="http://schemas.microsoft.com/office/powerpoint/2010/main" val="2184095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F3E9E0-C7D2-23EC-3183-01F540FEA700}"/>
              </a:ext>
            </a:extLst>
          </p:cNvPr>
          <p:cNvSpPr>
            <a:spLocks noGrp="1"/>
          </p:cNvSpPr>
          <p:nvPr>
            <p:ph type="title"/>
          </p:nvPr>
        </p:nvSpPr>
        <p:spPr>
          <a:xfrm>
            <a:off x="317057" y="753762"/>
            <a:ext cx="3229942" cy="5436609"/>
          </a:xfrm>
        </p:spPr>
        <p:txBody>
          <a:bodyPr anchor="t">
            <a:normAutofit/>
          </a:bodyPr>
          <a:lstStyle/>
          <a:p>
            <a:r>
              <a:rPr lang="en-US" sz="4000">
                <a:solidFill>
                  <a:schemeClr val="bg1"/>
                </a:solidFill>
              </a:rPr>
              <a:t>Game 2:</a:t>
            </a:r>
            <a:br>
              <a:rPr lang="en-US" sz="4000">
                <a:solidFill>
                  <a:schemeClr val="bg1"/>
                </a:solidFill>
              </a:rPr>
            </a:br>
            <a:r>
              <a:rPr lang="en-US" sz="4000">
                <a:solidFill>
                  <a:schemeClr val="bg1"/>
                </a:solidFill>
              </a:rPr>
              <a:t>Original Code</a:t>
            </a:r>
          </a:p>
        </p:txBody>
      </p:sp>
      <p:sp>
        <p:nvSpPr>
          <p:cNvPr id="4" name="Date Placeholder 3">
            <a:extLst>
              <a:ext uri="{FF2B5EF4-FFF2-40B4-BE49-F238E27FC236}">
                <a16:creationId xmlns:a16="http://schemas.microsoft.com/office/drawing/2014/main" id="{79CAC736-9771-EA4F-0187-298DBD453710}"/>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13" name="Freeform: Shape 12">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29A7FDE-08A2-06A0-780D-7ABC70E39C1C}"/>
              </a:ext>
            </a:extLst>
          </p:cNvPr>
          <p:cNvSpPr>
            <a:spLocks noGrp="1"/>
          </p:cNvSpPr>
          <p:nvPr>
            <p:ph idx="1"/>
          </p:nvPr>
        </p:nvSpPr>
        <p:spPr>
          <a:xfrm>
            <a:off x="4911437" y="702700"/>
            <a:ext cx="6232214" cy="5423847"/>
          </a:xfrm>
        </p:spPr>
        <p:txBody>
          <a:bodyPr anchor="t">
            <a:normAutofit/>
          </a:bodyPr>
          <a:lstStyle/>
          <a:p>
            <a:r>
              <a:rPr lang="en-US" sz="2400" b="1"/>
              <a:t>Core Functions:</a:t>
            </a:r>
          </a:p>
          <a:p>
            <a:pPr lvl="1"/>
            <a:r>
              <a:rPr lang="en-US" sz="2200">
                <a:highlight>
                  <a:srgbClr val="808000"/>
                </a:highlight>
              </a:rPr>
              <a:t>move(): </a:t>
            </a:r>
            <a:r>
              <a:rPr lang="en-US" sz="2200"/>
              <a:t>Advances the snake in the direction it's facing. If the snake's head collides with the boundaries or itself, the game ends with a red square indicating the collision point.</a:t>
            </a:r>
          </a:p>
          <a:p>
            <a:pPr lvl="1"/>
            <a:r>
              <a:rPr lang="en-US" sz="2200">
                <a:highlight>
                  <a:srgbClr val="808000"/>
                </a:highlight>
              </a:rPr>
              <a:t>change(): </a:t>
            </a:r>
            <a:r>
              <a:rPr lang="en-US" sz="2200"/>
              <a:t>Alters the snake's direction based on keyboard input (arrow keys).</a:t>
            </a:r>
          </a:p>
          <a:p>
            <a:pPr lvl="1"/>
            <a:r>
              <a:rPr lang="en-US" sz="2200">
                <a:highlight>
                  <a:srgbClr val="808000"/>
                </a:highlight>
              </a:rPr>
              <a:t>inside(): </a:t>
            </a:r>
            <a:r>
              <a:rPr lang="en-US" sz="2200"/>
              <a:t>Checks if the snake’s head is within the play area boundaries.</a:t>
            </a:r>
          </a:p>
        </p:txBody>
      </p:sp>
      <p:sp>
        <p:nvSpPr>
          <p:cNvPr id="6" name="Slide Number Placeholder 5">
            <a:extLst>
              <a:ext uri="{FF2B5EF4-FFF2-40B4-BE49-F238E27FC236}">
                <a16:creationId xmlns:a16="http://schemas.microsoft.com/office/drawing/2014/main" id="{2ECA5EB6-4744-E19A-EF6A-B47404C5EBA7}"/>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12</a:t>
            </a:fld>
            <a:endParaRPr lang="en-US"/>
          </a:p>
        </p:txBody>
      </p:sp>
    </p:spTree>
    <p:extLst>
      <p:ext uri="{BB962C8B-B14F-4D97-AF65-F5344CB8AC3E}">
        <p14:creationId xmlns:p14="http://schemas.microsoft.com/office/powerpoint/2010/main" val="1869455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B135A3-3171-D778-242E-62C1FF1577BE}"/>
              </a:ext>
            </a:extLst>
          </p:cNvPr>
          <p:cNvSpPr>
            <a:spLocks noGrp="1"/>
          </p:cNvSpPr>
          <p:nvPr>
            <p:ph type="title"/>
          </p:nvPr>
        </p:nvSpPr>
        <p:spPr>
          <a:xfrm>
            <a:off x="317057" y="753762"/>
            <a:ext cx="3229942" cy="5436609"/>
          </a:xfrm>
        </p:spPr>
        <p:txBody>
          <a:bodyPr anchor="t">
            <a:normAutofit/>
          </a:bodyPr>
          <a:lstStyle/>
          <a:p>
            <a:r>
              <a:rPr lang="en-US" sz="4000">
                <a:solidFill>
                  <a:schemeClr val="bg1"/>
                </a:solidFill>
              </a:rPr>
              <a:t>Game 2:</a:t>
            </a:r>
            <a:br>
              <a:rPr lang="en-US" sz="4000">
                <a:solidFill>
                  <a:schemeClr val="bg1"/>
                </a:solidFill>
              </a:rPr>
            </a:br>
            <a:r>
              <a:rPr lang="en-US" sz="4000">
                <a:solidFill>
                  <a:schemeClr val="bg1"/>
                </a:solidFill>
              </a:rPr>
              <a:t>Changes</a:t>
            </a:r>
          </a:p>
        </p:txBody>
      </p:sp>
      <p:sp>
        <p:nvSpPr>
          <p:cNvPr id="4" name="Date Placeholder 3">
            <a:extLst>
              <a:ext uri="{FF2B5EF4-FFF2-40B4-BE49-F238E27FC236}">
                <a16:creationId xmlns:a16="http://schemas.microsoft.com/office/drawing/2014/main" id="{56DCE263-BEAE-E794-9BB4-760BEB3B4EF4}"/>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13" name="Freeform: Shape 12">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97CC48B-E3E8-12C4-7DDB-9537D6487A8A}"/>
              </a:ext>
            </a:extLst>
          </p:cNvPr>
          <p:cNvSpPr>
            <a:spLocks noGrp="1"/>
          </p:cNvSpPr>
          <p:nvPr>
            <p:ph idx="1"/>
          </p:nvPr>
        </p:nvSpPr>
        <p:spPr>
          <a:xfrm>
            <a:off x="4911437" y="702700"/>
            <a:ext cx="6232214" cy="5423847"/>
          </a:xfrm>
        </p:spPr>
        <p:txBody>
          <a:bodyPr anchor="t">
            <a:normAutofit lnSpcReduction="10000"/>
          </a:bodyPr>
          <a:lstStyle/>
          <a:p>
            <a:r>
              <a:rPr lang="en-US" sz="2400" b="1"/>
              <a:t>Enhancements:</a:t>
            </a:r>
          </a:p>
          <a:p>
            <a:pPr lvl="1"/>
            <a:r>
              <a:rPr lang="en-US" sz="2200"/>
              <a:t>Obstacles: Introduces obstacles (brown squares) that the snake must avoid, adding complexity to the game.</a:t>
            </a:r>
          </a:p>
          <a:p>
            <a:pPr lvl="1"/>
            <a:r>
              <a:rPr lang="en-US" sz="2200"/>
              <a:t>Scoring System: Implements a scoring system where the player earns points for each food item consumed.</a:t>
            </a:r>
          </a:p>
          <a:p>
            <a:r>
              <a:rPr lang="en-US" sz="2400" b="1"/>
              <a:t>New Components:</a:t>
            </a:r>
          </a:p>
          <a:p>
            <a:pPr lvl="1"/>
            <a:r>
              <a:rPr lang="en-US" sz="2200">
                <a:highlight>
                  <a:srgbClr val="808000"/>
                </a:highlight>
              </a:rPr>
              <a:t>score_writer:</a:t>
            </a:r>
            <a:r>
              <a:rPr lang="en-US" sz="2200"/>
              <a:t> A Turtle object dedicated to displaying the score on the screen, enhancing player feedback.</a:t>
            </a:r>
          </a:p>
          <a:p>
            <a:pPr lvl="1"/>
            <a:r>
              <a:rPr lang="en-US" sz="2200">
                <a:highlight>
                  <a:srgbClr val="808000"/>
                </a:highlight>
              </a:rPr>
              <a:t>display_score():</a:t>
            </a:r>
            <a:r>
              <a:rPr lang="en-US" sz="2200"/>
              <a:t> Updates and shows the score on the game screen.</a:t>
            </a:r>
          </a:p>
        </p:txBody>
      </p:sp>
      <p:sp>
        <p:nvSpPr>
          <p:cNvPr id="6" name="Slide Number Placeholder 5">
            <a:extLst>
              <a:ext uri="{FF2B5EF4-FFF2-40B4-BE49-F238E27FC236}">
                <a16:creationId xmlns:a16="http://schemas.microsoft.com/office/drawing/2014/main" id="{3CF54920-E6C5-1655-2D70-DABA2C78FF68}"/>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13</a:t>
            </a:fld>
            <a:endParaRPr lang="en-US"/>
          </a:p>
        </p:txBody>
      </p:sp>
    </p:spTree>
    <p:extLst>
      <p:ext uri="{BB962C8B-B14F-4D97-AF65-F5344CB8AC3E}">
        <p14:creationId xmlns:p14="http://schemas.microsoft.com/office/powerpoint/2010/main" val="3447864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E75FD4-0FEA-2DD6-A3FC-8E2015A229A4}"/>
              </a:ext>
            </a:extLst>
          </p:cNvPr>
          <p:cNvSpPr>
            <a:spLocks noGrp="1"/>
          </p:cNvSpPr>
          <p:nvPr>
            <p:ph type="title"/>
          </p:nvPr>
        </p:nvSpPr>
        <p:spPr>
          <a:xfrm>
            <a:off x="317057" y="753762"/>
            <a:ext cx="3229942" cy="5436609"/>
          </a:xfrm>
        </p:spPr>
        <p:txBody>
          <a:bodyPr anchor="t">
            <a:normAutofit/>
          </a:bodyPr>
          <a:lstStyle/>
          <a:p>
            <a:r>
              <a:rPr lang="en-US" sz="4000">
                <a:solidFill>
                  <a:schemeClr val="bg1"/>
                </a:solidFill>
              </a:rPr>
              <a:t>Game 2:</a:t>
            </a:r>
            <a:br>
              <a:rPr lang="en-US" sz="4000">
                <a:solidFill>
                  <a:schemeClr val="bg1"/>
                </a:solidFill>
              </a:rPr>
            </a:br>
            <a:r>
              <a:rPr lang="en-US" sz="4000">
                <a:solidFill>
                  <a:schemeClr val="bg1"/>
                </a:solidFill>
              </a:rPr>
              <a:t>Changes (Cont.)</a:t>
            </a:r>
          </a:p>
        </p:txBody>
      </p:sp>
      <p:sp>
        <p:nvSpPr>
          <p:cNvPr id="4" name="Date Placeholder 3">
            <a:extLst>
              <a:ext uri="{FF2B5EF4-FFF2-40B4-BE49-F238E27FC236}">
                <a16:creationId xmlns:a16="http://schemas.microsoft.com/office/drawing/2014/main" id="{A01BAF61-004E-25B8-C24B-939860FBF1E4}"/>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13" name="Freeform: Shape 12">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525A971-05FF-6B03-C7C8-167D55FEDF46}"/>
              </a:ext>
            </a:extLst>
          </p:cNvPr>
          <p:cNvSpPr>
            <a:spLocks noGrp="1"/>
          </p:cNvSpPr>
          <p:nvPr>
            <p:ph idx="1"/>
          </p:nvPr>
        </p:nvSpPr>
        <p:spPr>
          <a:xfrm>
            <a:off x="4911437" y="702700"/>
            <a:ext cx="6232214" cy="5423847"/>
          </a:xfrm>
        </p:spPr>
        <p:txBody>
          <a:bodyPr anchor="t">
            <a:normAutofit fontScale="92500" lnSpcReduction="10000"/>
          </a:bodyPr>
          <a:lstStyle/>
          <a:p>
            <a:r>
              <a:rPr lang="en-US" sz="2400" b="1"/>
              <a:t>Modified Mechanics:</a:t>
            </a:r>
          </a:p>
          <a:p>
            <a:pPr lvl="1"/>
            <a:r>
              <a:rPr lang="en-US" sz="2200">
                <a:highlight>
                  <a:srgbClr val="808000"/>
                </a:highlight>
              </a:rPr>
              <a:t>move():</a:t>
            </a:r>
            <a:r>
              <a:rPr lang="en-US" sz="2200"/>
              <a:t> Now checks for collisions not only with the boundaries and the snake itself but also with new obstacles. Ends the game and prints the final score if a collision occurs.</a:t>
            </a:r>
          </a:p>
          <a:p>
            <a:pPr lvl="1"/>
            <a:r>
              <a:rPr lang="en-US" sz="2200"/>
              <a:t>Enhances the reward system by increasing the player's score with each food item consumed.</a:t>
            </a:r>
          </a:p>
          <a:p>
            <a:r>
              <a:rPr lang="en-US" sz="2400" b="1"/>
              <a:t>Visual and Gameplay Changes:</a:t>
            </a:r>
          </a:p>
          <a:p>
            <a:pPr lvl="1"/>
            <a:r>
              <a:rPr lang="en-US" sz="2200"/>
              <a:t>Each element (snake, food, obstacles) is distinctly colored (black for the snake, green for food, and brown for obstacles).</a:t>
            </a:r>
          </a:p>
          <a:p>
            <a:pPr lvl="1"/>
            <a:r>
              <a:rPr lang="en-US" sz="2200"/>
              <a:t>The score is dynamically updated and displayed, providing continuous feedback on the player's performance.</a:t>
            </a:r>
          </a:p>
        </p:txBody>
      </p:sp>
      <p:sp>
        <p:nvSpPr>
          <p:cNvPr id="6" name="Slide Number Placeholder 5">
            <a:extLst>
              <a:ext uri="{FF2B5EF4-FFF2-40B4-BE49-F238E27FC236}">
                <a16:creationId xmlns:a16="http://schemas.microsoft.com/office/drawing/2014/main" id="{C920E7CD-BA26-A233-DC95-81C04293B3B5}"/>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14</a:t>
            </a:fld>
            <a:endParaRPr lang="en-US"/>
          </a:p>
        </p:txBody>
      </p:sp>
    </p:spTree>
    <p:extLst>
      <p:ext uri="{BB962C8B-B14F-4D97-AF65-F5344CB8AC3E}">
        <p14:creationId xmlns:p14="http://schemas.microsoft.com/office/powerpoint/2010/main" val="1238977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F6AC7-4127-5AC5-5323-6CB8CC9CD5D2}"/>
              </a:ext>
            </a:extLst>
          </p:cNvPr>
          <p:cNvSpPr>
            <a:spLocks noGrp="1"/>
          </p:cNvSpPr>
          <p:nvPr>
            <p:ph type="title"/>
          </p:nvPr>
        </p:nvSpPr>
        <p:spPr>
          <a:xfrm>
            <a:off x="317057" y="753762"/>
            <a:ext cx="3229942" cy="5436609"/>
          </a:xfrm>
        </p:spPr>
        <p:txBody>
          <a:bodyPr anchor="t">
            <a:normAutofit/>
          </a:bodyPr>
          <a:lstStyle/>
          <a:p>
            <a:r>
              <a:rPr lang="en-US" sz="4000">
                <a:solidFill>
                  <a:schemeClr val="bg1"/>
                </a:solidFill>
              </a:rPr>
              <a:t>Game 2:</a:t>
            </a:r>
            <a:br>
              <a:rPr lang="en-US" sz="4000">
                <a:solidFill>
                  <a:schemeClr val="bg1"/>
                </a:solidFill>
              </a:rPr>
            </a:br>
            <a:r>
              <a:rPr lang="en-US" sz="4000">
                <a:solidFill>
                  <a:schemeClr val="bg1"/>
                </a:solidFill>
              </a:rPr>
              <a:t>Modified Demo</a:t>
            </a:r>
          </a:p>
        </p:txBody>
      </p:sp>
      <p:sp>
        <p:nvSpPr>
          <p:cNvPr id="4" name="Date Placeholder 3">
            <a:extLst>
              <a:ext uri="{FF2B5EF4-FFF2-40B4-BE49-F238E27FC236}">
                <a16:creationId xmlns:a16="http://schemas.microsoft.com/office/drawing/2014/main" id="{475F96D4-DB93-A434-5F91-2EFF967F7F2D}"/>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13" name="Freeform: Shape 12">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A screenshot of a computer screen&#10;&#10;Description automatically generated">
            <a:extLst>
              <a:ext uri="{FF2B5EF4-FFF2-40B4-BE49-F238E27FC236}">
                <a16:creationId xmlns:a16="http://schemas.microsoft.com/office/drawing/2014/main" id="{6625856C-790C-4397-EAFF-843988BA27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8212" y="1262063"/>
            <a:ext cx="4019550" cy="4305300"/>
          </a:xfrm>
        </p:spPr>
      </p:pic>
      <p:sp>
        <p:nvSpPr>
          <p:cNvPr id="6" name="Slide Number Placeholder 5">
            <a:extLst>
              <a:ext uri="{FF2B5EF4-FFF2-40B4-BE49-F238E27FC236}">
                <a16:creationId xmlns:a16="http://schemas.microsoft.com/office/drawing/2014/main" id="{E8346579-DF58-166A-38FC-9CF7DA065777}"/>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15</a:t>
            </a:fld>
            <a:endParaRPr lang="en-US"/>
          </a:p>
        </p:txBody>
      </p:sp>
    </p:spTree>
    <p:extLst>
      <p:ext uri="{BB962C8B-B14F-4D97-AF65-F5344CB8AC3E}">
        <p14:creationId xmlns:p14="http://schemas.microsoft.com/office/powerpoint/2010/main" val="250134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873E-367F-2799-F3FB-2CA800B57B41}"/>
              </a:ext>
            </a:extLst>
          </p:cNvPr>
          <p:cNvSpPr>
            <a:spLocks noGrp="1"/>
          </p:cNvSpPr>
          <p:nvPr>
            <p:ph type="title"/>
          </p:nvPr>
        </p:nvSpPr>
        <p:spPr>
          <a:xfrm>
            <a:off x="3890303" y="2791883"/>
            <a:ext cx="4411394" cy="637117"/>
          </a:xfrm>
        </p:spPr>
        <p:txBody>
          <a:bodyPr>
            <a:noAutofit/>
          </a:bodyPr>
          <a:lstStyle/>
          <a:p>
            <a:pPr algn="ctr"/>
            <a:r>
              <a:rPr lang="en-US" sz="6000"/>
              <a:t>Thank You!</a:t>
            </a:r>
          </a:p>
        </p:txBody>
      </p:sp>
      <p:sp>
        <p:nvSpPr>
          <p:cNvPr id="5" name="Slide Number Placeholder 4">
            <a:extLst>
              <a:ext uri="{FF2B5EF4-FFF2-40B4-BE49-F238E27FC236}">
                <a16:creationId xmlns:a16="http://schemas.microsoft.com/office/drawing/2014/main" id="{136A1670-FADE-8B99-4269-CBD2A62EE999}"/>
              </a:ext>
            </a:extLst>
          </p:cNvPr>
          <p:cNvSpPr>
            <a:spLocks noGrp="1"/>
          </p:cNvSpPr>
          <p:nvPr>
            <p:ph type="sldNum" sz="quarter" idx="12"/>
          </p:nvPr>
        </p:nvSpPr>
        <p:spPr/>
        <p:txBody>
          <a:bodyPr/>
          <a:lstStyle/>
          <a:p>
            <a:fld id="{6E91CC32-6A6B-4E2E-BBA1-6864F305DA26}" type="slidenum">
              <a:rPr lang="en-US" smtClean="0"/>
              <a:t>16</a:t>
            </a:fld>
            <a:endParaRPr lang="en-US"/>
          </a:p>
        </p:txBody>
      </p:sp>
    </p:spTree>
    <p:extLst>
      <p:ext uri="{BB962C8B-B14F-4D97-AF65-F5344CB8AC3E}">
        <p14:creationId xmlns:p14="http://schemas.microsoft.com/office/powerpoint/2010/main" val="348593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876D2B9-2E99-23C0-A25B-77784F231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078A7-5FAD-7E0C-4A1A-432D5207C018}"/>
              </a:ext>
            </a:extLst>
          </p:cNvPr>
          <p:cNvSpPr>
            <a:spLocks noGrp="1"/>
          </p:cNvSpPr>
          <p:nvPr>
            <p:ph type="title"/>
          </p:nvPr>
        </p:nvSpPr>
        <p:spPr>
          <a:xfrm>
            <a:off x="308388" y="753034"/>
            <a:ext cx="4025406" cy="1799665"/>
          </a:xfrm>
        </p:spPr>
        <p:txBody>
          <a:bodyPr anchor="t">
            <a:normAutofit/>
          </a:bodyPr>
          <a:lstStyle/>
          <a:p>
            <a:r>
              <a:rPr lang="en-US" sz="4100"/>
              <a:t>Quiz Requirements </a:t>
            </a:r>
          </a:p>
        </p:txBody>
      </p:sp>
      <p:sp>
        <p:nvSpPr>
          <p:cNvPr id="4" name="Date Placeholder 3">
            <a:extLst>
              <a:ext uri="{FF2B5EF4-FFF2-40B4-BE49-F238E27FC236}">
                <a16:creationId xmlns:a16="http://schemas.microsoft.com/office/drawing/2014/main" id="{958BB9FE-2775-B272-9140-FD898128FF23}"/>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pPr>
                <a:spcAft>
                  <a:spcPts val="600"/>
                </a:spcAft>
              </a:pPr>
              <a:t>4/16/2024</a:t>
            </a:fld>
            <a:endParaRPr lang="en-US"/>
          </a:p>
        </p:txBody>
      </p:sp>
      <p:sp>
        <p:nvSpPr>
          <p:cNvPr id="3" name="Content Placeholder 2">
            <a:extLst>
              <a:ext uri="{FF2B5EF4-FFF2-40B4-BE49-F238E27FC236}">
                <a16:creationId xmlns:a16="http://schemas.microsoft.com/office/drawing/2014/main" id="{C3D1E717-254E-5BE4-617F-67D427EE1D82}"/>
              </a:ext>
            </a:extLst>
          </p:cNvPr>
          <p:cNvSpPr>
            <a:spLocks noGrp="1"/>
          </p:cNvSpPr>
          <p:nvPr>
            <p:ph idx="1"/>
          </p:nvPr>
        </p:nvSpPr>
        <p:spPr>
          <a:xfrm>
            <a:off x="340619" y="2569464"/>
            <a:ext cx="3993175" cy="3555491"/>
          </a:xfrm>
        </p:spPr>
        <p:txBody>
          <a:bodyPr anchor="b">
            <a:normAutofit/>
          </a:bodyPr>
          <a:lstStyle/>
          <a:p>
            <a:pPr>
              <a:lnSpc>
                <a:spcPct val="110000"/>
              </a:lnSpc>
              <a:buAutoNum type="arabicPeriod"/>
            </a:pPr>
            <a:r>
              <a:rPr lang="en-US" sz="900" b="1" dirty="0"/>
              <a:t>Have Python installed on PC</a:t>
            </a:r>
          </a:p>
          <a:p>
            <a:pPr>
              <a:lnSpc>
                <a:spcPct val="110000"/>
              </a:lnSpc>
              <a:buAutoNum type="arabicPeriod"/>
            </a:pPr>
            <a:r>
              <a:rPr lang="en-US" sz="900" b="1" dirty="0"/>
              <a:t>Download our provided file with testbank.txt from D2L</a:t>
            </a:r>
          </a:p>
          <a:p>
            <a:pPr>
              <a:lnSpc>
                <a:spcPct val="110000"/>
              </a:lnSpc>
              <a:buAutoNum type="arabicPeriod"/>
            </a:pPr>
            <a:r>
              <a:rPr lang="en-US" sz="900" b="1" dirty="0"/>
              <a:t>Run program and follow prompts (Input user ID as AXXXXX) X=Number</a:t>
            </a:r>
          </a:p>
          <a:p>
            <a:pPr>
              <a:lnSpc>
                <a:spcPct val="110000"/>
              </a:lnSpc>
              <a:buAutoNum type="arabicPeriod"/>
            </a:pPr>
            <a:r>
              <a:rPr lang="en-US" sz="900" b="1" dirty="0"/>
              <a:t>Select either 10/20 Questions to preferred extent</a:t>
            </a:r>
          </a:p>
          <a:p>
            <a:pPr>
              <a:lnSpc>
                <a:spcPct val="110000"/>
              </a:lnSpc>
              <a:buAutoNum type="arabicPeriod"/>
            </a:pPr>
            <a:r>
              <a:rPr lang="en-US" sz="900" b="1" dirty="0"/>
              <a:t>After quiz is </a:t>
            </a:r>
            <a:r>
              <a:rPr lang="en-US" sz="900" b="1" dirty="0" err="1"/>
              <a:t>comeplete</a:t>
            </a:r>
            <a:r>
              <a:rPr lang="en-US" sz="900" b="1" dirty="0"/>
              <a:t>, it will display score</a:t>
            </a:r>
          </a:p>
          <a:p>
            <a:pPr>
              <a:lnSpc>
                <a:spcPct val="110000"/>
              </a:lnSpc>
              <a:buAutoNum type="arabicPeriod"/>
            </a:pPr>
            <a:endParaRPr lang="en-US" sz="900" b="1" dirty="0"/>
          </a:p>
        </p:txBody>
      </p:sp>
      <p:pic>
        <p:nvPicPr>
          <p:cNvPr id="17" name="Picture 16" descr="White puzzle with one red piece">
            <a:extLst>
              <a:ext uri="{FF2B5EF4-FFF2-40B4-BE49-F238E27FC236}">
                <a16:creationId xmlns:a16="http://schemas.microsoft.com/office/drawing/2014/main" id="{07F942F2-D6A2-5854-1161-731A20544EA4}"/>
              </a:ext>
            </a:extLst>
          </p:cNvPr>
          <p:cNvPicPr>
            <a:picLocks noChangeAspect="1"/>
          </p:cNvPicPr>
          <p:nvPr/>
        </p:nvPicPr>
        <p:blipFill rotWithShape="1">
          <a:blip r:embed="rId3"/>
          <a:srcRect l="21743" r="20096" b="-2"/>
          <a:stretch/>
        </p:blipFill>
        <p:spPr>
          <a:xfrm>
            <a:off x="5105401" y="1"/>
            <a:ext cx="7090851" cy="6857999"/>
          </a:xfrm>
          <a:custGeom>
            <a:avLst/>
            <a:gdLst/>
            <a:ahLst/>
            <a:cxnLst/>
            <a:rect l="l" t="t" r="r" b="b"/>
            <a:pathLst>
              <a:path w="7090851" h="6874453">
                <a:moveTo>
                  <a:pt x="679539" y="0"/>
                </a:moveTo>
                <a:lnTo>
                  <a:pt x="7090851" y="0"/>
                </a:lnTo>
                <a:lnTo>
                  <a:pt x="7090851" y="6874453"/>
                </a:lnTo>
                <a:lnTo>
                  <a:pt x="679539" y="6874453"/>
                </a:lnTo>
                <a:cubicBezTo>
                  <a:pt x="304240" y="6874453"/>
                  <a:pt x="0" y="6570213"/>
                  <a:pt x="0" y="6194913"/>
                </a:cubicBezTo>
                <a:lnTo>
                  <a:pt x="0" y="679540"/>
                </a:lnTo>
                <a:cubicBezTo>
                  <a:pt x="0" y="304240"/>
                  <a:pt x="304240" y="0"/>
                  <a:pt x="679539" y="0"/>
                </a:cubicBezTo>
                <a:close/>
              </a:path>
            </a:pathLst>
          </a:custGeom>
        </p:spPr>
      </p:pic>
      <p:sp>
        <p:nvSpPr>
          <p:cNvPr id="6" name="Slide Number Placeholder 5">
            <a:extLst>
              <a:ext uri="{FF2B5EF4-FFF2-40B4-BE49-F238E27FC236}">
                <a16:creationId xmlns:a16="http://schemas.microsoft.com/office/drawing/2014/main" id="{B70DC29F-287F-E95C-3F96-AA30164F6CAF}"/>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a:solidFill>
                  <a:srgbClr val="FFFFFF"/>
                </a:solidFill>
              </a:rPr>
              <a:pPr>
                <a:spcAft>
                  <a:spcPts val="600"/>
                </a:spcAft>
              </a:pPr>
              <a:t>2</a:t>
            </a:fld>
            <a:endParaRPr lang="en-US">
              <a:solidFill>
                <a:srgbClr val="FFFFFF"/>
              </a:solidFill>
            </a:endParaRPr>
          </a:p>
        </p:txBody>
      </p:sp>
    </p:spTree>
    <p:extLst>
      <p:ext uri="{BB962C8B-B14F-4D97-AF65-F5344CB8AC3E}">
        <p14:creationId xmlns:p14="http://schemas.microsoft.com/office/powerpoint/2010/main" val="461659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08B39A7-5BF4-341C-12CB-5518793A2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E60BB05-2CED-7603-E9E3-C9332DD765D2}"/>
              </a:ext>
            </a:extLst>
          </p:cNvPr>
          <p:cNvPicPr>
            <a:picLocks noChangeAspect="1"/>
          </p:cNvPicPr>
          <p:nvPr/>
        </p:nvPicPr>
        <p:blipFill rotWithShape="1">
          <a:blip r:embed="rId2"/>
          <a:srcRect l="16547" r="24872"/>
          <a:stretch/>
        </p:blipFill>
        <p:spPr>
          <a:xfrm>
            <a:off x="4157001" y="-1"/>
            <a:ext cx="8035000" cy="6858001"/>
          </a:xfrm>
          <a:custGeom>
            <a:avLst/>
            <a:gdLst/>
            <a:ahLst/>
            <a:cxnLst/>
            <a:rect l="l" t="t" r="r" b="b"/>
            <a:pathLst>
              <a:path w="8035000" h="6858001">
                <a:moveTo>
                  <a:pt x="0" y="0"/>
                </a:moveTo>
                <a:lnTo>
                  <a:pt x="8035000" y="0"/>
                </a:lnTo>
                <a:lnTo>
                  <a:pt x="8035000" y="6858001"/>
                </a:lnTo>
                <a:lnTo>
                  <a:pt x="137897" y="6858001"/>
                </a:lnTo>
                <a:lnTo>
                  <a:pt x="274509" y="6844229"/>
                </a:lnTo>
                <a:cubicBezTo>
                  <a:pt x="583423" y="6781017"/>
                  <a:pt x="815799" y="6507690"/>
                  <a:pt x="815799" y="6180089"/>
                </a:cubicBezTo>
                <a:lnTo>
                  <a:pt x="815799" y="677915"/>
                </a:lnTo>
                <a:cubicBezTo>
                  <a:pt x="815799" y="303514"/>
                  <a:pt x="512287" y="2"/>
                  <a:pt x="137886" y="2"/>
                </a:cubicBezTo>
                <a:lnTo>
                  <a:pt x="0" y="2"/>
                </a:lnTo>
                <a:close/>
              </a:path>
            </a:pathLst>
          </a:custGeom>
        </p:spPr>
      </p:pic>
      <p:sp>
        <p:nvSpPr>
          <p:cNvPr id="2" name="Title 1">
            <a:extLst>
              <a:ext uri="{FF2B5EF4-FFF2-40B4-BE49-F238E27FC236}">
                <a16:creationId xmlns:a16="http://schemas.microsoft.com/office/drawing/2014/main" id="{B65CE4C5-AE8E-F6D4-7416-45355EAC2FD4}"/>
              </a:ext>
            </a:extLst>
          </p:cNvPr>
          <p:cNvSpPr>
            <a:spLocks noGrp="1"/>
          </p:cNvSpPr>
          <p:nvPr>
            <p:ph type="ctrTitle"/>
          </p:nvPr>
        </p:nvSpPr>
        <p:spPr>
          <a:xfrm>
            <a:off x="312252" y="752136"/>
            <a:ext cx="3944703" cy="3553163"/>
          </a:xfrm>
        </p:spPr>
        <p:txBody>
          <a:bodyPr anchor="t">
            <a:normAutofit/>
          </a:bodyPr>
          <a:lstStyle/>
          <a:p>
            <a:r>
              <a:rPr lang="en-US" sz="4800"/>
              <a:t>Part 2: The Games</a:t>
            </a:r>
          </a:p>
        </p:txBody>
      </p:sp>
      <p:sp>
        <p:nvSpPr>
          <p:cNvPr id="3" name="Subtitle 2">
            <a:extLst>
              <a:ext uri="{FF2B5EF4-FFF2-40B4-BE49-F238E27FC236}">
                <a16:creationId xmlns:a16="http://schemas.microsoft.com/office/drawing/2014/main" id="{E6B31509-329F-EE59-3DA0-D78F04367D36}"/>
              </a:ext>
            </a:extLst>
          </p:cNvPr>
          <p:cNvSpPr>
            <a:spLocks noGrp="1"/>
          </p:cNvSpPr>
          <p:nvPr>
            <p:ph type="subTitle" idx="1"/>
          </p:nvPr>
        </p:nvSpPr>
        <p:spPr>
          <a:xfrm>
            <a:off x="312252" y="4762123"/>
            <a:ext cx="3698627" cy="1257678"/>
          </a:xfrm>
        </p:spPr>
        <p:txBody>
          <a:bodyPr anchor="b">
            <a:normAutofit/>
          </a:bodyPr>
          <a:lstStyle/>
          <a:p>
            <a:r>
              <a:rPr lang="en-US"/>
              <a:t>Alexander O’Dea and Connor Maxwell</a:t>
            </a:r>
          </a:p>
        </p:txBody>
      </p:sp>
    </p:spTree>
    <p:extLst>
      <p:ext uri="{BB962C8B-B14F-4D97-AF65-F5344CB8AC3E}">
        <p14:creationId xmlns:p14="http://schemas.microsoft.com/office/powerpoint/2010/main" val="421107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078A7-5FAD-7E0C-4A1A-432D5207C018}"/>
              </a:ext>
            </a:extLst>
          </p:cNvPr>
          <p:cNvSpPr>
            <a:spLocks noGrp="1"/>
          </p:cNvSpPr>
          <p:nvPr>
            <p:ph type="title"/>
          </p:nvPr>
        </p:nvSpPr>
        <p:spPr>
          <a:xfrm>
            <a:off x="317057" y="753762"/>
            <a:ext cx="3229942" cy="5436609"/>
          </a:xfrm>
        </p:spPr>
        <p:txBody>
          <a:bodyPr anchor="t">
            <a:normAutofit/>
          </a:bodyPr>
          <a:lstStyle/>
          <a:p>
            <a:r>
              <a:rPr lang="en-US" sz="4000">
                <a:solidFill>
                  <a:schemeClr val="bg1"/>
                </a:solidFill>
              </a:rPr>
              <a:t>Game 1: </a:t>
            </a:r>
            <a:br>
              <a:rPr lang="en-US" sz="4000">
                <a:solidFill>
                  <a:schemeClr val="bg1"/>
                </a:solidFill>
              </a:rPr>
            </a:br>
            <a:r>
              <a:rPr lang="en-US" sz="4000">
                <a:solidFill>
                  <a:schemeClr val="bg1"/>
                </a:solidFill>
              </a:rPr>
              <a:t>Simon Memory Game</a:t>
            </a:r>
          </a:p>
        </p:txBody>
      </p:sp>
      <p:sp>
        <p:nvSpPr>
          <p:cNvPr id="4" name="Date Placeholder 3">
            <a:extLst>
              <a:ext uri="{FF2B5EF4-FFF2-40B4-BE49-F238E27FC236}">
                <a16:creationId xmlns:a16="http://schemas.microsoft.com/office/drawing/2014/main" id="{958BB9FE-2775-B272-9140-FD898128FF23}"/>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13" name="Freeform: Shape 12">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3D1E717-254E-5BE4-617F-67D427EE1D82}"/>
              </a:ext>
            </a:extLst>
          </p:cNvPr>
          <p:cNvSpPr>
            <a:spLocks noGrp="1"/>
          </p:cNvSpPr>
          <p:nvPr>
            <p:ph idx="1"/>
          </p:nvPr>
        </p:nvSpPr>
        <p:spPr>
          <a:xfrm>
            <a:off x="4911437" y="702700"/>
            <a:ext cx="6232214" cy="5423847"/>
          </a:xfrm>
        </p:spPr>
        <p:txBody>
          <a:bodyPr anchor="t">
            <a:normAutofit/>
          </a:bodyPr>
          <a:lstStyle/>
          <a:p>
            <a:pPr>
              <a:lnSpc>
                <a:spcPct val="110000"/>
              </a:lnSpc>
            </a:pPr>
            <a:r>
              <a:rPr lang="en-US" sz="1300" b="1"/>
              <a:t>Game Setup:</a:t>
            </a:r>
          </a:p>
          <a:p>
            <a:pPr lvl="1">
              <a:lnSpc>
                <a:spcPct val="110000"/>
              </a:lnSpc>
            </a:pPr>
            <a:r>
              <a:rPr lang="en-US" sz="1300"/>
              <a:t>Uses the </a:t>
            </a:r>
            <a:r>
              <a:rPr lang="en-US" sz="1300">
                <a:highlight>
                  <a:srgbClr val="808000"/>
                </a:highlight>
              </a:rPr>
              <a:t>turtle</a:t>
            </a:r>
            <a:r>
              <a:rPr lang="en-US" sz="1300"/>
              <a:t> and </a:t>
            </a:r>
            <a:r>
              <a:rPr lang="en-US" sz="1300">
                <a:highlight>
                  <a:srgbClr val="808000"/>
                </a:highlight>
              </a:rPr>
              <a:t>freegames</a:t>
            </a:r>
            <a:r>
              <a:rPr lang="en-US" sz="1300"/>
              <a:t> libraries for visual components and basic utilities.</a:t>
            </a:r>
          </a:p>
          <a:p>
            <a:pPr lvl="1">
              <a:lnSpc>
                <a:spcPct val="110000"/>
              </a:lnSpc>
            </a:pPr>
            <a:r>
              <a:rPr lang="en-US" sz="1300"/>
              <a:t>A 2x2 grid is drawn with four colored tiles: red, blue, green, and yellow.</a:t>
            </a:r>
          </a:p>
          <a:p>
            <a:pPr>
              <a:lnSpc>
                <a:spcPct val="110000"/>
              </a:lnSpc>
            </a:pPr>
            <a:r>
              <a:rPr lang="en-US" sz="1300" b="1"/>
              <a:t>Game Objective:</a:t>
            </a:r>
          </a:p>
          <a:p>
            <a:pPr lvl="1">
              <a:lnSpc>
                <a:spcPct val="110000"/>
              </a:lnSpc>
            </a:pPr>
            <a:r>
              <a:rPr lang="en-US" sz="1300"/>
              <a:t>Players must remember and replicate an increasingly complex sequence of illuminated tiles.</a:t>
            </a:r>
          </a:p>
          <a:p>
            <a:pPr>
              <a:lnSpc>
                <a:spcPct val="110000"/>
              </a:lnSpc>
            </a:pPr>
            <a:r>
              <a:rPr lang="en-US" sz="1300" b="1"/>
              <a:t>Game Flow:</a:t>
            </a:r>
          </a:p>
          <a:p>
            <a:pPr lvl="1">
              <a:lnSpc>
                <a:spcPct val="110000"/>
              </a:lnSpc>
            </a:pPr>
            <a:r>
              <a:rPr lang="en-US" sz="1300"/>
              <a:t>The game begins with a single tile flashing.</a:t>
            </a:r>
          </a:p>
          <a:p>
            <a:pPr lvl="1">
              <a:lnSpc>
                <a:spcPct val="110000"/>
              </a:lnSpc>
            </a:pPr>
            <a:r>
              <a:rPr lang="en-US" sz="1300"/>
              <a:t>Each time the player correctly follows the sequence, a new tile is added, making the sequence one step longer.</a:t>
            </a:r>
          </a:p>
          <a:p>
            <a:pPr lvl="1">
              <a:lnSpc>
                <a:spcPct val="110000"/>
              </a:lnSpc>
            </a:pPr>
            <a:r>
              <a:rPr lang="en-US" sz="1300"/>
              <a:t>The game ends if the player taps an incorrect tile.</a:t>
            </a:r>
          </a:p>
          <a:p>
            <a:pPr>
              <a:lnSpc>
                <a:spcPct val="110000"/>
              </a:lnSpc>
            </a:pPr>
            <a:r>
              <a:rPr lang="en-US" sz="1300" b="1"/>
              <a:t>Interactivity:</a:t>
            </a:r>
          </a:p>
          <a:p>
            <a:pPr lvl="1">
              <a:lnSpc>
                <a:spcPct val="110000"/>
              </a:lnSpc>
            </a:pPr>
            <a:r>
              <a:rPr lang="en-US" sz="1300"/>
              <a:t>Each tile has a darker base color and a lighter "glow" color for when it is active or being interacted with.</a:t>
            </a:r>
          </a:p>
          <a:p>
            <a:pPr lvl="1">
              <a:lnSpc>
                <a:spcPct val="110000"/>
              </a:lnSpc>
            </a:pPr>
            <a:r>
              <a:rPr lang="en-US" sz="1300"/>
              <a:t>Feedback is immediate and purely visual, relying on color changes to guide the player.</a:t>
            </a:r>
          </a:p>
        </p:txBody>
      </p:sp>
      <p:sp>
        <p:nvSpPr>
          <p:cNvPr id="6" name="Slide Number Placeholder 5">
            <a:extLst>
              <a:ext uri="{FF2B5EF4-FFF2-40B4-BE49-F238E27FC236}">
                <a16:creationId xmlns:a16="http://schemas.microsoft.com/office/drawing/2014/main" id="{B70DC29F-287F-E95C-3F96-AA30164F6CAF}"/>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4</a:t>
            </a:fld>
            <a:endParaRPr lang="en-US"/>
          </a:p>
        </p:txBody>
      </p:sp>
      <p:pic>
        <p:nvPicPr>
          <p:cNvPr id="14" name="Picture 13">
            <a:extLst>
              <a:ext uri="{FF2B5EF4-FFF2-40B4-BE49-F238E27FC236}">
                <a16:creationId xmlns:a16="http://schemas.microsoft.com/office/drawing/2014/main" id="{7986A694-5C2E-0DC3-C17E-577CCF31B025}"/>
              </a:ext>
            </a:extLst>
          </p:cNvPr>
          <p:cNvPicPr>
            <a:picLocks noChangeAspect="1"/>
          </p:cNvPicPr>
          <p:nvPr/>
        </p:nvPicPr>
        <p:blipFill>
          <a:blip r:embed="rId3"/>
          <a:stretch>
            <a:fillRect/>
          </a:stretch>
        </p:blipFill>
        <p:spPr>
          <a:xfrm>
            <a:off x="317057" y="3169830"/>
            <a:ext cx="3401361" cy="3392879"/>
          </a:xfrm>
          <a:prstGeom prst="rect">
            <a:avLst/>
          </a:prstGeom>
        </p:spPr>
      </p:pic>
    </p:spTree>
    <p:extLst>
      <p:ext uri="{BB962C8B-B14F-4D97-AF65-F5344CB8AC3E}">
        <p14:creationId xmlns:p14="http://schemas.microsoft.com/office/powerpoint/2010/main" val="285176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95688-F084-A260-19C2-337605637C7E}"/>
              </a:ext>
            </a:extLst>
          </p:cNvPr>
          <p:cNvSpPr>
            <a:spLocks noGrp="1"/>
          </p:cNvSpPr>
          <p:nvPr>
            <p:ph type="title"/>
          </p:nvPr>
        </p:nvSpPr>
        <p:spPr>
          <a:xfrm>
            <a:off x="317057" y="753762"/>
            <a:ext cx="3229942" cy="5436609"/>
          </a:xfrm>
        </p:spPr>
        <p:txBody>
          <a:bodyPr vert="horz" lIns="91440" tIns="45720" rIns="91440" bIns="45720" rtlCol="0" anchor="t">
            <a:normAutofit/>
          </a:bodyPr>
          <a:lstStyle/>
          <a:p>
            <a:r>
              <a:rPr lang="en-US" sz="4000">
                <a:solidFill>
                  <a:schemeClr val="bg1"/>
                </a:solidFill>
              </a:rPr>
              <a:t>Game 1:</a:t>
            </a:r>
            <a:br>
              <a:rPr lang="en-US" sz="4000">
                <a:solidFill>
                  <a:schemeClr val="bg1"/>
                </a:solidFill>
              </a:rPr>
            </a:br>
            <a:r>
              <a:rPr lang="en-US" sz="4000">
                <a:solidFill>
                  <a:schemeClr val="bg1"/>
                </a:solidFill>
              </a:rPr>
              <a:t>Original Demo</a:t>
            </a:r>
          </a:p>
        </p:txBody>
      </p:sp>
      <p:sp>
        <p:nvSpPr>
          <p:cNvPr id="4" name="Date Placeholder 3">
            <a:extLst>
              <a:ext uri="{FF2B5EF4-FFF2-40B4-BE49-F238E27FC236}">
                <a16:creationId xmlns:a16="http://schemas.microsoft.com/office/drawing/2014/main" id="{C10D3FD5-171B-4654-70EB-DF2B7849BE8C}"/>
              </a:ext>
            </a:extLst>
          </p:cNvPr>
          <p:cNvSpPr>
            <a:spLocks noGrp="1"/>
          </p:cNvSpPr>
          <p:nvPr>
            <p:ph type="dt" sz="half" idx="10"/>
          </p:nvPr>
        </p:nvSpPr>
        <p:spPr>
          <a:xfrm>
            <a:off x="340137" y="63202"/>
            <a:ext cx="2743200" cy="318221"/>
          </a:xfrm>
        </p:spPr>
        <p:txBody>
          <a:bodyPr vert="horz" lIns="91440" tIns="45720" rIns="91440" bIns="45720" rtlCol="0">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22" name="Freeform: Shape 21">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Content Placeholder 11" descr="A screenshot of a computer&#10;&#10;Description automatically generated">
            <a:extLst>
              <a:ext uri="{FF2B5EF4-FFF2-40B4-BE49-F238E27FC236}">
                <a16:creationId xmlns:a16="http://schemas.microsoft.com/office/drawing/2014/main" id="{1AF34775-B007-9681-9A6A-474D7025A0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8212" y="1262063"/>
            <a:ext cx="4019550" cy="4305300"/>
          </a:xfrm>
        </p:spPr>
      </p:pic>
      <p:sp>
        <p:nvSpPr>
          <p:cNvPr id="6" name="Slide Number Placeholder 5">
            <a:extLst>
              <a:ext uri="{FF2B5EF4-FFF2-40B4-BE49-F238E27FC236}">
                <a16:creationId xmlns:a16="http://schemas.microsoft.com/office/drawing/2014/main" id="{9C483AF8-74CB-9361-C28D-9E03C56B0F6B}"/>
              </a:ext>
            </a:extLst>
          </p:cNvPr>
          <p:cNvSpPr>
            <a:spLocks noGrp="1"/>
          </p:cNvSpPr>
          <p:nvPr>
            <p:ph type="sldNum" sz="quarter" idx="12"/>
          </p:nvPr>
        </p:nvSpPr>
        <p:spPr>
          <a:xfrm>
            <a:off x="11403951" y="6425816"/>
            <a:ext cx="429768" cy="365125"/>
          </a:xfrm>
        </p:spPr>
        <p:txBody>
          <a:bodyPr vert="horz" lIns="91440" tIns="45720" rIns="91440" bIns="45720" rtlCol="0">
            <a:normAutofit/>
          </a:bodyPr>
          <a:lstStyle/>
          <a:p>
            <a:pPr>
              <a:spcAft>
                <a:spcPts val="600"/>
              </a:spcAft>
            </a:pPr>
            <a:fld id="{6E91CC32-6A6B-4E2E-BBA1-6864F305DA26}" type="slidenum">
              <a:rPr lang="en-US"/>
              <a:pPr>
                <a:spcAft>
                  <a:spcPts val="600"/>
                </a:spcAft>
              </a:pPr>
              <a:t>5</a:t>
            </a:fld>
            <a:endParaRPr lang="en-US"/>
          </a:p>
        </p:txBody>
      </p:sp>
    </p:spTree>
    <p:extLst>
      <p:ext uri="{BB962C8B-B14F-4D97-AF65-F5344CB8AC3E}">
        <p14:creationId xmlns:p14="http://schemas.microsoft.com/office/powerpoint/2010/main" val="2579964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3DA6A-9A4C-2471-7FE5-61B2DBC6CDC0}"/>
              </a:ext>
            </a:extLst>
          </p:cNvPr>
          <p:cNvSpPr>
            <a:spLocks noGrp="1"/>
          </p:cNvSpPr>
          <p:nvPr>
            <p:ph type="title"/>
          </p:nvPr>
        </p:nvSpPr>
        <p:spPr>
          <a:xfrm>
            <a:off x="317057" y="753762"/>
            <a:ext cx="3229942" cy="5436609"/>
          </a:xfrm>
        </p:spPr>
        <p:txBody>
          <a:bodyPr anchor="t">
            <a:normAutofit/>
          </a:bodyPr>
          <a:lstStyle/>
          <a:p>
            <a:r>
              <a:rPr lang="en-US" sz="4000">
                <a:solidFill>
                  <a:schemeClr val="bg1"/>
                </a:solidFill>
              </a:rPr>
              <a:t>Game 1:</a:t>
            </a:r>
            <a:br>
              <a:rPr lang="en-US" sz="4000">
                <a:solidFill>
                  <a:schemeClr val="bg1"/>
                </a:solidFill>
              </a:rPr>
            </a:br>
            <a:r>
              <a:rPr lang="en-US" sz="4000">
                <a:solidFill>
                  <a:schemeClr val="bg1"/>
                </a:solidFill>
              </a:rPr>
              <a:t>Original Code</a:t>
            </a:r>
          </a:p>
        </p:txBody>
      </p:sp>
      <p:sp>
        <p:nvSpPr>
          <p:cNvPr id="4" name="Date Placeholder 3">
            <a:extLst>
              <a:ext uri="{FF2B5EF4-FFF2-40B4-BE49-F238E27FC236}">
                <a16:creationId xmlns:a16="http://schemas.microsoft.com/office/drawing/2014/main" id="{C014A3E9-4C7D-8B06-0D4B-9222E3D8AC9F}"/>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13" name="Freeform: Shape 12">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3E9913C-F3EF-9BD0-985E-EA47045F140E}"/>
              </a:ext>
            </a:extLst>
          </p:cNvPr>
          <p:cNvSpPr>
            <a:spLocks noGrp="1"/>
          </p:cNvSpPr>
          <p:nvPr>
            <p:ph idx="1"/>
          </p:nvPr>
        </p:nvSpPr>
        <p:spPr>
          <a:xfrm>
            <a:off x="4911437" y="702700"/>
            <a:ext cx="6232214" cy="5423847"/>
          </a:xfrm>
        </p:spPr>
        <p:txBody>
          <a:bodyPr anchor="t">
            <a:normAutofit/>
          </a:bodyPr>
          <a:lstStyle/>
          <a:p>
            <a:pPr>
              <a:lnSpc>
                <a:spcPct val="110000"/>
              </a:lnSpc>
            </a:pPr>
            <a:r>
              <a:rPr lang="en-US" sz="2200" b="1"/>
              <a:t>Core Functions:</a:t>
            </a:r>
          </a:p>
          <a:p>
            <a:pPr lvl="1">
              <a:lnSpc>
                <a:spcPct val="110000"/>
              </a:lnSpc>
            </a:pPr>
            <a:r>
              <a:rPr lang="en-US" sz="2200">
                <a:highlight>
                  <a:srgbClr val="808000"/>
                </a:highlight>
              </a:rPr>
              <a:t>grid():</a:t>
            </a:r>
            <a:r>
              <a:rPr lang="en-US" sz="2200"/>
              <a:t> Draws the color tiles on the game board.</a:t>
            </a:r>
          </a:p>
          <a:p>
            <a:pPr lvl="1">
              <a:lnSpc>
                <a:spcPct val="110000"/>
              </a:lnSpc>
            </a:pPr>
            <a:r>
              <a:rPr lang="en-US" sz="2200">
                <a:highlight>
                  <a:srgbClr val="808000"/>
                </a:highlight>
              </a:rPr>
              <a:t>flash():</a:t>
            </a:r>
            <a:r>
              <a:rPr lang="en-US" sz="2200"/>
              <a:t> Illuminates a tile when it is part of the sequence or clicked by the player.</a:t>
            </a:r>
          </a:p>
          <a:p>
            <a:pPr lvl="1">
              <a:lnSpc>
                <a:spcPct val="110000"/>
              </a:lnSpc>
            </a:pPr>
            <a:r>
              <a:rPr lang="en-US" sz="2200">
                <a:highlight>
                  <a:srgbClr val="808000"/>
                </a:highlight>
              </a:rPr>
              <a:t>grow():</a:t>
            </a:r>
            <a:r>
              <a:rPr lang="en-US" sz="2200"/>
              <a:t> Adds a random tile to the current sequence and flashes the entire sequence for the player to memorize.</a:t>
            </a:r>
          </a:p>
          <a:p>
            <a:pPr lvl="1">
              <a:lnSpc>
                <a:spcPct val="110000"/>
              </a:lnSpc>
            </a:pPr>
            <a:r>
              <a:rPr lang="en-US" sz="2200">
                <a:highlight>
                  <a:srgbClr val="808000"/>
                </a:highlight>
              </a:rPr>
              <a:t>tap():</a:t>
            </a:r>
            <a:r>
              <a:rPr lang="en-US" sz="2200"/>
              <a:t> Handles player's input via mouse clicks, checking if the tapped tile matches the sequence.</a:t>
            </a:r>
          </a:p>
          <a:p>
            <a:pPr lvl="1">
              <a:lnSpc>
                <a:spcPct val="110000"/>
              </a:lnSpc>
            </a:pPr>
            <a:r>
              <a:rPr lang="en-US" sz="2200">
                <a:highlight>
                  <a:srgbClr val="808000"/>
                </a:highlight>
              </a:rPr>
              <a:t>start():</a:t>
            </a:r>
            <a:r>
              <a:rPr lang="en-US" sz="2200"/>
              <a:t> Initializes the game when the player clicks on the screen for the first time.</a:t>
            </a:r>
          </a:p>
        </p:txBody>
      </p:sp>
      <p:sp>
        <p:nvSpPr>
          <p:cNvPr id="6" name="Slide Number Placeholder 5">
            <a:extLst>
              <a:ext uri="{FF2B5EF4-FFF2-40B4-BE49-F238E27FC236}">
                <a16:creationId xmlns:a16="http://schemas.microsoft.com/office/drawing/2014/main" id="{1FFC0C87-C0F1-5068-C1B2-C3109BACDFCE}"/>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6</a:t>
            </a:fld>
            <a:endParaRPr lang="en-US"/>
          </a:p>
        </p:txBody>
      </p:sp>
    </p:spTree>
    <p:extLst>
      <p:ext uri="{BB962C8B-B14F-4D97-AF65-F5344CB8AC3E}">
        <p14:creationId xmlns:p14="http://schemas.microsoft.com/office/powerpoint/2010/main" val="1822933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31DF74-B906-CEC1-4D46-D8B34A3DCDD4}"/>
              </a:ext>
            </a:extLst>
          </p:cNvPr>
          <p:cNvSpPr>
            <a:spLocks noGrp="1"/>
          </p:cNvSpPr>
          <p:nvPr>
            <p:ph type="title"/>
          </p:nvPr>
        </p:nvSpPr>
        <p:spPr>
          <a:xfrm>
            <a:off x="317057" y="753762"/>
            <a:ext cx="3229942" cy="5436609"/>
          </a:xfrm>
        </p:spPr>
        <p:txBody>
          <a:bodyPr anchor="t">
            <a:normAutofit/>
          </a:bodyPr>
          <a:lstStyle/>
          <a:p>
            <a:r>
              <a:rPr lang="en-US" sz="4000">
                <a:solidFill>
                  <a:schemeClr val="bg1"/>
                </a:solidFill>
              </a:rPr>
              <a:t>Game 1:</a:t>
            </a:r>
            <a:br>
              <a:rPr lang="en-US" sz="4000">
                <a:solidFill>
                  <a:schemeClr val="bg1"/>
                </a:solidFill>
              </a:rPr>
            </a:br>
            <a:r>
              <a:rPr lang="en-US" sz="4000">
                <a:solidFill>
                  <a:schemeClr val="bg1"/>
                </a:solidFill>
              </a:rPr>
              <a:t>Changes</a:t>
            </a:r>
          </a:p>
        </p:txBody>
      </p:sp>
      <p:sp>
        <p:nvSpPr>
          <p:cNvPr id="4" name="Date Placeholder 3">
            <a:extLst>
              <a:ext uri="{FF2B5EF4-FFF2-40B4-BE49-F238E27FC236}">
                <a16:creationId xmlns:a16="http://schemas.microsoft.com/office/drawing/2014/main" id="{87A46C4B-E698-4D45-FFDD-D80443342052}"/>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13" name="Freeform: Shape 12">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9C586FF-3958-2FB7-C466-313B8DDCA09B}"/>
              </a:ext>
            </a:extLst>
          </p:cNvPr>
          <p:cNvSpPr>
            <a:spLocks noGrp="1"/>
          </p:cNvSpPr>
          <p:nvPr>
            <p:ph idx="1"/>
          </p:nvPr>
        </p:nvSpPr>
        <p:spPr>
          <a:xfrm>
            <a:off x="4911437" y="702700"/>
            <a:ext cx="6232214" cy="5423847"/>
          </a:xfrm>
        </p:spPr>
        <p:txBody>
          <a:bodyPr anchor="t">
            <a:normAutofit/>
          </a:bodyPr>
          <a:lstStyle/>
          <a:p>
            <a:pPr>
              <a:lnSpc>
                <a:spcPct val="110000"/>
              </a:lnSpc>
            </a:pPr>
            <a:r>
              <a:rPr lang="en-US" sz="2000" b="1"/>
              <a:t>Sound Integration:</a:t>
            </a:r>
          </a:p>
          <a:p>
            <a:pPr lvl="1">
              <a:lnSpc>
                <a:spcPct val="110000"/>
              </a:lnSpc>
            </a:pPr>
            <a:r>
              <a:rPr lang="en-US" sz="2000"/>
              <a:t>Sound Files: Maps sound files to each color tile and loads them using </a:t>
            </a:r>
            <a:r>
              <a:rPr lang="en-US" sz="2000">
                <a:highlight>
                  <a:srgbClr val="808000"/>
                </a:highlight>
              </a:rPr>
              <a:t>pygame.mixer.Sound</a:t>
            </a:r>
            <a:r>
              <a:rPr lang="en-US" sz="2000"/>
              <a:t>.</a:t>
            </a:r>
          </a:p>
          <a:p>
            <a:pPr lvl="2">
              <a:lnSpc>
                <a:spcPct val="110000"/>
              </a:lnSpc>
            </a:pPr>
            <a:r>
              <a:rPr lang="en-US" sz="1800"/>
              <a:t>Each sound file has a different pitch, depending on the color</a:t>
            </a:r>
          </a:p>
          <a:p>
            <a:pPr lvl="1">
              <a:lnSpc>
                <a:spcPct val="110000"/>
              </a:lnSpc>
            </a:pPr>
            <a:r>
              <a:rPr lang="en-US" sz="2000"/>
              <a:t>Error Handling: Includes checks to ensure sound files load correctly, with error feedback if they fail.</a:t>
            </a:r>
          </a:p>
          <a:p>
            <a:pPr>
              <a:lnSpc>
                <a:spcPct val="110000"/>
              </a:lnSpc>
            </a:pPr>
            <a:r>
              <a:rPr lang="en-US" sz="2000" b="1"/>
              <a:t>Score Tracking:</a:t>
            </a:r>
          </a:p>
          <a:p>
            <a:pPr lvl="1">
              <a:lnSpc>
                <a:spcPct val="110000"/>
              </a:lnSpc>
            </a:pPr>
            <a:r>
              <a:rPr lang="en-US" sz="2000"/>
              <a:t>Introduces a scoring system, where the player earns points for each successful round.</a:t>
            </a:r>
          </a:p>
          <a:p>
            <a:pPr lvl="1">
              <a:lnSpc>
                <a:spcPct val="110000"/>
              </a:lnSpc>
            </a:pPr>
            <a:r>
              <a:rPr lang="en-US" sz="2000"/>
              <a:t>Displays the score dynamically in the middle of the game window using the </a:t>
            </a:r>
            <a:r>
              <a:rPr lang="en-US" sz="2000">
                <a:highlight>
                  <a:srgbClr val="808000"/>
                </a:highlight>
              </a:rPr>
              <a:t>show_score() </a:t>
            </a:r>
            <a:r>
              <a:rPr lang="en-US" sz="2000"/>
              <a:t>function.</a:t>
            </a:r>
          </a:p>
        </p:txBody>
      </p:sp>
      <p:sp>
        <p:nvSpPr>
          <p:cNvPr id="6" name="Slide Number Placeholder 5">
            <a:extLst>
              <a:ext uri="{FF2B5EF4-FFF2-40B4-BE49-F238E27FC236}">
                <a16:creationId xmlns:a16="http://schemas.microsoft.com/office/drawing/2014/main" id="{421D6F76-16A8-75B4-2C74-45BCFF5DDCBF}"/>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7</a:t>
            </a:fld>
            <a:endParaRPr lang="en-US"/>
          </a:p>
        </p:txBody>
      </p:sp>
      <p:pic>
        <p:nvPicPr>
          <p:cNvPr id="9" name="red">
            <a:hlinkClick r:id="" action="ppaction://media"/>
            <a:extLst>
              <a:ext uri="{FF2B5EF4-FFF2-40B4-BE49-F238E27FC236}">
                <a16:creationId xmlns:a16="http://schemas.microsoft.com/office/drawing/2014/main" id="{701ED03A-8C8A-EB21-9CD3-06A9E02F4AD5}"/>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340137" y="2805023"/>
            <a:ext cx="609600" cy="609600"/>
          </a:xfrm>
          <a:prstGeom prst="rect">
            <a:avLst/>
          </a:prstGeom>
        </p:spPr>
      </p:pic>
      <p:pic>
        <p:nvPicPr>
          <p:cNvPr id="10" name="blue">
            <a:hlinkClick r:id="" action="ppaction://media"/>
            <a:extLst>
              <a:ext uri="{FF2B5EF4-FFF2-40B4-BE49-F238E27FC236}">
                <a16:creationId xmlns:a16="http://schemas.microsoft.com/office/drawing/2014/main" id="{AAE773A2-7481-8AAB-EDA6-E9A63F9F2393}"/>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340137" y="3558785"/>
            <a:ext cx="609600" cy="609600"/>
          </a:xfrm>
          <a:prstGeom prst="rect">
            <a:avLst/>
          </a:prstGeom>
        </p:spPr>
      </p:pic>
      <p:pic>
        <p:nvPicPr>
          <p:cNvPr id="12" name="green">
            <a:hlinkClick r:id="" action="ppaction://media"/>
            <a:extLst>
              <a:ext uri="{FF2B5EF4-FFF2-40B4-BE49-F238E27FC236}">
                <a16:creationId xmlns:a16="http://schemas.microsoft.com/office/drawing/2014/main" id="{4042F069-CE91-E0DC-FE92-BA7D104D5DA0}"/>
              </a:ext>
            </a:extLst>
          </p:cNvPr>
          <p:cNvPicPr>
            <a:picLocks noChangeAspect="1"/>
          </p:cNvPicPr>
          <p:nvPr>
            <a:audioFile r:link="rId6"/>
            <p:extLst>
              <p:ext uri="{DAA4B4D4-6D71-4841-9C94-3DE7FCFB9230}">
                <p14:media xmlns:p14="http://schemas.microsoft.com/office/powerpoint/2010/main" r:embed="rId5"/>
              </p:ext>
            </p:extLst>
          </p:nvPr>
        </p:nvPicPr>
        <p:blipFill>
          <a:blip r:embed="rId11"/>
          <a:stretch>
            <a:fillRect/>
          </a:stretch>
        </p:blipFill>
        <p:spPr>
          <a:xfrm>
            <a:off x="340137" y="4312547"/>
            <a:ext cx="609600" cy="609600"/>
          </a:xfrm>
          <a:prstGeom prst="rect">
            <a:avLst/>
          </a:prstGeom>
        </p:spPr>
      </p:pic>
      <p:pic>
        <p:nvPicPr>
          <p:cNvPr id="14" name="yellow">
            <a:hlinkClick r:id="" action="ppaction://media"/>
            <a:extLst>
              <a:ext uri="{FF2B5EF4-FFF2-40B4-BE49-F238E27FC236}">
                <a16:creationId xmlns:a16="http://schemas.microsoft.com/office/drawing/2014/main" id="{48732840-8EB4-655B-5AB7-00BA1F983EE0}"/>
              </a:ext>
            </a:extLst>
          </p:cNvPr>
          <p:cNvPicPr>
            <a:picLocks noChangeAspect="1"/>
          </p:cNvPicPr>
          <p:nvPr>
            <a:audioFile r:link="rId8"/>
            <p:extLst>
              <p:ext uri="{DAA4B4D4-6D71-4841-9C94-3DE7FCFB9230}">
                <p14:media xmlns:p14="http://schemas.microsoft.com/office/powerpoint/2010/main" r:embed="rId7"/>
              </p:ext>
            </p:extLst>
          </p:nvPr>
        </p:nvPicPr>
        <p:blipFill>
          <a:blip r:embed="rId11"/>
          <a:stretch>
            <a:fillRect/>
          </a:stretch>
        </p:blipFill>
        <p:spPr>
          <a:xfrm>
            <a:off x="340137" y="5066309"/>
            <a:ext cx="609600" cy="609600"/>
          </a:xfrm>
          <a:prstGeom prst="rect">
            <a:avLst/>
          </a:prstGeom>
        </p:spPr>
      </p:pic>
      <p:sp>
        <p:nvSpPr>
          <p:cNvPr id="15" name="TextBox 14">
            <a:extLst>
              <a:ext uri="{FF2B5EF4-FFF2-40B4-BE49-F238E27FC236}">
                <a16:creationId xmlns:a16="http://schemas.microsoft.com/office/drawing/2014/main" id="{879D4B90-DB0B-F41E-3C43-B9199BCD2C5D}"/>
              </a:ext>
            </a:extLst>
          </p:cNvPr>
          <p:cNvSpPr txBox="1"/>
          <p:nvPr/>
        </p:nvSpPr>
        <p:spPr>
          <a:xfrm>
            <a:off x="1170433" y="2925157"/>
            <a:ext cx="676656" cy="369332"/>
          </a:xfrm>
          <a:prstGeom prst="rect">
            <a:avLst/>
          </a:prstGeom>
          <a:noFill/>
        </p:spPr>
        <p:txBody>
          <a:bodyPr wrap="square" rtlCol="0">
            <a:spAutoFit/>
          </a:bodyPr>
          <a:lstStyle/>
          <a:p>
            <a:r>
              <a:rPr lang="en-US">
                <a:solidFill>
                  <a:schemeClr val="bg1"/>
                </a:solidFill>
              </a:rPr>
              <a:t>Red</a:t>
            </a:r>
          </a:p>
        </p:txBody>
      </p:sp>
      <p:sp>
        <p:nvSpPr>
          <p:cNvPr id="16" name="TextBox 15">
            <a:extLst>
              <a:ext uri="{FF2B5EF4-FFF2-40B4-BE49-F238E27FC236}">
                <a16:creationId xmlns:a16="http://schemas.microsoft.com/office/drawing/2014/main" id="{E8F2C286-00BE-8203-4D2D-D2C8B63EDA7B}"/>
              </a:ext>
            </a:extLst>
          </p:cNvPr>
          <p:cNvSpPr txBox="1"/>
          <p:nvPr/>
        </p:nvSpPr>
        <p:spPr>
          <a:xfrm>
            <a:off x="1170434" y="3678919"/>
            <a:ext cx="676656" cy="369332"/>
          </a:xfrm>
          <a:prstGeom prst="rect">
            <a:avLst/>
          </a:prstGeom>
          <a:noFill/>
        </p:spPr>
        <p:txBody>
          <a:bodyPr wrap="square" rtlCol="0">
            <a:spAutoFit/>
          </a:bodyPr>
          <a:lstStyle/>
          <a:p>
            <a:r>
              <a:rPr lang="en-US">
                <a:solidFill>
                  <a:schemeClr val="bg1"/>
                </a:solidFill>
              </a:rPr>
              <a:t>Blue</a:t>
            </a:r>
          </a:p>
        </p:txBody>
      </p:sp>
      <p:sp>
        <p:nvSpPr>
          <p:cNvPr id="17" name="TextBox 16">
            <a:extLst>
              <a:ext uri="{FF2B5EF4-FFF2-40B4-BE49-F238E27FC236}">
                <a16:creationId xmlns:a16="http://schemas.microsoft.com/office/drawing/2014/main" id="{BA0E852D-FFA8-A48E-A179-78980D84DD17}"/>
              </a:ext>
            </a:extLst>
          </p:cNvPr>
          <p:cNvSpPr txBox="1"/>
          <p:nvPr/>
        </p:nvSpPr>
        <p:spPr>
          <a:xfrm>
            <a:off x="1170433" y="4432681"/>
            <a:ext cx="850392" cy="369332"/>
          </a:xfrm>
          <a:prstGeom prst="rect">
            <a:avLst/>
          </a:prstGeom>
          <a:noFill/>
        </p:spPr>
        <p:txBody>
          <a:bodyPr wrap="square" rtlCol="0">
            <a:spAutoFit/>
          </a:bodyPr>
          <a:lstStyle/>
          <a:p>
            <a:r>
              <a:rPr lang="en-US">
                <a:solidFill>
                  <a:schemeClr val="bg1"/>
                </a:solidFill>
              </a:rPr>
              <a:t>Green</a:t>
            </a:r>
          </a:p>
        </p:txBody>
      </p:sp>
      <p:sp>
        <p:nvSpPr>
          <p:cNvPr id="18" name="TextBox 17">
            <a:extLst>
              <a:ext uri="{FF2B5EF4-FFF2-40B4-BE49-F238E27FC236}">
                <a16:creationId xmlns:a16="http://schemas.microsoft.com/office/drawing/2014/main" id="{EC2D5CA3-4747-19F6-79BF-922017DEEEB8}"/>
              </a:ext>
            </a:extLst>
          </p:cNvPr>
          <p:cNvSpPr txBox="1"/>
          <p:nvPr/>
        </p:nvSpPr>
        <p:spPr>
          <a:xfrm>
            <a:off x="1175208" y="5186443"/>
            <a:ext cx="946200" cy="369332"/>
          </a:xfrm>
          <a:prstGeom prst="rect">
            <a:avLst/>
          </a:prstGeom>
          <a:noFill/>
        </p:spPr>
        <p:txBody>
          <a:bodyPr wrap="square" rtlCol="0">
            <a:spAutoFit/>
          </a:bodyPr>
          <a:lstStyle/>
          <a:p>
            <a:r>
              <a:rPr lang="en-US">
                <a:solidFill>
                  <a:schemeClr val="bg1"/>
                </a:solidFill>
              </a:rPr>
              <a:t>Yellow</a:t>
            </a:r>
          </a:p>
        </p:txBody>
      </p:sp>
    </p:spTree>
    <p:extLst>
      <p:ext uri="{BB962C8B-B14F-4D97-AF65-F5344CB8AC3E}">
        <p14:creationId xmlns:p14="http://schemas.microsoft.com/office/powerpoint/2010/main" val="391081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00"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100" fill="hold"/>
                                        <p:tgtEl>
                                          <p:spTgt spid="12"/>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100" fill="hold"/>
                                        <p:tgtEl>
                                          <p:spTgt spid="14"/>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110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9" fill="hold" display="0">
                  <p:stCondLst>
                    <p:cond delay="indefinite"/>
                  </p:stCondLst>
                  <p:endCondLst>
                    <p:cond evt="onStopAudio" delay="0">
                      <p:tgtEl>
                        <p:sldTgt/>
                      </p:tgtEl>
                    </p:cond>
                  </p:endCondLst>
                </p:cTn>
                <p:tgtEl>
                  <p:spTgt spid="10"/>
                </p:tgtEl>
              </p:cMediaNode>
            </p:audio>
            <p:audio>
              <p:cMediaNode vol="80000">
                <p:cTn id="20" fill="hold" display="0">
                  <p:stCondLst>
                    <p:cond delay="indefinite"/>
                  </p:stCondLst>
                  <p:endCondLst>
                    <p:cond evt="onStopAudio" delay="0">
                      <p:tgtEl>
                        <p:sldTgt/>
                      </p:tgtEl>
                    </p:cond>
                  </p:endCondLst>
                </p:cTn>
                <p:tgtEl>
                  <p:spTgt spid="12"/>
                </p:tgtEl>
              </p:cMediaNode>
            </p:audio>
            <p:audio>
              <p:cMediaNode vol="80000">
                <p:cTn id="21" fill="hold" display="0">
                  <p:stCondLst>
                    <p:cond delay="indefinite"/>
                  </p:stCondLst>
                  <p:endCondLst>
                    <p:cond evt="onStopAudio" delay="0">
                      <p:tgtEl>
                        <p:sldTgt/>
                      </p:tgtEl>
                    </p:cond>
                  </p:endCondLst>
                </p:cTn>
                <p:tgtEl>
                  <p:spTgt spid="14"/>
                </p:tgtEl>
              </p:cMediaNode>
            </p:audio>
            <p:audio>
              <p:cMediaNode vol="80000">
                <p:cTn id="22" fill="hold" display="0">
                  <p:stCondLst>
                    <p:cond delay="indefinite"/>
                  </p:stCondLst>
                  <p:endCondLst>
                    <p:cond evt="onStopAudio" delay="0">
                      <p:tgtEl>
                        <p:sldTgt/>
                      </p:tgtEl>
                    </p:cond>
                  </p:endCondLst>
                </p:cTn>
                <p:tgtEl>
                  <p:spTgt spid="9"/>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F0EA29-5E79-34B8-5A36-9C40C5307A1A}"/>
              </a:ext>
            </a:extLst>
          </p:cNvPr>
          <p:cNvSpPr>
            <a:spLocks noGrp="1"/>
          </p:cNvSpPr>
          <p:nvPr>
            <p:ph type="title"/>
          </p:nvPr>
        </p:nvSpPr>
        <p:spPr>
          <a:xfrm>
            <a:off x="317057" y="753762"/>
            <a:ext cx="3229942" cy="5436609"/>
          </a:xfrm>
        </p:spPr>
        <p:txBody>
          <a:bodyPr anchor="t">
            <a:normAutofit/>
          </a:bodyPr>
          <a:lstStyle/>
          <a:p>
            <a:r>
              <a:rPr lang="en-US" sz="4000">
                <a:solidFill>
                  <a:schemeClr val="bg1"/>
                </a:solidFill>
              </a:rPr>
              <a:t>Game 1:</a:t>
            </a:r>
            <a:br>
              <a:rPr lang="en-US" sz="4000">
                <a:solidFill>
                  <a:schemeClr val="bg1"/>
                </a:solidFill>
              </a:rPr>
            </a:br>
            <a:r>
              <a:rPr lang="en-US" sz="4000">
                <a:solidFill>
                  <a:schemeClr val="bg1"/>
                </a:solidFill>
              </a:rPr>
              <a:t>Changes (Cont.)</a:t>
            </a:r>
          </a:p>
        </p:txBody>
      </p:sp>
      <p:sp>
        <p:nvSpPr>
          <p:cNvPr id="4" name="Date Placeholder 3">
            <a:extLst>
              <a:ext uri="{FF2B5EF4-FFF2-40B4-BE49-F238E27FC236}">
                <a16:creationId xmlns:a16="http://schemas.microsoft.com/office/drawing/2014/main" id="{319B2085-B00B-D2A5-388A-D40E8097D57C}"/>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13" name="Freeform: Shape 12">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5BBABAF-7F71-2F69-AED1-7868BCB2EB34}"/>
              </a:ext>
            </a:extLst>
          </p:cNvPr>
          <p:cNvSpPr>
            <a:spLocks noGrp="1"/>
          </p:cNvSpPr>
          <p:nvPr>
            <p:ph idx="1"/>
          </p:nvPr>
        </p:nvSpPr>
        <p:spPr>
          <a:xfrm>
            <a:off x="4911437" y="702700"/>
            <a:ext cx="6232214" cy="5423847"/>
          </a:xfrm>
        </p:spPr>
        <p:txBody>
          <a:bodyPr anchor="t">
            <a:normAutofit/>
          </a:bodyPr>
          <a:lstStyle/>
          <a:p>
            <a:r>
              <a:rPr lang="en-US" sz="2400" b="1"/>
              <a:t>Enhanced Core Functions:</a:t>
            </a:r>
          </a:p>
          <a:p>
            <a:pPr lvl="1"/>
            <a:r>
              <a:rPr lang="en-US" sz="2400">
                <a:highlight>
                  <a:srgbClr val="808000"/>
                </a:highlight>
              </a:rPr>
              <a:t>flash():</a:t>
            </a:r>
            <a:r>
              <a:rPr lang="en-US" sz="2400"/>
              <a:t> Plays a sound corresponding to the tile color in addition to flashing the tile.</a:t>
            </a:r>
          </a:p>
          <a:p>
            <a:pPr lvl="1"/>
            <a:r>
              <a:rPr lang="en-US" sz="2400">
                <a:highlight>
                  <a:srgbClr val="808000"/>
                </a:highlight>
              </a:rPr>
              <a:t>grow():</a:t>
            </a:r>
            <a:r>
              <a:rPr lang="en-US" sz="2400"/>
              <a:t> Increases the sequence length and score, then updates the displayed score.</a:t>
            </a:r>
          </a:p>
          <a:p>
            <a:pPr lvl="1"/>
            <a:r>
              <a:rPr lang="en-US" sz="2400">
                <a:highlight>
                  <a:srgbClr val="808000"/>
                </a:highlight>
              </a:rPr>
              <a:t>tap():</a:t>
            </a:r>
            <a:r>
              <a:rPr lang="en-US" sz="2400"/>
              <a:t> Checks player input against the sequence and resets the score to zero upon error, updating the display immediately.</a:t>
            </a:r>
          </a:p>
        </p:txBody>
      </p:sp>
      <p:sp>
        <p:nvSpPr>
          <p:cNvPr id="6" name="Slide Number Placeholder 5">
            <a:extLst>
              <a:ext uri="{FF2B5EF4-FFF2-40B4-BE49-F238E27FC236}">
                <a16:creationId xmlns:a16="http://schemas.microsoft.com/office/drawing/2014/main" id="{BF380FC8-B852-EEE1-7921-1B44949F22CF}"/>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8</a:t>
            </a:fld>
            <a:endParaRPr lang="en-US"/>
          </a:p>
        </p:txBody>
      </p:sp>
    </p:spTree>
    <p:extLst>
      <p:ext uri="{BB962C8B-B14F-4D97-AF65-F5344CB8AC3E}">
        <p14:creationId xmlns:p14="http://schemas.microsoft.com/office/powerpoint/2010/main" val="3226282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E60BB0-15C5-3FAB-5815-ECC8FF9E9A68}"/>
              </a:ext>
            </a:extLst>
          </p:cNvPr>
          <p:cNvSpPr>
            <a:spLocks noGrp="1"/>
          </p:cNvSpPr>
          <p:nvPr>
            <p:ph type="title"/>
          </p:nvPr>
        </p:nvSpPr>
        <p:spPr>
          <a:xfrm>
            <a:off x="317057" y="753762"/>
            <a:ext cx="3229942" cy="5436609"/>
          </a:xfrm>
        </p:spPr>
        <p:txBody>
          <a:bodyPr anchor="t">
            <a:normAutofit/>
          </a:bodyPr>
          <a:lstStyle/>
          <a:p>
            <a:r>
              <a:rPr lang="en-US" sz="4000">
                <a:solidFill>
                  <a:schemeClr val="bg1"/>
                </a:solidFill>
              </a:rPr>
              <a:t>Game 1:</a:t>
            </a:r>
            <a:br>
              <a:rPr lang="en-US" sz="4000">
                <a:solidFill>
                  <a:schemeClr val="bg1"/>
                </a:solidFill>
              </a:rPr>
            </a:br>
            <a:r>
              <a:rPr lang="en-US" sz="4000">
                <a:solidFill>
                  <a:schemeClr val="bg1"/>
                </a:solidFill>
              </a:rPr>
              <a:t>Modified Demo</a:t>
            </a:r>
          </a:p>
        </p:txBody>
      </p:sp>
      <p:sp>
        <p:nvSpPr>
          <p:cNvPr id="4" name="Date Placeholder 3">
            <a:extLst>
              <a:ext uri="{FF2B5EF4-FFF2-40B4-BE49-F238E27FC236}">
                <a16:creationId xmlns:a16="http://schemas.microsoft.com/office/drawing/2014/main" id="{A2BDA0C9-B6F6-302C-6055-A9390B369C21}"/>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13" name="Freeform: Shape 12">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A screenshot of a computer&#10;&#10;Description automatically generated">
            <a:extLst>
              <a:ext uri="{FF2B5EF4-FFF2-40B4-BE49-F238E27FC236}">
                <a16:creationId xmlns:a16="http://schemas.microsoft.com/office/drawing/2014/main" id="{6B0CE421-E168-1C0B-0800-7F53BF2483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8212" y="1262063"/>
            <a:ext cx="4019550" cy="4305300"/>
          </a:xfrm>
        </p:spPr>
      </p:pic>
      <p:sp>
        <p:nvSpPr>
          <p:cNvPr id="6" name="Slide Number Placeholder 5">
            <a:extLst>
              <a:ext uri="{FF2B5EF4-FFF2-40B4-BE49-F238E27FC236}">
                <a16:creationId xmlns:a16="http://schemas.microsoft.com/office/drawing/2014/main" id="{4A451C4F-086A-F936-546B-BE16F198A32B}"/>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9</a:t>
            </a:fld>
            <a:endParaRPr lang="en-US"/>
          </a:p>
        </p:txBody>
      </p:sp>
    </p:spTree>
    <p:extLst>
      <p:ext uri="{BB962C8B-B14F-4D97-AF65-F5344CB8AC3E}">
        <p14:creationId xmlns:p14="http://schemas.microsoft.com/office/powerpoint/2010/main" val="2441749249"/>
      </p:ext>
    </p:extLst>
  </p:cSld>
  <p:clrMapOvr>
    <a:masterClrMapping/>
  </p:clrMapOvr>
</p:sld>
</file>

<file path=ppt/theme/theme1.xml><?xml version="1.0" encoding="utf-8"?>
<a:theme xmlns:a="http://schemas.openxmlformats.org/drawingml/2006/main" name="Dylan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3caed55-cbe1-49ee-91b4-d696fa916f5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9958AD447FCC14689F24869C2C505A8" ma:contentTypeVersion="16" ma:contentTypeDescription="Create a new document." ma:contentTypeScope="" ma:versionID="67b66d4b80f63d10d3ab5baae10613a2">
  <xsd:schema xmlns:xsd="http://www.w3.org/2001/XMLSchema" xmlns:xs="http://www.w3.org/2001/XMLSchema" xmlns:p="http://schemas.microsoft.com/office/2006/metadata/properties" xmlns:ns3="93caed55-cbe1-49ee-91b4-d696fa916f5f" xmlns:ns4="04c8482a-24e2-4fc6-a0c5-5ead419c090c" targetNamespace="http://schemas.microsoft.com/office/2006/metadata/properties" ma:root="true" ma:fieldsID="a4de68c0bf06b4b0379aae62b8d1a7fd" ns3:_="" ns4:_="">
    <xsd:import namespace="93caed55-cbe1-49ee-91b4-d696fa916f5f"/>
    <xsd:import namespace="04c8482a-24e2-4fc6-a0c5-5ead419c090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LengthInSeconds"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caed55-cbe1-49ee-91b4-d696fa916f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4c8482a-24e2-4fc6-a0c5-5ead419c090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88ADE3-0236-4326-8AB2-4646ED967DF1}">
  <ds:schemaRefs>
    <ds:schemaRef ds:uri="04c8482a-24e2-4fc6-a0c5-5ead419c090c"/>
    <ds:schemaRef ds:uri="93caed55-cbe1-49ee-91b4-d696fa916f5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A2FFE30-F332-48E5-854E-DA043EDA6516}">
  <ds:schemaRefs>
    <ds:schemaRef ds:uri="04c8482a-24e2-4fc6-a0c5-5ead419c090c"/>
    <ds:schemaRef ds:uri="93caed55-cbe1-49ee-91b4-d696fa916f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DC88E29-7713-4D46-9AAC-7939F79C68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8</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DylanVTI</vt:lpstr>
      <vt:lpstr>Part 1: Quiz Maker </vt:lpstr>
      <vt:lpstr>Quiz Requirements </vt:lpstr>
      <vt:lpstr>Part 2: The Games</vt:lpstr>
      <vt:lpstr>Game 1:  Simon Memory Game</vt:lpstr>
      <vt:lpstr>Game 1: Original Demo</vt:lpstr>
      <vt:lpstr>Game 1: Original Code</vt:lpstr>
      <vt:lpstr>Game 1: Changes</vt:lpstr>
      <vt:lpstr>Game 1: Changes (Cont.)</vt:lpstr>
      <vt:lpstr>Game 1: Modified Demo</vt:lpstr>
      <vt:lpstr>Game 2: Snake</vt:lpstr>
      <vt:lpstr>Game 2: Original Demo</vt:lpstr>
      <vt:lpstr>Game 2: Original Code</vt:lpstr>
      <vt:lpstr>Game 2: Changes</vt:lpstr>
      <vt:lpstr>Game 2: Changes (Cont.)</vt:lpstr>
      <vt:lpstr>Game 2: Modified 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2: The Games</dc:title>
  <dc:creator>Maxwell, Connor J</dc:creator>
  <cp:revision>47</cp:revision>
  <dcterms:created xsi:type="dcterms:W3CDTF">2024-04-16T21:13:39Z</dcterms:created>
  <dcterms:modified xsi:type="dcterms:W3CDTF">2024-04-17T01:25:28Z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14c80f-f1ea-4d98-8793-96e1abe086b5_Enabled">
    <vt:lpwstr>true</vt:lpwstr>
  </property>
  <property fmtid="{D5CDD505-2E9C-101B-9397-08002B2CF9AE}" pid="3" name="MSIP_Label_6914c80f-f1ea-4d98-8793-96e1abe086b5_SetDate">
    <vt:lpwstr>2024-04-16T21:21:36Z</vt:lpwstr>
  </property>
  <property fmtid="{D5CDD505-2E9C-101B-9397-08002B2CF9AE}" pid="4" name="MSIP_Label_6914c80f-f1ea-4d98-8793-96e1abe086b5_Method">
    <vt:lpwstr>Standard</vt:lpwstr>
  </property>
  <property fmtid="{D5CDD505-2E9C-101B-9397-08002B2CF9AE}" pid="5" name="MSIP_Label_6914c80f-f1ea-4d98-8793-96e1abe086b5_Name">
    <vt:lpwstr>defa4170-0d19-0005-0004-bc88714345d2</vt:lpwstr>
  </property>
  <property fmtid="{D5CDD505-2E9C-101B-9397-08002B2CF9AE}" pid="6" name="MSIP_Label_6914c80f-f1ea-4d98-8793-96e1abe086b5_SiteId">
    <vt:lpwstr>86555dba-073b-4ff7-b7d1-b73a77c5bd92</vt:lpwstr>
  </property>
  <property fmtid="{D5CDD505-2E9C-101B-9397-08002B2CF9AE}" pid="7" name="MSIP_Label_6914c80f-f1ea-4d98-8793-96e1abe086b5_ActionId">
    <vt:lpwstr>d5fef8c6-f7e8-469c-b282-6608186d9d53</vt:lpwstr>
  </property>
  <property fmtid="{D5CDD505-2E9C-101B-9397-08002B2CF9AE}" pid="8" name="MSIP_Label_6914c80f-f1ea-4d98-8793-96e1abe086b5_ContentBits">
    <vt:lpwstr>0</vt:lpwstr>
  </property>
  <property fmtid="{D5CDD505-2E9C-101B-9397-08002B2CF9AE}" pid="9" name="ContentTypeId">
    <vt:lpwstr>0x01010069958AD447FCC14689F24869C2C505A8</vt:lpwstr>
  </property>
</Properties>
</file>