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Abadi" panose="020B0604020104020204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frGmCM7ZMLyQjJu1banG5gRv1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DFB02F-80E1-4181-898C-FE2BC975ECE8}">
  <a:tblStyle styleId="{0FDFB02F-80E1-4181-898C-FE2BC975ECE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FE7"/>
          </a:solidFill>
        </a:fill>
      </a:tcStyle>
    </a:wholeTbl>
    <a:band1H>
      <a:tcTxStyle/>
      <a:tcStyle>
        <a:tcBdr/>
        <a:fill>
          <a:solidFill>
            <a:srgbClr val="D3D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3DECB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AEF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AEF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DBC83-5DC6-46D9-9529-7B2F5B0A4A7D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BECE7"/>
          </a:solidFill>
        </a:fill>
      </a:tcStyle>
    </a:wholeTbl>
    <a:band1H>
      <a:tcTxStyle/>
      <a:tcStyle>
        <a:tcBdr/>
        <a:fill>
          <a:solidFill>
            <a:srgbClr val="F6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6D6CC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BEC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BEC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8EAD93-209D-4691-A991-5DF2C8DE14AF}" styleName="Table_2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A"/>
          </a:solidFill>
        </a:fill>
      </a:tcStyle>
    </a:wholeTbl>
    <a:band1H>
      <a:tcTxStyle/>
      <a:tcStyle>
        <a:tcBdr/>
        <a:fill>
          <a:solidFill>
            <a:srgbClr val="CACC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C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badi" panose="020B0604020104020204" pitchFamily="34" charset="0"/>
              </a:rPr>
              <a:t>10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2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04" name="Google Shape;104;p3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19" name="Google Shape;119;p3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Google Shape;11;p2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2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2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2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quilibriumm/sleep-efficienc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eepspace.com/sleep-cycles/" TargetMode="External"/><Relationship Id="rId5" Type="http://schemas.openxmlformats.org/officeDocument/2006/relationships/hyperlink" Target="https://www.verywellhealth.com/the-four-stages-of-sleep-2795920" TargetMode="External"/><Relationship Id="rId4" Type="http://schemas.openxmlformats.org/officeDocument/2006/relationships/hyperlink" Target="https://www.sleepfoundation.org/stages-of-slee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5900" y="951807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b="1"/>
              <a:t>EDA MINI PROJECT</a:t>
            </a:r>
            <a:br>
              <a:rPr lang="en-US" b="1"/>
            </a:b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675900" y="3119275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>
                <a:solidFill>
                  <a:schemeClr val="lt1"/>
                </a:solidFill>
              </a:rPr>
              <a:t>Sleep Efficiency</a:t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675900" y="392360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</a:pPr>
            <a:r>
              <a:rPr lang="en-US" sz="2100" b="1" i="0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1 Presentation</a:t>
            </a:r>
            <a:endParaRPr b="1" dirty="0">
              <a:latin typeface="Abadi" panose="020B0604020104020204" pitchFamily="34" charset="0"/>
            </a:endParaRPr>
          </a:p>
        </p:txBody>
      </p:sp>
      <p:cxnSp>
        <p:nvCxnSpPr>
          <p:cNvPr id="146" name="Google Shape;146;p1"/>
          <p:cNvCxnSpPr/>
          <p:nvPr/>
        </p:nvCxnSpPr>
        <p:spPr>
          <a:xfrm>
            <a:off x="753484" y="3826933"/>
            <a:ext cx="5913323" cy="0"/>
          </a:xfrm>
          <a:prstGeom prst="straightConnector1">
            <a:avLst/>
          </a:prstGeom>
          <a:noFill/>
          <a:ln w="28575" cap="flat" cmpd="sng">
            <a:solidFill>
              <a:schemeClr val="l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7" name="Google Shape;14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650" y="3826933"/>
            <a:ext cx="3716740" cy="2629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224443" y="1371600"/>
            <a:ext cx="8895384" cy="104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there a relationship between age and sleep efficiency?</a:t>
            </a:r>
            <a:endParaRPr sz="2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Result: Yes, have significant different between male and female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440" y="2724988"/>
            <a:ext cx="6538546" cy="3336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10"/>
          <p:cNvGraphicFramePr/>
          <p:nvPr/>
        </p:nvGraphicFramePr>
        <p:xfrm>
          <a:off x="291240" y="2724988"/>
          <a:ext cx="4884600" cy="1320830"/>
        </p:xfrm>
        <a:graphic>
          <a:graphicData uri="http://schemas.openxmlformats.org/drawingml/2006/table">
            <a:tbl>
              <a:tblPr firstRow="1" bandRow="1">
                <a:noFill/>
                <a:tableStyleId>{7A8EAD93-209D-4691-A991-5DF2C8DE14AF}</a:tableStyleId>
              </a:tblPr>
              <a:tblGrid>
                <a:gridCol w="162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Lowest Sleep Efficiency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Highest Sleep Efficiency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Male (Age)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60-65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Female (Age)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55-65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40-50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8" name="Google Shape;218;p10"/>
          <p:cNvPicPr preferRelativeResize="0"/>
          <p:nvPr/>
        </p:nvPicPr>
        <p:blipFill rotWithShape="1">
          <a:blip r:embed="rId4">
            <a:alphaModFix/>
          </a:blip>
          <a:srcRect r="43530"/>
          <a:stretch/>
        </p:blipFill>
        <p:spPr>
          <a:xfrm>
            <a:off x="291239" y="4496121"/>
            <a:ext cx="4879443" cy="9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252578" y="1132398"/>
            <a:ext cx="686567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smoking affect sleep patterns?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Result: Non-smokers have better sleep efficiency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CFEC9-52AE-4E77-8CA4-1ED5BB00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4" y="3266782"/>
            <a:ext cx="5201376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CCEF9-8162-4B65-BC5B-E53AD550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494" y="2007205"/>
            <a:ext cx="4601217" cy="45631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83127" y="1184007"/>
            <a:ext cx="12102993" cy="14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there a relationship between Deep sleep %, Light sleep %, REM sleep %, and Sleep efficiency?</a:t>
            </a:r>
            <a:endParaRPr lang="en-US" sz="1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Deep sleep % will have higher sleep efficiency. (Positive) 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Light sleep % will have lower sleep efficiency.(Negative) </a:t>
            </a:r>
            <a:endParaRPr sz="1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people has 20-30% REM sleep. REM sleep does not affect on sleep efficiency.(No effect)</a:t>
            </a:r>
            <a:endParaRPr sz="1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414" y="2891009"/>
            <a:ext cx="5970710" cy="37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1139" y="2891009"/>
            <a:ext cx="5436210" cy="13980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80C5E8-DF14-4910-B442-8000A5D9B0C1}"/>
              </a:ext>
            </a:extLst>
          </p:cNvPr>
          <p:cNvSpPr txBox="1"/>
          <p:nvPr/>
        </p:nvSpPr>
        <p:spPr>
          <a:xfrm>
            <a:off x="6260124" y="4588069"/>
            <a:ext cx="5760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More than 50% of deep sleep provides 70-95% sleep efficiency.</a:t>
            </a:r>
          </a:p>
          <a:p>
            <a:r>
              <a:rPr lang="en-US" dirty="0">
                <a:latin typeface="Century Gothic" panose="020B0502020202020204" pitchFamily="34" charset="0"/>
              </a:rPr>
              <a:t>Below 25% of light sleep provides 70% - 95% sleep efficiency.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224443" y="1371600"/>
            <a:ext cx="11899411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exercise affect sleep efficiency?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Result: do more exercise, get better sleep efficiency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844F9-DD61-4711-9682-6BA2CC22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3" y="3093341"/>
            <a:ext cx="5688085" cy="3252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9505D-6309-4A77-89C8-E210454D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189" y="3093341"/>
            <a:ext cx="5542311" cy="3265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995FC9-7603-4583-85E3-4027AD712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704" y="537343"/>
            <a:ext cx="6610941" cy="7078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224443" y="1371600"/>
            <a:ext cx="9283311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the effect of drinking alcohol on sleep efficiency?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Result: sleep efficiency is lower once alcohol consumption is higher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Google Shape;24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2310319"/>
            <a:ext cx="6363329" cy="43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4"/>
          <p:cNvPicPr preferRelativeResize="0"/>
          <p:nvPr/>
        </p:nvPicPr>
        <p:blipFill rotWithShape="1">
          <a:blip r:embed="rId4">
            <a:alphaModFix/>
          </a:blip>
          <a:srcRect l="15682"/>
          <a:stretch/>
        </p:blipFill>
        <p:spPr>
          <a:xfrm>
            <a:off x="7807475" y="4774425"/>
            <a:ext cx="4384524" cy="19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224443" y="1371600"/>
            <a:ext cx="7763664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caffeine consumption affect sleep efficiency?</a:t>
            </a:r>
            <a:endParaRPr sz="2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Result: Taking caffeine has no effect on sleep efficiency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443" y="2310319"/>
            <a:ext cx="6511728" cy="4407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882" y="4790161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224443" y="1371600"/>
            <a:ext cx="11844909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the number of times you wake up while sleeping have an effect on deep sleep?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Result: The quality of sleep decreases with each waking up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740" y="2310319"/>
            <a:ext cx="6455752" cy="4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and Limitations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224443" y="1371600"/>
            <a:ext cx="9735483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Challenges: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sym typeface="Century Gothic"/>
              </a:rPr>
              <a:t>Handling missing value: need to use appropriate technique (fill or remove row)</a:t>
            </a:r>
            <a:endParaRPr lang="en-US"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Difficult in choosing suitable chart for visualization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Difficult to analyze in deep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Limitations: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 data pool on dataset (~500 rows), low representative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 distribution is uneven, most of age groups are adults.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4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533933" y="1399736"/>
            <a:ext cx="8216172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Overall: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7.5 hours sleep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 to bed at 0am and wake up at 5am &amp; 7am.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quality of sleep decreases with each waking up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Give higher Sleep efficiency: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Deep sleep % 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more exercise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alcohol consumption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smoking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224443" y="1371600"/>
            <a:ext cx="9528571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https://www.kaggle.com/datasets/equilibriumm/sleep-efficiency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https://www.sleepfoundation.org/stages-of-sleep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https://www.verywellhealth.com/the-four-stages-of-sleep-2795920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https://sleepspace.com/sleep-cycles/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224443" y="1371600"/>
            <a:ext cx="4198585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Objective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Information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of Dataset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and Limitations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/>
        </p:nvSpPr>
        <p:spPr>
          <a:xfrm>
            <a:off x="2800351" y="2495550"/>
            <a:ext cx="677227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 sz="9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Objective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224452" y="1371600"/>
            <a:ext cx="11031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Sleep pattern (time to sleep and wake up)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Analyse</a:t>
            </a: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relationship and influence on sleep efficiency &amp; quality 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regarding Age, Smoking, REM Sleep </a:t>
            </a:r>
            <a:r>
              <a:rPr lang="en-US" sz="22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快速動眼</a:t>
            </a: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Light Sleep </a:t>
            </a:r>
            <a:r>
              <a:rPr lang="en-US" sz="22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淺睡</a:t>
            </a: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Deep Sleep </a:t>
            </a:r>
            <a:r>
              <a:rPr lang="en-US" sz="22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深睡</a:t>
            </a: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Exercise, Alcohol </a:t>
            </a:r>
            <a:r>
              <a:rPr lang="en-US" sz="22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酒精</a:t>
            </a: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Caffeine consumption </a:t>
            </a:r>
            <a:r>
              <a:rPr lang="en-US" sz="22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咖啡因攝取量</a:t>
            </a: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Awakenings </a:t>
            </a:r>
            <a:r>
              <a:rPr lang="en-US" sz="22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覺醒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Information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224443" y="1371600"/>
            <a:ext cx="3451586" cy="263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Name: Group 1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Member: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●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Lai Chui Ting, Paris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●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Shih Ting </a:t>
            </a:r>
            <a:r>
              <a:rPr lang="en-US" sz="22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Ting</a:t>
            </a: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Tammy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of Dataset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199505" y="1072342"/>
            <a:ext cx="118305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200" u="sng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adopt data according to: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Gender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Bedtime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Wakeup time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Sleep duration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Sleep efficiency: % of actual sleep time over the amount of time spends in bed.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 sleep%/ Deep sleep%/Light sleep% </a:t>
            </a:r>
            <a:r>
              <a:rPr lang="en-US" sz="1800" i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(% of total sleep time spent in REM/deep/light sleep)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Awakenings: number of time wake up during the night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Caffeine consumption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Alcohol consumption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Smoking status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 frequency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72" name="Google Shape;172;p5"/>
          <p:cNvGraphicFramePr/>
          <p:nvPr/>
        </p:nvGraphicFramePr>
        <p:xfrm>
          <a:off x="3806310" y="4190814"/>
          <a:ext cx="8216375" cy="2436825"/>
        </p:xfrm>
        <a:graphic>
          <a:graphicData uri="http://schemas.openxmlformats.org/drawingml/2006/table">
            <a:tbl>
              <a:tblPr>
                <a:noFill/>
                <a:tableStyleId>{0FDFB02F-80E1-4181-898C-FE2BC975ECE8}</a:tableStyleId>
              </a:tblPr>
              <a:tblGrid>
                <a:gridCol w="3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7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8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19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6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Age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Gender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Bedtime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Wakeup time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Sleep duration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Sleep efficiency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REM sleep %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Deep sleep %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Light sleep %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Awakenings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Caffeine consumption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Alcohol consumption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Smoking status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Exercise frequency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65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Female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2021-03-06 01:00:00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2021-03-06 07:00:00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6.0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0.88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18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70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0.0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0.0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0.0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Yes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69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Male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2021-12-05 02:00:00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2021-12-05 09:00:00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7.0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0.66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24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28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53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0.0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Yes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40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Female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2021-05-25 21:30:00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2021-05-25 05:30:00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0.89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70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0.0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0.0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No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3.0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2475" marR="22475" marT="11250" marB="11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of Dataset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199505" y="1072342"/>
            <a:ext cx="79527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REM Sleep </a:t>
            </a:r>
            <a:r>
              <a:rPr lang="en-US" sz="2200" u="sng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快速動眼</a:t>
            </a:r>
            <a:r>
              <a:rPr lang="en-US" sz="2200" u="sng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(Stage 1)</a:t>
            </a:r>
            <a:endParaRPr sz="2200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Happens 90 minutes after you fall asleep</a:t>
            </a:r>
            <a:endParaRPr dirty="0">
              <a:latin typeface="Abadi" panose="020B0604020104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first period of REM typically lasts 10 minutes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Light Sleep </a:t>
            </a:r>
            <a:r>
              <a:rPr lang="en-US" sz="2200" u="sng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淺睡</a:t>
            </a:r>
            <a:r>
              <a:rPr lang="en-US" sz="2200" u="sng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(Stage 2)</a:t>
            </a:r>
            <a:endParaRPr sz="2200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beginning of the sleep cycle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Spend about half of your total sleep time in light sleep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deep sleep </a:t>
            </a:r>
            <a:r>
              <a:rPr lang="en-US" sz="2200" u="sng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深睡</a:t>
            </a:r>
            <a:r>
              <a:rPr lang="en-US" sz="2200" u="sng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(Stage 3)</a:t>
            </a:r>
            <a:endParaRPr u="sng" dirty="0">
              <a:solidFill>
                <a:schemeClr val="dk1"/>
              </a:solidFill>
              <a:latin typeface="Abadi" panose="020B0604020104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Helps the brain rest and recover</a:t>
            </a:r>
            <a:endParaRPr dirty="0">
              <a:solidFill>
                <a:schemeClr val="dk1"/>
              </a:solidFill>
              <a:latin typeface="Abadi" panose="020B0604020104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Contributes to keeping hormones balanced</a:t>
            </a:r>
            <a:endParaRPr sz="2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6" descr="A normal sleep cycle graph showing the time spent in N1, N2, N3, and REM stages of sleep."/>
          <p:cNvPicPr preferRelativeResize="0"/>
          <p:nvPr/>
        </p:nvPicPr>
        <p:blipFill rotWithShape="1">
          <a:blip r:embed="rId3">
            <a:alphaModFix/>
          </a:blip>
          <a:srcRect l="12267" r="9124"/>
          <a:stretch/>
        </p:blipFill>
        <p:spPr>
          <a:xfrm>
            <a:off x="8291145" y="353943"/>
            <a:ext cx="3391287" cy="30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 descr="sleep-cycles"/>
          <p:cNvPicPr preferRelativeResize="0"/>
          <p:nvPr/>
        </p:nvPicPr>
        <p:blipFill rotWithShape="1">
          <a:blip r:embed="rId4">
            <a:alphaModFix/>
          </a:blip>
          <a:srcRect l="2580" t="1785" r="4453" b="3583"/>
          <a:stretch/>
        </p:blipFill>
        <p:spPr>
          <a:xfrm>
            <a:off x="8136009" y="3631044"/>
            <a:ext cx="3701561" cy="3068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4266680" y="1109330"/>
            <a:ext cx="390363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Handling for missing values:</a:t>
            </a:r>
            <a:endParaRPr sz="22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87" name="Google Shape;187;p7"/>
          <p:cNvGraphicFramePr/>
          <p:nvPr/>
        </p:nvGraphicFramePr>
        <p:xfrm>
          <a:off x="323801" y="1725890"/>
          <a:ext cx="2731200" cy="2347685"/>
        </p:xfrm>
        <a:graphic>
          <a:graphicData uri="http://schemas.openxmlformats.org/drawingml/2006/table">
            <a:tbl>
              <a:tblPr>
                <a:noFill/>
                <a:tableStyleId>{0FDFB02F-80E1-4181-898C-FE2BC975ECE8}</a:tableStyleId>
              </a:tblPr>
              <a:tblGrid>
                <a:gridCol w="136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Number of Variables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1350" marR="51350" marT="25675" marB="25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15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1350" marR="51350" marT="25675" marB="256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Number of Rows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1350" marR="51350" marT="25675" marB="25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452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1350" marR="51350" marT="25675" marB="25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Missing Cells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1350" marR="51350" marT="25675" marB="25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65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1350" marR="51350" marT="25675" marB="25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Missing Cells (%)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1350" marR="51350" marT="25675" marB="25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1.0%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1350" marR="51350" marT="25675" marB="25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Duplicate Rows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1350" marR="51350" marT="25675" marB="25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1350" marR="51350" marT="25675" marB="256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Variable Types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1350" marR="51350" marT="25675" marB="25675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/>
                        <a:t>Numerical: 6</a:t>
                      </a:r>
                      <a:endParaRPr/>
                    </a:p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/>
                        <a:t>Categorical: 9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1625" marR="61625" marT="30800" marB="3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8" name="Google Shape;188;p7"/>
          <p:cNvGraphicFramePr/>
          <p:nvPr/>
        </p:nvGraphicFramePr>
        <p:xfrm>
          <a:off x="4341941" y="3314949"/>
          <a:ext cx="7237200" cy="2392730"/>
        </p:xfrm>
        <a:graphic>
          <a:graphicData uri="http://schemas.openxmlformats.org/drawingml/2006/table">
            <a:tbl>
              <a:tblPr firstRow="1" bandRow="1">
                <a:noFill/>
                <a:tableStyleId>{BD8DBC83-5DC6-46D9-9529-7B2F5B0A4A7D}</a:tableStyleId>
              </a:tblPr>
              <a:tblGrid>
                <a:gridCol w="241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Item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Missing Values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Handling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Awakenings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 (4.42%)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Replaced by median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Caffeine consumption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 (5.53%)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Replaced by median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Alcohol consumption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 (3.1%)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Replaced by median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Exercise frequency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 (1.33%)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Replaced by median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7"/>
          <p:cNvSpPr txBox="1"/>
          <p:nvPr/>
        </p:nvSpPr>
        <p:spPr>
          <a:xfrm>
            <a:off x="211512" y="1109331"/>
            <a:ext cx="30700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Data Review:</a:t>
            </a:r>
            <a:endParaRPr sz="22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l="8755" t="41355" b="41294"/>
          <a:stretch/>
        </p:blipFill>
        <p:spPr>
          <a:xfrm>
            <a:off x="4341941" y="1729720"/>
            <a:ext cx="7152933" cy="1261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224443" y="1371600"/>
            <a:ext cx="892584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Bivariate Analysis</a:t>
            </a:r>
            <a:endParaRPr sz="2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Result: Deep sleep % has significant influence on sleep efficiency</a:t>
            </a:r>
            <a:endParaRPr sz="2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147" y="2479596"/>
            <a:ext cx="5510945" cy="427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83127" y="0"/>
            <a:ext cx="102911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6357200" y="874075"/>
            <a:ext cx="4364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people sleep at 0am.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688" y="2194245"/>
            <a:ext cx="3760852" cy="4276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7198" y="1471082"/>
            <a:ext cx="4364648" cy="22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58838" y="4500768"/>
            <a:ext cx="4392580" cy="221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/>
        </p:nvSpPr>
        <p:spPr>
          <a:xfrm>
            <a:off x="83128" y="1168248"/>
            <a:ext cx="6486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people has 0.9 sleep efficiency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→high sleep efficiency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6227675" y="3857538"/>
            <a:ext cx="569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people wake up at 5am and 7am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814</Words>
  <Application>Microsoft Office PowerPoint</Application>
  <PresentationFormat>Widescreen</PresentationFormat>
  <Paragraphs>206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Noto Sans Symbols</vt:lpstr>
      <vt:lpstr>Calibri</vt:lpstr>
      <vt:lpstr>Century Gothic</vt:lpstr>
      <vt:lpstr>Arial</vt:lpstr>
      <vt:lpstr>切割線</vt:lpstr>
      <vt:lpstr>EDA MINI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MINI PROJECT</dc:title>
  <dc:creator>CA</dc:creator>
  <cp:lastModifiedBy>User</cp:lastModifiedBy>
  <cp:revision>12</cp:revision>
  <dcterms:created xsi:type="dcterms:W3CDTF">2024-03-23T02:07:08Z</dcterms:created>
  <dcterms:modified xsi:type="dcterms:W3CDTF">2024-03-26T10:51:58Z</dcterms:modified>
</cp:coreProperties>
</file>