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5143500" cx="9144000"/>
  <p:notesSz cx="6858000" cy="9144000"/>
  <p:embeddedFontLst>
    <p:embeddedFont>
      <p:font typeface="Lora Medium"/>
      <p:regular r:id="rId44"/>
      <p:bold r:id="rId45"/>
      <p:italic r:id="rId46"/>
      <p:boldItalic r:id="rId47"/>
    </p:embeddedFont>
    <p:embeddedFont>
      <p:font typeface="Inter SemiBold"/>
      <p:regular r:id="rId48"/>
      <p:bold r:id="rId49"/>
    </p:embeddedFont>
    <p:embeddedFont>
      <p:font typeface="Inter"/>
      <p:regular r:id="rId50"/>
      <p:bold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52" roundtripDataSignature="AMtx7mht5MGnkUOQIwbHVDAmmoqq6dJoa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font" Target="fonts/LoraMedium-regular.fntdata"/><Relationship Id="rId43" Type="http://schemas.openxmlformats.org/officeDocument/2006/relationships/slide" Target="slides/slide38.xml"/><Relationship Id="rId46" Type="http://schemas.openxmlformats.org/officeDocument/2006/relationships/font" Target="fonts/LoraMedium-italic.fntdata"/><Relationship Id="rId45" Type="http://schemas.openxmlformats.org/officeDocument/2006/relationships/font" Target="fonts/LoraMedium-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InterSemiBold-regular.fntdata"/><Relationship Id="rId47" Type="http://schemas.openxmlformats.org/officeDocument/2006/relationships/font" Target="fonts/LoraMedium-boldItalic.fntdata"/><Relationship Id="rId49" Type="http://schemas.openxmlformats.org/officeDocument/2006/relationships/font" Target="fonts/InterSemiBo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Inter-bold.fntdata"/><Relationship Id="rId50" Type="http://schemas.openxmlformats.org/officeDocument/2006/relationships/font" Target="fonts/Inter-regular.fntdata"/><Relationship Id="rId52"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forms.gle/jnob3YLb33f7Zxcw5"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forms.gle/jnob3YLb33f7Zxcw5"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forms.gle/jnob3YLb33f7Zxcw5"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forms.gle/jnob3YLb33f7Zxcw5"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forms.gle/jnob3YLb33f7Zxcw5"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forms.gle/jnob3YLb33f7Zxcw5" TargetMode="Externa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forms.gle/jnob3YLb33f7Zxcw5" TargetMode="Externa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forms.gle/jnob3YLb33f7Zxcw5"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forms.gle/jnob3YLb33f7Zxcw5"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forms.gle/jnob3YLb33f7Zxcw5"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forms.gle/jnob3YLb33f7Zxcw5"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09371c3f2e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g209371c3f2e_0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u="sng">
                <a:solidFill>
                  <a:schemeClr val="hlink"/>
                </a:solidFill>
                <a:hlinkClick r:id="rId2"/>
              </a:rPr>
              <a:t>https://forms.gle/jnob3YLb33f7Zxcw5</a:t>
            </a:r>
            <a:r>
              <a:rPr lang="en"/>
              <a:t> - Feedback form</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09371c3f2e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g209371c3f2e_0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09371c3f2e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g209371c3f2e_0_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09371c3f2e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g209371c3f2e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09371c3f2e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g209371c3f2e_0_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u="sng">
                <a:solidFill>
                  <a:schemeClr val="hlink"/>
                </a:solidFill>
                <a:hlinkClick r:id="rId2"/>
              </a:rPr>
              <a:t>https://forms.gle/jnob3YLb33f7Zxcw5</a:t>
            </a:r>
            <a:r>
              <a:rPr lang="en"/>
              <a:t> - Feedback form</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09371c3f2e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g209371c3f2e_0_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u="sng">
                <a:solidFill>
                  <a:schemeClr val="hlink"/>
                </a:solidFill>
                <a:hlinkClick r:id="rId2"/>
              </a:rPr>
              <a:t>https://forms.gle/jnob3YLb33f7Zxcw5</a:t>
            </a:r>
            <a:r>
              <a:rPr lang="en"/>
              <a:t> - Feedback form</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09371c3f2e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g209371c3f2e_0_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u="sng">
                <a:solidFill>
                  <a:schemeClr val="hlink"/>
                </a:solidFill>
                <a:hlinkClick r:id="rId2"/>
              </a:rPr>
              <a:t>https://forms.gle/jnob3YLb33f7Zxcw5</a:t>
            </a:r>
            <a:r>
              <a:rPr lang="en"/>
              <a:t> - Feedback form</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09371c3f2e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g209371c3f2e_0_1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u="sng">
                <a:solidFill>
                  <a:schemeClr val="hlink"/>
                </a:solidFill>
                <a:hlinkClick r:id="rId2"/>
              </a:rPr>
              <a:t>https://forms.gle/jnob3YLb33f7Zxcw5</a:t>
            </a:r>
            <a:r>
              <a:rPr lang="en"/>
              <a:t> - Feedback form</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09371c3f2e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g209371c3f2e_0_1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09371c3f2e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g209371c3f2e_0_1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u="sng">
                <a:solidFill>
                  <a:schemeClr val="hlink"/>
                </a:solidFill>
                <a:hlinkClick r:id="rId2"/>
              </a:rPr>
              <a:t>https://forms.gle/jnob3YLb33f7Zxcw5</a:t>
            </a:r>
            <a:r>
              <a:rPr lang="en"/>
              <a:t> - Feedback form</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09371c3f2e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g209371c3f2e_0_1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d7b8b1c843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g1d7b8b1c843_1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09371c3f2e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4" name="Google Shape;264;g209371c3f2e_0_1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1c96235d9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3" name="Google Shape;273;g21c96235d90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09371c3f2e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6" name="Google Shape;286;g209371c3f2e_0_1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09371c3f2e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g209371c3f2e_0_1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09371c3f2e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0" name="Google Shape;300;g209371c3f2e_0_1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09371c3f2e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9" name="Google Shape;309;g209371c3f2e_0_1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0ec1e062c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1" name="Google Shape;321;g20ec1e062c6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0ec1e062c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7" name="Google Shape;327;g20ec1e062c6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0eba54038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g20eba540384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u="sng">
                <a:solidFill>
                  <a:schemeClr val="hlink"/>
                </a:solidFill>
                <a:hlinkClick r:id="rId2"/>
              </a:rPr>
              <a:t>https://forms.gle/jnob3YLb33f7Zxcw5</a:t>
            </a:r>
            <a:r>
              <a:rPr lang="en"/>
              <a:t> - Feedback form</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0ec1e062c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7" name="Google Shape;337;g20ec1e062c6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0ec1e062c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6" name="Google Shape;346;g20ec1e062c6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0ec1e062c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4" name="Google Shape;354;g20ec1e062c6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0eba540384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0" name="Google Shape;360;g20eba540384_0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20eba540384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7" name="Google Shape;367;g20eba540384_0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20eba540384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0" name="Google Shape;380;g20eba540384_0_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20eba540384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7" name="Google Shape;387;g20eba540384_0_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20eba540384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6" name="Google Shape;396;g20eba540384_0_1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20eba540384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4" name="Google Shape;404;g20eba540384_0_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0eba54038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g20eba540384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u="sng">
                <a:solidFill>
                  <a:schemeClr val="hlink"/>
                </a:solidFill>
                <a:hlinkClick r:id="rId2"/>
              </a:rPr>
              <a:t>https://forms.gle/jnob3YLb33f7Zxcw5</a:t>
            </a:r>
            <a:r>
              <a:rPr lang="en"/>
              <a:t> - Feedback form</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0eba54038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g20eba540384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u="sng">
                <a:solidFill>
                  <a:schemeClr val="hlink"/>
                </a:solidFill>
                <a:hlinkClick r:id="rId2"/>
              </a:rPr>
              <a:t>https://forms.gle/jnob3YLb33f7Zxcw5</a:t>
            </a:r>
            <a:r>
              <a:rPr lang="en"/>
              <a:t> - Feedback form</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09371c3f2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g209371c3f2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u="sng">
                <a:solidFill>
                  <a:schemeClr val="hlink"/>
                </a:solidFill>
                <a:hlinkClick r:id="rId2"/>
              </a:rPr>
              <a:t>https://forms.gle/jnob3YLb33f7Zxcw5</a:t>
            </a:r>
            <a:r>
              <a:rPr lang="en"/>
              <a:t> - Feedback form</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09371c3f2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g209371c3f2e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09371c3f2e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g209371c3f2e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u="sng">
                <a:solidFill>
                  <a:schemeClr val="hlink"/>
                </a:solidFill>
                <a:hlinkClick r:id="rId2"/>
              </a:rPr>
              <a:t>https://forms.gle/jnob3YLb33f7Zxcw5</a:t>
            </a:r>
            <a:r>
              <a:rPr lang="en"/>
              <a:t> - Feedback form</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 name="Shape 9"/>
        <p:cNvGrpSpPr/>
        <p:nvPr/>
      </p:nvGrpSpPr>
      <p:grpSpPr>
        <a:xfrm>
          <a:off x="0" y="0"/>
          <a:ext cx="0" cy="0"/>
          <a:chOff x="0" y="0"/>
          <a:chExt cx="0" cy="0"/>
        </a:xfrm>
      </p:grpSpPr>
      <p:sp>
        <p:nvSpPr>
          <p:cNvPr id="10" name="Google Shape;10;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 name="Google Shape;11;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2" name="Google Shape;12;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29"/>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9"/>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5" name="Google Shape;15;p2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 name="Google Shape;16;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22"/>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3"/>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23"/>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25"/>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25"/>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26"/>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27"/>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7"/>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27"/>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27"/>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28"/>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5.png"/><Relationship Id="rId4" Type="http://schemas.openxmlformats.org/officeDocument/2006/relationships/image" Target="../media/image5.png"/><Relationship Id="rId5" Type="http://schemas.openxmlformats.org/officeDocument/2006/relationships/image" Target="../media/image4.png"/><Relationship Id="rId6"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0.png"/><Relationship Id="rId4" Type="http://schemas.openxmlformats.org/officeDocument/2006/relationships/image" Target="../media/image14.png"/><Relationship Id="rId5"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2.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6.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1.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9.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1.png"/><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7.png"/><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27.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26.png"/><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25.png"/><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4.png"/><Relationship Id="rId4" Type="http://schemas.openxmlformats.org/officeDocument/2006/relationships/image" Target="../media/image2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4.png"/><Relationship Id="rId4" Type="http://schemas.openxmlformats.org/officeDocument/2006/relationships/image" Target="../media/image18.png"/><Relationship Id="rId5" Type="http://schemas.openxmlformats.org/officeDocument/2006/relationships/image" Target="../media/image2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4.png"/><Relationship Id="rId4" Type="http://schemas.openxmlformats.org/officeDocument/2006/relationships/image" Target="../media/image2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5.png"/><Relationship Id="rId5" Type="http://schemas.openxmlformats.org/officeDocument/2006/relationships/image" Target="../media/image4.png"/><Relationship Id="rId6" Type="http://schemas.openxmlformats.org/officeDocument/2006/relationships/image" Target="../media/image2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53" name="Shape 53"/>
        <p:cNvGrpSpPr/>
        <p:nvPr/>
      </p:nvGrpSpPr>
      <p:grpSpPr>
        <a:xfrm>
          <a:off x="0" y="0"/>
          <a:ext cx="0" cy="0"/>
          <a:chOff x="0" y="0"/>
          <a:chExt cx="0" cy="0"/>
        </a:xfrm>
      </p:grpSpPr>
      <p:pic>
        <p:nvPicPr>
          <p:cNvPr id="54" name="Google Shape;54;p1"/>
          <p:cNvPicPr preferRelativeResize="0"/>
          <p:nvPr/>
        </p:nvPicPr>
        <p:blipFill rotWithShape="1">
          <a:blip r:embed="rId3">
            <a:alphaModFix amt="33000"/>
          </a:blip>
          <a:srcRect b="0" l="2747" r="-4591" t="5024"/>
          <a:stretch/>
        </p:blipFill>
        <p:spPr>
          <a:xfrm>
            <a:off x="-899300" y="1277350"/>
            <a:ext cx="10533751" cy="4061000"/>
          </a:xfrm>
          <a:prstGeom prst="rect">
            <a:avLst/>
          </a:prstGeom>
          <a:noFill/>
          <a:ln>
            <a:noFill/>
          </a:ln>
        </p:spPr>
      </p:pic>
      <p:pic>
        <p:nvPicPr>
          <p:cNvPr id="55" name="Google Shape;55;p1"/>
          <p:cNvPicPr preferRelativeResize="0"/>
          <p:nvPr/>
        </p:nvPicPr>
        <p:blipFill rotWithShape="1">
          <a:blip r:embed="rId4">
            <a:alphaModFix/>
          </a:blip>
          <a:srcRect b="0" l="0" r="0" t="0"/>
          <a:stretch/>
        </p:blipFill>
        <p:spPr>
          <a:xfrm>
            <a:off x="8853151" y="4618450"/>
            <a:ext cx="176824" cy="400200"/>
          </a:xfrm>
          <a:prstGeom prst="rect">
            <a:avLst/>
          </a:prstGeom>
          <a:noFill/>
          <a:ln>
            <a:noFill/>
          </a:ln>
        </p:spPr>
      </p:pic>
      <p:pic>
        <p:nvPicPr>
          <p:cNvPr id="56" name="Google Shape;56;p1"/>
          <p:cNvPicPr preferRelativeResize="0"/>
          <p:nvPr/>
        </p:nvPicPr>
        <p:blipFill rotWithShape="1">
          <a:blip r:embed="rId4">
            <a:alphaModFix/>
          </a:blip>
          <a:srcRect b="0" l="0" r="0" t="0"/>
          <a:stretch/>
        </p:blipFill>
        <p:spPr>
          <a:xfrm>
            <a:off x="484276" y="441150"/>
            <a:ext cx="176824" cy="400200"/>
          </a:xfrm>
          <a:prstGeom prst="rect">
            <a:avLst/>
          </a:prstGeom>
          <a:noFill/>
          <a:ln>
            <a:noFill/>
          </a:ln>
        </p:spPr>
      </p:pic>
      <p:sp>
        <p:nvSpPr>
          <p:cNvPr id="57" name="Google Shape;57;p1"/>
          <p:cNvSpPr txBox="1"/>
          <p:nvPr/>
        </p:nvSpPr>
        <p:spPr>
          <a:xfrm>
            <a:off x="661100" y="418075"/>
            <a:ext cx="1433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Arial"/>
                <a:ea typeface="Arial"/>
                <a:cs typeface="Arial"/>
                <a:sym typeface="Arial"/>
              </a:rPr>
              <a:t>Xccelerate.co</a:t>
            </a:r>
            <a:endParaRPr b="1" i="0" sz="1400" u="none" cap="none" strike="noStrike">
              <a:solidFill>
                <a:schemeClr val="lt1"/>
              </a:solidFill>
              <a:latin typeface="Arial"/>
              <a:ea typeface="Arial"/>
              <a:cs typeface="Arial"/>
              <a:sym typeface="Arial"/>
            </a:endParaRPr>
          </a:p>
        </p:txBody>
      </p:sp>
      <p:sp>
        <p:nvSpPr>
          <p:cNvPr id="58" name="Google Shape;58;p1"/>
          <p:cNvSpPr txBox="1"/>
          <p:nvPr/>
        </p:nvSpPr>
        <p:spPr>
          <a:xfrm>
            <a:off x="661100" y="1807625"/>
            <a:ext cx="21018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chemeClr val="lt1"/>
              </a:solidFill>
              <a:latin typeface="Arial"/>
              <a:ea typeface="Arial"/>
              <a:cs typeface="Arial"/>
              <a:sym typeface="Arial"/>
            </a:endParaRPr>
          </a:p>
        </p:txBody>
      </p:sp>
      <p:sp>
        <p:nvSpPr>
          <p:cNvPr id="59" name="Google Shape;59;p1"/>
          <p:cNvSpPr txBox="1"/>
          <p:nvPr/>
        </p:nvSpPr>
        <p:spPr>
          <a:xfrm>
            <a:off x="549700" y="1936350"/>
            <a:ext cx="7520700" cy="785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1" i="0" lang="en" sz="3900" u="none" cap="none" strike="noStrike">
                <a:solidFill>
                  <a:schemeClr val="lt1"/>
                </a:solidFill>
                <a:latin typeface="Arial"/>
                <a:ea typeface="Arial"/>
                <a:cs typeface="Arial"/>
                <a:sym typeface="Arial"/>
              </a:rPr>
              <a:t>Data Science - Power BI Part II </a:t>
            </a:r>
            <a:endParaRPr b="1" i="0" sz="1300" u="none" cap="none" strike="noStrike">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146" name="Shape 146"/>
        <p:cNvGrpSpPr/>
        <p:nvPr/>
      </p:nvGrpSpPr>
      <p:grpSpPr>
        <a:xfrm>
          <a:off x="0" y="0"/>
          <a:ext cx="0" cy="0"/>
          <a:chOff x="0" y="0"/>
          <a:chExt cx="0" cy="0"/>
        </a:xfrm>
      </p:grpSpPr>
      <p:pic>
        <p:nvPicPr>
          <p:cNvPr id="147" name="Google Shape;147;g209371c3f2e_0_51"/>
          <p:cNvPicPr preferRelativeResize="0"/>
          <p:nvPr/>
        </p:nvPicPr>
        <p:blipFill rotWithShape="1">
          <a:blip r:embed="rId3">
            <a:alphaModFix/>
          </a:blip>
          <a:srcRect b="0" l="0" r="0" t="0"/>
          <a:stretch/>
        </p:blipFill>
        <p:spPr>
          <a:xfrm rot="720615">
            <a:off x="-308325" y="2834025"/>
            <a:ext cx="1974947" cy="2487726"/>
          </a:xfrm>
          <a:prstGeom prst="rect">
            <a:avLst/>
          </a:prstGeom>
          <a:noFill/>
          <a:ln>
            <a:noFill/>
          </a:ln>
        </p:spPr>
      </p:pic>
      <p:pic>
        <p:nvPicPr>
          <p:cNvPr id="148" name="Google Shape;148;g209371c3f2e_0_51"/>
          <p:cNvPicPr preferRelativeResize="0"/>
          <p:nvPr/>
        </p:nvPicPr>
        <p:blipFill rotWithShape="1">
          <a:blip r:embed="rId4">
            <a:alphaModFix/>
          </a:blip>
          <a:srcRect b="0" l="0" r="0" t="0"/>
          <a:stretch/>
        </p:blipFill>
        <p:spPr>
          <a:xfrm rot="-254847">
            <a:off x="6675657" y="-95600"/>
            <a:ext cx="2679769" cy="2655775"/>
          </a:xfrm>
          <a:prstGeom prst="rect">
            <a:avLst/>
          </a:prstGeom>
          <a:noFill/>
          <a:ln>
            <a:noFill/>
          </a:ln>
        </p:spPr>
      </p:pic>
      <p:pic>
        <p:nvPicPr>
          <p:cNvPr id="149" name="Google Shape;149;g209371c3f2e_0_51"/>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150" name="Google Shape;150;g209371c3f2e_0_51"/>
          <p:cNvSpPr txBox="1"/>
          <p:nvPr/>
        </p:nvSpPr>
        <p:spPr>
          <a:xfrm>
            <a:off x="1048675" y="1439275"/>
            <a:ext cx="7672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800"/>
              <a:buFont typeface="Arial"/>
              <a:buNone/>
            </a:pPr>
            <a:r>
              <a:t/>
            </a:r>
            <a:endParaRPr b="1" i="0" sz="1800" u="none" cap="none" strike="noStrike">
              <a:solidFill>
                <a:schemeClr val="lt1"/>
              </a:solidFill>
              <a:latin typeface="Inter SemiBold"/>
              <a:ea typeface="Inter SemiBold"/>
              <a:cs typeface="Inter SemiBold"/>
              <a:sym typeface="Inter SemiBold"/>
            </a:endParaRPr>
          </a:p>
        </p:txBody>
      </p:sp>
      <p:sp>
        <p:nvSpPr>
          <p:cNvPr id="151" name="Google Shape;151;g209371c3f2e_0_51"/>
          <p:cNvSpPr txBox="1"/>
          <p:nvPr/>
        </p:nvSpPr>
        <p:spPr>
          <a:xfrm>
            <a:off x="241950" y="1725150"/>
            <a:ext cx="8660100" cy="877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100"/>
              <a:buFont typeface="Arial"/>
              <a:buNone/>
            </a:pPr>
            <a:r>
              <a:rPr b="1" lang="en" sz="4500">
                <a:solidFill>
                  <a:schemeClr val="lt1"/>
                </a:solidFill>
              </a:rPr>
              <a:t>Calculated Column?</a:t>
            </a:r>
            <a:endParaRPr b="1" i="0" sz="4500" u="none" cap="none" strike="noStrike">
              <a:solidFill>
                <a:schemeClr val="lt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155" name="Shape 155"/>
        <p:cNvGrpSpPr/>
        <p:nvPr/>
      </p:nvGrpSpPr>
      <p:grpSpPr>
        <a:xfrm>
          <a:off x="0" y="0"/>
          <a:ext cx="0" cy="0"/>
          <a:chOff x="0" y="0"/>
          <a:chExt cx="0" cy="0"/>
        </a:xfrm>
      </p:grpSpPr>
      <p:pic>
        <p:nvPicPr>
          <p:cNvPr id="156" name="Google Shape;156;g209371c3f2e_0_60"/>
          <p:cNvPicPr preferRelativeResize="0"/>
          <p:nvPr/>
        </p:nvPicPr>
        <p:blipFill>
          <a:blip r:embed="rId3">
            <a:alphaModFix/>
          </a:blip>
          <a:stretch>
            <a:fillRect/>
          </a:stretch>
        </p:blipFill>
        <p:spPr>
          <a:xfrm>
            <a:off x="170725" y="837500"/>
            <a:ext cx="5445928" cy="3524174"/>
          </a:xfrm>
          <a:prstGeom prst="rect">
            <a:avLst/>
          </a:prstGeom>
          <a:noFill/>
          <a:ln>
            <a:noFill/>
          </a:ln>
        </p:spPr>
      </p:pic>
      <p:pic>
        <p:nvPicPr>
          <p:cNvPr id="157" name="Google Shape;157;g209371c3f2e_0_60"/>
          <p:cNvPicPr preferRelativeResize="0"/>
          <p:nvPr/>
        </p:nvPicPr>
        <p:blipFill rotWithShape="1">
          <a:blip r:embed="rId4">
            <a:alphaModFix/>
          </a:blip>
          <a:srcRect b="0" l="0" r="0" t="0"/>
          <a:stretch/>
        </p:blipFill>
        <p:spPr>
          <a:xfrm>
            <a:off x="6891157" y="-313825"/>
            <a:ext cx="2679768" cy="2655775"/>
          </a:xfrm>
          <a:prstGeom prst="rect">
            <a:avLst/>
          </a:prstGeom>
          <a:noFill/>
          <a:ln>
            <a:noFill/>
          </a:ln>
        </p:spPr>
      </p:pic>
      <p:pic>
        <p:nvPicPr>
          <p:cNvPr id="158" name="Google Shape;158;g209371c3f2e_0_60"/>
          <p:cNvPicPr preferRelativeResize="0"/>
          <p:nvPr/>
        </p:nvPicPr>
        <p:blipFill rotWithShape="1">
          <a:blip r:embed="rId5">
            <a:alphaModFix/>
          </a:blip>
          <a:srcRect b="0" l="0" r="0" t="0"/>
          <a:stretch/>
        </p:blipFill>
        <p:spPr>
          <a:xfrm>
            <a:off x="8747426" y="4574425"/>
            <a:ext cx="176824" cy="400200"/>
          </a:xfrm>
          <a:prstGeom prst="rect">
            <a:avLst/>
          </a:prstGeom>
          <a:noFill/>
          <a:ln>
            <a:noFill/>
          </a:ln>
        </p:spPr>
      </p:pic>
      <p:sp>
        <p:nvSpPr>
          <p:cNvPr id="159" name="Google Shape;159;g209371c3f2e_0_60"/>
          <p:cNvSpPr txBox="1"/>
          <p:nvPr/>
        </p:nvSpPr>
        <p:spPr>
          <a:xfrm>
            <a:off x="170725" y="126850"/>
            <a:ext cx="79377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lang="en" sz="2000">
                <a:solidFill>
                  <a:srgbClr val="0097A7"/>
                </a:solidFill>
                <a:latin typeface="Inter"/>
                <a:ea typeface="Inter"/>
                <a:cs typeface="Inter"/>
                <a:sym typeface="Inter"/>
              </a:rPr>
              <a:t>Let’s assume we want to know how much profit did we make for each sale?</a:t>
            </a:r>
            <a:endParaRPr b="1" i="0" sz="2000" u="none" cap="none" strike="noStrike">
              <a:solidFill>
                <a:srgbClr val="FFFFFF"/>
              </a:solidFill>
              <a:latin typeface="Inter"/>
              <a:ea typeface="Inter"/>
              <a:cs typeface="Inter"/>
              <a:sym typeface="Inter"/>
            </a:endParaRPr>
          </a:p>
        </p:txBody>
      </p:sp>
      <p:sp>
        <p:nvSpPr>
          <p:cNvPr id="160" name="Google Shape;160;g209371c3f2e_0_60"/>
          <p:cNvSpPr/>
          <p:nvPr/>
        </p:nvSpPr>
        <p:spPr>
          <a:xfrm>
            <a:off x="4644700" y="2018050"/>
            <a:ext cx="846000" cy="1563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sp>
        <p:nvSpPr>
          <p:cNvPr id="161" name="Google Shape;161;g209371c3f2e_0_60"/>
          <p:cNvSpPr/>
          <p:nvPr/>
        </p:nvSpPr>
        <p:spPr>
          <a:xfrm flipH="1" rot="10800000">
            <a:off x="2630100" y="2149832"/>
            <a:ext cx="846000" cy="321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g209371c3f2e_0_60"/>
          <p:cNvSpPr/>
          <p:nvPr/>
        </p:nvSpPr>
        <p:spPr>
          <a:xfrm>
            <a:off x="5629163" y="1841475"/>
            <a:ext cx="351900" cy="351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1</a:t>
            </a:r>
            <a:endParaRPr b="1" i="0" sz="1400" u="none" cap="none" strike="noStrike">
              <a:solidFill>
                <a:srgbClr val="000000"/>
              </a:solidFill>
              <a:latin typeface="Arial"/>
              <a:ea typeface="Arial"/>
              <a:cs typeface="Arial"/>
              <a:sym typeface="Arial"/>
            </a:endParaRPr>
          </a:p>
        </p:txBody>
      </p:sp>
      <p:sp>
        <p:nvSpPr>
          <p:cNvPr id="163" name="Google Shape;163;g209371c3f2e_0_60"/>
          <p:cNvSpPr/>
          <p:nvPr/>
        </p:nvSpPr>
        <p:spPr>
          <a:xfrm>
            <a:off x="3651525" y="2215607"/>
            <a:ext cx="565200" cy="1563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sp>
        <p:nvSpPr>
          <p:cNvPr id="164" name="Google Shape;164;g209371c3f2e_0_60"/>
          <p:cNvSpPr txBox="1"/>
          <p:nvPr/>
        </p:nvSpPr>
        <p:spPr>
          <a:xfrm>
            <a:off x="5993600" y="1788400"/>
            <a:ext cx="3024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Right Click here and select ‘New Column’</a:t>
            </a:r>
            <a:endParaRPr>
              <a:solidFill>
                <a:schemeClr val="lt1"/>
              </a:solidFill>
            </a:endParaRPr>
          </a:p>
        </p:txBody>
      </p:sp>
      <p:sp>
        <p:nvSpPr>
          <p:cNvPr id="165" name="Google Shape;165;g209371c3f2e_0_60"/>
          <p:cNvSpPr/>
          <p:nvPr/>
        </p:nvSpPr>
        <p:spPr>
          <a:xfrm>
            <a:off x="170725" y="3888275"/>
            <a:ext cx="351900" cy="351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2</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169" name="Shape 169"/>
        <p:cNvGrpSpPr/>
        <p:nvPr/>
      </p:nvGrpSpPr>
      <p:grpSpPr>
        <a:xfrm>
          <a:off x="0" y="0"/>
          <a:ext cx="0" cy="0"/>
          <a:chOff x="0" y="0"/>
          <a:chExt cx="0" cy="0"/>
        </a:xfrm>
      </p:grpSpPr>
      <p:pic>
        <p:nvPicPr>
          <p:cNvPr id="170" name="Google Shape;170;g209371c3f2e_0_73"/>
          <p:cNvPicPr preferRelativeResize="0"/>
          <p:nvPr/>
        </p:nvPicPr>
        <p:blipFill>
          <a:blip r:embed="rId3">
            <a:alphaModFix/>
          </a:blip>
          <a:stretch>
            <a:fillRect/>
          </a:stretch>
        </p:blipFill>
        <p:spPr>
          <a:xfrm>
            <a:off x="106040" y="880155"/>
            <a:ext cx="6099801" cy="3932675"/>
          </a:xfrm>
          <a:prstGeom prst="rect">
            <a:avLst/>
          </a:prstGeom>
          <a:noFill/>
          <a:ln>
            <a:noFill/>
          </a:ln>
        </p:spPr>
      </p:pic>
      <p:pic>
        <p:nvPicPr>
          <p:cNvPr id="171" name="Google Shape;171;g209371c3f2e_0_73"/>
          <p:cNvPicPr preferRelativeResize="0"/>
          <p:nvPr/>
        </p:nvPicPr>
        <p:blipFill rotWithShape="1">
          <a:blip r:embed="rId4">
            <a:alphaModFix/>
          </a:blip>
          <a:srcRect b="0" l="0" r="0" t="0"/>
          <a:stretch/>
        </p:blipFill>
        <p:spPr>
          <a:xfrm>
            <a:off x="6891157" y="-313825"/>
            <a:ext cx="2679768" cy="2655775"/>
          </a:xfrm>
          <a:prstGeom prst="rect">
            <a:avLst/>
          </a:prstGeom>
          <a:noFill/>
          <a:ln>
            <a:noFill/>
          </a:ln>
        </p:spPr>
      </p:pic>
      <p:pic>
        <p:nvPicPr>
          <p:cNvPr id="172" name="Google Shape;172;g209371c3f2e_0_73"/>
          <p:cNvPicPr preferRelativeResize="0"/>
          <p:nvPr/>
        </p:nvPicPr>
        <p:blipFill rotWithShape="1">
          <a:blip r:embed="rId5">
            <a:alphaModFix/>
          </a:blip>
          <a:srcRect b="0" l="0" r="0" t="0"/>
          <a:stretch/>
        </p:blipFill>
        <p:spPr>
          <a:xfrm>
            <a:off x="8747426" y="4574425"/>
            <a:ext cx="176824" cy="400200"/>
          </a:xfrm>
          <a:prstGeom prst="rect">
            <a:avLst/>
          </a:prstGeom>
          <a:noFill/>
          <a:ln>
            <a:noFill/>
          </a:ln>
        </p:spPr>
      </p:pic>
      <p:sp>
        <p:nvSpPr>
          <p:cNvPr id="173" name="Google Shape;173;g209371c3f2e_0_73"/>
          <p:cNvSpPr txBox="1"/>
          <p:nvPr/>
        </p:nvSpPr>
        <p:spPr>
          <a:xfrm>
            <a:off x="170725" y="126850"/>
            <a:ext cx="79377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lang="en" sz="2000">
                <a:solidFill>
                  <a:srgbClr val="0097A7"/>
                </a:solidFill>
                <a:latin typeface="Inter"/>
                <a:ea typeface="Inter"/>
                <a:cs typeface="Inter"/>
                <a:sym typeface="Inter"/>
              </a:rPr>
              <a:t>Let’s assume we want to know how many total Cookies were sold?</a:t>
            </a:r>
            <a:endParaRPr b="1" i="0" sz="2000" u="none" cap="none" strike="noStrike">
              <a:solidFill>
                <a:srgbClr val="FFFFFF"/>
              </a:solidFill>
              <a:latin typeface="Inter"/>
              <a:ea typeface="Inter"/>
              <a:cs typeface="Inter"/>
              <a:sym typeface="Inter"/>
            </a:endParaRPr>
          </a:p>
        </p:txBody>
      </p:sp>
      <p:pic>
        <p:nvPicPr>
          <p:cNvPr id="174" name="Google Shape;174;g209371c3f2e_0_73"/>
          <p:cNvPicPr preferRelativeResize="0"/>
          <p:nvPr/>
        </p:nvPicPr>
        <p:blipFill>
          <a:blip r:embed="rId6">
            <a:alphaModFix/>
          </a:blip>
          <a:stretch>
            <a:fillRect/>
          </a:stretch>
        </p:blipFill>
        <p:spPr>
          <a:xfrm>
            <a:off x="3106332" y="1748249"/>
            <a:ext cx="4544719" cy="3305274"/>
          </a:xfrm>
          <a:prstGeom prst="rect">
            <a:avLst/>
          </a:prstGeom>
          <a:noFill/>
          <a:ln>
            <a:noFill/>
          </a:ln>
        </p:spPr>
      </p:pic>
      <p:sp>
        <p:nvSpPr>
          <p:cNvPr id="175" name="Google Shape;175;g209371c3f2e_0_73"/>
          <p:cNvSpPr/>
          <p:nvPr/>
        </p:nvSpPr>
        <p:spPr>
          <a:xfrm>
            <a:off x="3650200" y="2341950"/>
            <a:ext cx="2322600" cy="1563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sp>
        <p:nvSpPr>
          <p:cNvPr id="176" name="Google Shape;176;g209371c3f2e_0_73"/>
          <p:cNvSpPr/>
          <p:nvPr/>
        </p:nvSpPr>
        <p:spPr>
          <a:xfrm flipH="1" rot="10800000">
            <a:off x="2143500" y="2259150"/>
            <a:ext cx="846000" cy="321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g209371c3f2e_0_73"/>
          <p:cNvSpPr/>
          <p:nvPr/>
        </p:nvSpPr>
        <p:spPr>
          <a:xfrm>
            <a:off x="901075" y="1685186"/>
            <a:ext cx="565200" cy="1563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sp>
        <p:nvSpPr>
          <p:cNvPr id="178" name="Google Shape;178;g209371c3f2e_0_73"/>
          <p:cNvSpPr txBox="1"/>
          <p:nvPr/>
        </p:nvSpPr>
        <p:spPr>
          <a:xfrm>
            <a:off x="834575" y="2732700"/>
            <a:ext cx="546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Change the Column to our intended calculation</a:t>
            </a:r>
            <a:endParaRPr>
              <a:solidFill>
                <a:schemeClr val="dk1"/>
              </a:solidFill>
            </a:endParaRPr>
          </a:p>
        </p:txBody>
      </p:sp>
      <p:sp>
        <p:nvSpPr>
          <p:cNvPr id="179" name="Google Shape;179;g209371c3f2e_0_73"/>
          <p:cNvSpPr/>
          <p:nvPr/>
        </p:nvSpPr>
        <p:spPr>
          <a:xfrm>
            <a:off x="388275" y="2732700"/>
            <a:ext cx="351900" cy="351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2</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183" name="Shape 183"/>
        <p:cNvGrpSpPr/>
        <p:nvPr/>
      </p:nvGrpSpPr>
      <p:grpSpPr>
        <a:xfrm>
          <a:off x="0" y="0"/>
          <a:ext cx="0" cy="0"/>
          <a:chOff x="0" y="0"/>
          <a:chExt cx="0" cy="0"/>
        </a:xfrm>
      </p:grpSpPr>
      <p:pic>
        <p:nvPicPr>
          <p:cNvPr id="184" name="Google Shape;184;g209371c3f2e_0_29"/>
          <p:cNvPicPr preferRelativeResize="0"/>
          <p:nvPr/>
        </p:nvPicPr>
        <p:blipFill>
          <a:blip r:embed="rId3">
            <a:alphaModFix/>
          </a:blip>
          <a:stretch>
            <a:fillRect/>
          </a:stretch>
        </p:blipFill>
        <p:spPr>
          <a:xfrm>
            <a:off x="1397023" y="851325"/>
            <a:ext cx="5756625" cy="4186675"/>
          </a:xfrm>
          <a:prstGeom prst="rect">
            <a:avLst/>
          </a:prstGeom>
          <a:noFill/>
          <a:ln>
            <a:noFill/>
          </a:ln>
        </p:spPr>
      </p:pic>
      <p:pic>
        <p:nvPicPr>
          <p:cNvPr id="185" name="Google Shape;185;g209371c3f2e_0_29"/>
          <p:cNvPicPr preferRelativeResize="0"/>
          <p:nvPr/>
        </p:nvPicPr>
        <p:blipFill rotWithShape="1">
          <a:blip r:embed="rId4">
            <a:alphaModFix/>
          </a:blip>
          <a:srcRect b="0" l="0" r="0" t="0"/>
          <a:stretch/>
        </p:blipFill>
        <p:spPr>
          <a:xfrm>
            <a:off x="6891157" y="-313825"/>
            <a:ext cx="2679768" cy="2655775"/>
          </a:xfrm>
          <a:prstGeom prst="rect">
            <a:avLst/>
          </a:prstGeom>
          <a:noFill/>
          <a:ln>
            <a:noFill/>
          </a:ln>
        </p:spPr>
      </p:pic>
      <p:pic>
        <p:nvPicPr>
          <p:cNvPr id="186" name="Google Shape;186;g209371c3f2e_0_29"/>
          <p:cNvPicPr preferRelativeResize="0"/>
          <p:nvPr/>
        </p:nvPicPr>
        <p:blipFill rotWithShape="1">
          <a:blip r:embed="rId5">
            <a:alphaModFix/>
          </a:blip>
          <a:srcRect b="0" l="0" r="0" t="0"/>
          <a:stretch/>
        </p:blipFill>
        <p:spPr>
          <a:xfrm>
            <a:off x="8747426" y="4574425"/>
            <a:ext cx="176824" cy="400200"/>
          </a:xfrm>
          <a:prstGeom prst="rect">
            <a:avLst/>
          </a:prstGeom>
          <a:noFill/>
          <a:ln>
            <a:noFill/>
          </a:ln>
        </p:spPr>
      </p:pic>
      <p:sp>
        <p:nvSpPr>
          <p:cNvPr id="187" name="Google Shape;187;g209371c3f2e_0_29"/>
          <p:cNvSpPr txBox="1"/>
          <p:nvPr/>
        </p:nvSpPr>
        <p:spPr>
          <a:xfrm>
            <a:off x="170725" y="126850"/>
            <a:ext cx="79377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lang="en" sz="2000">
                <a:solidFill>
                  <a:srgbClr val="0097A7"/>
                </a:solidFill>
                <a:latin typeface="Inter"/>
                <a:ea typeface="Inter"/>
                <a:cs typeface="Inter"/>
                <a:sym typeface="Inter"/>
              </a:rPr>
              <a:t>Let’s assume we want to know how many total Cookies were sold?</a:t>
            </a:r>
            <a:endParaRPr b="1" i="0" sz="2000" u="none" cap="none" strike="noStrike">
              <a:solidFill>
                <a:srgbClr val="FFFFFF"/>
              </a:solidFill>
              <a:latin typeface="Inter"/>
              <a:ea typeface="Inter"/>
              <a:cs typeface="Inter"/>
              <a:sym typeface="Inter"/>
            </a:endParaRPr>
          </a:p>
        </p:txBody>
      </p:sp>
      <p:sp>
        <p:nvSpPr>
          <p:cNvPr id="188" name="Google Shape;188;g209371c3f2e_0_29"/>
          <p:cNvSpPr/>
          <p:nvPr/>
        </p:nvSpPr>
        <p:spPr>
          <a:xfrm>
            <a:off x="1895586" y="1654036"/>
            <a:ext cx="176700" cy="1563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sp>
        <p:nvSpPr>
          <p:cNvPr id="189" name="Google Shape;189;g209371c3f2e_0_29"/>
          <p:cNvSpPr txBox="1"/>
          <p:nvPr/>
        </p:nvSpPr>
        <p:spPr>
          <a:xfrm>
            <a:off x="2511650" y="1786175"/>
            <a:ext cx="267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Press the check mark!</a:t>
            </a:r>
            <a:endParaRPr>
              <a:solidFill>
                <a:schemeClr val="dk1"/>
              </a:solidFill>
            </a:endParaRPr>
          </a:p>
        </p:txBody>
      </p:sp>
      <p:sp>
        <p:nvSpPr>
          <p:cNvPr id="190" name="Google Shape;190;g209371c3f2e_0_29"/>
          <p:cNvSpPr/>
          <p:nvPr/>
        </p:nvSpPr>
        <p:spPr>
          <a:xfrm>
            <a:off x="2072275" y="1810325"/>
            <a:ext cx="351900" cy="351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lang="en"/>
              <a:t>3</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194" name="Shape 194"/>
        <p:cNvGrpSpPr/>
        <p:nvPr/>
      </p:nvGrpSpPr>
      <p:grpSpPr>
        <a:xfrm>
          <a:off x="0" y="0"/>
          <a:ext cx="0" cy="0"/>
          <a:chOff x="0" y="0"/>
          <a:chExt cx="0" cy="0"/>
        </a:xfrm>
      </p:grpSpPr>
      <p:pic>
        <p:nvPicPr>
          <p:cNvPr id="195" name="Google Shape;195;g209371c3f2e_0_86"/>
          <p:cNvPicPr preferRelativeResize="0"/>
          <p:nvPr/>
        </p:nvPicPr>
        <p:blipFill rotWithShape="1">
          <a:blip r:embed="rId3">
            <a:alphaModFix/>
          </a:blip>
          <a:srcRect b="0" l="0" r="0" t="0"/>
          <a:stretch/>
        </p:blipFill>
        <p:spPr>
          <a:xfrm rot="720615">
            <a:off x="-308325" y="2834025"/>
            <a:ext cx="1974947" cy="2487726"/>
          </a:xfrm>
          <a:prstGeom prst="rect">
            <a:avLst/>
          </a:prstGeom>
          <a:noFill/>
          <a:ln>
            <a:noFill/>
          </a:ln>
        </p:spPr>
      </p:pic>
      <p:pic>
        <p:nvPicPr>
          <p:cNvPr id="196" name="Google Shape;196;g209371c3f2e_0_86"/>
          <p:cNvPicPr preferRelativeResize="0"/>
          <p:nvPr/>
        </p:nvPicPr>
        <p:blipFill rotWithShape="1">
          <a:blip r:embed="rId4">
            <a:alphaModFix/>
          </a:blip>
          <a:srcRect b="0" l="0" r="0" t="0"/>
          <a:stretch/>
        </p:blipFill>
        <p:spPr>
          <a:xfrm rot="-254847">
            <a:off x="6675657" y="-95600"/>
            <a:ext cx="2679769" cy="2655775"/>
          </a:xfrm>
          <a:prstGeom prst="rect">
            <a:avLst/>
          </a:prstGeom>
          <a:noFill/>
          <a:ln>
            <a:noFill/>
          </a:ln>
        </p:spPr>
      </p:pic>
      <p:pic>
        <p:nvPicPr>
          <p:cNvPr id="197" name="Google Shape;197;g209371c3f2e_0_86"/>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198" name="Google Shape;198;g209371c3f2e_0_86"/>
          <p:cNvSpPr txBox="1"/>
          <p:nvPr/>
        </p:nvSpPr>
        <p:spPr>
          <a:xfrm>
            <a:off x="1048675" y="1439275"/>
            <a:ext cx="7672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800"/>
              <a:buFont typeface="Arial"/>
              <a:buNone/>
            </a:pPr>
            <a:r>
              <a:t/>
            </a:r>
            <a:endParaRPr b="1" i="0" sz="1800" u="none" cap="none" strike="noStrike">
              <a:solidFill>
                <a:schemeClr val="lt1"/>
              </a:solidFill>
              <a:latin typeface="Inter SemiBold"/>
              <a:ea typeface="Inter SemiBold"/>
              <a:cs typeface="Inter SemiBold"/>
              <a:sym typeface="Inter SemiBold"/>
            </a:endParaRPr>
          </a:p>
        </p:txBody>
      </p:sp>
      <p:sp>
        <p:nvSpPr>
          <p:cNvPr id="199" name="Google Shape;199;g209371c3f2e_0_86"/>
          <p:cNvSpPr txBox="1"/>
          <p:nvPr/>
        </p:nvSpPr>
        <p:spPr>
          <a:xfrm>
            <a:off x="241950" y="1725150"/>
            <a:ext cx="8660100" cy="226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100"/>
              <a:buFont typeface="Arial"/>
              <a:buNone/>
            </a:pPr>
            <a:r>
              <a:rPr b="1" lang="en" sz="4500">
                <a:solidFill>
                  <a:schemeClr val="lt1"/>
                </a:solidFill>
              </a:rPr>
              <a:t>Congratulations, you have created a new calculated Column!</a:t>
            </a:r>
            <a:endParaRPr b="1" i="0" sz="4500" u="none" cap="none" strike="noStrike">
              <a:solidFill>
                <a:schemeClr val="lt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203" name="Shape 203"/>
        <p:cNvGrpSpPr/>
        <p:nvPr/>
      </p:nvGrpSpPr>
      <p:grpSpPr>
        <a:xfrm>
          <a:off x="0" y="0"/>
          <a:ext cx="0" cy="0"/>
          <a:chOff x="0" y="0"/>
          <a:chExt cx="0" cy="0"/>
        </a:xfrm>
      </p:grpSpPr>
      <p:pic>
        <p:nvPicPr>
          <p:cNvPr id="204" name="Google Shape;204;g209371c3f2e_0_103"/>
          <p:cNvPicPr preferRelativeResize="0"/>
          <p:nvPr/>
        </p:nvPicPr>
        <p:blipFill rotWithShape="1">
          <a:blip r:embed="rId3">
            <a:alphaModFix/>
          </a:blip>
          <a:srcRect b="0" l="0" r="0" t="0"/>
          <a:stretch/>
        </p:blipFill>
        <p:spPr>
          <a:xfrm rot="720615">
            <a:off x="-308325" y="2834025"/>
            <a:ext cx="1974947" cy="2487726"/>
          </a:xfrm>
          <a:prstGeom prst="rect">
            <a:avLst/>
          </a:prstGeom>
          <a:noFill/>
          <a:ln>
            <a:noFill/>
          </a:ln>
        </p:spPr>
      </p:pic>
      <p:pic>
        <p:nvPicPr>
          <p:cNvPr id="205" name="Google Shape;205;g209371c3f2e_0_103"/>
          <p:cNvPicPr preferRelativeResize="0"/>
          <p:nvPr/>
        </p:nvPicPr>
        <p:blipFill rotWithShape="1">
          <a:blip r:embed="rId4">
            <a:alphaModFix/>
          </a:blip>
          <a:srcRect b="0" l="0" r="0" t="0"/>
          <a:stretch/>
        </p:blipFill>
        <p:spPr>
          <a:xfrm rot="-254847">
            <a:off x="6675657" y="-95600"/>
            <a:ext cx="2679769" cy="2655775"/>
          </a:xfrm>
          <a:prstGeom prst="rect">
            <a:avLst/>
          </a:prstGeom>
          <a:noFill/>
          <a:ln>
            <a:noFill/>
          </a:ln>
        </p:spPr>
      </p:pic>
      <p:pic>
        <p:nvPicPr>
          <p:cNvPr id="206" name="Google Shape;206;g209371c3f2e_0_103"/>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207" name="Google Shape;207;g209371c3f2e_0_103"/>
          <p:cNvSpPr txBox="1"/>
          <p:nvPr/>
        </p:nvSpPr>
        <p:spPr>
          <a:xfrm>
            <a:off x="1048675" y="1439275"/>
            <a:ext cx="7672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800"/>
              <a:buFont typeface="Arial"/>
              <a:buNone/>
            </a:pPr>
            <a:r>
              <a:t/>
            </a:r>
            <a:endParaRPr b="1" i="0" sz="1800" u="none" cap="none" strike="noStrike">
              <a:solidFill>
                <a:schemeClr val="lt1"/>
              </a:solidFill>
              <a:latin typeface="Inter SemiBold"/>
              <a:ea typeface="Inter SemiBold"/>
              <a:cs typeface="Inter SemiBold"/>
              <a:sym typeface="Inter SemiBold"/>
            </a:endParaRPr>
          </a:p>
        </p:txBody>
      </p:sp>
      <p:sp>
        <p:nvSpPr>
          <p:cNvPr id="208" name="Google Shape;208;g209371c3f2e_0_103"/>
          <p:cNvSpPr txBox="1"/>
          <p:nvPr/>
        </p:nvSpPr>
        <p:spPr>
          <a:xfrm>
            <a:off x="241950" y="264475"/>
            <a:ext cx="8660100" cy="877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100"/>
              <a:buFont typeface="Arial"/>
              <a:buNone/>
            </a:pPr>
            <a:r>
              <a:rPr b="1" lang="en" sz="4500">
                <a:solidFill>
                  <a:schemeClr val="lt1"/>
                </a:solidFill>
              </a:rPr>
              <a:t>What’s the difference?</a:t>
            </a:r>
            <a:endParaRPr b="1" i="0" sz="4500" u="none" cap="none" strike="noStrike">
              <a:solidFill>
                <a:schemeClr val="lt1"/>
              </a:solidFill>
              <a:latin typeface="Arial"/>
              <a:ea typeface="Arial"/>
              <a:cs typeface="Arial"/>
              <a:sym typeface="Arial"/>
            </a:endParaRPr>
          </a:p>
        </p:txBody>
      </p:sp>
      <p:sp>
        <p:nvSpPr>
          <p:cNvPr id="209" name="Google Shape;209;g209371c3f2e_0_103"/>
          <p:cNvSpPr txBox="1"/>
          <p:nvPr/>
        </p:nvSpPr>
        <p:spPr>
          <a:xfrm>
            <a:off x="937950" y="1252475"/>
            <a:ext cx="7505400" cy="218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600">
                <a:solidFill>
                  <a:schemeClr val="lt1"/>
                </a:solidFill>
              </a:rPr>
              <a:t>A Measure is an aggregation of all data in the table.</a:t>
            </a:r>
            <a:endParaRPr sz="2600">
              <a:solidFill>
                <a:schemeClr val="lt1"/>
              </a:solidFill>
            </a:endParaRPr>
          </a:p>
          <a:p>
            <a:pPr indent="0" lvl="0" marL="0" rtl="0" algn="l">
              <a:spcBef>
                <a:spcPts val="0"/>
              </a:spcBef>
              <a:spcAft>
                <a:spcPts val="0"/>
              </a:spcAft>
              <a:buNone/>
            </a:pPr>
            <a:r>
              <a:rPr lang="en" sz="2600">
                <a:solidFill>
                  <a:schemeClr val="lt1"/>
                </a:solidFill>
              </a:rPr>
              <a:t>Whereas, a column is a combination of several column values from the same row and applied across all the rows.</a:t>
            </a:r>
            <a:endParaRPr sz="2600">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213" name="Shape 213"/>
        <p:cNvGrpSpPr/>
        <p:nvPr/>
      </p:nvGrpSpPr>
      <p:grpSpPr>
        <a:xfrm>
          <a:off x="0" y="0"/>
          <a:ext cx="0" cy="0"/>
          <a:chOff x="0" y="0"/>
          <a:chExt cx="0" cy="0"/>
        </a:xfrm>
      </p:grpSpPr>
      <p:pic>
        <p:nvPicPr>
          <p:cNvPr id="214" name="Google Shape;214;g209371c3f2e_0_95"/>
          <p:cNvPicPr preferRelativeResize="0"/>
          <p:nvPr/>
        </p:nvPicPr>
        <p:blipFill rotWithShape="1">
          <a:blip r:embed="rId3">
            <a:alphaModFix/>
          </a:blip>
          <a:srcRect b="0" l="0" r="0" t="0"/>
          <a:stretch/>
        </p:blipFill>
        <p:spPr>
          <a:xfrm rot="720615">
            <a:off x="-308325" y="2834025"/>
            <a:ext cx="1974947" cy="2487726"/>
          </a:xfrm>
          <a:prstGeom prst="rect">
            <a:avLst/>
          </a:prstGeom>
          <a:noFill/>
          <a:ln>
            <a:noFill/>
          </a:ln>
        </p:spPr>
      </p:pic>
      <p:pic>
        <p:nvPicPr>
          <p:cNvPr id="215" name="Google Shape;215;g209371c3f2e_0_95"/>
          <p:cNvPicPr preferRelativeResize="0"/>
          <p:nvPr/>
        </p:nvPicPr>
        <p:blipFill rotWithShape="1">
          <a:blip r:embed="rId4">
            <a:alphaModFix/>
          </a:blip>
          <a:srcRect b="0" l="0" r="0" t="0"/>
          <a:stretch/>
        </p:blipFill>
        <p:spPr>
          <a:xfrm rot="-254847">
            <a:off x="6675657" y="-95600"/>
            <a:ext cx="2679769" cy="2655775"/>
          </a:xfrm>
          <a:prstGeom prst="rect">
            <a:avLst/>
          </a:prstGeom>
          <a:noFill/>
          <a:ln>
            <a:noFill/>
          </a:ln>
        </p:spPr>
      </p:pic>
      <p:pic>
        <p:nvPicPr>
          <p:cNvPr id="216" name="Google Shape;216;g209371c3f2e_0_95"/>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217" name="Google Shape;217;g209371c3f2e_0_95"/>
          <p:cNvSpPr txBox="1"/>
          <p:nvPr/>
        </p:nvSpPr>
        <p:spPr>
          <a:xfrm>
            <a:off x="1048675" y="1439275"/>
            <a:ext cx="7672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800"/>
              <a:buFont typeface="Arial"/>
              <a:buNone/>
            </a:pPr>
            <a:r>
              <a:t/>
            </a:r>
            <a:endParaRPr b="1" i="0" sz="1800" u="none" cap="none" strike="noStrike">
              <a:solidFill>
                <a:schemeClr val="lt1"/>
              </a:solidFill>
              <a:latin typeface="Inter SemiBold"/>
              <a:ea typeface="Inter SemiBold"/>
              <a:cs typeface="Inter SemiBold"/>
              <a:sym typeface="Inter SemiBold"/>
            </a:endParaRPr>
          </a:p>
        </p:txBody>
      </p:sp>
      <p:sp>
        <p:nvSpPr>
          <p:cNvPr id="218" name="Google Shape;218;g209371c3f2e_0_95"/>
          <p:cNvSpPr txBox="1"/>
          <p:nvPr/>
        </p:nvSpPr>
        <p:spPr>
          <a:xfrm>
            <a:off x="241950" y="1725150"/>
            <a:ext cx="8660100" cy="2062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100"/>
              <a:buFont typeface="Arial"/>
              <a:buNone/>
            </a:pPr>
            <a:r>
              <a:rPr b="1" lang="en" sz="4500">
                <a:solidFill>
                  <a:schemeClr val="lt1"/>
                </a:solidFill>
              </a:rPr>
              <a:t>Please create the following Measures:</a:t>
            </a:r>
            <a:endParaRPr b="1" sz="4500">
              <a:solidFill>
                <a:schemeClr val="lt1"/>
              </a:solidFill>
            </a:endParaRPr>
          </a:p>
          <a:p>
            <a:pPr indent="0" lvl="0" marL="0" marR="0" rtl="0" algn="ctr">
              <a:lnSpc>
                <a:spcPct val="100000"/>
              </a:lnSpc>
              <a:spcBef>
                <a:spcPts val="0"/>
              </a:spcBef>
              <a:spcAft>
                <a:spcPts val="0"/>
              </a:spcAft>
              <a:buClr>
                <a:srgbClr val="000000"/>
              </a:buClr>
              <a:buSzPts val="4100"/>
              <a:buFont typeface="Arial"/>
              <a:buNone/>
            </a:pPr>
            <a:r>
              <a:rPr b="1" lang="en" sz="3200">
                <a:solidFill>
                  <a:schemeClr val="lt1"/>
                </a:solidFill>
              </a:rPr>
              <a:t>[You might have to create new columns]</a:t>
            </a:r>
            <a:endParaRPr b="1" sz="3200">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222" name="Shape 222"/>
        <p:cNvGrpSpPr/>
        <p:nvPr/>
      </p:nvGrpSpPr>
      <p:grpSpPr>
        <a:xfrm>
          <a:off x="0" y="0"/>
          <a:ext cx="0" cy="0"/>
          <a:chOff x="0" y="0"/>
          <a:chExt cx="0" cy="0"/>
        </a:xfrm>
      </p:grpSpPr>
      <p:pic>
        <p:nvPicPr>
          <p:cNvPr id="223" name="Google Shape;223;g209371c3f2e_0_112"/>
          <p:cNvPicPr preferRelativeResize="0"/>
          <p:nvPr/>
        </p:nvPicPr>
        <p:blipFill rotWithShape="1">
          <a:blip r:embed="rId3">
            <a:alphaModFix/>
          </a:blip>
          <a:srcRect b="0" l="0" r="0" t="0"/>
          <a:stretch/>
        </p:blipFill>
        <p:spPr>
          <a:xfrm rot="720615">
            <a:off x="-308325" y="2834025"/>
            <a:ext cx="1974947" cy="2487726"/>
          </a:xfrm>
          <a:prstGeom prst="rect">
            <a:avLst/>
          </a:prstGeom>
          <a:noFill/>
          <a:ln>
            <a:noFill/>
          </a:ln>
        </p:spPr>
      </p:pic>
      <p:pic>
        <p:nvPicPr>
          <p:cNvPr id="224" name="Google Shape;224;g209371c3f2e_0_112"/>
          <p:cNvPicPr preferRelativeResize="0"/>
          <p:nvPr/>
        </p:nvPicPr>
        <p:blipFill rotWithShape="1">
          <a:blip r:embed="rId4">
            <a:alphaModFix/>
          </a:blip>
          <a:srcRect b="0" l="0" r="0" t="0"/>
          <a:stretch/>
        </p:blipFill>
        <p:spPr>
          <a:xfrm rot="-254847">
            <a:off x="6675657" y="-95600"/>
            <a:ext cx="2679769" cy="2655775"/>
          </a:xfrm>
          <a:prstGeom prst="rect">
            <a:avLst/>
          </a:prstGeom>
          <a:noFill/>
          <a:ln>
            <a:noFill/>
          </a:ln>
        </p:spPr>
      </p:pic>
      <p:pic>
        <p:nvPicPr>
          <p:cNvPr id="225" name="Google Shape;225;g209371c3f2e_0_112"/>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226" name="Google Shape;226;g209371c3f2e_0_112"/>
          <p:cNvSpPr txBox="1"/>
          <p:nvPr/>
        </p:nvSpPr>
        <p:spPr>
          <a:xfrm>
            <a:off x="1048675" y="1439275"/>
            <a:ext cx="7672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800"/>
              <a:buFont typeface="Arial"/>
              <a:buNone/>
            </a:pPr>
            <a:r>
              <a:t/>
            </a:r>
            <a:endParaRPr b="1" i="0" sz="1800" u="none" cap="none" strike="noStrike">
              <a:solidFill>
                <a:schemeClr val="lt1"/>
              </a:solidFill>
              <a:latin typeface="Inter SemiBold"/>
              <a:ea typeface="Inter SemiBold"/>
              <a:cs typeface="Inter SemiBold"/>
              <a:sym typeface="Inter SemiBold"/>
            </a:endParaRPr>
          </a:p>
        </p:txBody>
      </p:sp>
      <p:sp>
        <p:nvSpPr>
          <p:cNvPr id="227" name="Google Shape;227;g209371c3f2e_0_112"/>
          <p:cNvSpPr txBox="1"/>
          <p:nvPr/>
        </p:nvSpPr>
        <p:spPr>
          <a:xfrm>
            <a:off x="241950" y="775750"/>
            <a:ext cx="8660100" cy="3848100"/>
          </a:xfrm>
          <a:prstGeom prst="rect">
            <a:avLst/>
          </a:prstGeom>
          <a:noFill/>
          <a:ln>
            <a:noFill/>
          </a:ln>
        </p:spPr>
        <p:txBody>
          <a:bodyPr anchorCtr="0" anchor="t" bIns="91425" lIns="91425" spcFirstLastPara="1" rIns="91425" wrap="square" tIns="91425">
            <a:spAutoFit/>
          </a:bodyPr>
          <a:lstStyle/>
          <a:p>
            <a:pPr indent="-444500" lvl="0" marL="457200" marR="0" rtl="0" algn="just">
              <a:lnSpc>
                <a:spcPct val="100000"/>
              </a:lnSpc>
              <a:spcBef>
                <a:spcPts val="0"/>
              </a:spcBef>
              <a:spcAft>
                <a:spcPts val="0"/>
              </a:spcAft>
              <a:buClr>
                <a:schemeClr val="lt1"/>
              </a:buClr>
              <a:buSzPts val="3400"/>
              <a:buFont typeface="Arial"/>
              <a:buAutoNum type="arabicPeriod"/>
            </a:pPr>
            <a:r>
              <a:rPr b="1" lang="en" sz="3400">
                <a:solidFill>
                  <a:schemeClr val="lt1"/>
                </a:solidFill>
              </a:rPr>
              <a:t>Verify Revenue: sum(units sold * Revenue per Cookie) - sum(Revenue) [Should be 0]</a:t>
            </a:r>
            <a:endParaRPr b="1" sz="3400">
              <a:solidFill>
                <a:schemeClr val="lt1"/>
              </a:solidFill>
            </a:endParaRPr>
          </a:p>
          <a:p>
            <a:pPr indent="-444500" lvl="0" marL="457200" marR="0" rtl="0" algn="just">
              <a:lnSpc>
                <a:spcPct val="100000"/>
              </a:lnSpc>
              <a:spcBef>
                <a:spcPts val="0"/>
              </a:spcBef>
              <a:spcAft>
                <a:spcPts val="0"/>
              </a:spcAft>
              <a:buClr>
                <a:schemeClr val="lt1"/>
              </a:buClr>
              <a:buSzPts val="3400"/>
              <a:buAutoNum type="arabicPeriod"/>
            </a:pPr>
            <a:r>
              <a:rPr b="1" lang="en" sz="3400">
                <a:solidFill>
                  <a:schemeClr val="lt1"/>
                </a:solidFill>
              </a:rPr>
              <a:t>Count the number of rows [Use function COUNT()]</a:t>
            </a:r>
            <a:endParaRPr b="1" sz="3400">
              <a:solidFill>
                <a:schemeClr val="lt1"/>
              </a:solidFill>
            </a:endParaRPr>
          </a:p>
          <a:p>
            <a:pPr indent="-444500" lvl="0" marL="457200" marR="0" rtl="0" algn="just">
              <a:lnSpc>
                <a:spcPct val="100000"/>
              </a:lnSpc>
              <a:spcBef>
                <a:spcPts val="0"/>
              </a:spcBef>
              <a:spcAft>
                <a:spcPts val="0"/>
              </a:spcAft>
              <a:buClr>
                <a:schemeClr val="lt1"/>
              </a:buClr>
              <a:buSzPts val="3400"/>
              <a:buAutoNum type="arabicPeriod"/>
            </a:pPr>
            <a:r>
              <a:rPr b="1" lang="en" sz="3400">
                <a:solidFill>
                  <a:schemeClr val="lt1"/>
                </a:solidFill>
              </a:rPr>
              <a:t>Count the number of unique countries [Use DISTINCTCOUNT()]</a:t>
            </a:r>
            <a:endParaRPr b="1" sz="3400">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231" name="Shape 231"/>
        <p:cNvGrpSpPr/>
        <p:nvPr/>
      </p:nvGrpSpPr>
      <p:grpSpPr>
        <a:xfrm>
          <a:off x="0" y="0"/>
          <a:ext cx="0" cy="0"/>
          <a:chOff x="0" y="0"/>
          <a:chExt cx="0" cy="0"/>
        </a:xfrm>
      </p:grpSpPr>
      <p:sp>
        <p:nvSpPr>
          <p:cNvPr id="232" name="Google Shape;232;g209371c3f2e_0_122"/>
          <p:cNvSpPr txBox="1"/>
          <p:nvPr/>
        </p:nvSpPr>
        <p:spPr>
          <a:xfrm>
            <a:off x="103900" y="167800"/>
            <a:ext cx="85416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lang="en" sz="3200">
                <a:solidFill>
                  <a:srgbClr val="0097A7"/>
                </a:solidFill>
                <a:latin typeface="Inter"/>
                <a:ea typeface="Inter"/>
                <a:cs typeface="Inter"/>
                <a:sym typeface="Inter"/>
              </a:rPr>
              <a:t>Create elements that looks like below:</a:t>
            </a:r>
            <a:endParaRPr b="1" i="0" sz="2000" u="none" cap="none" strike="noStrike">
              <a:solidFill>
                <a:srgbClr val="FFFFFF"/>
              </a:solidFill>
              <a:latin typeface="Inter"/>
              <a:ea typeface="Inter"/>
              <a:cs typeface="Inter"/>
              <a:sym typeface="Inter"/>
            </a:endParaRPr>
          </a:p>
        </p:txBody>
      </p:sp>
      <p:pic>
        <p:nvPicPr>
          <p:cNvPr id="233" name="Google Shape;233;g209371c3f2e_0_122"/>
          <p:cNvPicPr preferRelativeResize="0"/>
          <p:nvPr/>
        </p:nvPicPr>
        <p:blipFill>
          <a:blip r:embed="rId3">
            <a:alphaModFix/>
          </a:blip>
          <a:stretch>
            <a:fillRect/>
          </a:stretch>
        </p:blipFill>
        <p:spPr>
          <a:xfrm>
            <a:off x="837000" y="1450175"/>
            <a:ext cx="3227300" cy="1738850"/>
          </a:xfrm>
          <a:prstGeom prst="rect">
            <a:avLst/>
          </a:prstGeom>
          <a:noFill/>
          <a:ln>
            <a:noFill/>
          </a:ln>
        </p:spPr>
      </p:pic>
      <p:sp>
        <p:nvSpPr>
          <p:cNvPr id="234" name="Google Shape;234;g209371c3f2e_0_122"/>
          <p:cNvSpPr/>
          <p:nvPr/>
        </p:nvSpPr>
        <p:spPr>
          <a:xfrm>
            <a:off x="2274688" y="3341425"/>
            <a:ext cx="351900" cy="351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1</a:t>
            </a:r>
            <a:endParaRPr b="1" i="0" sz="1400" u="none" cap="none" strike="noStrike">
              <a:solidFill>
                <a:srgbClr val="000000"/>
              </a:solidFill>
              <a:latin typeface="Arial"/>
              <a:ea typeface="Arial"/>
              <a:cs typeface="Arial"/>
              <a:sym typeface="Arial"/>
            </a:endParaRPr>
          </a:p>
        </p:txBody>
      </p:sp>
      <p:pic>
        <p:nvPicPr>
          <p:cNvPr id="235" name="Google Shape;235;g209371c3f2e_0_122"/>
          <p:cNvPicPr preferRelativeResize="0"/>
          <p:nvPr/>
        </p:nvPicPr>
        <p:blipFill>
          <a:blip r:embed="rId4">
            <a:alphaModFix/>
          </a:blip>
          <a:stretch>
            <a:fillRect/>
          </a:stretch>
        </p:blipFill>
        <p:spPr>
          <a:xfrm>
            <a:off x="4216700" y="1450175"/>
            <a:ext cx="3695700" cy="1724025"/>
          </a:xfrm>
          <a:prstGeom prst="rect">
            <a:avLst/>
          </a:prstGeom>
          <a:noFill/>
          <a:ln>
            <a:noFill/>
          </a:ln>
        </p:spPr>
      </p:pic>
      <p:sp>
        <p:nvSpPr>
          <p:cNvPr id="236" name="Google Shape;236;g209371c3f2e_0_122"/>
          <p:cNvSpPr/>
          <p:nvPr/>
        </p:nvSpPr>
        <p:spPr>
          <a:xfrm>
            <a:off x="5888588" y="3326600"/>
            <a:ext cx="351900" cy="351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lang="en"/>
              <a:t>2</a:t>
            </a:r>
            <a:endParaRPr b="1" i="0" sz="1400" u="none" cap="none" strike="noStrike">
              <a:solidFill>
                <a:srgbClr val="000000"/>
              </a:solidFill>
              <a:latin typeface="Arial"/>
              <a:ea typeface="Arial"/>
              <a:cs typeface="Arial"/>
              <a:sym typeface="Arial"/>
            </a:endParaRPr>
          </a:p>
        </p:txBody>
      </p:sp>
      <p:pic>
        <p:nvPicPr>
          <p:cNvPr id="237" name="Google Shape;237;g209371c3f2e_0_122"/>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241" name="Shape 241"/>
        <p:cNvGrpSpPr/>
        <p:nvPr/>
      </p:nvGrpSpPr>
      <p:grpSpPr>
        <a:xfrm>
          <a:off x="0" y="0"/>
          <a:ext cx="0" cy="0"/>
          <a:chOff x="0" y="0"/>
          <a:chExt cx="0" cy="0"/>
        </a:xfrm>
      </p:grpSpPr>
      <p:sp>
        <p:nvSpPr>
          <p:cNvPr id="242" name="Google Shape;242;g209371c3f2e_0_130"/>
          <p:cNvSpPr txBox="1"/>
          <p:nvPr/>
        </p:nvSpPr>
        <p:spPr>
          <a:xfrm>
            <a:off x="103900" y="167800"/>
            <a:ext cx="85416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lang="en" sz="3200">
                <a:solidFill>
                  <a:srgbClr val="0097A7"/>
                </a:solidFill>
                <a:latin typeface="Inter"/>
                <a:ea typeface="Inter"/>
                <a:cs typeface="Inter"/>
                <a:sym typeface="Inter"/>
              </a:rPr>
              <a:t>Create elements that looks like below:</a:t>
            </a:r>
            <a:endParaRPr b="1" i="0" sz="2000" u="none" cap="none" strike="noStrike">
              <a:solidFill>
                <a:srgbClr val="FFFFFF"/>
              </a:solidFill>
              <a:latin typeface="Inter"/>
              <a:ea typeface="Inter"/>
              <a:cs typeface="Inter"/>
              <a:sym typeface="Inter"/>
            </a:endParaRPr>
          </a:p>
        </p:txBody>
      </p:sp>
      <p:sp>
        <p:nvSpPr>
          <p:cNvPr id="243" name="Google Shape;243;g209371c3f2e_0_130"/>
          <p:cNvSpPr/>
          <p:nvPr/>
        </p:nvSpPr>
        <p:spPr>
          <a:xfrm>
            <a:off x="4198738" y="3341425"/>
            <a:ext cx="351900" cy="351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1</a:t>
            </a:r>
            <a:endParaRPr b="1" i="0" sz="1400" u="none" cap="none" strike="noStrike">
              <a:solidFill>
                <a:srgbClr val="000000"/>
              </a:solidFill>
              <a:latin typeface="Arial"/>
              <a:ea typeface="Arial"/>
              <a:cs typeface="Arial"/>
              <a:sym typeface="Arial"/>
            </a:endParaRPr>
          </a:p>
        </p:txBody>
      </p:sp>
      <p:pic>
        <p:nvPicPr>
          <p:cNvPr id="244" name="Google Shape;244;g209371c3f2e_0_130"/>
          <p:cNvPicPr preferRelativeResize="0"/>
          <p:nvPr/>
        </p:nvPicPr>
        <p:blipFill>
          <a:blip r:embed="rId3">
            <a:alphaModFix/>
          </a:blip>
          <a:stretch>
            <a:fillRect/>
          </a:stretch>
        </p:blipFill>
        <p:spPr>
          <a:xfrm>
            <a:off x="2734138" y="1507775"/>
            <a:ext cx="3281122" cy="1649675"/>
          </a:xfrm>
          <a:prstGeom prst="rect">
            <a:avLst/>
          </a:prstGeom>
          <a:noFill/>
          <a:ln>
            <a:noFill/>
          </a:ln>
        </p:spPr>
      </p:pic>
      <p:pic>
        <p:nvPicPr>
          <p:cNvPr id="245" name="Google Shape;245;g209371c3f2e_0_130"/>
          <p:cNvPicPr preferRelativeResize="0"/>
          <p:nvPr/>
        </p:nvPicPr>
        <p:blipFill rotWithShape="1">
          <a:blip r:embed="rId4">
            <a:alphaModFix/>
          </a:blip>
          <a:srcRect b="0" l="0" r="0" t="0"/>
          <a:stretch/>
        </p:blipFill>
        <p:spPr>
          <a:xfrm>
            <a:off x="8588876" y="4477525"/>
            <a:ext cx="176824" cy="400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63" name="Shape 63"/>
        <p:cNvGrpSpPr/>
        <p:nvPr/>
      </p:nvGrpSpPr>
      <p:grpSpPr>
        <a:xfrm>
          <a:off x="0" y="0"/>
          <a:ext cx="0" cy="0"/>
          <a:chOff x="0" y="0"/>
          <a:chExt cx="0" cy="0"/>
        </a:xfrm>
      </p:grpSpPr>
      <p:pic>
        <p:nvPicPr>
          <p:cNvPr id="64" name="Google Shape;64;p14"/>
          <p:cNvPicPr preferRelativeResize="0"/>
          <p:nvPr/>
        </p:nvPicPr>
        <p:blipFill rotWithShape="1">
          <a:blip r:embed="rId3">
            <a:alphaModFix/>
          </a:blip>
          <a:srcRect b="0" l="0" r="0" t="0"/>
          <a:stretch/>
        </p:blipFill>
        <p:spPr>
          <a:xfrm rot="720615">
            <a:off x="-308325" y="2834025"/>
            <a:ext cx="1974947" cy="2487726"/>
          </a:xfrm>
          <a:prstGeom prst="rect">
            <a:avLst/>
          </a:prstGeom>
          <a:noFill/>
          <a:ln>
            <a:noFill/>
          </a:ln>
        </p:spPr>
      </p:pic>
      <p:pic>
        <p:nvPicPr>
          <p:cNvPr id="65" name="Google Shape;65;p14"/>
          <p:cNvPicPr preferRelativeResize="0"/>
          <p:nvPr/>
        </p:nvPicPr>
        <p:blipFill rotWithShape="1">
          <a:blip r:embed="rId4">
            <a:alphaModFix/>
          </a:blip>
          <a:srcRect b="0" l="0" r="0" t="0"/>
          <a:stretch/>
        </p:blipFill>
        <p:spPr>
          <a:xfrm rot="-254847">
            <a:off x="6675657" y="-95600"/>
            <a:ext cx="2679769" cy="2655775"/>
          </a:xfrm>
          <a:prstGeom prst="rect">
            <a:avLst/>
          </a:prstGeom>
          <a:noFill/>
          <a:ln>
            <a:noFill/>
          </a:ln>
        </p:spPr>
      </p:pic>
      <p:pic>
        <p:nvPicPr>
          <p:cNvPr id="66" name="Google Shape;66;p14"/>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67" name="Google Shape;67;p14"/>
          <p:cNvSpPr txBox="1"/>
          <p:nvPr/>
        </p:nvSpPr>
        <p:spPr>
          <a:xfrm>
            <a:off x="1048675" y="1439275"/>
            <a:ext cx="7672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800"/>
              <a:buFont typeface="Arial"/>
              <a:buNone/>
            </a:pPr>
            <a:r>
              <a:t/>
            </a:r>
            <a:endParaRPr b="1" i="0" sz="1800" u="none" cap="none" strike="noStrike">
              <a:solidFill>
                <a:schemeClr val="lt1"/>
              </a:solidFill>
              <a:latin typeface="Inter SemiBold"/>
              <a:ea typeface="Inter SemiBold"/>
              <a:cs typeface="Inter SemiBold"/>
              <a:sym typeface="Inter SemiBold"/>
            </a:endParaRPr>
          </a:p>
        </p:txBody>
      </p:sp>
      <p:sp>
        <p:nvSpPr>
          <p:cNvPr id="68" name="Google Shape;68;p14"/>
          <p:cNvSpPr txBox="1"/>
          <p:nvPr/>
        </p:nvSpPr>
        <p:spPr>
          <a:xfrm>
            <a:off x="241950" y="1725150"/>
            <a:ext cx="8660100" cy="1569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100"/>
              <a:buFont typeface="Arial"/>
              <a:buNone/>
            </a:pPr>
            <a:r>
              <a:rPr b="1" lang="en" sz="4500">
                <a:solidFill>
                  <a:schemeClr val="lt1"/>
                </a:solidFill>
              </a:rPr>
              <a:t>DAXplosion: Unleashing the Power of DAX in Power BI</a:t>
            </a:r>
            <a:endParaRPr b="1" i="0" sz="4500" u="none" cap="none" strike="noStrike">
              <a:solidFill>
                <a:schemeClr val="lt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249" name="Shape 249"/>
        <p:cNvGrpSpPr/>
        <p:nvPr/>
      </p:nvGrpSpPr>
      <p:grpSpPr>
        <a:xfrm>
          <a:off x="0" y="0"/>
          <a:ext cx="0" cy="0"/>
          <a:chOff x="0" y="0"/>
          <a:chExt cx="0" cy="0"/>
        </a:xfrm>
      </p:grpSpPr>
      <p:sp>
        <p:nvSpPr>
          <p:cNvPr id="250" name="Google Shape;250;g209371c3f2e_0_139"/>
          <p:cNvSpPr txBox="1"/>
          <p:nvPr/>
        </p:nvSpPr>
        <p:spPr>
          <a:xfrm>
            <a:off x="103900" y="167800"/>
            <a:ext cx="85416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lang="en" sz="3200">
                <a:solidFill>
                  <a:srgbClr val="0097A7"/>
                </a:solidFill>
                <a:latin typeface="Inter"/>
                <a:ea typeface="Inter"/>
                <a:cs typeface="Inter"/>
                <a:sym typeface="Inter"/>
              </a:rPr>
              <a:t>Create elements that looks like below:</a:t>
            </a:r>
            <a:endParaRPr b="1" i="0" sz="2000" u="none" cap="none" strike="noStrike">
              <a:solidFill>
                <a:srgbClr val="FFFFFF"/>
              </a:solidFill>
              <a:latin typeface="Inter"/>
              <a:ea typeface="Inter"/>
              <a:cs typeface="Inter"/>
              <a:sym typeface="Inter"/>
            </a:endParaRPr>
          </a:p>
        </p:txBody>
      </p:sp>
      <p:sp>
        <p:nvSpPr>
          <p:cNvPr id="251" name="Google Shape;251;g209371c3f2e_0_139"/>
          <p:cNvSpPr/>
          <p:nvPr/>
        </p:nvSpPr>
        <p:spPr>
          <a:xfrm>
            <a:off x="4198738" y="3341425"/>
            <a:ext cx="351900" cy="351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1</a:t>
            </a:r>
            <a:endParaRPr b="1" i="0" sz="1400" u="none" cap="none" strike="noStrike">
              <a:solidFill>
                <a:srgbClr val="000000"/>
              </a:solidFill>
              <a:latin typeface="Arial"/>
              <a:ea typeface="Arial"/>
              <a:cs typeface="Arial"/>
              <a:sym typeface="Arial"/>
            </a:endParaRPr>
          </a:p>
        </p:txBody>
      </p:sp>
      <p:pic>
        <p:nvPicPr>
          <p:cNvPr id="252" name="Google Shape;252;g209371c3f2e_0_139"/>
          <p:cNvPicPr preferRelativeResize="0"/>
          <p:nvPr/>
        </p:nvPicPr>
        <p:blipFill>
          <a:blip r:embed="rId3">
            <a:alphaModFix/>
          </a:blip>
          <a:stretch>
            <a:fillRect/>
          </a:stretch>
        </p:blipFill>
        <p:spPr>
          <a:xfrm>
            <a:off x="1990181" y="1153813"/>
            <a:ext cx="4769025" cy="1878700"/>
          </a:xfrm>
          <a:prstGeom prst="rect">
            <a:avLst/>
          </a:prstGeom>
          <a:noFill/>
          <a:ln>
            <a:noFill/>
          </a:ln>
        </p:spPr>
      </p:pic>
      <p:pic>
        <p:nvPicPr>
          <p:cNvPr id="253" name="Google Shape;253;g209371c3f2e_0_139"/>
          <p:cNvPicPr preferRelativeResize="0"/>
          <p:nvPr/>
        </p:nvPicPr>
        <p:blipFill rotWithShape="1">
          <a:blip r:embed="rId4">
            <a:alphaModFix/>
          </a:blip>
          <a:srcRect b="0" l="0" r="0" t="0"/>
          <a:stretch/>
        </p:blipFill>
        <p:spPr>
          <a:xfrm>
            <a:off x="8588876" y="4477525"/>
            <a:ext cx="176824" cy="4002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257" name="Shape 257"/>
        <p:cNvGrpSpPr/>
        <p:nvPr/>
      </p:nvGrpSpPr>
      <p:grpSpPr>
        <a:xfrm>
          <a:off x="0" y="0"/>
          <a:ext cx="0" cy="0"/>
          <a:chOff x="0" y="0"/>
          <a:chExt cx="0" cy="0"/>
        </a:xfrm>
      </p:grpSpPr>
      <p:sp>
        <p:nvSpPr>
          <p:cNvPr id="258" name="Google Shape;258;g1d7b8b1c843_1_37"/>
          <p:cNvSpPr txBox="1"/>
          <p:nvPr/>
        </p:nvSpPr>
        <p:spPr>
          <a:xfrm>
            <a:off x="241950" y="1725150"/>
            <a:ext cx="8660100" cy="877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100"/>
              <a:buFont typeface="Arial"/>
              <a:buNone/>
            </a:pPr>
            <a:r>
              <a:rPr b="1" lang="en" sz="4500">
                <a:solidFill>
                  <a:schemeClr val="lt1"/>
                </a:solidFill>
              </a:rPr>
              <a:t>Iterators in Power BI</a:t>
            </a:r>
            <a:endParaRPr b="1" i="0" sz="4500" u="none" cap="none" strike="noStrike">
              <a:solidFill>
                <a:schemeClr val="lt1"/>
              </a:solidFill>
              <a:latin typeface="Arial"/>
              <a:ea typeface="Arial"/>
              <a:cs typeface="Arial"/>
              <a:sym typeface="Arial"/>
            </a:endParaRPr>
          </a:p>
        </p:txBody>
      </p:sp>
      <p:pic>
        <p:nvPicPr>
          <p:cNvPr id="259" name="Google Shape;259;g1d7b8b1c843_1_37"/>
          <p:cNvPicPr preferRelativeResize="0"/>
          <p:nvPr/>
        </p:nvPicPr>
        <p:blipFill rotWithShape="1">
          <a:blip r:embed="rId3">
            <a:alphaModFix/>
          </a:blip>
          <a:srcRect b="0" l="0" r="0" t="0"/>
          <a:stretch/>
        </p:blipFill>
        <p:spPr>
          <a:xfrm rot="720615">
            <a:off x="-308325" y="2834025"/>
            <a:ext cx="1974947" cy="2487726"/>
          </a:xfrm>
          <a:prstGeom prst="rect">
            <a:avLst/>
          </a:prstGeom>
          <a:noFill/>
          <a:ln>
            <a:noFill/>
          </a:ln>
        </p:spPr>
      </p:pic>
      <p:pic>
        <p:nvPicPr>
          <p:cNvPr id="260" name="Google Shape;260;g1d7b8b1c843_1_37"/>
          <p:cNvPicPr preferRelativeResize="0"/>
          <p:nvPr/>
        </p:nvPicPr>
        <p:blipFill rotWithShape="1">
          <a:blip r:embed="rId4">
            <a:alphaModFix/>
          </a:blip>
          <a:srcRect b="0" l="0" r="0" t="0"/>
          <a:stretch/>
        </p:blipFill>
        <p:spPr>
          <a:xfrm rot="-254847">
            <a:off x="6675657" y="-95600"/>
            <a:ext cx="2679769" cy="2655775"/>
          </a:xfrm>
          <a:prstGeom prst="rect">
            <a:avLst/>
          </a:prstGeom>
          <a:noFill/>
          <a:ln>
            <a:noFill/>
          </a:ln>
        </p:spPr>
      </p:pic>
      <p:pic>
        <p:nvPicPr>
          <p:cNvPr id="261" name="Google Shape;261;g1d7b8b1c843_1_37"/>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265" name="Shape 265"/>
        <p:cNvGrpSpPr/>
        <p:nvPr/>
      </p:nvGrpSpPr>
      <p:grpSpPr>
        <a:xfrm>
          <a:off x="0" y="0"/>
          <a:ext cx="0" cy="0"/>
          <a:chOff x="0" y="0"/>
          <a:chExt cx="0" cy="0"/>
        </a:xfrm>
      </p:grpSpPr>
      <p:sp>
        <p:nvSpPr>
          <p:cNvPr id="266" name="Google Shape;266;g209371c3f2e_0_149"/>
          <p:cNvSpPr txBox="1"/>
          <p:nvPr/>
        </p:nvSpPr>
        <p:spPr>
          <a:xfrm>
            <a:off x="103900" y="167800"/>
            <a:ext cx="8541600" cy="2154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lang="en" sz="3200">
                <a:solidFill>
                  <a:srgbClr val="0097A7"/>
                </a:solidFill>
                <a:latin typeface="Inter"/>
                <a:ea typeface="Inter"/>
                <a:cs typeface="Inter"/>
                <a:sym typeface="Inter"/>
              </a:rPr>
              <a:t>Suppose you want to create a Measure which calculates the Profits by (units sold) * (Revenue per cookie - Cost per cookie)</a:t>
            </a:r>
            <a:endParaRPr b="1" i="0" sz="2000" u="none" cap="none" strike="noStrike">
              <a:solidFill>
                <a:srgbClr val="FFFFFF"/>
              </a:solidFill>
              <a:latin typeface="Inter"/>
              <a:ea typeface="Inter"/>
              <a:cs typeface="Inter"/>
              <a:sym typeface="Inter"/>
            </a:endParaRPr>
          </a:p>
        </p:txBody>
      </p:sp>
      <p:sp>
        <p:nvSpPr>
          <p:cNvPr id="267" name="Google Shape;267;g209371c3f2e_0_149"/>
          <p:cNvSpPr txBox="1"/>
          <p:nvPr/>
        </p:nvSpPr>
        <p:spPr>
          <a:xfrm>
            <a:off x="103900" y="2322700"/>
            <a:ext cx="8660100" cy="15699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4100"/>
              <a:buFont typeface="Arial"/>
              <a:buNone/>
            </a:pPr>
            <a:r>
              <a:rPr b="1" lang="en" sz="3000">
                <a:solidFill>
                  <a:schemeClr val="lt1"/>
                </a:solidFill>
              </a:rPr>
              <a:t>Create a new measure.</a:t>
            </a:r>
            <a:endParaRPr b="1" sz="3000">
              <a:solidFill>
                <a:schemeClr val="lt1"/>
              </a:solidFill>
            </a:endParaRPr>
          </a:p>
          <a:p>
            <a:pPr indent="0" lvl="0" marL="0" marR="0" rtl="0" algn="just">
              <a:lnSpc>
                <a:spcPct val="100000"/>
              </a:lnSpc>
              <a:spcBef>
                <a:spcPts val="0"/>
              </a:spcBef>
              <a:spcAft>
                <a:spcPts val="0"/>
              </a:spcAft>
              <a:buClr>
                <a:srgbClr val="000000"/>
              </a:buClr>
              <a:buSzPts val="4100"/>
              <a:buFont typeface="Arial"/>
              <a:buNone/>
            </a:pPr>
            <a:r>
              <a:rPr b="1" lang="en" sz="3000">
                <a:solidFill>
                  <a:schemeClr val="lt1"/>
                </a:solidFill>
              </a:rPr>
              <a:t>Write the following:</a:t>
            </a:r>
            <a:endParaRPr b="1" sz="3000">
              <a:solidFill>
                <a:schemeClr val="lt1"/>
              </a:solidFill>
            </a:endParaRPr>
          </a:p>
          <a:p>
            <a:pPr indent="0" lvl="0" marL="0" marR="0" rtl="0" algn="just">
              <a:lnSpc>
                <a:spcPct val="100000"/>
              </a:lnSpc>
              <a:spcBef>
                <a:spcPts val="0"/>
              </a:spcBef>
              <a:spcAft>
                <a:spcPts val="0"/>
              </a:spcAft>
              <a:buClr>
                <a:srgbClr val="000000"/>
              </a:buClr>
              <a:buSzPts val="4100"/>
              <a:buFont typeface="Arial"/>
              <a:buNone/>
            </a:pPr>
            <a:r>
              <a:t/>
            </a:r>
            <a:endParaRPr b="1" sz="3000">
              <a:solidFill>
                <a:schemeClr val="lt1"/>
              </a:solidFill>
            </a:endParaRPr>
          </a:p>
        </p:txBody>
      </p:sp>
      <p:pic>
        <p:nvPicPr>
          <p:cNvPr id="268" name="Google Shape;268;g209371c3f2e_0_149"/>
          <p:cNvPicPr preferRelativeResize="0"/>
          <p:nvPr/>
        </p:nvPicPr>
        <p:blipFill>
          <a:blip r:embed="rId3">
            <a:alphaModFix/>
          </a:blip>
          <a:stretch>
            <a:fillRect/>
          </a:stretch>
        </p:blipFill>
        <p:spPr>
          <a:xfrm>
            <a:off x="157163" y="3438950"/>
            <a:ext cx="8829675" cy="266700"/>
          </a:xfrm>
          <a:prstGeom prst="rect">
            <a:avLst/>
          </a:prstGeom>
          <a:noFill/>
          <a:ln>
            <a:noFill/>
          </a:ln>
        </p:spPr>
      </p:pic>
      <p:sp>
        <p:nvSpPr>
          <p:cNvPr id="269" name="Google Shape;269;g209371c3f2e_0_149"/>
          <p:cNvSpPr txBox="1"/>
          <p:nvPr/>
        </p:nvSpPr>
        <p:spPr>
          <a:xfrm>
            <a:off x="103900" y="3780400"/>
            <a:ext cx="8660100" cy="12468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4100"/>
              <a:buFont typeface="Arial"/>
              <a:buNone/>
            </a:pPr>
            <a:r>
              <a:rPr b="1" lang="en" sz="2300">
                <a:solidFill>
                  <a:schemeClr val="lt1"/>
                </a:solidFill>
              </a:rPr>
              <a:t>SUMX() goes through each row and computes the value. You can find other operations with an ‘X’ ending, which have similar behaviour</a:t>
            </a:r>
            <a:endParaRPr b="1" sz="2300">
              <a:solidFill>
                <a:schemeClr val="lt1"/>
              </a:solidFill>
            </a:endParaRPr>
          </a:p>
        </p:txBody>
      </p:sp>
      <p:pic>
        <p:nvPicPr>
          <p:cNvPr id="270" name="Google Shape;270;g209371c3f2e_0_149"/>
          <p:cNvPicPr preferRelativeResize="0"/>
          <p:nvPr/>
        </p:nvPicPr>
        <p:blipFill rotWithShape="1">
          <a:blip r:embed="rId4">
            <a:alphaModFix/>
          </a:blip>
          <a:srcRect b="0" l="0" r="0" t="0"/>
          <a:stretch/>
        </p:blipFill>
        <p:spPr>
          <a:xfrm>
            <a:off x="8588876" y="4477525"/>
            <a:ext cx="176824" cy="4002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274" name="Shape 274"/>
        <p:cNvGrpSpPr/>
        <p:nvPr/>
      </p:nvGrpSpPr>
      <p:grpSpPr>
        <a:xfrm>
          <a:off x="0" y="0"/>
          <a:ext cx="0" cy="0"/>
          <a:chOff x="0" y="0"/>
          <a:chExt cx="0" cy="0"/>
        </a:xfrm>
      </p:grpSpPr>
      <p:pic>
        <p:nvPicPr>
          <p:cNvPr id="275" name="Google Shape;275;g21c96235d90_0_17"/>
          <p:cNvPicPr preferRelativeResize="0"/>
          <p:nvPr/>
        </p:nvPicPr>
        <p:blipFill>
          <a:blip r:embed="rId3">
            <a:alphaModFix/>
          </a:blip>
          <a:stretch>
            <a:fillRect/>
          </a:stretch>
        </p:blipFill>
        <p:spPr>
          <a:xfrm>
            <a:off x="152400" y="152400"/>
            <a:ext cx="5207435" cy="4838700"/>
          </a:xfrm>
          <a:prstGeom prst="rect">
            <a:avLst/>
          </a:prstGeom>
          <a:noFill/>
          <a:ln>
            <a:noFill/>
          </a:ln>
        </p:spPr>
      </p:pic>
      <p:sp>
        <p:nvSpPr>
          <p:cNvPr id="276" name="Google Shape;276;g21c96235d90_0_17"/>
          <p:cNvSpPr/>
          <p:nvPr/>
        </p:nvSpPr>
        <p:spPr>
          <a:xfrm>
            <a:off x="4006800" y="2571750"/>
            <a:ext cx="1236000" cy="1563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sp>
        <p:nvSpPr>
          <p:cNvPr id="277" name="Google Shape;277;g21c96235d90_0_17"/>
          <p:cNvSpPr/>
          <p:nvPr/>
        </p:nvSpPr>
        <p:spPr>
          <a:xfrm>
            <a:off x="4796975" y="1489575"/>
            <a:ext cx="351900" cy="351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lang="en"/>
              <a:t>1</a:t>
            </a:r>
            <a:endParaRPr b="1" i="0" sz="1400" u="none" cap="none" strike="noStrike">
              <a:solidFill>
                <a:srgbClr val="000000"/>
              </a:solidFill>
              <a:latin typeface="Arial"/>
              <a:ea typeface="Arial"/>
              <a:cs typeface="Arial"/>
              <a:sym typeface="Arial"/>
            </a:endParaRPr>
          </a:p>
        </p:txBody>
      </p:sp>
      <p:sp>
        <p:nvSpPr>
          <p:cNvPr id="278" name="Google Shape;278;g21c96235d90_0_17"/>
          <p:cNvSpPr/>
          <p:nvPr/>
        </p:nvSpPr>
        <p:spPr>
          <a:xfrm>
            <a:off x="4383450" y="1603075"/>
            <a:ext cx="281100" cy="2385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sp>
        <p:nvSpPr>
          <p:cNvPr id="279" name="Google Shape;279;g21c96235d90_0_17"/>
          <p:cNvSpPr/>
          <p:nvPr/>
        </p:nvSpPr>
        <p:spPr>
          <a:xfrm>
            <a:off x="4006800" y="3552750"/>
            <a:ext cx="1236000" cy="1563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sp>
        <p:nvSpPr>
          <p:cNvPr id="280" name="Google Shape;280;g21c96235d90_0_17"/>
          <p:cNvSpPr/>
          <p:nvPr/>
        </p:nvSpPr>
        <p:spPr>
          <a:xfrm>
            <a:off x="5359825" y="2473950"/>
            <a:ext cx="351900" cy="351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lang="en"/>
              <a:t>2</a:t>
            </a:r>
            <a:endParaRPr b="1" i="0" sz="1400" u="none" cap="none" strike="noStrike">
              <a:solidFill>
                <a:srgbClr val="000000"/>
              </a:solidFill>
              <a:latin typeface="Arial"/>
              <a:ea typeface="Arial"/>
              <a:cs typeface="Arial"/>
              <a:sym typeface="Arial"/>
            </a:endParaRPr>
          </a:p>
        </p:txBody>
      </p:sp>
      <p:sp>
        <p:nvSpPr>
          <p:cNvPr id="281" name="Google Shape;281;g21c96235d90_0_17"/>
          <p:cNvSpPr/>
          <p:nvPr/>
        </p:nvSpPr>
        <p:spPr>
          <a:xfrm>
            <a:off x="5359825" y="3454950"/>
            <a:ext cx="351900" cy="351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lang="en"/>
              <a:t>3</a:t>
            </a:r>
            <a:endParaRPr b="1" i="0" sz="1400" u="none" cap="none" strike="noStrike">
              <a:solidFill>
                <a:srgbClr val="000000"/>
              </a:solidFill>
              <a:latin typeface="Arial"/>
              <a:ea typeface="Arial"/>
              <a:cs typeface="Arial"/>
              <a:sym typeface="Arial"/>
            </a:endParaRPr>
          </a:p>
        </p:txBody>
      </p:sp>
      <p:sp>
        <p:nvSpPr>
          <p:cNvPr id="282" name="Google Shape;282;g21c96235d90_0_17"/>
          <p:cNvSpPr txBox="1"/>
          <p:nvPr/>
        </p:nvSpPr>
        <p:spPr>
          <a:xfrm>
            <a:off x="5508700" y="1249875"/>
            <a:ext cx="3486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Create a matrix element using the Total Profit and Product to create a visualization like this</a:t>
            </a:r>
            <a:endParaRPr>
              <a:solidFill>
                <a:schemeClr val="lt1"/>
              </a:solidFill>
            </a:endParaRPr>
          </a:p>
        </p:txBody>
      </p:sp>
      <p:pic>
        <p:nvPicPr>
          <p:cNvPr id="283" name="Google Shape;283;g21c96235d90_0_17"/>
          <p:cNvPicPr preferRelativeResize="0"/>
          <p:nvPr/>
        </p:nvPicPr>
        <p:blipFill rotWithShape="1">
          <a:blip r:embed="rId4">
            <a:alphaModFix/>
          </a:blip>
          <a:srcRect b="0" l="0" r="0" t="0"/>
          <a:stretch/>
        </p:blipFill>
        <p:spPr>
          <a:xfrm>
            <a:off x="8588876" y="4477525"/>
            <a:ext cx="176824" cy="4002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287" name="Shape 287"/>
        <p:cNvGrpSpPr/>
        <p:nvPr/>
      </p:nvGrpSpPr>
      <p:grpSpPr>
        <a:xfrm>
          <a:off x="0" y="0"/>
          <a:ext cx="0" cy="0"/>
          <a:chOff x="0" y="0"/>
          <a:chExt cx="0" cy="0"/>
        </a:xfrm>
      </p:grpSpPr>
      <p:sp>
        <p:nvSpPr>
          <p:cNvPr id="288" name="Google Shape;288;g209371c3f2e_0_152"/>
          <p:cNvSpPr txBox="1"/>
          <p:nvPr/>
        </p:nvSpPr>
        <p:spPr>
          <a:xfrm>
            <a:off x="241950" y="1717500"/>
            <a:ext cx="8660100" cy="17085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4100"/>
              <a:buFont typeface="Arial"/>
              <a:buNone/>
            </a:pPr>
            <a:r>
              <a:rPr b="1" lang="en" sz="3300">
                <a:solidFill>
                  <a:schemeClr val="lt1"/>
                </a:solidFill>
              </a:rPr>
              <a:t>Can you create an iterative measure called </a:t>
            </a:r>
            <a:r>
              <a:rPr b="1" i="1" lang="en" sz="3300">
                <a:solidFill>
                  <a:schemeClr val="lt1"/>
                </a:solidFill>
              </a:rPr>
              <a:t>Profit per cookie</a:t>
            </a:r>
            <a:r>
              <a:rPr b="1" lang="en" sz="3300">
                <a:solidFill>
                  <a:schemeClr val="lt1"/>
                </a:solidFill>
              </a:rPr>
              <a:t> which calculates </a:t>
            </a:r>
            <a:r>
              <a:rPr b="1" i="1" lang="en" sz="3300">
                <a:solidFill>
                  <a:schemeClr val="lt1"/>
                </a:solidFill>
              </a:rPr>
              <a:t>Revenue per cookie</a:t>
            </a:r>
            <a:r>
              <a:rPr b="1" lang="en" sz="3300">
                <a:solidFill>
                  <a:schemeClr val="lt1"/>
                </a:solidFill>
              </a:rPr>
              <a:t> - </a:t>
            </a:r>
            <a:r>
              <a:rPr b="1" i="1" lang="en" sz="3300">
                <a:solidFill>
                  <a:schemeClr val="lt1"/>
                </a:solidFill>
              </a:rPr>
              <a:t>Cost per cookier</a:t>
            </a:r>
            <a:endParaRPr b="1" i="1" sz="3300" u="none" cap="none" strike="noStrike">
              <a:solidFill>
                <a:schemeClr val="lt1"/>
              </a:solidFill>
              <a:latin typeface="Arial"/>
              <a:ea typeface="Arial"/>
              <a:cs typeface="Arial"/>
              <a:sym typeface="Arial"/>
            </a:endParaRPr>
          </a:p>
        </p:txBody>
      </p:sp>
      <p:pic>
        <p:nvPicPr>
          <p:cNvPr id="289" name="Google Shape;289;g209371c3f2e_0_152"/>
          <p:cNvPicPr preferRelativeResize="0"/>
          <p:nvPr/>
        </p:nvPicPr>
        <p:blipFill rotWithShape="1">
          <a:blip r:embed="rId3">
            <a:alphaModFix/>
          </a:blip>
          <a:srcRect b="0" l="0" r="0" t="0"/>
          <a:stretch/>
        </p:blipFill>
        <p:spPr>
          <a:xfrm>
            <a:off x="8588876" y="4477525"/>
            <a:ext cx="176824" cy="4002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293" name="Shape 293"/>
        <p:cNvGrpSpPr/>
        <p:nvPr/>
      </p:nvGrpSpPr>
      <p:grpSpPr>
        <a:xfrm>
          <a:off x="0" y="0"/>
          <a:ext cx="0" cy="0"/>
          <a:chOff x="0" y="0"/>
          <a:chExt cx="0" cy="0"/>
        </a:xfrm>
      </p:grpSpPr>
      <p:sp>
        <p:nvSpPr>
          <p:cNvPr id="294" name="Google Shape;294;g209371c3f2e_0_155"/>
          <p:cNvSpPr txBox="1"/>
          <p:nvPr/>
        </p:nvSpPr>
        <p:spPr>
          <a:xfrm>
            <a:off x="241950" y="1725150"/>
            <a:ext cx="8660100" cy="877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100"/>
              <a:buFont typeface="Arial"/>
              <a:buNone/>
            </a:pPr>
            <a:r>
              <a:rPr b="1" lang="en" sz="4500">
                <a:solidFill>
                  <a:schemeClr val="lt1"/>
                </a:solidFill>
              </a:rPr>
              <a:t>Let’s do some date operations</a:t>
            </a:r>
            <a:endParaRPr b="1" i="0" sz="4500" u="none" cap="none" strike="noStrike">
              <a:solidFill>
                <a:schemeClr val="lt1"/>
              </a:solidFill>
              <a:latin typeface="Arial"/>
              <a:ea typeface="Arial"/>
              <a:cs typeface="Arial"/>
              <a:sym typeface="Arial"/>
            </a:endParaRPr>
          </a:p>
        </p:txBody>
      </p:sp>
      <p:pic>
        <p:nvPicPr>
          <p:cNvPr id="295" name="Google Shape;295;g209371c3f2e_0_155"/>
          <p:cNvPicPr preferRelativeResize="0"/>
          <p:nvPr/>
        </p:nvPicPr>
        <p:blipFill rotWithShape="1">
          <a:blip r:embed="rId3">
            <a:alphaModFix/>
          </a:blip>
          <a:srcRect b="0" l="0" r="0" t="0"/>
          <a:stretch/>
        </p:blipFill>
        <p:spPr>
          <a:xfrm rot="720615">
            <a:off x="-308325" y="2834025"/>
            <a:ext cx="1974947" cy="2487726"/>
          </a:xfrm>
          <a:prstGeom prst="rect">
            <a:avLst/>
          </a:prstGeom>
          <a:noFill/>
          <a:ln>
            <a:noFill/>
          </a:ln>
        </p:spPr>
      </p:pic>
      <p:pic>
        <p:nvPicPr>
          <p:cNvPr id="296" name="Google Shape;296;g209371c3f2e_0_155"/>
          <p:cNvPicPr preferRelativeResize="0"/>
          <p:nvPr/>
        </p:nvPicPr>
        <p:blipFill rotWithShape="1">
          <a:blip r:embed="rId4">
            <a:alphaModFix/>
          </a:blip>
          <a:srcRect b="0" l="0" r="0" t="0"/>
          <a:stretch/>
        </p:blipFill>
        <p:spPr>
          <a:xfrm rot="-254847">
            <a:off x="6675657" y="-95600"/>
            <a:ext cx="2679769" cy="2655775"/>
          </a:xfrm>
          <a:prstGeom prst="rect">
            <a:avLst/>
          </a:prstGeom>
          <a:noFill/>
          <a:ln>
            <a:noFill/>
          </a:ln>
        </p:spPr>
      </p:pic>
      <p:pic>
        <p:nvPicPr>
          <p:cNvPr id="297" name="Google Shape;297;g209371c3f2e_0_155"/>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301" name="Shape 301"/>
        <p:cNvGrpSpPr/>
        <p:nvPr/>
      </p:nvGrpSpPr>
      <p:grpSpPr>
        <a:xfrm>
          <a:off x="0" y="0"/>
          <a:ext cx="0" cy="0"/>
          <a:chOff x="0" y="0"/>
          <a:chExt cx="0" cy="0"/>
        </a:xfrm>
      </p:grpSpPr>
      <p:sp>
        <p:nvSpPr>
          <p:cNvPr id="302" name="Google Shape;302;g209371c3f2e_0_158"/>
          <p:cNvSpPr txBox="1"/>
          <p:nvPr/>
        </p:nvSpPr>
        <p:spPr>
          <a:xfrm>
            <a:off x="103900" y="167800"/>
            <a:ext cx="85416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lang="en" sz="3200">
                <a:solidFill>
                  <a:srgbClr val="0097A7"/>
                </a:solidFill>
                <a:latin typeface="Inter"/>
                <a:ea typeface="Inter"/>
                <a:cs typeface="Inter"/>
                <a:sym typeface="Inter"/>
              </a:rPr>
              <a:t>Let’s see which days are best selling days</a:t>
            </a:r>
            <a:endParaRPr b="1" i="0" sz="2000" u="none" cap="none" strike="noStrike">
              <a:solidFill>
                <a:srgbClr val="FFFFFF"/>
              </a:solidFill>
              <a:latin typeface="Inter"/>
              <a:ea typeface="Inter"/>
              <a:cs typeface="Inter"/>
              <a:sym typeface="Inter"/>
            </a:endParaRPr>
          </a:p>
        </p:txBody>
      </p:sp>
      <p:sp>
        <p:nvSpPr>
          <p:cNvPr id="303" name="Google Shape;303;g209371c3f2e_0_158"/>
          <p:cNvSpPr txBox="1"/>
          <p:nvPr/>
        </p:nvSpPr>
        <p:spPr>
          <a:xfrm>
            <a:off x="165750" y="803100"/>
            <a:ext cx="8660100" cy="1200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4100"/>
              <a:buFont typeface="Arial"/>
              <a:buNone/>
            </a:pPr>
            <a:r>
              <a:rPr b="1" lang="en" sz="3300">
                <a:solidFill>
                  <a:schemeClr val="lt1"/>
                </a:solidFill>
              </a:rPr>
              <a:t>You have access to many date functions, we will see one of them now.</a:t>
            </a:r>
            <a:endParaRPr b="1" i="1" sz="3300" u="none" cap="none" strike="noStrike">
              <a:solidFill>
                <a:schemeClr val="lt1"/>
              </a:solidFill>
              <a:latin typeface="Arial"/>
              <a:ea typeface="Arial"/>
              <a:cs typeface="Arial"/>
              <a:sym typeface="Arial"/>
            </a:endParaRPr>
          </a:p>
        </p:txBody>
      </p:sp>
      <p:pic>
        <p:nvPicPr>
          <p:cNvPr id="304" name="Google Shape;304;g209371c3f2e_0_158"/>
          <p:cNvPicPr preferRelativeResize="0"/>
          <p:nvPr/>
        </p:nvPicPr>
        <p:blipFill>
          <a:blip r:embed="rId3">
            <a:alphaModFix/>
          </a:blip>
          <a:stretch>
            <a:fillRect/>
          </a:stretch>
        </p:blipFill>
        <p:spPr>
          <a:xfrm>
            <a:off x="152400" y="2156100"/>
            <a:ext cx="8839198" cy="363083"/>
          </a:xfrm>
          <a:prstGeom prst="rect">
            <a:avLst/>
          </a:prstGeom>
          <a:noFill/>
          <a:ln>
            <a:noFill/>
          </a:ln>
        </p:spPr>
      </p:pic>
      <p:sp>
        <p:nvSpPr>
          <p:cNvPr id="305" name="Google Shape;305;g209371c3f2e_0_158"/>
          <p:cNvSpPr txBox="1"/>
          <p:nvPr/>
        </p:nvSpPr>
        <p:spPr>
          <a:xfrm>
            <a:off x="165750" y="2753550"/>
            <a:ext cx="8660100" cy="22164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4100"/>
              <a:buFont typeface="Arial"/>
              <a:buNone/>
            </a:pPr>
            <a:r>
              <a:rPr b="1" lang="en" sz="3300">
                <a:solidFill>
                  <a:schemeClr val="lt1"/>
                </a:solidFill>
              </a:rPr>
              <a:t>Create a new measure called Day of week with the given definition. Here ‘1’ in the second argument represents Sunday = 1, and Saturday = 7</a:t>
            </a:r>
            <a:endParaRPr b="1" i="1" sz="3300" u="none" cap="none" strike="noStrike">
              <a:solidFill>
                <a:schemeClr val="lt1"/>
              </a:solidFill>
              <a:latin typeface="Arial"/>
              <a:ea typeface="Arial"/>
              <a:cs typeface="Arial"/>
              <a:sym typeface="Arial"/>
            </a:endParaRPr>
          </a:p>
        </p:txBody>
      </p:sp>
      <p:pic>
        <p:nvPicPr>
          <p:cNvPr id="306" name="Google Shape;306;g209371c3f2e_0_158"/>
          <p:cNvPicPr preferRelativeResize="0"/>
          <p:nvPr/>
        </p:nvPicPr>
        <p:blipFill rotWithShape="1">
          <a:blip r:embed="rId4">
            <a:alphaModFix/>
          </a:blip>
          <a:srcRect b="0" l="0" r="0" t="0"/>
          <a:stretch/>
        </p:blipFill>
        <p:spPr>
          <a:xfrm>
            <a:off x="8588876" y="4477525"/>
            <a:ext cx="176824" cy="4002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310" name="Shape 310"/>
        <p:cNvGrpSpPr/>
        <p:nvPr/>
      </p:nvGrpSpPr>
      <p:grpSpPr>
        <a:xfrm>
          <a:off x="0" y="0"/>
          <a:ext cx="0" cy="0"/>
          <a:chOff x="0" y="0"/>
          <a:chExt cx="0" cy="0"/>
        </a:xfrm>
      </p:grpSpPr>
      <p:sp>
        <p:nvSpPr>
          <p:cNvPr id="311" name="Google Shape;311;g209371c3f2e_0_161"/>
          <p:cNvSpPr txBox="1"/>
          <p:nvPr/>
        </p:nvSpPr>
        <p:spPr>
          <a:xfrm>
            <a:off x="103900" y="167800"/>
            <a:ext cx="85416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lang="en" sz="3200">
                <a:solidFill>
                  <a:srgbClr val="0097A7"/>
                </a:solidFill>
                <a:latin typeface="Inter"/>
                <a:ea typeface="Inter"/>
                <a:cs typeface="Inter"/>
                <a:sym typeface="Inter"/>
              </a:rPr>
              <a:t>Once you have the measure-</a:t>
            </a:r>
            <a:endParaRPr b="1" i="0" sz="2000" u="none" cap="none" strike="noStrike">
              <a:solidFill>
                <a:srgbClr val="FFFFFF"/>
              </a:solidFill>
              <a:latin typeface="Inter"/>
              <a:ea typeface="Inter"/>
              <a:cs typeface="Inter"/>
              <a:sym typeface="Inter"/>
            </a:endParaRPr>
          </a:p>
        </p:txBody>
      </p:sp>
      <p:pic>
        <p:nvPicPr>
          <p:cNvPr id="312" name="Google Shape;312;g209371c3f2e_0_161"/>
          <p:cNvPicPr preferRelativeResize="0"/>
          <p:nvPr/>
        </p:nvPicPr>
        <p:blipFill>
          <a:blip r:embed="rId3">
            <a:alphaModFix/>
          </a:blip>
          <a:stretch>
            <a:fillRect/>
          </a:stretch>
        </p:blipFill>
        <p:spPr>
          <a:xfrm>
            <a:off x="152400" y="997300"/>
            <a:ext cx="7517741" cy="3993800"/>
          </a:xfrm>
          <a:prstGeom prst="rect">
            <a:avLst/>
          </a:prstGeom>
          <a:noFill/>
          <a:ln>
            <a:noFill/>
          </a:ln>
        </p:spPr>
      </p:pic>
      <p:sp>
        <p:nvSpPr>
          <p:cNvPr id="313" name="Google Shape;313;g209371c3f2e_0_161"/>
          <p:cNvSpPr/>
          <p:nvPr/>
        </p:nvSpPr>
        <p:spPr>
          <a:xfrm>
            <a:off x="6257225" y="1925475"/>
            <a:ext cx="351900" cy="351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lang="en"/>
              <a:t>1</a:t>
            </a:r>
            <a:endParaRPr b="1" i="0" sz="1400" u="none" cap="none" strike="noStrike">
              <a:solidFill>
                <a:srgbClr val="000000"/>
              </a:solidFill>
              <a:latin typeface="Arial"/>
              <a:ea typeface="Arial"/>
              <a:cs typeface="Arial"/>
              <a:sym typeface="Arial"/>
            </a:endParaRPr>
          </a:p>
        </p:txBody>
      </p:sp>
      <p:sp>
        <p:nvSpPr>
          <p:cNvPr id="314" name="Google Shape;314;g209371c3f2e_0_161"/>
          <p:cNvSpPr/>
          <p:nvPr/>
        </p:nvSpPr>
        <p:spPr>
          <a:xfrm>
            <a:off x="7575650" y="2731700"/>
            <a:ext cx="351900" cy="351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lang="en"/>
              <a:t>2</a:t>
            </a:r>
            <a:endParaRPr b="1" i="0" sz="1400" u="none" cap="none" strike="noStrike">
              <a:solidFill>
                <a:srgbClr val="000000"/>
              </a:solidFill>
              <a:latin typeface="Arial"/>
              <a:ea typeface="Arial"/>
              <a:cs typeface="Arial"/>
              <a:sym typeface="Arial"/>
            </a:endParaRPr>
          </a:p>
        </p:txBody>
      </p:sp>
      <p:sp>
        <p:nvSpPr>
          <p:cNvPr id="315" name="Google Shape;315;g209371c3f2e_0_161"/>
          <p:cNvSpPr/>
          <p:nvPr/>
        </p:nvSpPr>
        <p:spPr>
          <a:xfrm>
            <a:off x="6322575" y="2305850"/>
            <a:ext cx="207000" cy="1743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6" name="Google Shape;316;g209371c3f2e_0_161"/>
          <p:cNvCxnSpPr/>
          <p:nvPr/>
        </p:nvCxnSpPr>
        <p:spPr>
          <a:xfrm flipH="1">
            <a:off x="6671425" y="2937900"/>
            <a:ext cx="315900" cy="523200"/>
          </a:xfrm>
          <a:prstGeom prst="straightConnector1">
            <a:avLst/>
          </a:prstGeom>
          <a:noFill/>
          <a:ln cap="flat" cmpd="sng" w="9525">
            <a:solidFill>
              <a:schemeClr val="dk2"/>
            </a:solidFill>
            <a:prstDash val="solid"/>
            <a:round/>
            <a:headEnd len="med" w="med" type="none"/>
            <a:tailEnd len="med" w="med" type="triangle"/>
          </a:ln>
        </p:spPr>
      </p:cxnSp>
      <p:cxnSp>
        <p:nvCxnSpPr>
          <p:cNvPr id="317" name="Google Shape;317;g209371c3f2e_0_161"/>
          <p:cNvCxnSpPr/>
          <p:nvPr/>
        </p:nvCxnSpPr>
        <p:spPr>
          <a:xfrm flipH="1">
            <a:off x="6660500" y="2937900"/>
            <a:ext cx="348600" cy="882600"/>
          </a:xfrm>
          <a:prstGeom prst="straightConnector1">
            <a:avLst/>
          </a:prstGeom>
          <a:noFill/>
          <a:ln cap="flat" cmpd="sng" w="9525">
            <a:solidFill>
              <a:schemeClr val="dk2"/>
            </a:solidFill>
            <a:prstDash val="solid"/>
            <a:round/>
            <a:headEnd len="med" w="med" type="none"/>
            <a:tailEnd len="med" w="med" type="triangle"/>
          </a:ln>
        </p:spPr>
      </p:cxnSp>
      <p:pic>
        <p:nvPicPr>
          <p:cNvPr id="318" name="Google Shape;318;g209371c3f2e_0_161"/>
          <p:cNvPicPr preferRelativeResize="0"/>
          <p:nvPr/>
        </p:nvPicPr>
        <p:blipFill rotWithShape="1">
          <a:blip r:embed="rId4">
            <a:alphaModFix/>
          </a:blip>
          <a:srcRect b="0" l="0" r="0" t="0"/>
          <a:stretch/>
        </p:blipFill>
        <p:spPr>
          <a:xfrm>
            <a:off x="8588876" y="4477525"/>
            <a:ext cx="176824" cy="4002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322" name="Shape 322"/>
        <p:cNvGrpSpPr/>
        <p:nvPr/>
      </p:nvGrpSpPr>
      <p:grpSpPr>
        <a:xfrm>
          <a:off x="0" y="0"/>
          <a:ext cx="0" cy="0"/>
          <a:chOff x="0" y="0"/>
          <a:chExt cx="0" cy="0"/>
        </a:xfrm>
      </p:grpSpPr>
      <p:sp>
        <p:nvSpPr>
          <p:cNvPr id="323" name="Google Shape;323;g20ec1e062c6_0_15"/>
          <p:cNvSpPr txBox="1"/>
          <p:nvPr/>
        </p:nvSpPr>
        <p:spPr>
          <a:xfrm>
            <a:off x="241950" y="563200"/>
            <a:ext cx="8660100" cy="27243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4100"/>
              <a:buFont typeface="Arial"/>
              <a:buNone/>
            </a:pPr>
            <a:r>
              <a:rPr b="1" lang="en" sz="3300">
                <a:solidFill>
                  <a:schemeClr val="lt1"/>
                </a:solidFill>
              </a:rPr>
              <a:t>We see how the sales increase on Thursday, Friday and Saturday and resets on Sunday. This is helpful information, because now we can focus on why the sales are bad early in the week. </a:t>
            </a:r>
            <a:endParaRPr b="1" i="1" sz="3300" u="none" cap="none" strike="noStrike">
              <a:solidFill>
                <a:schemeClr val="lt1"/>
              </a:solidFill>
              <a:latin typeface="Arial"/>
              <a:ea typeface="Arial"/>
              <a:cs typeface="Arial"/>
              <a:sym typeface="Arial"/>
            </a:endParaRPr>
          </a:p>
        </p:txBody>
      </p:sp>
      <p:pic>
        <p:nvPicPr>
          <p:cNvPr id="324" name="Google Shape;324;g20ec1e062c6_0_15"/>
          <p:cNvPicPr preferRelativeResize="0"/>
          <p:nvPr/>
        </p:nvPicPr>
        <p:blipFill rotWithShape="1">
          <a:blip r:embed="rId3">
            <a:alphaModFix/>
          </a:blip>
          <a:srcRect b="0" l="0" r="0" t="0"/>
          <a:stretch/>
        </p:blipFill>
        <p:spPr>
          <a:xfrm>
            <a:off x="8588876" y="4477525"/>
            <a:ext cx="176824" cy="4002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328" name="Shape 328"/>
        <p:cNvGrpSpPr/>
        <p:nvPr/>
      </p:nvGrpSpPr>
      <p:grpSpPr>
        <a:xfrm>
          <a:off x="0" y="0"/>
          <a:ext cx="0" cy="0"/>
          <a:chOff x="0" y="0"/>
          <a:chExt cx="0" cy="0"/>
        </a:xfrm>
      </p:grpSpPr>
      <p:sp>
        <p:nvSpPr>
          <p:cNvPr id="329" name="Google Shape;329;g20ec1e062c6_0_3"/>
          <p:cNvSpPr txBox="1"/>
          <p:nvPr/>
        </p:nvSpPr>
        <p:spPr>
          <a:xfrm>
            <a:off x="103900" y="167800"/>
            <a:ext cx="85416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lang="en" sz="3200">
                <a:solidFill>
                  <a:srgbClr val="0097A7"/>
                </a:solidFill>
                <a:latin typeface="Inter"/>
                <a:ea typeface="Inter"/>
                <a:cs typeface="Inter"/>
                <a:sym typeface="Inter"/>
              </a:rPr>
              <a:t>Let try to find patterns in our data</a:t>
            </a:r>
            <a:endParaRPr b="1" i="0" sz="2000" u="none" cap="none" strike="noStrike">
              <a:solidFill>
                <a:srgbClr val="FFFFFF"/>
              </a:solidFill>
              <a:latin typeface="Inter"/>
              <a:ea typeface="Inter"/>
              <a:cs typeface="Inter"/>
              <a:sym typeface="Inter"/>
            </a:endParaRPr>
          </a:p>
        </p:txBody>
      </p:sp>
      <p:sp>
        <p:nvSpPr>
          <p:cNvPr id="330" name="Google Shape;330;g20ec1e062c6_0_3"/>
          <p:cNvSpPr txBox="1"/>
          <p:nvPr/>
        </p:nvSpPr>
        <p:spPr>
          <a:xfrm>
            <a:off x="165750" y="803100"/>
            <a:ext cx="8660100" cy="1200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4100"/>
              <a:buFont typeface="Arial"/>
              <a:buNone/>
            </a:pPr>
            <a:r>
              <a:rPr b="1" lang="en" sz="3300">
                <a:solidFill>
                  <a:schemeClr val="lt1"/>
                </a:solidFill>
              </a:rPr>
              <a:t>Let’s try to find the products which have ‘Chocolate’ in their name.</a:t>
            </a:r>
            <a:endParaRPr b="1" i="1" sz="3300" u="none" cap="none" strike="noStrike">
              <a:solidFill>
                <a:schemeClr val="lt1"/>
              </a:solidFill>
              <a:latin typeface="Arial"/>
              <a:ea typeface="Arial"/>
              <a:cs typeface="Arial"/>
              <a:sym typeface="Arial"/>
            </a:endParaRPr>
          </a:p>
        </p:txBody>
      </p:sp>
      <p:pic>
        <p:nvPicPr>
          <p:cNvPr id="331" name="Google Shape;331;g20ec1e062c6_0_3"/>
          <p:cNvPicPr preferRelativeResize="0"/>
          <p:nvPr/>
        </p:nvPicPr>
        <p:blipFill>
          <a:blip r:embed="rId3">
            <a:alphaModFix/>
          </a:blip>
          <a:stretch>
            <a:fillRect/>
          </a:stretch>
        </p:blipFill>
        <p:spPr>
          <a:xfrm>
            <a:off x="1441850" y="1903800"/>
            <a:ext cx="5865701" cy="3116151"/>
          </a:xfrm>
          <a:prstGeom prst="rect">
            <a:avLst/>
          </a:prstGeom>
          <a:noFill/>
          <a:ln>
            <a:noFill/>
          </a:ln>
        </p:spPr>
      </p:pic>
      <p:sp>
        <p:nvSpPr>
          <p:cNvPr id="332" name="Google Shape;332;g20ec1e062c6_0_3"/>
          <p:cNvSpPr/>
          <p:nvPr/>
        </p:nvSpPr>
        <p:spPr>
          <a:xfrm>
            <a:off x="1442275" y="2682625"/>
            <a:ext cx="158700" cy="1443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g20ec1e062c6_0_3"/>
          <p:cNvSpPr txBox="1"/>
          <p:nvPr/>
        </p:nvSpPr>
        <p:spPr>
          <a:xfrm>
            <a:off x="1730725" y="2682625"/>
            <a:ext cx="3115200" cy="400200"/>
          </a:xfrm>
          <a:prstGeom prst="rect">
            <a:avLst/>
          </a:prstGeom>
          <a:solidFill>
            <a:srgbClr val="FFFFFF">
              <a:alpha val="33960"/>
            </a:srgbClr>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Let’s switch to the data view</a:t>
            </a:r>
            <a:endParaRPr/>
          </a:p>
        </p:txBody>
      </p:sp>
      <p:pic>
        <p:nvPicPr>
          <p:cNvPr id="334" name="Google Shape;334;g20ec1e062c6_0_3"/>
          <p:cNvPicPr preferRelativeResize="0"/>
          <p:nvPr/>
        </p:nvPicPr>
        <p:blipFill rotWithShape="1">
          <a:blip r:embed="rId4">
            <a:alphaModFix/>
          </a:blip>
          <a:srcRect b="0" l="0" r="0" t="0"/>
          <a:stretch/>
        </p:blipFill>
        <p:spPr>
          <a:xfrm>
            <a:off x="8588876" y="4477525"/>
            <a:ext cx="176824" cy="400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72" name="Shape 72"/>
        <p:cNvGrpSpPr/>
        <p:nvPr/>
      </p:nvGrpSpPr>
      <p:grpSpPr>
        <a:xfrm>
          <a:off x="0" y="0"/>
          <a:ext cx="0" cy="0"/>
          <a:chOff x="0" y="0"/>
          <a:chExt cx="0" cy="0"/>
        </a:xfrm>
      </p:grpSpPr>
      <p:pic>
        <p:nvPicPr>
          <p:cNvPr id="73" name="Google Shape;73;g20eba540384_0_20"/>
          <p:cNvPicPr preferRelativeResize="0"/>
          <p:nvPr/>
        </p:nvPicPr>
        <p:blipFill rotWithShape="1">
          <a:blip r:embed="rId3">
            <a:alphaModFix/>
          </a:blip>
          <a:srcRect b="0" l="0" r="0" t="0"/>
          <a:stretch/>
        </p:blipFill>
        <p:spPr>
          <a:xfrm rot="720615">
            <a:off x="-308325" y="2834025"/>
            <a:ext cx="1974947" cy="2487726"/>
          </a:xfrm>
          <a:prstGeom prst="rect">
            <a:avLst/>
          </a:prstGeom>
          <a:noFill/>
          <a:ln>
            <a:noFill/>
          </a:ln>
        </p:spPr>
      </p:pic>
      <p:pic>
        <p:nvPicPr>
          <p:cNvPr id="74" name="Google Shape;74;g20eba540384_0_20"/>
          <p:cNvPicPr preferRelativeResize="0"/>
          <p:nvPr/>
        </p:nvPicPr>
        <p:blipFill rotWithShape="1">
          <a:blip r:embed="rId4">
            <a:alphaModFix/>
          </a:blip>
          <a:srcRect b="0" l="0" r="0" t="0"/>
          <a:stretch/>
        </p:blipFill>
        <p:spPr>
          <a:xfrm rot="-254847">
            <a:off x="6675657" y="-95600"/>
            <a:ext cx="2679769" cy="2655775"/>
          </a:xfrm>
          <a:prstGeom prst="rect">
            <a:avLst/>
          </a:prstGeom>
          <a:noFill/>
          <a:ln>
            <a:noFill/>
          </a:ln>
        </p:spPr>
      </p:pic>
      <p:pic>
        <p:nvPicPr>
          <p:cNvPr id="75" name="Google Shape;75;g20eba540384_0_20"/>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76" name="Google Shape;76;g20eba540384_0_20"/>
          <p:cNvSpPr txBox="1"/>
          <p:nvPr/>
        </p:nvSpPr>
        <p:spPr>
          <a:xfrm>
            <a:off x="1048675" y="1439275"/>
            <a:ext cx="7672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800"/>
              <a:buFont typeface="Arial"/>
              <a:buNone/>
            </a:pPr>
            <a:r>
              <a:t/>
            </a:r>
            <a:endParaRPr b="1" i="0" sz="1800" u="none" cap="none" strike="noStrike">
              <a:solidFill>
                <a:schemeClr val="lt1"/>
              </a:solidFill>
              <a:latin typeface="Inter SemiBold"/>
              <a:ea typeface="Inter SemiBold"/>
              <a:cs typeface="Inter SemiBold"/>
              <a:sym typeface="Inter SemiBold"/>
            </a:endParaRPr>
          </a:p>
        </p:txBody>
      </p:sp>
      <p:sp>
        <p:nvSpPr>
          <p:cNvPr id="77" name="Google Shape;77;g20eba540384_0_20"/>
          <p:cNvSpPr txBox="1"/>
          <p:nvPr/>
        </p:nvSpPr>
        <p:spPr>
          <a:xfrm>
            <a:off x="241950" y="181925"/>
            <a:ext cx="8660100" cy="4827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0"/>
              </a:spcAft>
              <a:buNone/>
            </a:pPr>
            <a:r>
              <a:rPr b="1" lang="en" sz="3200">
                <a:solidFill>
                  <a:schemeClr val="lt1"/>
                </a:solidFill>
              </a:rPr>
              <a:t>Introduction to DAX in Power BI</a:t>
            </a:r>
            <a:endParaRPr b="1" sz="3200">
              <a:solidFill>
                <a:schemeClr val="lt1"/>
              </a:solidFill>
            </a:endParaRPr>
          </a:p>
          <a:p>
            <a:pPr indent="0" lvl="0" marL="0" rtl="0" algn="l">
              <a:lnSpc>
                <a:spcPct val="115000"/>
              </a:lnSpc>
              <a:spcBef>
                <a:spcPts val="1200"/>
              </a:spcBef>
              <a:spcAft>
                <a:spcPts val="0"/>
              </a:spcAft>
              <a:buNone/>
            </a:pPr>
            <a:r>
              <a:rPr b="1" lang="en" sz="2400">
                <a:solidFill>
                  <a:schemeClr val="lt1"/>
                </a:solidFill>
              </a:rPr>
              <a:t>DAX (Data Analysis Expressions) is a formula language used in Power BI to create custom calculations and aggregations on data. It allows users to perform complex calculations and analysis that are not possible with simple aggregation functions.</a:t>
            </a:r>
            <a:endParaRPr b="1" sz="2400">
              <a:solidFill>
                <a:schemeClr val="lt1"/>
              </a:solidFill>
            </a:endParaRPr>
          </a:p>
          <a:p>
            <a:pPr indent="0" lvl="0" marL="0" rtl="0" algn="l">
              <a:lnSpc>
                <a:spcPct val="115000"/>
              </a:lnSpc>
              <a:spcBef>
                <a:spcPts val="1200"/>
              </a:spcBef>
              <a:spcAft>
                <a:spcPts val="1200"/>
              </a:spcAft>
              <a:buNone/>
            </a:pPr>
            <a:r>
              <a:rPr b="1" lang="en" sz="2400">
                <a:solidFill>
                  <a:schemeClr val="lt1"/>
                </a:solidFill>
              </a:rPr>
              <a:t>DAX is based on Excel formulas and syntax, making it easy for Excel users to transition to Power BI. However, it has additional functions and capabilities that are specific to Power BI and other data modeling tools.</a:t>
            </a:r>
            <a:endParaRPr b="1" sz="2400">
              <a:solidFill>
                <a:schemeClr val="lt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338" name="Shape 338"/>
        <p:cNvGrpSpPr/>
        <p:nvPr/>
      </p:nvGrpSpPr>
      <p:grpSpPr>
        <a:xfrm>
          <a:off x="0" y="0"/>
          <a:ext cx="0" cy="0"/>
          <a:chOff x="0" y="0"/>
          <a:chExt cx="0" cy="0"/>
        </a:xfrm>
      </p:grpSpPr>
      <p:pic>
        <p:nvPicPr>
          <p:cNvPr id="339" name="Google Shape;339;g20ec1e062c6_0_6"/>
          <p:cNvPicPr preferRelativeResize="0"/>
          <p:nvPr/>
        </p:nvPicPr>
        <p:blipFill>
          <a:blip r:embed="rId3">
            <a:alphaModFix/>
          </a:blip>
          <a:stretch>
            <a:fillRect/>
          </a:stretch>
        </p:blipFill>
        <p:spPr>
          <a:xfrm>
            <a:off x="152400" y="152400"/>
            <a:ext cx="8839200" cy="4695825"/>
          </a:xfrm>
          <a:prstGeom prst="rect">
            <a:avLst/>
          </a:prstGeom>
          <a:noFill/>
          <a:ln>
            <a:noFill/>
          </a:ln>
        </p:spPr>
      </p:pic>
      <p:sp>
        <p:nvSpPr>
          <p:cNvPr id="340" name="Google Shape;340;g20ec1e062c6_0_6"/>
          <p:cNvSpPr/>
          <p:nvPr/>
        </p:nvSpPr>
        <p:spPr>
          <a:xfrm>
            <a:off x="2518175" y="292500"/>
            <a:ext cx="351900" cy="351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lang="en"/>
              <a:t>1</a:t>
            </a:r>
            <a:endParaRPr b="1" i="0" sz="1400" u="none" cap="none" strike="noStrike">
              <a:solidFill>
                <a:srgbClr val="000000"/>
              </a:solidFill>
              <a:latin typeface="Arial"/>
              <a:ea typeface="Arial"/>
              <a:cs typeface="Arial"/>
              <a:sym typeface="Arial"/>
            </a:endParaRPr>
          </a:p>
        </p:txBody>
      </p:sp>
      <p:sp>
        <p:nvSpPr>
          <p:cNvPr id="341" name="Google Shape;341;g20ec1e062c6_0_6"/>
          <p:cNvSpPr/>
          <p:nvPr/>
        </p:nvSpPr>
        <p:spPr>
          <a:xfrm>
            <a:off x="5936725" y="526875"/>
            <a:ext cx="351900" cy="351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lang="en"/>
              <a:t>2</a:t>
            </a:r>
            <a:endParaRPr b="1" i="0" sz="1400" u="none" cap="none" strike="noStrike">
              <a:solidFill>
                <a:srgbClr val="000000"/>
              </a:solidFill>
              <a:latin typeface="Arial"/>
              <a:ea typeface="Arial"/>
              <a:cs typeface="Arial"/>
              <a:sym typeface="Arial"/>
            </a:endParaRPr>
          </a:p>
        </p:txBody>
      </p:sp>
      <p:sp>
        <p:nvSpPr>
          <p:cNvPr id="342" name="Google Shape;342;g20ec1e062c6_0_6"/>
          <p:cNvSpPr txBox="1"/>
          <p:nvPr/>
        </p:nvSpPr>
        <p:spPr>
          <a:xfrm>
            <a:off x="6403675" y="490375"/>
            <a:ext cx="243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Insert a new column</a:t>
            </a:r>
            <a:endParaRPr/>
          </a:p>
        </p:txBody>
      </p:sp>
      <p:pic>
        <p:nvPicPr>
          <p:cNvPr id="343" name="Google Shape;343;g20ec1e062c6_0_6"/>
          <p:cNvPicPr preferRelativeResize="0"/>
          <p:nvPr/>
        </p:nvPicPr>
        <p:blipFill rotWithShape="1">
          <a:blip r:embed="rId4">
            <a:alphaModFix/>
          </a:blip>
          <a:srcRect b="0" l="0" r="0" t="0"/>
          <a:stretch/>
        </p:blipFill>
        <p:spPr>
          <a:xfrm>
            <a:off x="8588876" y="4477525"/>
            <a:ext cx="176824" cy="4002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347" name="Shape 347"/>
        <p:cNvGrpSpPr/>
        <p:nvPr/>
      </p:nvGrpSpPr>
      <p:grpSpPr>
        <a:xfrm>
          <a:off x="0" y="0"/>
          <a:ext cx="0" cy="0"/>
          <a:chOff x="0" y="0"/>
          <a:chExt cx="0" cy="0"/>
        </a:xfrm>
      </p:grpSpPr>
      <p:pic>
        <p:nvPicPr>
          <p:cNvPr id="348" name="Google Shape;348;g20ec1e062c6_0_9"/>
          <p:cNvPicPr preferRelativeResize="0"/>
          <p:nvPr/>
        </p:nvPicPr>
        <p:blipFill>
          <a:blip r:embed="rId3">
            <a:alphaModFix/>
          </a:blip>
          <a:stretch>
            <a:fillRect/>
          </a:stretch>
        </p:blipFill>
        <p:spPr>
          <a:xfrm>
            <a:off x="152400" y="152400"/>
            <a:ext cx="8839200" cy="4695825"/>
          </a:xfrm>
          <a:prstGeom prst="rect">
            <a:avLst/>
          </a:prstGeom>
          <a:noFill/>
          <a:ln>
            <a:noFill/>
          </a:ln>
        </p:spPr>
      </p:pic>
      <p:sp>
        <p:nvSpPr>
          <p:cNvPr id="349" name="Google Shape;349;g20ec1e062c6_0_9"/>
          <p:cNvSpPr/>
          <p:nvPr/>
        </p:nvSpPr>
        <p:spPr>
          <a:xfrm>
            <a:off x="836525" y="1110550"/>
            <a:ext cx="2668200" cy="1443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g20ec1e062c6_0_9"/>
          <p:cNvSpPr/>
          <p:nvPr/>
        </p:nvSpPr>
        <p:spPr>
          <a:xfrm>
            <a:off x="283025" y="1006750"/>
            <a:ext cx="351900" cy="351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lang="en"/>
              <a:t>3</a:t>
            </a:r>
            <a:endParaRPr b="1" i="0" sz="1400" u="none" cap="none" strike="noStrike">
              <a:solidFill>
                <a:srgbClr val="000000"/>
              </a:solidFill>
              <a:latin typeface="Arial"/>
              <a:ea typeface="Arial"/>
              <a:cs typeface="Arial"/>
              <a:sym typeface="Arial"/>
            </a:endParaRPr>
          </a:p>
        </p:txBody>
      </p:sp>
      <p:pic>
        <p:nvPicPr>
          <p:cNvPr id="351" name="Google Shape;351;g20ec1e062c6_0_9"/>
          <p:cNvPicPr preferRelativeResize="0"/>
          <p:nvPr/>
        </p:nvPicPr>
        <p:blipFill rotWithShape="1">
          <a:blip r:embed="rId4">
            <a:alphaModFix/>
          </a:blip>
          <a:srcRect b="0" l="0" r="0" t="0"/>
          <a:stretch/>
        </p:blipFill>
        <p:spPr>
          <a:xfrm>
            <a:off x="8588876" y="4477525"/>
            <a:ext cx="176824" cy="4002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355" name="Shape 355"/>
        <p:cNvGrpSpPr/>
        <p:nvPr/>
      </p:nvGrpSpPr>
      <p:grpSpPr>
        <a:xfrm>
          <a:off x="0" y="0"/>
          <a:ext cx="0" cy="0"/>
          <a:chOff x="0" y="0"/>
          <a:chExt cx="0" cy="0"/>
        </a:xfrm>
      </p:grpSpPr>
      <p:pic>
        <p:nvPicPr>
          <p:cNvPr id="356" name="Google Shape;356;g20ec1e062c6_0_12"/>
          <p:cNvPicPr preferRelativeResize="0"/>
          <p:nvPr/>
        </p:nvPicPr>
        <p:blipFill rotWithShape="1">
          <a:blip r:embed="rId3">
            <a:alphaModFix/>
          </a:blip>
          <a:srcRect b="0" l="0" r="0" t="0"/>
          <a:stretch/>
        </p:blipFill>
        <p:spPr>
          <a:xfrm>
            <a:off x="8588876" y="4477525"/>
            <a:ext cx="176824" cy="400200"/>
          </a:xfrm>
          <a:prstGeom prst="rect">
            <a:avLst/>
          </a:prstGeom>
          <a:noFill/>
          <a:ln>
            <a:noFill/>
          </a:ln>
        </p:spPr>
      </p:pic>
      <p:sp>
        <p:nvSpPr>
          <p:cNvPr id="357" name="Google Shape;357;g20ec1e062c6_0_12"/>
          <p:cNvSpPr txBox="1"/>
          <p:nvPr/>
        </p:nvSpPr>
        <p:spPr>
          <a:xfrm>
            <a:off x="105600" y="168500"/>
            <a:ext cx="8660100" cy="47562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4100"/>
              <a:buFont typeface="Arial"/>
              <a:buNone/>
            </a:pPr>
            <a:r>
              <a:rPr b="1" lang="en" sz="3300">
                <a:solidFill>
                  <a:schemeClr val="lt1"/>
                </a:solidFill>
              </a:rPr>
              <a:t>Let’s go through the column we just created and try to understand it better. As we keep going down the column, we can see ‘Chocolate chip’ has chocolate in position 1, ‘Oatmeal Raisin’ doesn’t have chocolate in it, and ‘White Chocolate macadamia nut’ has chocolate in position 7, and so on. Basically, whenever we have a value greater than 0, we have chocolate.</a:t>
            </a:r>
            <a:endParaRPr b="1" i="1" sz="3300" u="none" cap="none" strike="noStrike">
              <a:solidFill>
                <a:schemeClr val="lt1"/>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361" name="Shape 361"/>
        <p:cNvGrpSpPr/>
        <p:nvPr/>
      </p:nvGrpSpPr>
      <p:grpSpPr>
        <a:xfrm>
          <a:off x="0" y="0"/>
          <a:ext cx="0" cy="0"/>
          <a:chOff x="0" y="0"/>
          <a:chExt cx="0" cy="0"/>
        </a:xfrm>
      </p:grpSpPr>
      <p:pic>
        <p:nvPicPr>
          <p:cNvPr id="362" name="Google Shape;362;g20eba540384_0_59"/>
          <p:cNvPicPr preferRelativeResize="0"/>
          <p:nvPr/>
        </p:nvPicPr>
        <p:blipFill rotWithShape="1">
          <a:blip r:embed="rId3">
            <a:alphaModFix/>
          </a:blip>
          <a:srcRect b="0" l="0" r="0" t="0"/>
          <a:stretch/>
        </p:blipFill>
        <p:spPr>
          <a:xfrm>
            <a:off x="8588876" y="4477525"/>
            <a:ext cx="176824" cy="400200"/>
          </a:xfrm>
          <a:prstGeom prst="rect">
            <a:avLst/>
          </a:prstGeom>
          <a:noFill/>
          <a:ln>
            <a:noFill/>
          </a:ln>
        </p:spPr>
      </p:pic>
      <p:sp>
        <p:nvSpPr>
          <p:cNvPr id="363" name="Google Shape;363;g20eba540384_0_59"/>
          <p:cNvSpPr txBox="1"/>
          <p:nvPr/>
        </p:nvSpPr>
        <p:spPr>
          <a:xfrm>
            <a:off x="103900" y="167800"/>
            <a:ext cx="85416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lang="en" sz="3200">
                <a:solidFill>
                  <a:srgbClr val="0097A7"/>
                </a:solidFill>
                <a:latin typeface="Inter"/>
                <a:ea typeface="Inter"/>
                <a:cs typeface="Inter"/>
                <a:sym typeface="Inter"/>
              </a:rPr>
              <a:t>Let’s change the column</a:t>
            </a:r>
            <a:endParaRPr b="1" i="0" sz="2000" u="none" cap="none" strike="noStrike">
              <a:solidFill>
                <a:srgbClr val="FFFFFF"/>
              </a:solidFill>
              <a:latin typeface="Inter"/>
              <a:ea typeface="Inter"/>
              <a:cs typeface="Inter"/>
              <a:sym typeface="Inter"/>
            </a:endParaRPr>
          </a:p>
        </p:txBody>
      </p:sp>
      <p:sp>
        <p:nvSpPr>
          <p:cNvPr id="364" name="Google Shape;364;g20eba540384_0_59"/>
          <p:cNvSpPr txBox="1"/>
          <p:nvPr/>
        </p:nvSpPr>
        <p:spPr>
          <a:xfrm>
            <a:off x="165750" y="803100"/>
            <a:ext cx="8660100" cy="22164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4100"/>
              <a:buFont typeface="Arial"/>
              <a:buNone/>
            </a:pPr>
            <a:r>
              <a:rPr b="1" lang="en" sz="3300">
                <a:solidFill>
                  <a:schemeClr val="lt1"/>
                </a:solidFill>
              </a:rPr>
              <a:t>We will change the column and include an if statement to condition on our existing ‘Has Chocolate’ field to return a true or false.</a:t>
            </a:r>
            <a:endParaRPr b="1" i="1" sz="3300" u="none" cap="none" strike="noStrike">
              <a:solidFill>
                <a:schemeClr val="lt1"/>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368" name="Shape 368"/>
        <p:cNvGrpSpPr/>
        <p:nvPr/>
      </p:nvGrpSpPr>
      <p:grpSpPr>
        <a:xfrm>
          <a:off x="0" y="0"/>
          <a:ext cx="0" cy="0"/>
          <a:chOff x="0" y="0"/>
          <a:chExt cx="0" cy="0"/>
        </a:xfrm>
      </p:grpSpPr>
      <p:pic>
        <p:nvPicPr>
          <p:cNvPr id="369" name="Google Shape;369;g20eba540384_0_62"/>
          <p:cNvPicPr preferRelativeResize="0"/>
          <p:nvPr/>
        </p:nvPicPr>
        <p:blipFill rotWithShape="1">
          <a:blip r:embed="rId3">
            <a:alphaModFix/>
          </a:blip>
          <a:srcRect b="0" l="0" r="0" t="0"/>
          <a:stretch/>
        </p:blipFill>
        <p:spPr>
          <a:xfrm>
            <a:off x="8588876" y="4477525"/>
            <a:ext cx="176824" cy="400200"/>
          </a:xfrm>
          <a:prstGeom prst="rect">
            <a:avLst/>
          </a:prstGeom>
          <a:noFill/>
          <a:ln>
            <a:noFill/>
          </a:ln>
        </p:spPr>
      </p:pic>
      <p:pic>
        <p:nvPicPr>
          <p:cNvPr id="370" name="Google Shape;370;g20eba540384_0_62"/>
          <p:cNvPicPr preferRelativeResize="0"/>
          <p:nvPr/>
        </p:nvPicPr>
        <p:blipFill>
          <a:blip r:embed="rId4">
            <a:alphaModFix/>
          </a:blip>
          <a:stretch>
            <a:fillRect/>
          </a:stretch>
        </p:blipFill>
        <p:spPr>
          <a:xfrm>
            <a:off x="152400" y="152400"/>
            <a:ext cx="8284075" cy="4400915"/>
          </a:xfrm>
          <a:prstGeom prst="rect">
            <a:avLst/>
          </a:prstGeom>
          <a:noFill/>
          <a:ln>
            <a:noFill/>
          </a:ln>
        </p:spPr>
      </p:pic>
      <p:sp>
        <p:nvSpPr>
          <p:cNvPr id="371" name="Google Shape;371;g20eba540384_0_62"/>
          <p:cNvSpPr/>
          <p:nvPr/>
        </p:nvSpPr>
        <p:spPr>
          <a:xfrm>
            <a:off x="375000" y="1038425"/>
            <a:ext cx="4355700" cy="1587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g20eba540384_0_62"/>
          <p:cNvSpPr/>
          <p:nvPr/>
        </p:nvSpPr>
        <p:spPr>
          <a:xfrm>
            <a:off x="7182500" y="2221100"/>
            <a:ext cx="1096200" cy="1587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g20eba540384_0_62"/>
          <p:cNvSpPr/>
          <p:nvPr/>
        </p:nvSpPr>
        <p:spPr>
          <a:xfrm>
            <a:off x="6830600" y="2124500"/>
            <a:ext cx="351900" cy="351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lang="en"/>
              <a:t>1</a:t>
            </a:r>
            <a:endParaRPr b="1" i="0" sz="1400" u="none" cap="none" strike="noStrike">
              <a:solidFill>
                <a:srgbClr val="000000"/>
              </a:solidFill>
              <a:latin typeface="Arial"/>
              <a:ea typeface="Arial"/>
              <a:cs typeface="Arial"/>
              <a:sym typeface="Arial"/>
            </a:endParaRPr>
          </a:p>
        </p:txBody>
      </p:sp>
      <p:sp>
        <p:nvSpPr>
          <p:cNvPr id="374" name="Google Shape;374;g20eba540384_0_62"/>
          <p:cNvSpPr/>
          <p:nvPr/>
        </p:nvSpPr>
        <p:spPr>
          <a:xfrm>
            <a:off x="4806475" y="941825"/>
            <a:ext cx="351900" cy="351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lang="en"/>
              <a:t>2</a:t>
            </a:r>
            <a:endParaRPr b="1" i="0" sz="1400" u="none" cap="none" strike="noStrike">
              <a:solidFill>
                <a:srgbClr val="000000"/>
              </a:solidFill>
              <a:latin typeface="Arial"/>
              <a:ea typeface="Arial"/>
              <a:cs typeface="Arial"/>
              <a:sym typeface="Arial"/>
            </a:endParaRPr>
          </a:p>
        </p:txBody>
      </p:sp>
      <p:sp>
        <p:nvSpPr>
          <p:cNvPr id="375" name="Google Shape;375;g20eba540384_0_62"/>
          <p:cNvSpPr txBox="1"/>
          <p:nvPr/>
        </p:nvSpPr>
        <p:spPr>
          <a:xfrm>
            <a:off x="2965400" y="2100350"/>
            <a:ext cx="3865200" cy="400200"/>
          </a:xfrm>
          <a:prstGeom prst="rect">
            <a:avLst/>
          </a:prstGeom>
          <a:solidFill>
            <a:srgbClr val="FFFFFF">
              <a:alpha val="33960"/>
            </a:srgbClr>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Select the column if not selected already</a:t>
            </a:r>
            <a:endParaRPr b="1"/>
          </a:p>
        </p:txBody>
      </p:sp>
      <p:sp>
        <p:nvSpPr>
          <p:cNvPr id="376" name="Google Shape;376;g20eba540384_0_62"/>
          <p:cNvSpPr txBox="1"/>
          <p:nvPr/>
        </p:nvSpPr>
        <p:spPr>
          <a:xfrm>
            <a:off x="3406250" y="1293725"/>
            <a:ext cx="3865200" cy="400200"/>
          </a:xfrm>
          <a:prstGeom prst="rect">
            <a:avLst/>
          </a:prstGeom>
          <a:solidFill>
            <a:srgbClr val="FFFFFF">
              <a:alpha val="33960"/>
            </a:srgbClr>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Make the necessary changes</a:t>
            </a:r>
            <a:endParaRPr b="1"/>
          </a:p>
        </p:txBody>
      </p:sp>
      <p:sp>
        <p:nvSpPr>
          <p:cNvPr id="377" name="Google Shape;377;g20eba540384_0_62"/>
          <p:cNvSpPr txBox="1"/>
          <p:nvPr/>
        </p:nvSpPr>
        <p:spPr>
          <a:xfrm>
            <a:off x="152400" y="4425350"/>
            <a:ext cx="8660100" cy="6771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4100"/>
              <a:buFont typeface="Arial"/>
              <a:buNone/>
            </a:pPr>
            <a:r>
              <a:rPr b="1" lang="en" sz="3200">
                <a:solidFill>
                  <a:schemeClr val="lt1"/>
                </a:solidFill>
              </a:rPr>
              <a:t>Once applied, we can see the changes.</a:t>
            </a:r>
            <a:endParaRPr b="1" i="1" sz="3200" u="none" cap="none" strike="noStrike">
              <a:solidFill>
                <a:schemeClr val="lt1"/>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381" name="Shape 381"/>
        <p:cNvGrpSpPr/>
        <p:nvPr/>
      </p:nvGrpSpPr>
      <p:grpSpPr>
        <a:xfrm>
          <a:off x="0" y="0"/>
          <a:ext cx="0" cy="0"/>
          <a:chOff x="0" y="0"/>
          <a:chExt cx="0" cy="0"/>
        </a:xfrm>
      </p:grpSpPr>
      <p:pic>
        <p:nvPicPr>
          <p:cNvPr id="382" name="Google Shape;382;g20eba540384_0_65"/>
          <p:cNvPicPr preferRelativeResize="0"/>
          <p:nvPr/>
        </p:nvPicPr>
        <p:blipFill rotWithShape="1">
          <a:blip r:embed="rId3">
            <a:alphaModFix/>
          </a:blip>
          <a:srcRect b="0" l="0" r="0" t="0"/>
          <a:stretch/>
        </p:blipFill>
        <p:spPr>
          <a:xfrm>
            <a:off x="8588876" y="4477525"/>
            <a:ext cx="176824" cy="400200"/>
          </a:xfrm>
          <a:prstGeom prst="rect">
            <a:avLst/>
          </a:prstGeom>
          <a:noFill/>
          <a:ln>
            <a:noFill/>
          </a:ln>
        </p:spPr>
      </p:pic>
      <p:sp>
        <p:nvSpPr>
          <p:cNvPr id="383" name="Google Shape;383;g20eba540384_0_65"/>
          <p:cNvSpPr txBox="1"/>
          <p:nvPr/>
        </p:nvSpPr>
        <p:spPr>
          <a:xfrm>
            <a:off x="103900" y="167800"/>
            <a:ext cx="85416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lang="en" sz="3200">
                <a:solidFill>
                  <a:srgbClr val="0097A7"/>
                </a:solidFill>
                <a:latin typeface="Inter"/>
                <a:ea typeface="Inter"/>
                <a:cs typeface="Inter"/>
                <a:sym typeface="Inter"/>
              </a:rPr>
              <a:t>Finally we will look at calculated functions</a:t>
            </a:r>
            <a:endParaRPr b="1" i="0" sz="2000" u="none" cap="none" strike="noStrike">
              <a:solidFill>
                <a:srgbClr val="FFFFFF"/>
              </a:solidFill>
              <a:latin typeface="Inter"/>
              <a:ea typeface="Inter"/>
              <a:cs typeface="Inter"/>
              <a:sym typeface="Inter"/>
            </a:endParaRPr>
          </a:p>
        </p:txBody>
      </p:sp>
      <p:sp>
        <p:nvSpPr>
          <p:cNvPr id="384" name="Google Shape;384;g20eba540384_0_65"/>
          <p:cNvSpPr txBox="1"/>
          <p:nvPr/>
        </p:nvSpPr>
        <p:spPr>
          <a:xfrm>
            <a:off x="165750" y="803100"/>
            <a:ext cx="8660100" cy="27243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4100"/>
              <a:buFont typeface="Arial"/>
              <a:buNone/>
            </a:pPr>
            <a:r>
              <a:rPr b="1" lang="en" sz="3300">
                <a:solidFill>
                  <a:schemeClr val="lt1"/>
                </a:solidFill>
              </a:rPr>
              <a:t>Suppose we want to know how many orders of Chocolate Chip cookies had over 500 units? Sounds complicated, right?</a:t>
            </a:r>
            <a:endParaRPr b="1" sz="3300">
              <a:solidFill>
                <a:schemeClr val="lt1"/>
              </a:solidFill>
            </a:endParaRPr>
          </a:p>
          <a:p>
            <a:pPr indent="0" lvl="0" marL="0" marR="0" rtl="0" algn="just">
              <a:lnSpc>
                <a:spcPct val="100000"/>
              </a:lnSpc>
              <a:spcBef>
                <a:spcPts val="0"/>
              </a:spcBef>
              <a:spcAft>
                <a:spcPts val="0"/>
              </a:spcAft>
              <a:buClr>
                <a:srgbClr val="000000"/>
              </a:buClr>
              <a:buSzPts val="4100"/>
              <a:buFont typeface="Arial"/>
              <a:buNone/>
            </a:pPr>
            <a:r>
              <a:rPr b="1" lang="en" sz="3300">
                <a:solidFill>
                  <a:schemeClr val="lt1"/>
                </a:solidFill>
              </a:rPr>
              <a:t>Let’s solve this problem.</a:t>
            </a:r>
            <a:endParaRPr b="1" sz="3300">
              <a:solidFill>
                <a:schemeClr val="lt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388" name="Shape 388"/>
        <p:cNvGrpSpPr/>
        <p:nvPr/>
      </p:nvGrpSpPr>
      <p:grpSpPr>
        <a:xfrm>
          <a:off x="0" y="0"/>
          <a:ext cx="0" cy="0"/>
          <a:chOff x="0" y="0"/>
          <a:chExt cx="0" cy="0"/>
        </a:xfrm>
      </p:grpSpPr>
      <p:pic>
        <p:nvPicPr>
          <p:cNvPr id="389" name="Google Shape;389;g20eba540384_0_68"/>
          <p:cNvPicPr preferRelativeResize="0"/>
          <p:nvPr/>
        </p:nvPicPr>
        <p:blipFill rotWithShape="1">
          <a:blip r:embed="rId3">
            <a:alphaModFix/>
          </a:blip>
          <a:srcRect b="0" l="0" r="0" t="0"/>
          <a:stretch/>
        </p:blipFill>
        <p:spPr>
          <a:xfrm>
            <a:off x="8588876" y="4477525"/>
            <a:ext cx="176824" cy="400200"/>
          </a:xfrm>
          <a:prstGeom prst="rect">
            <a:avLst/>
          </a:prstGeom>
          <a:noFill/>
          <a:ln>
            <a:noFill/>
          </a:ln>
        </p:spPr>
      </p:pic>
      <p:pic>
        <p:nvPicPr>
          <p:cNvPr id="390" name="Google Shape;390;g20eba540384_0_68"/>
          <p:cNvPicPr preferRelativeResize="0"/>
          <p:nvPr/>
        </p:nvPicPr>
        <p:blipFill>
          <a:blip r:embed="rId4">
            <a:alphaModFix/>
          </a:blip>
          <a:stretch>
            <a:fillRect/>
          </a:stretch>
        </p:blipFill>
        <p:spPr>
          <a:xfrm>
            <a:off x="152400" y="152400"/>
            <a:ext cx="8284075" cy="4400915"/>
          </a:xfrm>
          <a:prstGeom prst="rect">
            <a:avLst/>
          </a:prstGeom>
          <a:noFill/>
          <a:ln>
            <a:noFill/>
          </a:ln>
        </p:spPr>
      </p:pic>
      <p:sp>
        <p:nvSpPr>
          <p:cNvPr id="391" name="Google Shape;391;g20eba540384_0_68"/>
          <p:cNvSpPr txBox="1"/>
          <p:nvPr/>
        </p:nvSpPr>
        <p:spPr>
          <a:xfrm>
            <a:off x="923050" y="1124975"/>
            <a:ext cx="5220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By now you should have an understanding of what we are going to do. Create a new measure with this definition.</a:t>
            </a:r>
            <a:endParaRPr/>
          </a:p>
        </p:txBody>
      </p:sp>
      <p:pic>
        <p:nvPicPr>
          <p:cNvPr id="392" name="Google Shape;392;g20eba540384_0_68"/>
          <p:cNvPicPr preferRelativeResize="0"/>
          <p:nvPr/>
        </p:nvPicPr>
        <p:blipFill>
          <a:blip r:embed="rId5">
            <a:alphaModFix/>
          </a:blip>
          <a:stretch>
            <a:fillRect/>
          </a:stretch>
        </p:blipFill>
        <p:spPr>
          <a:xfrm>
            <a:off x="0" y="1740579"/>
            <a:ext cx="9144000" cy="411892"/>
          </a:xfrm>
          <a:prstGeom prst="rect">
            <a:avLst/>
          </a:prstGeom>
          <a:noFill/>
          <a:ln>
            <a:noFill/>
          </a:ln>
        </p:spPr>
      </p:pic>
      <p:sp>
        <p:nvSpPr>
          <p:cNvPr id="393" name="Google Shape;393;g20eba540384_0_68"/>
          <p:cNvSpPr txBox="1"/>
          <p:nvPr/>
        </p:nvSpPr>
        <p:spPr>
          <a:xfrm>
            <a:off x="605750" y="2263950"/>
            <a:ext cx="2697300" cy="1477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t>It’s pretty self explanatory, we are counting rows in table ‘Cookie Sales’ and our filters are where units sold is greater than 500 and product name is Chocolate Chip.</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397" name="Shape 397"/>
        <p:cNvGrpSpPr/>
        <p:nvPr/>
      </p:nvGrpSpPr>
      <p:grpSpPr>
        <a:xfrm>
          <a:off x="0" y="0"/>
          <a:ext cx="0" cy="0"/>
          <a:chOff x="0" y="0"/>
          <a:chExt cx="0" cy="0"/>
        </a:xfrm>
      </p:grpSpPr>
      <p:pic>
        <p:nvPicPr>
          <p:cNvPr id="398" name="Google Shape;398;g20eba540384_0_116"/>
          <p:cNvPicPr preferRelativeResize="0"/>
          <p:nvPr/>
        </p:nvPicPr>
        <p:blipFill rotWithShape="1">
          <a:blip r:embed="rId3">
            <a:alphaModFix/>
          </a:blip>
          <a:srcRect b="0" l="0" r="0" t="0"/>
          <a:stretch/>
        </p:blipFill>
        <p:spPr>
          <a:xfrm>
            <a:off x="8588876" y="4477525"/>
            <a:ext cx="176824" cy="400200"/>
          </a:xfrm>
          <a:prstGeom prst="rect">
            <a:avLst/>
          </a:prstGeom>
          <a:noFill/>
          <a:ln>
            <a:noFill/>
          </a:ln>
        </p:spPr>
      </p:pic>
      <p:sp>
        <p:nvSpPr>
          <p:cNvPr id="399" name="Google Shape;399;g20eba540384_0_116"/>
          <p:cNvSpPr txBox="1"/>
          <p:nvPr/>
        </p:nvSpPr>
        <p:spPr>
          <a:xfrm>
            <a:off x="103900" y="167800"/>
            <a:ext cx="85416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lang="en" sz="3200">
                <a:solidFill>
                  <a:srgbClr val="0097A7"/>
                </a:solidFill>
                <a:latin typeface="Inter"/>
                <a:ea typeface="Inter"/>
                <a:cs typeface="Inter"/>
                <a:sym typeface="Inter"/>
              </a:rPr>
              <a:t>We can now visualise this</a:t>
            </a:r>
            <a:endParaRPr b="1" i="0" sz="2000" u="none" cap="none" strike="noStrike">
              <a:solidFill>
                <a:srgbClr val="FFFFFF"/>
              </a:solidFill>
              <a:latin typeface="Inter"/>
              <a:ea typeface="Inter"/>
              <a:cs typeface="Inter"/>
              <a:sym typeface="Inter"/>
            </a:endParaRPr>
          </a:p>
        </p:txBody>
      </p:sp>
      <p:pic>
        <p:nvPicPr>
          <p:cNvPr id="400" name="Google Shape;400;g20eba540384_0_116"/>
          <p:cNvPicPr preferRelativeResize="0"/>
          <p:nvPr/>
        </p:nvPicPr>
        <p:blipFill>
          <a:blip r:embed="rId4">
            <a:alphaModFix/>
          </a:blip>
          <a:stretch>
            <a:fillRect/>
          </a:stretch>
        </p:blipFill>
        <p:spPr>
          <a:xfrm>
            <a:off x="152400" y="997300"/>
            <a:ext cx="3619500" cy="3705225"/>
          </a:xfrm>
          <a:prstGeom prst="rect">
            <a:avLst/>
          </a:prstGeom>
          <a:noFill/>
          <a:ln>
            <a:noFill/>
          </a:ln>
        </p:spPr>
      </p:pic>
      <p:sp>
        <p:nvSpPr>
          <p:cNvPr id="401" name="Google Shape;401;g20eba540384_0_116"/>
          <p:cNvSpPr txBox="1"/>
          <p:nvPr/>
        </p:nvSpPr>
        <p:spPr>
          <a:xfrm>
            <a:off x="3995100" y="803100"/>
            <a:ext cx="4830900" cy="22164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4100"/>
              <a:buFont typeface="Arial"/>
              <a:buNone/>
            </a:pPr>
            <a:r>
              <a:rPr b="1" lang="en" sz="3300">
                <a:solidFill>
                  <a:schemeClr val="lt1"/>
                </a:solidFill>
              </a:rPr>
              <a:t>And now you know how to use DAX and Power query in Power BI.</a:t>
            </a:r>
            <a:endParaRPr b="1" i="1" sz="3300" u="none" cap="none" strike="noStrike">
              <a:solidFill>
                <a:schemeClr val="lt1"/>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405" name="Shape 405"/>
        <p:cNvGrpSpPr/>
        <p:nvPr/>
      </p:nvGrpSpPr>
      <p:grpSpPr>
        <a:xfrm>
          <a:off x="0" y="0"/>
          <a:ext cx="0" cy="0"/>
          <a:chOff x="0" y="0"/>
          <a:chExt cx="0" cy="0"/>
        </a:xfrm>
      </p:grpSpPr>
      <p:pic>
        <p:nvPicPr>
          <p:cNvPr id="406" name="Google Shape;406;g20eba540384_0_71"/>
          <p:cNvPicPr preferRelativeResize="0"/>
          <p:nvPr/>
        </p:nvPicPr>
        <p:blipFill rotWithShape="1">
          <a:blip r:embed="rId3">
            <a:alphaModFix/>
          </a:blip>
          <a:srcRect b="0" l="0" r="0" t="0"/>
          <a:stretch/>
        </p:blipFill>
        <p:spPr>
          <a:xfrm>
            <a:off x="8588876" y="4477525"/>
            <a:ext cx="176824" cy="400200"/>
          </a:xfrm>
          <a:prstGeom prst="rect">
            <a:avLst/>
          </a:prstGeom>
          <a:noFill/>
          <a:ln>
            <a:noFill/>
          </a:ln>
        </p:spPr>
      </p:pic>
      <p:sp>
        <p:nvSpPr>
          <p:cNvPr id="407" name="Google Shape;407;g20eba540384_0_71"/>
          <p:cNvSpPr txBox="1"/>
          <p:nvPr/>
        </p:nvSpPr>
        <p:spPr>
          <a:xfrm>
            <a:off x="0" y="0"/>
            <a:ext cx="8999700" cy="4550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0"/>
              </a:spcAft>
              <a:buNone/>
            </a:pPr>
            <a:r>
              <a:rPr lang="en" sz="3200">
                <a:solidFill>
                  <a:schemeClr val="lt1"/>
                </a:solidFill>
                <a:latin typeface="Lora Medium"/>
                <a:ea typeface="Lora Medium"/>
                <a:cs typeface="Lora Medium"/>
                <a:sym typeface="Lora Medium"/>
              </a:rPr>
              <a:t>Conclusion: Harnessing the Power of DAX in Power BI</a:t>
            </a:r>
            <a:endParaRPr sz="3200">
              <a:solidFill>
                <a:schemeClr val="lt1"/>
              </a:solidFill>
              <a:latin typeface="Lora Medium"/>
              <a:ea typeface="Lora Medium"/>
              <a:cs typeface="Lora Medium"/>
              <a:sym typeface="Lora Medium"/>
            </a:endParaRPr>
          </a:p>
          <a:p>
            <a:pPr indent="0" lvl="0" marL="0" rtl="0" algn="l">
              <a:lnSpc>
                <a:spcPct val="115000"/>
              </a:lnSpc>
              <a:spcBef>
                <a:spcPts val="4500"/>
              </a:spcBef>
              <a:spcAft>
                <a:spcPts val="0"/>
              </a:spcAft>
              <a:buNone/>
            </a:pPr>
            <a:r>
              <a:rPr lang="en" sz="2000">
                <a:solidFill>
                  <a:schemeClr val="lt1"/>
                </a:solidFill>
                <a:latin typeface="Lora Medium"/>
                <a:ea typeface="Lora Medium"/>
                <a:cs typeface="Lora Medium"/>
                <a:sym typeface="Lora Medium"/>
              </a:rPr>
              <a:t>DAX is a powerful formula language that allows users to perform complex calculations and analysis in Power BI. It is essential for data modeling and can be used to create custom measures, tables, and visualizations.</a:t>
            </a:r>
            <a:endParaRPr sz="2000">
              <a:solidFill>
                <a:schemeClr val="lt1"/>
              </a:solidFill>
              <a:latin typeface="Lora Medium"/>
              <a:ea typeface="Lora Medium"/>
              <a:cs typeface="Lora Medium"/>
              <a:sym typeface="Lora Medium"/>
            </a:endParaRPr>
          </a:p>
          <a:p>
            <a:pPr indent="0" lvl="0" marL="0" rtl="0" algn="l">
              <a:lnSpc>
                <a:spcPct val="115000"/>
              </a:lnSpc>
              <a:spcBef>
                <a:spcPts val="4500"/>
              </a:spcBef>
              <a:spcAft>
                <a:spcPts val="4500"/>
              </a:spcAft>
              <a:buNone/>
            </a:pPr>
            <a:r>
              <a:rPr lang="en" sz="2000">
                <a:solidFill>
                  <a:schemeClr val="lt1"/>
                </a:solidFill>
                <a:latin typeface="Lora Medium"/>
                <a:ea typeface="Lora Medium"/>
                <a:cs typeface="Lora Medium"/>
                <a:sym typeface="Lora Medium"/>
              </a:rPr>
              <a:t>By following best practices and optimizing DAX performance, users can harness the full power of DAX and create insightful and impactful reports in Power BI.</a:t>
            </a:r>
            <a:endParaRPr sz="2000">
              <a:solidFill>
                <a:schemeClr val="lt1"/>
              </a:solidFill>
              <a:latin typeface="Lora Medium"/>
              <a:ea typeface="Lora Medium"/>
              <a:cs typeface="Lora Medium"/>
              <a:sym typeface="Lora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81" name="Shape 81"/>
        <p:cNvGrpSpPr/>
        <p:nvPr/>
      </p:nvGrpSpPr>
      <p:grpSpPr>
        <a:xfrm>
          <a:off x="0" y="0"/>
          <a:ext cx="0" cy="0"/>
          <a:chOff x="0" y="0"/>
          <a:chExt cx="0" cy="0"/>
        </a:xfrm>
      </p:grpSpPr>
      <p:pic>
        <p:nvPicPr>
          <p:cNvPr id="82" name="Google Shape;82;g20eba540384_0_28"/>
          <p:cNvPicPr preferRelativeResize="0"/>
          <p:nvPr/>
        </p:nvPicPr>
        <p:blipFill rotWithShape="1">
          <a:blip r:embed="rId3">
            <a:alphaModFix/>
          </a:blip>
          <a:srcRect b="0" l="0" r="0" t="0"/>
          <a:stretch/>
        </p:blipFill>
        <p:spPr>
          <a:xfrm rot="720615">
            <a:off x="-308325" y="2834025"/>
            <a:ext cx="1974947" cy="2487726"/>
          </a:xfrm>
          <a:prstGeom prst="rect">
            <a:avLst/>
          </a:prstGeom>
          <a:noFill/>
          <a:ln>
            <a:noFill/>
          </a:ln>
        </p:spPr>
      </p:pic>
      <p:pic>
        <p:nvPicPr>
          <p:cNvPr id="83" name="Google Shape;83;g20eba540384_0_28"/>
          <p:cNvPicPr preferRelativeResize="0"/>
          <p:nvPr/>
        </p:nvPicPr>
        <p:blipFill rotWithShape="1">
          <a:blip r:embed="rId4">
            <a:alphaModFix/>
          </a:blip>
          <a:srcRect b="0" l="0" r="0" t="0"/>
          <a:stretch/>
        </p:blipFill>
        <p:spPr>
          <a:xfrm rot="-254847">
            <a:off x="6675657" y="-95600"/>
            <a:ext cx="2679769" cy="2655775"/>
          </a:xfrm>
          <a:prstGeom prst="rect">
            <a:avLst/>
          </a:prstGeom>
          <a:noFill/>
          <a:ln>
            <a:noFill/>
          </a:ln>
        </p:spPr>
      </p:pic>
      <p:pic>
        <p:nvPicPr>
          <p:cNvPr id="84" name="Google Shape;84;g20eba540384_0_28"/>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85" name="Google Shape;85;g20eba540384_0_28"/>
          <p:cNvSpPr txBox="1"/>
          <p:nvPr/>
        </p:nvSpPr>
        <p:spPr>
          <a:xfrm>
            <a:off x="1048675" y="1439275"/>
            <a:ext cx="7672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800"/>
              <a:buFont typeface="Arial"/>
              <a:buNone/>
            </a:pPr>
            <a:r>
              <a:t/>
            </a:r>
            <a:endParaRPr b="1" i="0" sz="1800" u="none" cap="none" strike="noStrike">
              <a:solidFill>
                <a:schemeClr val="lt1"/>
              </a:solidFill>
              <a:latin typeface="Inter SemiBold"/>
              <a:ea typeface="Inter SemiBold"/>
              <a:cs typeface="Inter SemiBold"/>
              <a:sym typeface="Inter SemiBold"/>
            </a:endParaRPr>
          </a:p>
        </p:txBody>
      </p:sp>
      <p:sp>
        <p:nvSpPr>
          <p:cNvPr id="86" name="Google Shape;86;g20eba540384_0_28"/>
          <p:cNvSpPr txBox="1"/>
          <p:nvPr/>
        </p:nvSpPr>
        <p:spPr>
          <a:xfrm>
            <a:off x="241950" y="181925"/>
            <a:ext cx="8660100" cy="4553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0"/>
              </a:spcAft>
              <a:buNone/>
            </a:pPr>
            <a:r>
              <a:rPr b="1" lang="en" sz="3200">
                <a:solidFill>
                  <a:schemeClr val="lt1"/>
                </a:solidFill>
              </a:rPr>
              <a:t>Understanding DAX Functions</a:t>
            </a:r>
            <a:endParaRPr b="1" sz="3200">
              <a:solidFill>
                <a:schemeClr val="lt1"/>
              </a:solidFill>
            </a:endParaRPr>
          </a:p>
          <a:p>
            <a:pPr indent="0" lvl="0" marL="0" marR="0" rtl="0" algn="l">
              <a:lnSpc>
                <a:spcPct val="115000"/>
              </a:lnSpc>
              <a:spcBef>
                <a:spcPts val="1200"/>
              </a:spcBef>
              <a:spcAft>
                <a:spcPts val="0"/>
              </a:spcAft>
              <a:buNone/>
            </a:pPr>
            <a:r>
              <a:rPr b="1" lang="en" sz="2000">
                <a:solidFill>
                  <a:schemeClr val="lt1"/>
                </a:solidFill>
              </a:rPr>
              <a:t>DAX functions can be categorized into several types: aggregation functions, time intelligence functions, filtering functions, text functions, and more. Each type of function serves a specific purpose and can be combined to create complex calculations.</a:t>
            </a:r>
            <a:endParaRPr b="1" sz="2000">
              <a:solidFill>
                <a:schemeClr val="lt1"/>
              </a:solidFill>
            </a:endParaRPr>
          </a:p>
          <a:p>
            <a:pPr indent="0" lvl="0" marL="0" rtl="0" algn="l">
              <a:lnSpc>
                <a:spcPct val="115000"/>
              </a:lnSpc>
              <a:spcBef>
                <a:spcPts val="1200"/>
              </a:spcBef>
              <a:spcAft>
                <a:spcPts val="1200"/>
              </a:spcAft>
              <a:buNone/>
            </a:pPr>
            <a:r>
              <a:rPr b="1" lang="en" sz="2000">
                <a:solidFill>
                  <a:schemeClr val="lt1"/>
                </a:solidFill>
              </a:rPr>
              <a:t>Aggregation functions, such as SUM and AVERAGE, calculate values based on a set of rows or columns. Time intelligence functions, such as SAMEPERIODLASTYEAR and TOTALYTD, allow users to analyze data over time periods. Filtering functions, such as CALCULATE and FILTER, modify the context of calculations based on specific filters or conditions.</a:t>
            </a:r>
            <a:endParaRPr b="1" sz="20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90" name="Shape 90"/>
        <p:cNvGrpSpPr/>
        <p:nvPr/>
      </p:nvGrpSpPr>
      <p:grpSpPr>
        <a:xfrm>
          <a:off x="0" y="0"/>
          <a:ext cx="0" cy="0"/>
          <a:chOff x="0" y="0"/>
          <a:chExt cx="0" cy="0"/>
        </a:xfrm>
      </p:grpSpPr>
      <p:pic>
        <p:nvPicPr>
          <p:cNvPr id="91" name="Google Shape;91;g20eba540384_0_12"/>
          <p:cNvPicPr preferRelativeResize="0"/>
          <p:nvPr/>
        </p:nvPicPr>
        <p:blipFill rotWithShape="1">
          <a:blip r:embed="rId3">
            <a:alphaModFix/>
          </a:blip>
          <a:srcRect b="0" l="0" r="0" t="0"/>
          <a:stretch/>
        </p:blipFill>
        <p:spPr>
          <a:xfrm rot="720615">
            <a:off x="-308325" y="2834025"/>
            <a:ext cx="1974947" cy="2487726"/>
          </a:xfrm>
          <a:prstGeom prst="rect">
            <a:avLst/>
          </a:prstGeom>
          <a:noFill/>
          <a:ln>
            <a:noFill/>
          </a:ln>
        </p:spPr>
      </p:pic>
      <p:pic>
        <p:nvPicPr>
          <p:cNvPr id="92" name="Google Shape;92;g20eba540384_0_12"/>
          <p:cNvPicPr preferRelativeResize="0"/>
          <p:nvPr/>
        </p:nvPicPr>
        <p:blipFill rotWithShape="1">
          <a:blip r:embed="rId4">
            <a:alphaModFix/>
          </a:blip>
          <a:srcRect b="0" l="0" r="0" t="0"/>
          <a:stretch/>
        </p:blipFill>
        <p:spPr>
          <a:xfrm rot="-254847">
            <a:off x="6675657" y="-95600"/>
            <a:ext cx="2679769" cy="2655775"/>
          </a:xfrm>
          <a:prstGeom prst="rect">
            <a:avLst/>
          </a:prstGeom>
          <a:noFill/>
          <a:ln>
            <a:noFill/>
          </a:ln>
        </p:spPr>
      </p:pic>
      <p:pic>
        <p:nvPicPr>
          <p:cNvPr id="93" name="Google Shape;93;g20eba540384_0_12"/>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94" name="Google Shape;94;g20eba540384_0_12"/>
          <p:cNvSpPr txBox="1"/>
          <p:nvPr/>
        </p:nvSpPr>
        <p:spPr>
          <a:xfrm>
            <a:off x="1048675" y="1439275"/>
            <a:ext cx="7672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800"/>
              <a:buFont typeface="Arial"/>
              <a:buNone/>
            </a:pPr>
            <a:r>
              <a:t/>
            </a:r>
            <a:endParaRPr b="1" i="0" sz="1800" u="none" cap="none" strike="noStrike">
              <a:solidFill>
                <a:schemeClr val="lt1"/>
              </a:solidFill>
              <a:latin typeface="Inter SemiBold"/>
              <a:ea typeface="Inter SemiBold"/>
              <a:cs typeface="Inter SemiBold"/>
              <a:sym typeface="Inter SemiBold"/>
            </a:endParaRPr>
          </a:p>
        </p:txBody>
      </p:sp>
      <p:sp>
        <p:nvSpPr>
          <p:cNvPr id="95" name="Google Shape;95;g20eba540384_0_12"/>
          <p:cNvSpPr txBox="1"/>
          <p:nvPr/>
        </p:nvSpPr>
        <p:spPr>
          <a:xfrm>
            <a:off x="241950" y="1725150"/>
            <a:ext cx="8660100" cy="877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100"/>
              <a:buFont typeface="Arial"/>
              <a:buNone/>
            </a:pPr>
            <a:r>
              <a:rPr b="1" lang="en" sz="4500">
                <a:solidFill>
                  <a:schemeClr val="lt1"/>
                </a:solidFill>
              </a:rPr>
              <a:t>Let’s create a </a:t>
            </a:r>
            <a:r>
              <a:rPr b="1" lang="en" sz="4500">
                <a:solidFill>
                  <a:schemeClr val="lt1"/>
                </a:solidFill>
              </a:rPr>
              <a:t>New Measure</a:t>
            </a:r>
            <a:endParaRPr b="1" i="0" sz="4500" u="none" cap="none" strike="noStrike">
              <a:solidFill>
                <a:schemeClr val="l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99" name="Shape 99"/>
        <p:cNvGrpSpPr/>
        <p:nvPr/>
      </p:nvGrpSpPr>
      <p:grpSpPr>
        <a:xfrm>
          <a:off x="0" y="0"/>
          <a:ext cx="0" cy="0"/>
          <a:chOff x="0" y="0"/>
          <a:chExt cx="0" cy="0"/>
        </a:xfrm>
      </p:grpSpPr>
      <p:pic>
        <p:nvPicPr>
          <p:cNvPr id="100" name="Google Shape;100;g209371c3f2e_0_0"/>
          <p:cNvPicPr preferRelativeResize="0"/>
          <p:nvPr/>
        </p:nvPicPr>
        <p:blipFill rotWithShape="1">
          <a:blip r:embed="rId3">
            <a:alphaModFix/>
          </a:blip>
          <a:srcRect b="0" l="0" r="0" t="0"/>
          <a:stretch/>
        </p:blipFill>
        <p:spPr>
          <a:xfrm rot="720615">
            <a:off x="-308325" y="2834025"/>
            <a:ext cx="1974947" cy="2487726"/>
          </a:xfrm>
          <a:prstGeom prst="rect">
            <a:avLst/>
          </a:prstGeom>
          <a:noFill/>
          <a:ln>
            <a:noFill/>
          </a:ln>
        </p:spPr>
      </p:pic>
      <p:pic>
        <p:nvPicPr>
          <p:cNvPr id="101" name="Google Shape;101;g209371c3f2e_0_0"/>
          <p:cNvPicPr preferRelativeResize="0"/>
          <p:nvPr/>
        </p:nvPicPr>
        <p:blipFill rotWithShape="1">
          <a:blip r:embed="rId4">
            <a:alphaModFix/>
          </a:blip>
          <a:srcRect b="0" l="0" r="0" t="0"/>
          <a:stretch/>
        </p:blipFill>
        <p:spPr>
          <a:xfrm rot="-254847">
            <a:off x="6675657" y="-95600"/>
            <a:ext cx="2679769" cy="2655775"/>
          </a:xfrm>
          <a:prstGeom prst="rect">
            <a:avLst/>
          </a:prstGeom>
          <a:noFill/>
          <a:ln>
            <a:noFill/>
          </a:ln>
        </p:spPr>
      </p:pic>
      <p:pic>
        <p:nvPicPr>
          <p:cNvPr id="102" name="Google Shape;102;g209371c3f2e_0_0"/>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103" name="Google Shape;103;g209371c3f2e_0_0"/>
          <p:cNvSpPr txBox="1"/>
          <p:nvPr/>
        </p:nvSpPr>
        <p:spPr>
          <a:xfrm>
            <a:off x="1048675" y="1439275"/>
            <a:ext cx="7672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800"/>
              <a:buFont typeface="Arial"/>
              <a:buNone/>
            </a:pPr>
            <a:r>
              <a:t/>
            </a:r>
            <a:endParaRPr b="1" i="0" sz="1800" u="none" cap="none" strike="noStrike">
              <a:solidFill>
                <a:schemeClr val="lt1"/>
              </a:solidFill>
              <a:latin typeface="Inter SemiBold"/>
              <a:ea typeface="Inter SemiBold"/>
              <a:cs typeface="Inter SemiBold"/>
              <a:sym typeface="Inter SemiBold"/>
            </a:endParaRPr>
          </a:p>
        </p:txBody>
      </p:sp>
      <p:sp>
        <p:nvSpPr>
          <p:cNvPr id="104" name="Google Shape;104;g209371c3f2e_0_0"/>
          <p:cNvSpPr txBox="1"/>
          <p:nvPr/>
        </p:nvSpPr>
        <p:spPr>
          <a:xfrm>
            <a:off x="241950" y="1725150"/>
            <a:ext cx="8660100" cy="877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100"/>
              <a:buFont typeface="Arial"/>
              <a:buNone/>
            </a:pPr>
            <a:r>
              <a:rPr b="1" lang="en" sz="4500">
                <a:solidFill>
                  <a:schemeClr val="lt1"/>
                </a:solidFill>
              </a:rPr>
              <a:t>But what is a measure?</a:t>
            </a:r>
            <a:endParaRPr b="1" i="0" sz="4500" u="none" cap="none" strike="noStrike">
              <a:solidFill>
                <a:schemeClr val="lt1"/>
              </a:solidFill>
              <a:latin typeface="Arial"/>
              <a:ea typeface="Arial"/>
              <a:cs typeface="Arial"/>
              <a:sym typeface="Arial"/>
            </a:endParaRPr>
          </a:p>
        </p:txBody>
      </p:sp>
      <p:sp>
        <p:nvSpPr>
          <p:cNvPr id="105" name="Google Shape;105;g209371c3f2e_0_0"/>
          <p:cNvSpPr txBox="1"/>
          <p:nvPr/>
        </p:nvSpPr>
        <p:spPr>
          <a:xfrm>
            <a:off x="627175" y="2666550"/>
            <a:ext cx="7847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rPr>
              <a:t>It is </a:t>
            </a:r>
            <a:r>
              <a:rPr lang="en">
                <a:solidFill>
                  <a:schemeClr val="lt1"/>
                </a:solidFill>
              </a:rPr>
              <a:t>simply</a:t>
            </a:r>
            <a:r>
              <a:rPr lang="en">
                <a:solidFill>
                  <a:schemeClr val="lt1"/>
                </a:solidFill>
              </a:rPr>
              <a:t> a calculation on our data, that will be visualized.</a:t>
            </a:r>
            <a:endParaRPr>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109" name="Shape 109"/>
        <p:cNvGrpSpPr/>
        <p:nvPr/>
      </p:nvGrpSpPr>
      <p:grpSpPr>
        <a:xfrm>
          <a:off x="0" y="0"/>
          <a:ext cx="0" cy="0"/>
          <a:chOff x="0" y="0"/>
          <a:chExt cx="0" cy="0"/>
        </a:xfrm>
      </p:grpSpPr>
      <p:pic>
        <p:nvPicPr>
          <p:cNvPr id="110" name="Google Shape;110;p8"/>
          <p:cNvPicPr preferRelativeResize="0"/>
          <p:nvPr/>
        </p:nvPicPr>
        <p:blipFill>
          <a:blip r:embed="rId3">
            <a:alphaModFix/>
          </a:blip>
          <a:stretch>
            <a:fillRect/>
          </a:stretch>
        </p:blipFill>
        <p:spPr>
          <a:xfrm>
            <a:off x="170725" y="837500"/>
            <a:ext cx="5445928" cy="3524174"/>
          </a:xfrm>
          <a:prstGeom prst="rect">
            <a:avLst/>
          </a:prstGeom>
          <a:noFill/>
          <a:ln>
            <a:noFill/>
          </a:ln>
        </p:spPr>
      </p:pic>
      <p:pic>
        <p:nvPicPr>
          <p:cNvPr id="111" name="Google Shape;111;p8"/>
          <p:cNvPicPr preferRelativeResize="0"/>
          <p:nvPr/>
        </p:nvPicPr>
        <p:blipFill rotWithShape="1">
          <a:blip r:embed="rId4">
            <a:alphaModFix/>
          </a:blip>
          <a:srcRect b="0" l="0" r="0" t="0"/>
          <a:stretch/>
        </p:blipFill>
        <p:spPr>
          <a:xfrm>
            <a:off x="6891157" y="-313825"/>
            <a:ext cx="2679768" cy="2655775"/>
          </a:xfrm>
          <a:prstGeom prst="rect">
            <a:avLst/>
          </a:prstGeom>
          <a:noFill/>
          <a:ln>
            <a:noFill/>
          </a:ln>
        </p:spPr>
      </p:pic>
      <p:pic>
        <p:nvPicPr>
          <p:cNvPr id="112" name="Google Shape;112;p8"/>
          <p:cNvPicPr preferRelativeResize="0"/>
          <p:nvPr/>
        </p:nvPicPr>
        <p:blipFill rotWithShape="1">
          <a:blip r:embed="rId5">
            <a:alphaModFix/>
          </a:blip>
          <a:srcRect b="0" l="0" r="0" t="0"/>
          <a:stretch/>
        </p:blipFill>
        <p:spPr>
          <a:xfrm>
            <a:off x="8747426" y="4574425"/>
            <a:ext cx="176824" cy="400200"/>
          </a:xfrm>
          <a:prstGeom prst="rect">
            <a:avLst/>
          </a:prstGeom>
          <a:noFill/>
          <a:ln>
            <a:noFill/>
          </a:ln>
        </p:spPr>
      </p:pic>
      <p:sp>
        <p:nvSpPr>
          <p:cNvPr id="113" name="Google Shape;113;p8"/>
          <p:cNvSpPr txBox="1"/>
          <p:nvPr/>
        </p:nvSpPr>
        <p:spPr>
          <a:xfrm>
            <a:off x="170725" y="126850"/>
            <a:ext cx="79377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lang="en" sz="2000">
                <a:solidFill>
                  <a:srgbClr val="0097A7"/>
                </a:solidFill>
                <a:latin typeface="Inter"/>
                <a:ea typeface="Inter"/>
                <a:cs typeface="Inter"/>
                <a:sym typeface="Inter"/>
              </a:rPr>
              <a:t>Let’s assume we want to know how many total Cookies were sold?</a:t>
            </a:r>
            <a:endParaRPr b="1" i="0" sz="2000" u="none" cap="none" strike="noStrike">
              <a:solidFill>
                <a:srgbClr val="FFFFFF"/>
              </a:solidFill>
              <a:latin typeface="Inter"/>
              <a:ea typeface="Inter"/>
              <a:cs typeface="Inter"/>
              <a:sym typeface="Inter"/>
            </a:endParaRPr>
          </a:p>
        </p:txBody>
      </p:sp>
      <p:sp>
        <p:nvSpPr>
          <p:cNvPr id="114" name="Google Shape;114;p8"/>
          <p:cNvSpPr/>
          <p:nvPr/>
        </p:nvSpPr>
        <p:spPr>
          <a:xfrm>
            <a:off x="4644700" y="2018050"/>
            <a:ext cx="846000" cy="1563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sp>
        <p:nvSpPr>
          <p:cNvPr id="115" name="Google Shape;115;p8"/>
          <p:cNvSpPr/>
          <p:nvPr/>
        </p:nvSpPr>
        <p:spPr>
          <a:xfrm flipH="1" rot="10800000">
            <a:off x="2630100" y="2011475"/>
            <a:ext cx="846000" cy="321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8"/>
          <p:cNvSpPr/>
          <p:nvPr/>
        </p:nvSpPr>
        <p:spPr>
          <a:xfrm>
            <a:off x="5629163" y="1841475"/>
            <a:ext cx="351900" cy="351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1</a:t>
            </a:r>
            <a:endParaRPr b="1" i="0" sz="1400" u="none" cap="none" strike="noStrike">
              <a:solidFill>
                <a:srgbClr val="000000"/>
              </a:solidFill>
              <a:latin typeface="Arial"/>
              <a:ea typeface="Arial"/>
              <a:cs typeface="Arial"/>
              <a:sym typeface="Arial"/>
            </a:endParaRPr>
          </a:p>
        </p:txBody>
      </p:sp>
      <p:sp>
        <p:nvSpPr>
          <p:cNvPr id="117" name="Google Shape;117;p8"/>
          <p:cNvSpPr/>
          <p:nvPr/>
        </p:nvSpPr>
        <p:spPr>
          <a:xfrm>
            <a:off x="3651525" y="2094286"/>
            <a:ext cx="565200" cy="1563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sp>
        <p:nvSpPr>
          <p:cNvPr id="118" name="Google Shape;118;p8"/>
          <p:cNvSpPr txBox="1"/>
          <p:nvPr/>
        </p:nvSpPr>
        <p:spPr>
          <a:xfrm>
            <a:off x="5993600" y="1788400"/>
            <a:ext cx="3024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Right Click here and select ‘New Measure’</a:t>
            </a:r>
            <a:endParaRPr>
              <a:solidFill>
                <a:schemeClr val="lt1"/>
              </a:solidFill>
            </a:endParaRPr>
          </a:p>
        </p:txBody>
      </p:sp>
      <p:sp>
        <p:nvSpPr>
          <p:cNvPr id="119" name="Google Shape;119;p8"/>
          <p:cNvSpPr/>
          <p:nvPr/>
        </p:nvSpPr>
        <p:spPr>
          <a:xfrm>
            <a:off x="170725" y="3888275"/>
            <a:ext cx="351900" cy="351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2</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123" name="Shape 123"/>
        <p:cNvGrpSpPr/>
        <p:nvPr/>
      </p:nvGrpSpPr>
      <p:grpSpPr>
        <a:xfrm>
          <a:off x="0" y="0"/>
          <a:ext cx="0" cy="0"/>
          <a:chOff x="0" y="0"/>
          <a:chExt cx="0" cy="0"/>
        </a:xfrm>
      </p:grpSpPr>
      <p:pic>
        <p:nvPicPr>
          <p:cNvPr id="124" name="Google Shape;124;g209371c3f2e_0_14"/>
          <p:cNvPicPr preferRelativeResize="0"/>
          <p:nvPr/>
        </p:nvPicPr>
        <p:blipFill>
          <a:blip r:embed="rId3">
            <a:alphaModFix/>
          </a:blip>
          <a:stretch>
            <a:fillRect/>
          </a:stretch>
        </p:blipFill>
        <p:spPr>
          <a:xfrm>
            <a:off x="170725" y="919780"/>
            <a:ext cx="5607350" cy="3492125"/>
          </a:xfrm>
          <a:prstGeom prst="rect">
            <a:avLst/>
          </a:prstGeom>
          <a:noFill/>
          <a:ln>
            <a:noFill/>
          </a:ln>
        </p:spPr>
      </p:pic>
      <p:pic>
        <p:nvPicPr>
          <p:cNvPr id="125" name="Google Shape;125;g209371c3f2e_0_14"/>
          <p:cNvPicPr preferRelativeResize="0"/>
          <p:nvPr/>
        </p:nvPicPr>
        <p:blipFill rotWithShape="1">
          <a:blip r:embed="rId4">
            <a:alphaModFix/>
          </a:blip>
          <a:srcRect b="0" l="0" r="0" t="0"/>
          <a:stretch/>
        </p:blipFill>
        <p:spPr>
          <a:xfrm>
            <a:off x="6891157" y="-313825"/>
            <a:ext cx="2679768" cy="2655775"/>
          </a:xfrm>
          <a:prstGeom prst="rect">
            <a:avLst/>
          </a:prstGeom>
          <a:noFill/>
          <a:ln>
            <a:noFill/>
          </a:ln>
        </p:spPr>
      </p:pic>
      <p:pic>
        <p:nvPicPr>
          <p:cNvPr id="126" name="Google Shape;126;g209371c3f2e_0_14"/>
          <p:cNvPicPr preferRelativeResize="0"/>
          <p:nvPr/>
        </p:nvPicPr>
        <p:blipFill rotWithShape="1">
          <a:blip r:embed="rId5">
            <a:alphaModFix/>
          </a:blip>
          <a:srcRect b="0" l="0" r="0" t="0"/>
          <a:stretch/>
        </p:blipFill>
        <p:spPr>
          <a:xfrm>
            <a:off x="8747426" y="4574425"/>
            <a:ext cx="176824" cy="400200"/>
          </a:xfrm>
          <a:prstGeom prst="rect">
            <a:avLst/>
          </a:prstGeom>
          <a:noFill/>
          <a:ln>
            <a:noFill/>
          </a:ln>
        </p:spPr>
      </p:pic>
      <p:sp>
        <p:nvSpPr>
          <p:cNvPr id="127" name="Google Shape;127;g209371c3f2e_0_14"/>
          <p:cNvSpPr txBox="1"/>
          <p:nvPr/>
        </p:nvSpPr>
        <p:spPr>
          <a:xfrm>
            <a:off x="170725" y="126850"/>
            <a:ext cx="79377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lang="en" sz="2000">
                <a:solidFill>
                  <a:srgbClr val="0097A7"/>
                </a:solidFill>
                <a:latin typeface="Inter"/>
                <a:ea typeface="Inter"/>
                <a:cs typeface="Inter"/>
                <a:sym typeface="Inter"/>
              </a:rPr>
              <a:t>Let’s assume we want to know how many total Cookies were sold?</a:t>
            </a:r>
            <a:endParaRPr b="1" i="0" sz="2000" u="none" cap="none" strike="noStrike">
              <a:solidFill>
                <a:srgbClr val="FFFFFF"/>
              </a:solidFill>
              <a:latin typeface="Inter"/>
              <a:ea typeface="Inter"/>
              <a:cs typeface="Inter"/>
              <a:sym typeface="Inter"/>
            </a:endParaRPr>
          </a:p>
        </p:txBody>
      </p:sp>
      <p:pic>
        <p:nvPicPr>
          <p:cNvPr id="128" name="Google Shape;128;g209371c3f2e_0_14"/>
          <p:cNvPicPr preferRelativeResize="0"/>
          <p:nvPr/>
        </p:nvPicPr>
        <p:blipFill>
          <a:blip r:embed="rId6">
            <a:alphaModFix/>
          </a:blip>
          <a:stretch>
            <a:fillRect/>
          </a:stretch>
        </p:blipFill>
        <p:spPr>
          <a:xfrm>
            <a:off x="2442437" y="1841475"/>
            <a:ext cx="5250524" cy="3196450"/>
          </a:xfrm>
          <a:prstGeom prst="rect">
            <a:avLst/>
          </a:prstGeom>
          <a:noFill/>
          <a:ln>
            <a:noFill/>
          </a:ln>
        </p:spPr>
      </p:pic>
      <p:sp>
        <p:nvSpPr>
          <p:cNvPr id="129" name="Google Shape;129;g209371c3f2e_0_14"/>
          <p:cNvSpPr/>
          <p:nvPr/>
        </p:nvSpPr>
        <p:spPr>
          <a:xfrm>
            <a:off x="3106325" y="2541075"/>
            <a:ext cx="2322600" cy="1563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sp>
        <p:nvSpPr>
          <p:cNvPr id="130" name="Google Shape;130;g209371c3f2e_0_14"/>
          <p:cNvSpPr/>
          <p:nvPr/>
        </p:nvSpPr>
        <p:spPr>
          <a:xfrm flipH="1" rot="10800000">
            <a:off x="1393075" y="2410800"/>
            <a:ext cx="846000" cy="321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g209371c3f2e_0_14"/>
          <p:cNvSpPr/>
          <p:nvPr/>
        </p:nvSpPr>
        <p:spPr>
          <a:xfrm>
            <a:off x="901075" y="1685186"/>
            <a:ext cx="565200" cy="1563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sp>
        <p:nvSpPr>
          <p:cNvPr id="132" name="Google Shape;132;g209371c3f2e_0_14"/>
          <p:cNvSpPr txBox="1"/>
          <p:nvPr/>
        </p:nvSpPr>
        <p:spPr>
          <a:xfrm>
            <a:off x="834575" y="2732700"/>
            <a:ext cx="546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Change the Measure to our intended calculation</a:t>
            </a:r>
            <a:endParaRPr>
              <a:solidFill>
                <a:schemeClr val="dk1"/>
              </a:solidFill>
            </a:endParaRPr>
          </a:p>
        </p:txBody>
      </p:sp>
      <p:sp>
        <p:nvSpPr>
          <p:cNvPr id="133" name="Google Shape;133;g209371c3f2e_0_14"/>
          <p:cNvSpPr/>
          <p:nvPr/>
        </p:nvSpPr>
        <p:spPr>
          <a:xfrm>
            <a:off x="388275" y="2732700"/>
            <a:ext cx="351900" cy="351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2</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137" name="Shape 137"/>
        <p:cNvGrpSpPr/>
        <p:nvPr/>
      </p:nvGrpSpPr>
      <p:grpSpPr>
        <a:xfrm>
          <a:off x="0" y="0"/>
          <a:ext cx="0" cy="0"/>
          <a:chOff x="0" y="0"/>
          <a:chExt cx="0" cy="0"/>
        </a:xfrm>
      </p:grpSpPr>
      <p:pic>
        <p:nvPicPr>
          <p:cNvPr id="138" name="Google Shape;138;g209371c3f2e_0_42"/>
          <p:cNvPicPr preferRelativeResize="0"/>
          <p:nvPr/>
        </p:nvPicPr>
        <p:blipFill rotWithShape="1">
          <a:blip r:embed="rId3">
            <a:alphaModFix/>
          </a:blip>
          <a:srcRect b="0" l="0" r="0" t="0"/>
          <a:stretch/>
        </p:blipFill>
        <p:spPr>
          <a:xfrm rot="720615">
            <a:off x="-308325" y="2834025"/>
            <a:ext cx="1974947" cy="2487726"/>
          </a:xfrm>
          <a:prstGeom prst="rect">
            <a:avLst/>
          </a:prstGeom>
          <a:noFill/>
          <a:ln>
            <a:noFill/>
          </a:ln>
        </p:spPr>
      </p:pic>
      <p:pic>
        <p:nvPicPr>
          <p:cNvPr id="139" name="Google Shape;139;g209371c3f2e_0_42"/>
          <p:cNvPicPr preferRelativeResize="0"/>
          <p:nvPr/>
        </p:nvPicPr>
        <p:blipFill rotWithShape="1">
          <a:blip r:embed="rId4">
            <a:alphaModFix/>
          </a:blip>
          <a:srcRect b="0" l="0" r="0" t="0"/>
          <a:stretch/>
        </p:blipFill>
        <p:spPr>
          <a:xfrm rot="-254847">
            <a:off x="6675657" y="-95600"/>
            <a:ext cx="2679769" cy="2655775"/>
          </a:xfrm>
          <a:prstGeom prst="rect">
            <a:avLst/>
          </a:prstGeom>
          <a:noFill/>
          <a:ln>
            <a:noFill/>
          </a:ln>
        </p:spPr>
      </p:pic>
      <p:pic>
        <p:nvPicPr>
          <p:cNvPr id="140" name="Google Shape;140;g209371c3f2e_0_42"/>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141" name="Google Shape;141;g209371c3f2e_0_42"/>
          <p:cNvSpPr txBox="1"/>
          <p:nvPr/>
        </p:nvSpPr>
        <p:spPr>
          <a:xfrm>
            <a:off x="1048675" y="1439275"/>
            <a:ext cx="7672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800"/>
              <a:buFont typeface="Arial"/>
              <a:buNone/>
            </a:pPr>
            <a:r>
              <a:t/>
            </a:r>
            <a:endParaRPr b="1" i="0" sz="1800" u="none" cap="none" strike="noStrike">
              <a:solidFill>
                <a:schemeClr val="lt1"/>
              </a:solidFill>
              <a:latin typeface="Inter SemiBold"/>
              <a:ea typeface="Inter SemiBold"/>
              <a:cs typeface="Inter SemiBold"/>
              <a:sym typeface="Inter SemiBold"/>
            </a:endParaRPr>
          </a:p>
        </p:txBody>
      </p:sp>
      <p:sp>
        <p:nvSpPr>
          <p:cNvPr id="142" name="Google Shape;142;g209371c3f2e_0_42"/>
          <p:cNvSpPr txBox="1"/>
          <p:nvPr/>
        </p:nvSpPr>
        <p:spPr>
          <a:xfrm>
            <a:off x="241950" y="1725150"/>
            <a:ext cx="8660100" cy="1569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100"/>
              <a:buFont typeface="Arial"/>
              <a:buNone/>
            </a:pPr>
            <a:r>
              <a:rPr b="1" lang="en" sz="4500">
                <a:solidFill>
                  <a:schemeClr val="lt1"/>
                </a:solidFill>
              </a:rPr>
              <a:t>Congratulations, you have created a new Measure!</a:t>
            </a:r>
            <a:endParaRPr b="1" i="0" sz="4500" u="none" cap="none" strike="noStrike">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1A1A3B"/>
      </a:dk1>
      <a:lt1>
        <a:srgbClr val="FFFFFF"/>
      </a:lt1>
      <a:dk2>
        <a:srgbClr val="595959"/>
      </a:dk2>
      <a:lt2>
        <a:srgbClr val="EEEEEE"/>
      </a:lt2>
      <a:accent1>
        <a:srgbClr val="4451FF"/>
      </a:accent1>
      <a:accent2>
        <a:srgbClr val="7683FF"/>
      </a:accent2>
      <a:accent3>
        <a:srgbClr val="00EEE9"/>
      </a:accent3>
      <a:accent4>
        <a:srgbClr val="00E1F6"/>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