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Inter SemiBold"/>
      <p:regular r:id="rId34"/>
      <p:bold r:id="rId35"/>
    </p:embeddedFont>
    <p:embeddedFont>
      <p:font typeface="Inter"/>
      <p:regular r:id="rId36"/>
      <p:bold r:id="rId37"/>
    </p:embeddedFont>
    <p:embeddedFont>
      <p:font typeface="Fjalla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9" roundtripDataSignature="AMtx7mjnNiQaH66OVn0HF7qkMKR24Bjh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InterSemiBold-bold.fntdata"/><Relationship Id="rId12" Type="http://schemas.openxmlformats.org/officeDocument/2006/relationships/slide" Target="slides/slide7.xml"/><Relationship Id="rId34" Type="http://schemas.openxmlformats.org/officeDocument/2006/relationships/font" Target="fonts/InterSemiBold-regular.fntdata"/><Relationship Id="rId15" Type="http://schemas.openxmlformats.org/officeDocument/2006/relationships/slide" Target="slides/slide10.xml"/><Relationship Id="rId37" Type="http://schemas.openxmlformats.org/officeDocument/2006/relationships/font" Target="fonts/Inter-bold.fntdata"/><Relationship Id="rId14" Type="http://schemas.openxmlformats.org/officeDocument/2006/relationships/slide" Target="slides/slide9.xml"/><Relationship Id="rId36" Type="http://schemas.openxmlformats.org/officeDocument/2006/relationships/font" Target="fonts/Inter-regular.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Fjalla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090ad478aa620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8090ad478aa620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090ad478aa620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8090ad478aa620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090ad478aa620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8090ad478aa620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90ad478aa620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8090ad478aa620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090ad478aa620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8090ad478aa620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090ad478aa620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8090ad478aa620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090ad478aa620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8090ad478aa620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090ad478aa620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8090ad478aa620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090ad478aa620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8090ad478aa6201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090ad478aa620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8090ad478aa620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090ad478aa620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8090ad478aa6201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8090ad478aa620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8090ad478aa6201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090ad478aa620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8090ad478aa6201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8090ad478aa620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8090ad478aa620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8090ad478aa620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8090ad478aa6201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8090ad478aa620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8090ad478aa620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090ad478aa620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8090ad478aa6201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090ad478aa620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8090ad478aa6201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090ad478aa620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8090ad478aa6201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090ad478aa62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8090ad478aa620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7b8b1c84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d7b8b1c843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090ad478aa620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8090ad478aa620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090ad478aa620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8090ad478aa620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090ad478aa620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8090ad478aa620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090ad478aa620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8090ad478aa620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33000"/>
          </a:blip>
          <a:srcRect b="0" l="2747" r="-4591" t="5024"/>
          <a:stretch/>
        </p:blipFill>
        <p:spPr>
          <a:xfrm>
            <a:off x="-899300" y="1277350"/>
            <a:ext cx="10533751" cy="40610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8853151" y="4618450"/>
            <a:ext cx="176824" cy="400200"/>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484276" y="441150"/>
            <a:ext cx="176824" cy="400200"/>
          </a:xfrm>
          <a:prstGeom prst="rect">
            <a:avLst/>
          </a:prstGeom>
          <a:noFill/>
          <a:ln>
            <a:noFill/>
          </a:ln>
        </p:spPr>
      </p:pic>
      <p:sp>
        <p:nvSpPr>
          <p:cNvPr id="57" name="Google Shape;57;p1"/>
          <p:cNvSpPr txBox="1"/>
          <p:nvPr/>
        </p:nvSpPr>
        <p:spPr>
          <a:xfrm>
            <a:off x="661100" y="418075"/>
            <a:ext cx="143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Xccelerate.co</a:t>
            </a:r>
            <a:endParaRPr b="1" i="0" sz="1400" u="none" cap="none" strike="noStrike">
              <a:solidFill>
                <a:schemeClr val="lt1"/>
              </a:solidFill>
              <a:latin typeface="Arial"/>
              <a:ea typeface="Arial"/>
              <a:cs typeface="Arial"/>
              <a:sym typeface="Arial"/>
            </a:endParaRPr>
          </a:p>
        </p:txBody>
      </p:sp>
      <p:sp>
        <p:nvSpPr>
          <p:cNvPr id="58" name="Google Shape;58;p1"/>
          <p:cNvSpPr txBox="1"/>
          <p:nvPr/>
        </p:nvSpPr>
        <p:spPr>
          <a:xfrm>
            <a:off x="661100" y="1807625"/>
            <a:ext cx="2101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Arial"/>
              <a:ea typeface="Arial"/>
              <a:cs typeface="Arial"/>
              <a:sym typeface="Arial"/>
            </a:endParaRPr>
          </a:p>
        </p:txBody>
      </p:sp>
      <p:sp>
        <p:nvSpPr>
          <p:cNvPr id="59" name="Google Shape;59;p1"/>
          <p:cNvSpPr txBox="1"/>
          <p:nvPr/>
        </p:nvSpPr>
        <p:spPr>
          <a:xfrm>
            <a:off x="661100" y="1163746"/>
            <a:ext cx="7227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lt1"/>
                </a:solidFill>
                <a:latin typeface="Arial"/>
                <a:ea typeface="Arial"/>
                <a:cs typeface="Arial"/>
                <a:sym typeface="Arial"/>
              </a:rPr>
              <a:t>Data Science - Statistics </a:t>
            </a:r>
            <a:endParaRPr b="1" i="0" sz="1400" u="none" cap="none" strike="noStrike">
              <a:solidFill>
                <a:schemeClr val="lt1"/>
              </a:solidFill>
              <a:latin typeface="Arial"/>
              <a:ea typeface="Arial"/>
              <a:cs typeface="Arial"/>
              <a:sym typeface="Arial"/>
            </a:endParaRPr>
          </a:p>
        </p:txBody>
      </p:sp>
      <p:sp>
        <p:nvSpPr>
          <p:cNvPr id="60" name="Google Shape;60;p1"/>
          <p:cNvSpPr/>
          <p:nvPr/>
        </p:nvSpPr>
        <p:spPr>
          <a:xfrm>
            <a:off x="973121" y="2090579"/>
            <a:ext cx="3137100" cy="266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Topics Covered:</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Intro to Statistics </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Inferential versus Descriptive Statistics </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Population versus sample</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Spread, variance and Standard Deviation</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Range and IQR</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Boxplot</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Mean, Median and Mode</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Normal Distribution </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Central Limit Theorem </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36" name="Shape 136"/>
        <p:cNvGrpSpPr/>
        <p:nvPr/>
      </p:nvGrpSpPr>
      <p:grpSpPr>
        <a:xfrm>
          <a:off x="0" y="0"/>
          <a:ext cx="0" cy="0"/>
          <a:chOff x="0" y="0"/>
          <a:chExt cx="0" cy="0"/>
        </a:xfrm>
      </p:grpSpPr>
      <p:pic>
        <p:nvPicPr>
          <p:cNvPr id="137" name="Google Shape;137;g18090ad478aa6201_40"/>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38" name="Google Shape;138;g18090ad478aa6201_40"/>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39" name="Google Shape;139;g18090ad478aa6201_4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40" name="Google Shape;140;g18090ad478aa6201_40"/>
          <p:cNvSpPr txBox="1"/>
          <p:nvPr/>
        </p:nvSpPr>
        <p:spPr>
          <a:xfrm>
            <a:off x="678475" y="386275"/>
            <a:ext cx="80871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Variance </a:t>
            </a:r>
            <a:endParaRPr b="1" i="0" sz="2900" u="none" cap="none" strike="noStrike">
              <a:solidFill>
                <a:schemeClr val="lt2"/>
              </a:solidFill>
              <a:latin typeface="Inter"/>
              <a:ea typeface="Inter"/>
              <a:cs typeface="Inter"/>
              <a:sym typeface="Inter"/>
            </a:endParaRPr>
          </a:p>
        </p:txBody>
      </p:sp>
      <p:sp>
        <p:nvSpPr>
          <p:cNvPr id="141" name="Google Shape;141;g18090ad478aa6201_40"/>
          <p:cNvSpPr txBox="1"/>
          <p:nvPr/>
        </p:nvSpPr>
        <p:spPr>
          <a:xfrm>
            <a:off x="678480" y="1177070"/>
            <a:ext cx="8233500" cy="4917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Variance is a measure of the spread of the data around its mean.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It is calculated by taking the average of the squared differences between each data point and the mean. Mathematically, the variance is given by the formula:</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Var = (1/n) * Σ(xi - μ)^2</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where n is the number of data points, xi is the ith data point, μ is the mean of the data.</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45" name="Shape 145"/>
        <p:cNvGrpSpPr/>
        <p:nvPr/>
      </p:nvGrpSpPr>
      <p:grpSpPr>
        <a:xfrm>
          <a:off x="0" y="0"/>
          <a:ext cx="0" cy="0"/>
          <a:chOff x="0" y="0"/>
          <a:chExt cx="0" cy="0"/>
        </a:xfrm>
      </p:grpSpPr>
      <p:pic>
        <p:nvPicPr>
          <p:cNvPr id="146" name="Google Shape;146;g18090ad478aa6201_4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47" name="Google Shape;147;g18090ad478aa6201_4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48" name="Google Shape;148;g18090ad478aa6201_4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49" name="Google Shape;149;g18090ad478aa6201_48"/>
          <p:cNvSpPr txBox="1"/>
          <p:nvPr/>
        </p:nvSpPr>
        <p:spPr>
          <a:xfrm>
            <a:off x="161100" y="368100"/>
            <a:ext cx="81645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Standard Deviation </a:t>
            </a:r>
            <a:endParaRPr b="1" i="0" sz="2900" u="none" cap="none" strike="noStrike">
              <a:solidFill>
                <a:schemeClr val="lt2"/>
              </a:solidFill>
              <a:latin typeface="Inter"/>
              <a:ea typeface="Inter"/>
              <a:cs typeface="Inter"/>
              <a:sym typeface="Inter"/>
            </a:endParaRPr>
          </a:p>
        </p:txBody>
      </p:sp>
      <p:sp>
        <p:nvSpPr>
          <p:cNvPr id="150" name="Google Shape;150;g18090ad478aa6201_48"/>
          <p:cNvSpPr txBox="1"/>
          <p:nvPr/>
        </p:nvSpPr>
        <p:spPr>
          <a:xfrm>
            <a:off x="683025" y="1631549"/>
            <a:ext cx="8233500" cy="3734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standard deviation is the square root of the variance and is expressed in the same units as the data.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It provides a measure of how much the data varies from the mean. Mathematically, the standard deviation is given by the formula:</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SD = sqrt(Var)</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54" name="Shape 154"/>
        <p:cNvGrpSpPr/>
        <p:nvPr/>
      </p:nvGrpSpPr>
      <p:grpSpPr>
        <a:xfrm>
          <a:off x="0" y="0"/>
          <a:ext cx="0" cy="0"/>
          <a:chOff x="0" y="0"/>
          <a:chExt cx="0" cy="0"/>
        </a:xfrm>
      </p:grpSpPr>
      <p:pic>
        <p:nvPicPr>
          <p:cNvPr id="155" name="Google Shape;155;g18090ad478aa6201_5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56" name="Google Shape;156;g18090ad478aa6201_5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57" name="Google Shape;157;g18090ad478aa6201_5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58" name="Google Shape;158;g18090ad478aa6201_56"/>
          <p:cNvSpPr txBox="1"/>
          <p:nvPr/>
        </p:nvSpPr>
        <p:spPr>
          <a:xfrm>
            <a:off x="161100" y="349926"/>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Range</a:t>
            </a:r>
            <a:endParaRPr b="1" i="0" sz="2900" u="none" cap="none" strike="noStrike">
              <a:solidFill>
                <a:schemeClr val="lt2"/>
              </a:solidFill>
              <a:latin typeface="Inter"/>
              <a:ea typeface="Inter"/>
              <a:cs typeface="Inter"/>
              <a:sym typeface="Inter"/>
            </a:endParaRPr>
          </a:p>
        </p:txBody>
      </p:sp>
      <p:sp>
        <p:nvSpPr>
          <p:cNvPr id="159" name="Google Shape;159;g18090ad478aa6201_56"/>
          <p:cNvSpPr txBox="1"/>
          <p:nvPr/>
        </p:nvSpPr>
        <p:spPr>
          <a:xfrm>
            <a:off x="755741" y="1143037"/>
            <a:ext cx="8233500" cy="334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Range is the difference between the maximum and minimum values in a dataset. It is a simple measure of variability that gives an idea of the spread of the data.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However, range can be influenced by extreme values and may not be a good measure of variability if there are outliers in the data.</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63" name="Shape 163"/>
        <p:cNvGrpSpPr/>
        <p:nvPr/>
      </p:nvGrpSpPr>
      <p:grpSpPr>
        <a:xfrm>
          <a:off x="0" y="0"/>
          <a:ext cx="0" cy="0"/>
          <a:chOff x="0" y="0"/>
          <a:chExt cx="0" cy="0"/>
        </a:xfrm>
      </p:grpSpPr>
      <p:pic>
        <p:nvPicPr>
          <p:cNvPr id="164" name="Google Shape;164;g18090ad478aa6201_80"/>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65" name="Google Shape;165;g18090ad478aa6201_80"/>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66" name="Google Shape;166;g18090ad478aa6201_8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67" name="Google Shape;167;g18090ad478aa6201_80"/>
          <p:cNvSpPr txBox="1"/>
          <p:nvPr/>
        </p:nvSpPr>
        <p:spPr>
          <a:xfrm>
            <a:off x="-88860" y="104511"/>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Inter Quartile Range </a:t>
            </a:r>
            <a:endParaRPr b="1" i="0" sz="2900" u="none" cap="none" strike="noStrike">
              <a:solidFill>
                <a:schemeClr val="lt2"/>
              </a:solidFill>
              <a:latin typeface="Inter"/>
              <a:ea typeface="Inter"/>
              <a:cs typeface="Inter"/>
              <a:sym typeface="Inter"/>
            </a:endParaRPr>
          </a:p>
        </p:txBody>
      </p:sp>
      <p:sp>
        <p:nvSpPr>
          <p:cNvPr id="168" name="Google Shape;168;g18090ad478aa6201_80"/>
          <p:cNvSpPr txBox="1"/>
          <p:nvPr/>
        </p:nvSpPr>
        <p:spPr>
          <a:xfrm>
            <a:off x="605765" y="840759"/>
            <a:ext cx="8233500" cy="45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Interquartile range (IQR) is a more robust measure of variability that is not affected by outliers.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It is calculated as the difference between the upper quartile (Q3) and the lower quartile (Q1) of the data.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quartiles divide the data into four equal parts, with Q1 representing the 25th percentile and Q3 representing the 75th percentile of the data.</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72" name="Shape 172"/>
        <p:cNvGrpSpPr/>
        <p:nvPr/>
      </p:nvGrpSpPr>
      <p:grpSpPr>
        <a:xfrm>
          <a:off x="0" y="0"/>
          <a:ext cx="0" cy="0"/>
          <a:chOff x="0" y="0"/>
          <a:chExt cx="0" cy="0"/>
        </a:xfrm>
      </p:grpSpPr>
      <p:pic>
        <p:nvPicPr>
          <p:cNvPr id="173" name="Google Shape;173;g18090ad478aa6201_16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74" name="Google Shape;174;g18090ad478aa6201_16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75" name="Google Shape;175;g18090ad478aa6201_16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76" name="Google Shape;176;g18090ad478aa6201_168"/>
          <p:cNvSpPr txBox="1"/>
          <p:nvPr/>
        </p:nvSpPr>
        <p:spPr>
          <a:xfrm>
            <a:off x="365617" y="1816325"/>
            <a:ext cx="29154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Boxplot: </a:t>
            </a:r>
            <a:endParaRPr b="1" i="0" sz="2900" u="none" cap="none" strike="noStrike">
              <a:solidFill>
                <a:schemeClr val="lt2"/>
              </a:solidFill>
              <a:latin typeface="Inter"/>
              <a:ea typeface="Inter"/>
              <a:cs typeface="Inter"/>
              <a:sym typeface="Inter"/>
            </a:endParaRPr>
          </a:p>
        </p:txBody>
      </p:sp>
      <p:sp>
        <p:nvSpPr>
          <p:cNvPr id="177" name="Google Shape;177;g18090ad478aa6201_168"/>
          <p:cNvSpPr txBox="1"/>
          <p:nvPr/>
        </p:nvSpPr>
        <p:spPr>
          <a:xfrm>
            <a:off x="683025" y="1680836"/>
            <a:ext cx="8233500" cy="58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pic>
        <p:nvPicPr>
          <p:cNvPr id="178" name="Google Shape;178;g18090ad478aa6201_168"/>
          <p:cNvPicPr preferRelativeResize="0"/>
          <p:nvPr/>
        </p:nvPicPr>
        <p:blipFill rotWithShape="1">
          <a:blip r:embed="rId6">
            <a:alphaModFix/>
          </a:blip>
          <a:srcRect b="0" l="0" r="0" t="0"/>
          <a:stretch/>
        </p:blipFill>
        <p:spPr>
          <a:xfrm>
            <a:off x="4144425" y="1308875"/>
            <a:ext cx="4094800" cy="185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82" name="Shape 182"/>
        <p:cNvGrpSpPr/>
        <p:nvPr/>
      </p:nvGrpSpPr>
      <p:grpSpPr>
        <a:xfrm>
          <a:off x="0" y="0"/>
          <a:ext cx="0" cy="0"/>
          <a:chOff x="0" y="0"/>
          <a:chExt cx="0" cy="0"/>
        </a:xfrm>
      </p:grpSpPr>
      <p:pic>
        <p:nvPicPr>
          <p:cNvPr id="183" name="Google Shape;183;g18090ad478aa6201_64"/>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84" name="Google Shape;184;g18090ad478aa6201_64"/>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85" name="Google Shape;185;g18090ad478aa6201_6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86" name="Google Shape;186;g18090ad478aa6201_64"/>
          <p:cNvSpPr txBox="1"/>
          <p:nvPr/>
        </p:nvSpPr>
        <p:spPr>
          <a:xfrm>
            <a:off x="161100" y="386284"/>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IQR</a:t>
            </a:r>
            <a:endParaRPr b="1" i="0" sz="2900" u="none" cap="none" strike="noStrike">
              <a:solidFill>
                <a:schemeClr val="lt2"/>
              </a:solidFill>
              <a:latin typeface="Inter"/>
              <a:ea typeface="Inter"/>
              <a:cs typeface="Inter"/>
              <a:sym typeface="Inter"/>
            </a:endParaRPr>
          </a:p>
        </p:txBody>
      </p:sp>
      <p:sp>
        <p:nvSpPr>
          <p:cNvPr id="187" name="Google Shape;187;g18090ad478aa6201_64"/>
          <p:cNvSpPr txBox="1"/>
          <p:nvPr/>
        </p:nvSpPr>
        <p:spPr>
          <a:xfrm>
            <a:off x="596661" y="1423903"/>
            <a:ext cx="8451900" cy="334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Mathematically, IQR can be calculated as: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IQR = Q3 - Q1</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IQR gives an idea of the spread of the middle 50% of the data and is often used in box-and-whisker plots to display the distribution of the data.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 large IQR indicates that the middle 50% of the data is spread out over a wide range, while a small IQR indicates that the data is clustered tightly around the median.</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91" name="Shape 191"/>
        <p:cNvGrpSpPr/>
        <p:nvPr/>
      </p:nvGrpSpPr>
      <p:grpSpPr>
        <a:xfrm>
          <a:off x="0" y="0"/>
          <a:ext cx="0" cy="0"/>
          <a:chOff x="0" y="0"/>
          <a:chExt cx="0" cy="0"/>
        </a:xfrm>
      </p:grpSpPr>
      <p:pic>
        <p:nvPicPr>
          <p:cNvPr id="192" name="Google Shape;192;g18090ad478aa6201_72"/>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93" name="Google Shape;193;g18090ad478aa6201_72"/>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94" name="Google Shape;194;g18090ad478aa6201_7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95" name="Google Shape;195;g18090ad478aa6201_72"/>
          <p:cNvSpPr txBox="1"/>
          <p:nvPr/>
        </p:nvSpPr>
        <p:spPr>
          <a:xfrm>
            <a:off x="161100" y="413553"/>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Measures of Central Tendencies: </a:t>
            </a:r>
            <a:endParaRPr b="1" i="0" sz="2900" u="none" cap="none" strike="noStrike">
              <a:solidFill>
                <a:schemeClr val="lt2"/>
              </a:solidFill>
              <a:latin typeface="Inter"/>
              <a:ea typeface="Inter"/>
              <a:cs typeface="Inter"/>
              <a:sym typeface="Inter"/>
            </a:endParaRPr>
          </a:p>
        </p:txBody>
      </p:sp>
      <p:sp>
        <p:nvSpPr>
          <p:cNvPr id="196" name="Google Shape;196;g18090ad478aa6201_72"/>
          <p:cNvSpPr txBox="1"/>
          <p:nvPr/>
        </p:nvSpPr>
        <p:spPr>
          <a:xfrm>
            <a:off x="683025" y="1680836"/>
            <a:ext cx="8233500" cy="2551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Mean, Median, and Mode are measures of central tendency that are used to describe the typical value of a dataset.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mean is affected by extreme values, the median is less affected by extreme values and is a more robust measure of central tendency, and the mode is the most frequently occurring value in the dataset.</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00" name="Shape 200"/>
        <p:cNvGrpSpPr/>
        <p:nvPr/>
      </p:nvGrpSpPr>
      <p:grpSpPr>
        <a:xfrm>
          <a:off x="0" y="0"/>
          <a:ext cx="0" cy="0"/>
          <a:chOff x="0" y="0"/>
          <a:chExt cx="0" cy="0"/>
        </a:xfrm>
      </p:grpSpPr>
      <p:pic>
        <p:nvPicPr>
          <p:cNvPr id="201" name="Google Shape;201;g18090ad478aa6201_8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02" name="Google Shape;202;g18090ad478aa6201_8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03" name="Google Shape;203;g18090ad478aa6201_8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04" name="Google Shape;204;g18090ad478aa6201_88"/>
          <p:cNvSpPr txBox="1"/>
          <p:nvPr/>
        </p:nvSpPr>
        <p:spPr>
          <a:xfrm>
            <a:off x="161100" y="413553"/>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Mean:</a:t>
            </a:r>
            <a:endParaRPr b="1" i="0" sz="2900" u="none" cap="none" strike="noStrike">
              <a:solidFill>
                <a:schemeClr val="lt2"/>
              </a:solidFill>
              <a:latin typeface="Inter"/>
              <a:ea typeface="Inter"/>
              <a:cs typeface="Inter"/>
              <a:sym typeface="Inter"/>
            </a:endParaRPr>
          </a:p>
        </p:txBody>
      </p:sp>
      <p:sp>
        <p:nvSpPr>
          <p:cNvPr id="205" name="Google Shape;205;g18090ad478aa6201_88"/>
          <p:cNvSpPr txBox="1"/>
          <p:nvPr/>
        </p:nvSpPr>
        <p:spPr>
          <a:xfrm>
            <a:off x="683025" y="1680836"/>
            <a:ext cx="8233500" cy="1762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mean is the arithmetic average of all the values in a dataset. It is calculated by adding up all the values in the dataset and dividing by the number of values. The mean is affected by extreme values, or outliers, in the dataset.</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09" name="Shape 209"/>
        <p:cNvGrpSpPr/>
        <p:nvPr/>
      </p:nvGrpSpPr>
      <p:grpSpPr>
        <a:xfrm>
          <a:off x="0" y="0"/>
          <a:ext cx="0" cy="0"/>
          <a:chOff x="0" y="0"/>
          <a:chExt cx="0" cy="0"/>
        </a:xfrm>
      </p:grpSpPr>
      <p:pic>
        <p:nvPicPr>
          <p:cNvPr id="210" name="Google Shape;210;g18090ad478aa6201_9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11" name="Google Shape;211;g18090ad478aa6201_9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12" name="Google Shape;212;g18090ad478aa6201_9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13" name="Google Shape;213;g18090ad478aa6201_96"/>
          <p:cNvSpPr txBox="1"/>
          <p:nvPr/>
        </p:nvSpPr>
        <p:spPr>
          <a:xfrm>
            <a:off x="161100" y="413553"/>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Median: </a:t>
            </a:r>
            <a:endParaRPr b="1" i="0" sz="2900" u="none" cap="none" strike="noStrike">
              <a:solidFill>
                <a:schemeClr val="lt2"/>
              </a:solidFill>
              <a:latin typeface="Inter"/>
              <a:ea typeface="Inter"/>
              <a:cs typeface="Inter"/>
              <a:sym typeface="Inter"/>
            </a:endParaRPr>
          </a:p>
        </p:txBody>
      </p:sp>
      <p:sp>
        <p:nvSpPr>
          <p:cNvPr id="214" name="Google Shape;214;g18090ad478aa6201_96"/>
          <p:cNvSpPr txBox="1"/>
          <p:nvPr/>
        </p:nvSpPr>
        <p:spPr>
          <a:xfrm>
            <a:off x="683025" y="1680836"/>
            <a:ext cx="8233500" cy="215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median is the middle value of a dataset when the values are arranged in order from smallest to largest. If there are an even number of values in the dataset, the median is the average of the two middle values. The median is less affected by extreme values than the mean and is a more robust measure of central tendency.</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18" name="Shape 218"/>
        <p:cNvGrpSpPr/>
        <p:nvPr/>
      </p:nvGrpSpPr>
      <p:grpSpPr>
        <a:xfrm>
          <a:off x="0" y="0"/>
          <a:ext cx="0" cy="0"/>
          <a:chOff x="0" y="0"/>
          <a:chExt cx="0" cy="0"/>
        </a:xfrm>
      </p:grpSpPr>
      <p:pic>
        <p:nvPicPr>
          <p:cNvPr id="219" name="Google Shape;219;g18090ad478aa6201_104"/>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20" name="Google Shape;220;g18090ad478aa6201_104"/>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21" name="Google Shape;221;g18090ad478aa6201_10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22" name="Google Shape;222;g18090ad478aa6201_104"/>
          <p:cNvSpPr txBox="1"/>
          <p:nvPr/>
        </p:nvSpPr>
        <p:spPr>
          <a:xfrm>
            <a:off x="161100" y="413553"/>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Mode: </a:t>
            </a:r>
            <a:endParaRPr b="1" i="0" sz="2900" u="none" cap="none" strike="noStrike">
              <a:solidFill>
                <a:schemeClr val="lt2"/>
              </a:solidFill>
              <a:latin typeface="Inter"/>
              <a:ea typeface="Inter"/>
              <a:cs typeface="Inter"/>
              <a:sym typeface="Inter"/>
            </a:endParaRPr>
          </a:p>
        </p:txBody>
      </p:sp>
      <p:sp>
        <p:nvSpPr>
          <p:cNvPr id="223" name="Google Shape;223;g18090ad478aa6201_104"/>
          <p:cNvSpPr txBox="1"/>
          <p:nvPr/>
        </p:nvSpPr>
        <p:spPr>
          <a:xfrm>
            <a:off x="683025" y="1680836"/>
            <a:ext cx="8233500" cy="215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mode is the value that appears most frequently in a dataset. If there is no value that appears more frequently than any other value, the dataset is said to have no mode. The mode is useful for describing categorical or discrete data, but it may not be a good measure of central tendency for continuous data.</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4" name="Shape 64"/>
        <p:cNvGrpSpPr/>
        <p:nvPr/>
      </p:nvGrpSpPr>
      <p:grpSpPr>
        <a:xfrm>
          <a:off x="0" y="0"/>
          <a:ext cx="0" cy="0"/>
          <a:chOff x="0" y="0"/>
          <a:chExt cx="0" cy="0"/>
        </a:xfrm>
      </p:grpSpPr>
      <p:pic>
        <p:nvPicPr>
          <p:cNvPr id="65" name="Google Shape;65;p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66" name="Google Shape;66;p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67" name="Google Shape;67;p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8" name="Google Shape;68;p2"/>
          <p:cNvSpPr txBox="1"/>
          <p:nvPr/>
        </p:nvSpPr>
        <p:spPr>
          <a:xfrm>
            <a:off x="1016850" y="1885749"/>
            <a:ext cx="7672500" cy="2253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Statistics plays a crucial role in data science as it provides the tools and techniques necessary to analyze and interpret data.</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69" name="Google Shape;69;p2"/>
          <p:cNvSpPr txBox="1"/>
          <p:nvPr/>
        </p:nvSpPr>
        <p:spPr>
          <a:xfrm>
            <a:off x="350700" y="449575"/>
            <a:ext cx="46929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i="0" lang="en" sz="4100" u="none" cap="none" strike="noStrike">
                <a:solidFill>
                  <a:schemeClr val="lt1"/>
                </a:solidFill>
                <a:latin typeface="Arial"/>
                <a:ea typeface="Arial"/>
                <a:cs typeface="Arial"/>
                <a:sym typeface="Arial"/>
              </a:rPr>
              <a:t>STATISTICS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27" name="Shape 227"/>
        <p:cNvGrpSpPr/>
        <p:nvPr/>
      </p:nvGrpSpPr>
      <p:grpSpPr>
        <a:xfrm>
          <a:off x="0" y="0"/>
          <a:ext cx="0" cy="0"/>
          <a:chOff x="0" y="0"/>
          <a:chExt cx="0" cy="0"/>
        </a:xfrm>
      </p:grpSpPr>
      <p:pic>
        <p:nvPicPr>
          <p:cNvPr id="228" name="Google Shape;228;g18090ad478aa6201_112"/>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29" name="Google Shape;229;g18090ad478aa6201_112"/>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30" name="Google Shape;230;g18090ad478aa6201_11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31" name="Google Shape;231;g18090ad478aa6201_112"/>
          <p:cNvSpPr txBox="1"/>
          <p:nvPr/>
        </p:nvSpPr>
        <p:spPr>
          <a:xfrm>
            <a:off x="161100" y="413553"/>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Tip: </a:t>
            </a:r>
            <a:endParaRPr b="1" i="0" sz="2900" u="none" cap="none" strike="noStrike">
              <a:solidFill>
                <a:schemeClr val="lt2"/>
              </a:solidFill>
              <a:latin typeface="Inter"/>
              <a:ea typeface="Inter"/>
              <a:cs typeface="Inter"/>
              <a:sym typeface="Inter"/>
            </a:endParaRPr>
          </a:p>
        </p:txBody>
      </p:sp>
      <p:sp>
        <p:nvSpPr>
          <p:cNvPr id="232" name="Google Shape;232;g18090ad478aa6201_112"/>
          <p:cNvSpPr txBox="1"/>
          <p:nvPr/>
        </p:nvSpPr>
        <p:spPr>
          <a:xfrm>
            <a:off x="683025" y="1531550"/>
            <a:ext cx="8233500" cy="2551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mean is the arithmetic average of the values in a dataset.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median is the middle value of a dataset when the values are arranged in order from smallest to largest.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mode is the most frequently occurring value in a dataset.</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36" name="Shape 236"/>
        <p:cNvGrpSpPr/>
        <p:nvPr/>
      </p:nvGrpSpPr>
      <p:grpSpPr>
        <a:xfrm>
          <a:off x="0" y="0"/>
          <a:ext cx="0" cy="0"/>
          <a:chOff x="0" y="0"/>
          <a:chExt cx="0" cy="0"/>
        </a:xfrm>
      </p:grpSpPr>
      <p:pic>
        <p:nvPicPr>
          <p:cNvPr id="237" name="Google Shape;237;g18090ad478aa6201_120"/>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38" name="Google Shape;238;g18090ad478aa6201_120"/>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39" name="Google Shape;239;g18090ad478aa6201_12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40" name="Google Shape;240;g18090ad478aa6201_120"/>
          <p:cNvSpPr txBox="1"/>
          <p:nvPr/>
        </p:nvSpPr>
        <p:spPr>
          <a:xfrm>
            <a:off x="161100" y="413553"/>
            <a:ext cx="8604600" cy="63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Examples: </a:t>
            </a:r>
            <a:endParaRPr b="1" i="0" sz="2900" u="none" cap="none" strike="noStrike">
              <a:solidFill>
                <a:schemeClr val="lt2"/>
              </a:solidFill>
              <a:latin typeface="Inter"/>
              <a:ea typeface="Inter"/>
              <a:cs typeface="Inter"/>
              <a:sym typeface="Inter"/>
            </a:endParaRPr>
          </a:p>
        </p:txBody>
      </p:sp>
      <p:sp>
        <p:nvSpPr>
          <p:cNvPr id="241" name="Google Shape;241;g18090ad478aa6201_120"/>
          <p:cNvSpPr txBox="1"/>
          <p:nvPr/>
        </p:nvSpPr>
        <p:spPr>
          <a:xfrm>
            <a:off x="683025" y="1680836"/>
            <a:ext cx="8233500" cy="215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Dataset: 2, 4, 6, 8, 10</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Mean: (2 + 4 + 6 + 8 + 10) / 5 = 6</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Median: 6 is the middle value of the ordered dataset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Mode: There is no mode as each value appears only once.</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45" name="Shape 245"/>
        <p:cNvGrpSpPr/>
        <p:nvPr/>
      </p:nvGrpSpPr>
      <p:grpSpPr>
        <a:xfrm>
          <a:off x="0" y="0"/>
          <a:ext cx="0" cy="0"/>
          <a:chOff x="0" y="0"/>
          <a:chExt cx="0" cy="0"/>
        </a:xfrm>
      </p:grpSpPr>
      <p:pic>
        <p:nvPicPr>
          <p:cNvPr id="246" name="Google Shape;246;g18090ad478aa6201_12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47" name="Google Shape;247;g18090ad478aa6201_12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48" name="Google Shape;248;g18090ad478aa6201_12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49" name="Google Shape;249;g18090ad478aa6201_128"/>
          <p:cNvSpPr txBox="1"/>
          <p:nvPr/>
        </p:nvSpPr>
        <p:spPr>
          <a:xfrm>
            <a:off x="161100" y="413553"/>
            <a:ext cx="8604600" cy="63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Examples: </a:t>
            </a:r>
            <a:endParaRPr b="1" i="0" sz="2900" u="none" cap="none" strike="noStrike">
              <a:solidFill>
                <a:schemeClr val="lt2"/>
              </a:solidFill>
              <a:latin typeface="Inter"/>
              <a:ea typeface="Inter"/>
              <a:cs typeface="Inter"/>
              <a:sym typeface="Inter"/>
            </a:endParaRPr>
          </a:p>
        </p:txBody>
      </p:sp>
      <p:sp>
        <p:nvSpPr>
          <p:cNvPr id="250" name="Google Shape;250;g18090ad478aa6201_128"/>
          <p:cNvSpPr txBox="1"/>
          <p:nvPr/>
        </p:nvSpPr>
        <p:spPr>
          <a:xfrm>
            <a:off x="683025" y="1680836"/>
            <a:ext cx="8233500" cy="215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Dataset: 2, 4, 6, 8, 10, 12</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Mean: (2 + 4 + 6 + 8 + 10 + 12) / 6 = 7</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Median: (6 + 8) / 2 = 7</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Mode: There is no mode as each value appears only once.</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54" name="Shape 254"/>
        <p:cNvGrpSpPr/>
        <p:nvPr/>
      </p:nvGrpSpPr>
      <p:grpSpPr>
        <a:xfrm>
          <a:off x="0" y="0"/>
          <a:ext cx="0" cy="0"/>
          <a:chOff x="0" y="0"/>
          <a:chExt cx="0" cy="0"/>
        </a:xfrm>
      </p:grpSpPr>
      <p:pic>
        <p:nvPicPr>
          <p:cNvPr id="255" name="Google Shape;255;g18090ad478aa6201_13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56" name="Google Shape;256;g18090ad478aa6201_13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57" name="Google Shape;257;g18090ad478aa6201_13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58" name="Google Shape;258;g18090ad478aa6201_136"/>
          <p:cNvSpPr txBox="1"/>
          <p:nvPr/>
        </p:nvSpPr>
        <p:spPr>
          <a:xfrm>
            <a:off x="161100" y="413553"/>
            <a:ext cx="8604600" cy="63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Examples: </a:t>
            </a:r>
            <a:endParaRPr b="1" i="0" sz="2900" u="none" cap="none" strike="noStrike">
              <a:solidFill>
                <a:schemeClr val="lt2"/>
              </a:solidFill>
              <a:latin typeface="Inter"/>
              <a:ea typeface="Inter"/>
              <a:cs typeface="Inter"/>
              <a:sym typeface="Inter"/>
            </a:endParaRPr>
          </a:p>
        </p:txBody>
      </p:sp>
      <p:sp>
        <p:nvSpPr>
          <p:cNvPr id="259" name="Google Shape;259;g18090ad478aa6201_136"/>
          <p:cNvSpPr txBox="1"/>
          <p:nvPr/>
        </p:nvSpPr>
        <p:spPr>
          <a:xfrm>
            <a:off x="683025" y="1680836"/>
            <a:ext cx="8233500" cy="215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Dataset: 2, 3, 4, 4, 4, 5, 6, 7, 8</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Mean: (2 + 3 + 4 + 4 + 4 + 5 + 6 + 7 + 8) / 9 = 4.67</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Median: 4 is the middle value of the ordered dataset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Mode: 4 is the mode as it appears most frequently in the dataset.</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63" name="Shape 263"/>
        <p:cNvGrpSpPr/>
        <p:nvPr/>
      </p:nvGrpSpPr>
      <p:grpSpPr>
        <a:xfrm>
          <a:off x="0" y="0"/>
          <a:ext cx="0" cy="0"/>
          <a:chOff x="0" y="0"/>
          <a:chExt cx="0" cy="0"/>
        </a:xfrm>
      </p:grpSpPr>
      <p:pic>
        <p:nvPicPr>
          <p:cNvPr id="264" name="Google Shape;264;g18090ad478aa6201_144"/>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65" name="Google Shape;265;g18090ad478aa6201_144"/>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66" name="Google Shape;266;g18090ad478aa6201_14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67" name="Google Shape;267;g18090ad478aa6201_144"/>
          <p:cNvSpPr txBox="1"/>
          <p:nvPr/>
        </p:nvSpPr>
        <p:spPr>
          <a:xfrm>
            <a:off x="161100" y="127235"/>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Normal Distribution : </a:t>
            </a:r>
            <a:endParaRPr b="1" i="0" sz="2900" u="none" cap="none" strike="noStrike">
              <a:solidFill>
                <a:schemeClr val="lt2"/>
              </a:solidFill>
              <a:latin typeface="Inter"/>
              <a:ea typeface="Inter"/>
              <a:cs typeface="Inter"/>
              <a:sym typeface="Inter"/>
            </a:endParaRPr>
          </a:p>
        </p:txBody>
      </p:sp>
      <p:sp>
        <p:nvSpPr>
          <p:cNvPr id="268" name="Google Shape;268;g18090ad478aa6201_144"/>
          <p:cNvSpPr txBox="1"/>
          <p:nvPr/>
        </p:nvSpPr>
        <p:spPr>
          <a:xfrm>
            <a:off x="664846" y="1040846"/>
            <a:ext cx="8233500" cy="3734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Normal distribution, also known as Gaussian distribution or bell curve, is a probability distribution that is widely used in statistics and data science to model real-world phenomena.</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 normal distribution is characterized by its mean (μ) and standard deviation (σ). The shape of the normal distribution is symmetrical and bell-shaped, with the majority of the data points falling close to the mean, and fewer data points at the tails of the distribution. The mean, median, and mode of a normal distribution are all equal.</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72" name="Shape 272"/>
        <p:cNvGrpSpPr/>
        <p:nvPr/>
      </p:nvGrpSpPr>
      <p:grpSpPr>
        <a:xfrm>
          <a:off x="0" y="0"/>
          <a:ext cx="0" cy="0"/>
          <a:chOff x="0" y="0"/>
          <a:chExt cx="0" cy="0"/>
        </a:xfrm>
      </p:grpSpPr>
      <p:pic>
        <p:nvPicPr>
          <p:cNvPr id="273" name="Google Shape;273;g18090ad478aa6201_160"/>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74" name="Google Shape;274;g18090ad478aa6201_160"/>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75" name="Google Shape;275;g18090ad478aa6201_16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76" name="Google Shape;276;g18090ad478aa6201_160"/>
          <p:cNvSpPr txBox="1"/>
          <p:nvPr/>
        </p:nvSpPr>
        <p:spPr>
          <a:xfrm>
            <a:off x="383086" y="1349765"/>
            <a:ext cx="28329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Bell curve : </a:t>
            </a:r>
            <a:endParaRPr b="1" i="0" sz="2900" u="none" cap="none" strike="noStrike">
              <a:solidFill>
                <a:schemeClr val="lt2"/>
              </a:solidFill>
              <a:latin typeface="Inter"/>
              <a:ea typeface="Inter"/>
              <a:cs typeface="Inter"/>
              <a:sym typeface="Inter"/>
            </a:endParaRPr>
          </a:p>
        </p:txBody>
      </p:sp>
      <p:sp>
        <p:nvSpPr>
          <p:cNvPr id="277" name="Google Shape;277;g18090ad478aa6201_160"/>
          <p:cNvSpPr txBox="1"/>
          <p:nvPr/>
        </p:nvSpPr>
        <p:spPr>
          <a:xfrm>
            <a:off x="683025" y="1680836"/>
            <a:ext cx="8233500" cy="58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pic>
        <p:nvPicPr>
          <p:cNvPr id="278" name="Google Shape;278;g18090ad478aa6201_160"/>
          <p:cNvPicPr preferRelativeResize="0"/>
          <p:nvPr/>
        </p:nvPicPr>
        <p:blipFill rotWithShape="1">
          <a:blip r:embed="rId6">
            <a:alphaModFix/>
          </a:blip>
          <a:srcRect b="0" l="0" r="0" t="0"/>
          <a:stretch/>
        </p:blipFill>
        <p:spPr>
          <a:xfrm>
            <a:off x="3925973" y="567572"/>
            <a:ext cx="4662900" cy="2810300"/>
          </a:xfrm>
          <a:prstGeom prst="rect">
            <a:avLst/>
          </a:prstGeom>
          <a:noFill/>
          <a:ln>
            <a:noFill/>
          </a:ln>
        </p:spPr>
      </p:pic>
      <p:sp>
        <p:nvSpPr>
          <p:cNvPr id="279" name="Google Shape;279;g18090ad478aa6201_160"/>
          <p:cNvSpPr txBox="1"/>
          <p:nvPr/>
        </p:nvSpPr>
        <p:spPr>
          <a:xfrm>
            <a:off x="835425" y="3540326"/>
            <a:ext cx="8233500" cy="215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normal distribution is widely used in various fields, including finance, engineering, physics, and social sciences, to model various phenomena such as heights, weights, IQ scores, and errors in measurements.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83" name="Shape 283"/>
        <p:cNvGrpSpPr/>
        <p:nvPr/>
      </p:nvGrpSpPr>
      <p:grpSpPr>
        <a:xfrm>
          <a:off x="0" y="0"/>
          <a:ext cx="0" cy="0"/>
          <a:chOff x="0" y="0"/>
          <a:chExt cx="0" cy="0"/>
        </a:xfrm>
      </p:grpSpPr>
      <p:pic>
        <p:nvPicPr>
          <p:cNvPr id="284" name="Google Shape;284;g18090ad478aa6201_152"/>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85" name="Google Shape;285;g18090ad478aa6201_152"/>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86" name="Google Shape;286;g18090ad478aa6201_15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87" name="Google Shape;287;g18090ad478aa6201_152"/>
          <p:cNvSpPr txBox="1"/>
          <p:nvPr/>
        </p:nvSpPr>
        <p:spPr>
          <a:xfrm>
            <a:off x="161100" y="413553"/>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Properties: </a:t>
            </a:r>
            <a:endParaRPr b="1" i="0" sz="2900" u="none" cap="none" strike="noStrike">
              <a:solidFill>
                <a:schemeClr val="lt2"/>
              </a:solidFill>
              <a:latin typeface="Inter"/>
              <a:ea typeface="Inter"/>
              <a:cs typeface="Inter"/>
              <a:sym typeface="Inter"/>
            </a:endParaRPr>
          </a:p>
        </p:txBody>
      </p:sp>
      <p:sp>
        <p:nvSpPr>
          <p:cNvPr id="288" name="Google Shape;288;g18090ad478aa6201_152"/>
          <p:cNvSpPr txBox="1"/>
          <p:nvPr/>
        </p:nvSpPr>
        <p:spPr>
          <a:xfrm>
            <a:off x="914850" y="1413518"/>
            <a:ext cx="7097100" cy="215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68-95-99.7 rule: Approximately 68% of the data falls within one standard deviation of the mean, 95% of the data falls within two standard deviations of the mean, and 99.7% of the data falls within three standard deviations of the mean.</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92" name="Shape 292"/>
        <p:cNvGrpSpPr/>
        <p:nvPr/>
      </p:nvGrpSpPr>
      <p:grpSpPr>
        <a:xfrm>
          <a:off x="0" y="0"/>
          <a:ext cx="0" cy="0"/>
          <a:chOff x="0" y="0"/>
          <a:chExt cx="0" cy="0"/>
        </a:xfrm>
      </p:grpSpPr>
      <p:pic>
        <p:nvPicPr>
          <p:cNvPr id="293" name="Google Shape;293;g18090ad478aa6201_17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294" name="Google Shape;294;g18090ad478aa6201_17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295" name="Google Shape;295;g18090ad478aa6201_17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96" name="Google Shape;296;g18090ad478aa6201_176"/>
          <p:cNvSpPr txBox="1"/>
          <p:nvPr/>
        </p:nvSpPr>
        <p:spPr>
          <a:xfrm>
            <a:off x="161100" y="413553"/>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Central Limit Theorem: </a:t>
            </a:r>
            <a:endParaRPr b="1" i="0" sz="2900" u="none" cap="none" strike="noStrike">
              <a:solidFill>
                <a:schemeClr val="lt2"/>
              </a:solidFill>
              <a:latin typeface="Inter"/>
              <a:ea typeface="Inter"/>
              <a:cs typeface="Inter"/>
              <a:sym typeface="Inter"/>
            </a:endParaRPr>
          </a:p>
        </p:txBody>
      </p:sp>
      <p:sp>
        <p:nvSpPr>
          <p:cNvPr id="297" name="Google Shape;297;g18090ad478aa6201_176"/>
          <p:cNvSpPr txBox="1"/>
          <p:nvPr/>
        </p:nvSpPr>
        <p:spPr>
          <a:xfrm>
            <a:off x="174900" y="1137320"/>
            <a:ext cx="8794200" cy="3070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The Central Limit Theorem(CLT) states that for any data, provided a high number of samples have been taken. The following properties hold:</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 		Sampling Distribution Mean(μₓ¯) = Population Mean(μ)</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 		Sampling </a:t>
            </a:r>
            <a:r>
              <a:rPr b="1" i="0" lang="en" sz="1700" u="none" cap="none" strike="noStrike">
                <a:solidFill>
                  <a:srgbClr val="FFFFFF"/>
                </a:solidFill>
                <a:latin typeface="Inter SemiBold"/>
                <a:ea typeface="Inter SemiBold"/>
                <a:cs typeface="Inter SemiBold"/>
                <a:sym typeface="Inter SemiBold"/>
              </a:rPr>
              <a:t>distribution’s</a:t>
            </a:r>
            <a:r>
              <a:rPr b="1" i="0" lang="en" sz="1700" u="none" cap="none" strike="noStrike">
                <a:solidFill>
                  <a:srgbClr val="FFFFFF"/>
                </a:solidFill>
                <a:latin typeface="Inter SemiBold"/>
                <a:ea typeface="Inter SemiBold"/>
                <a:cs typeface="Inter SemiBold"/>
                <a:sym typeface="Inter SemiBold"/>
              </a:rPr>
              <a:t> standard deviation (Standard error) = </a:t>
            </a:r>
            <a:r>
              <a:rPr b="1" lang="en" sz="1700">
                <a:solidFill>
                  <a:srgbClr val="FFFFFF"/>
                </a:solidFill>
                <a:latin typeface="Inter SemiBold"/>
                <a:ea typeface="Inter SemiBold"/>
                <a:cs typeface="Inter SemiBold"/>
                <a:sym typeface="Inter SemiBold"/>
              </a:rPr>
              <a:t>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 		For n &gt; 30, the sampling distribution becomes a normal distribution.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900" u="none" cap="none" strike="noStrike">
                <a:solidFill>
                  <a:srgbClr val="FFFFFF"/>
                </a:solidFill>
                <a:latin typeface="Inter SemiBold"/>
                <a:ea typeface="Inter SemiBold"/>
                <a:cs typeface="Inter SemiBold"/>
                <a:sym typeface="Inter SemiBold"/>
              </a:rPr>
              <a:t>                                 </a:t>
            </a:r>
            <a:endParaRPr b="1" i="0" sz="900" u="none" cap="none" strike="noStrike">
              <a:solidFill>
                <a:srgbClr val="FFFFFF"/>
              </a:solidFill>
              <a:latin typeface="Inter SemiBold"/>
              <a:ea typeface="Inter SemiBold"/>
              <a:cs typeface="Inter SemiBold"/>
              <a:sym typeface="Inter SemiBold"/>
            </a:endParaRPr>
          </a:p>
        </p:txBody>
      </p:sp>
      <p:pic>
        <p:nvPicPr>
          <p:cNvPr id="298" name="Google Shape;298;g18090ad478aa6201_176"/>
          <p:cNvPicPr preferRelativeResize="0"/>
          <p:nvPr/>
        </p:nvPicPr>
        <p:blipFill>
          <a:blip r:embed="rId6">
            <a:alphaModFix/>
          </a:blip>
          <a:stretch>
            <a:fillRect/>
          </a:stretch>
        </p:blipFill>
        <p:spPr>
          <a:xfrm>
            <a:off x="5592250" y="3100037"/>
            <a:ext cx="3173451" cy="1905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02" name="Shape 302"/>
        <p:cNvGrpSpPr/>
        <p:nvPr/>
      </p:nvGrpSpPr>
      <p:grpSpPr>
        <a:xfrm>
          <a:off x="0" y="0"/>
          <a:ext cx="0" cy="0"/>
          <a:chOff x="0" y="0"/>
          <a:chExt cx="0" cy="0"/>
        </a:xfrm>
      </p:grpSpPr>
      <p:pic>
        <p:nvPicPr>
          <p:cNvPr id="303" name="Google Shape;303;g18090ad478aa6201_184"/>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304" name="Google Shape;304;g18090ad478aa6201_184"/>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305" name="Google Shape;305;g18090ad478aa6201_18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06" name="Google Shape;306;g18090ad478aa6201_184"/>
          <p:cNvSpPr txBox="1"/>
          <p:nvPr/>
        </p:nvSpPr>
        <p:spPr>
          <a:xfrm>
            <a:off x="269700" y="3"/>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      Conclusion: </a:t>
            </a:r>
            <a:endParaRPr b="1" i="0" sz="2900" u="none" cap="none" strike="noStrike">
              <a:solidFill>
                <a:schemeClr val="lt2"/>
              </a:solidFill>
              <a:latin typeface="Inter"/>
              <a:ea typeface="Inter"/>
              <a:cs typeface="Inter"/>
              <a:sym typeface="Inter"/>
            </a:endParaRPr>
          </a:p>
        </p:txBody>
      </p:sp>
      <p:sp>
        <p:nvSpPr>
          <p:cNvPr id="307" name="Google Shape;307;g18090ad478aa6201_184"/>
          <p:cNvSpPr txBox="1"/>
          <p:nvPr/>
        </p:nvSpPr>
        <p:spPr>
          <a:xfrm>
            <a:off x="692125" y="813483"/>
            <a:ext cx="8233500" cy="4128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It is beneficial to find the mean and standard deviation for only a small representative sample.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We may have to do this because of time and money constraints. Using CLT properties, we can find the Population Mean(μ), Standard Error(σ/√n), and, most importantly, Confidence interval(y%).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CLT is beneficial in polling results reported on the news with confidence intervals, Insurance, Banking, etc. That is all about CLT and its properties and how it can be useful in Data Science.</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73" name="Shape 73"/>
        <p:cNvGrpSpPr/>
        <p:nvPr/>
      </p:nvGrpSpPr>
      <p:grpSpPr>
        <a:xfrm>
          <a:off x="0" y="0"/>
          <a:ext cx="0" cy="0"/>
          <a:chOff x="0" y="0"/>
          <a:chExt cx="0" cy="0"/>
        </a:xfrm>
      </p:grpSpPr>
      <p:pic>
        <p:nvPicPr>
          <p:cNvPr id="74" name="Google Shape;74;p3"/>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75" name="Google Shape;75;p3"/>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76" name="Google Shape;76;p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77" name="Google Shape;77;p3"/>
          <p:cNvSpPr txBox="1"/>
          <p:nvPr/>
        </p:nvSpPr>
        <p:spPr>
          <a:xfrm>
            <a:off x="1622297" y="1923291"/>
            <a:ext cx="7369800" cy="18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1. Data Exploration</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2. Statistical Inference</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3. Predictive Modeling</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78" name="Google Shape;78;p3"/>
          <p:cNvSpPr txBox="1"/>
          <p:nvPr/>
        </p:nvSpPr>
        <p:spPr>
          <a:xfrm>
            <a:off x="359043" y="481423"/>
            <a:ext cx="7499100" cy="180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i="0" lang="en" sz="2600" u="none" cap="none" strike="noStrike">
                <a:solidFill>
                  <a:schemeClr val="lt1"/>
                </a:solidFill>
                <a:latin typeface="Arial"/>
                <a:ea typeface="Arial"/>
                <a:cs typeface="Arial"/>
                <a:sym typeface="Arial"/>
              </a:rPr>
              <a:t>Some of the key areas where statistics is used in data science include:</a:t>
            </a:r>
            <a:endParaRPr b="1" i="0" sz="2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26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26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82" name="Shape 82"/>
        <p:cNvGrpSpPr/>
        <p:nvPr/>
      </p:nvGrpSpPr>
      <p:grpSpPr>
        <a:xfrm>
          <a:off x="0" y="0"/>
          <a:ext cx="0" cy="0"/>
          <a:chOff x="0" y="0"/>
          <a:chExt cx="0" cy="0"/>
        </a:xfrm>
      </p:grpSpPr>
      <p:pic>
        <p:nvPicPr>
          <p:cNvPr id="83" name="Google Shape;83;g18090ad478aa6201_0"/>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84" name="Google Shape;84;g18090ad478aa6201_0"/>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85" name="Google Shape;85;g18090ad478aa6201_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86" name="Google Shape;86;g18090ad478aa6201_0"/>
          <p:cNvSpPr txBox="1"/>
          <p:nvPr/>
        </p:nvSpPr>
        <p:spPr>
          <a:xfrm>
            <a:off x="161100" y="145414"/>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Inferential Statistics vs Descriptive Statistics </a:t>
            </a:r>
            <a:endParaRPr b="1" i="0" sz="2900" u="none" cap="none" strike="noStrike">
              <a:solidFill>
                <a:schemeClr val="lt2"/>
              </a:solidFill>
              <a:latin typeface="Inter"/>
              <a:ea typeface="Inter"/>
              <a:cs typeface="Inter"/>
              <a:sym typeface="Inter"/>
            </a:endParaRPr>
          </a:p>
        </p:txBody>
      </p:sp>
      <p:sp>
        <p:nvSpPr>
          <p:cNvPr id="87" name="Google Shape;87;g18090ad478aa6201_0"/>
          <p:cNvSpPr txBox="1"/>
          <p:nvPr/>
        </p:nvSpPr>
        <p:spPr>
          <a:xfrm>
            <a:off x="628500" y="1072550"/>
            <a:ext cx="8233500" cy="4667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Descriptive statistics and inferential statistics are two branches of statistics that are used to analyze data in different ways.</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Descriptive statistics is used to describe and summarize data, while inferential statistics is used to make predictions and draw conclusions about a larger population based on a sample of data. Both types of statistics are important in data analysis and are used to help make decisions based on data.</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91" name="Shape 91"/>
        <p:cNvGrpSpPr/>
        <p:nvPr/>
      </p:nvGrpSpPr>
      <p:grpSpPr>
        <a:xfrm>
          <a:off x="0" y="0"/>
          <a:ext cx="0" cy="0"/>
          <a:chOff x="0" y="0"/>
          <a:chExt cx="0" cy="0"/>
        </a:xfrm>
      </p:grpSpPr>
      <p:pic>
        <p:nvPicPr>
          <p:cNvPr id="92" name="Google Shape;92;g1d7b8b1c843_1_7"/>
          <p:cNvPicPr preferRelativeResize="0"/>
          <p:nvPr/>
        </p:nvPicPr>
        <p:blipFill rotWithShape="1">
          <a:blip r:embed="rId3">
            <a:alphaModFix/>
          </a:blip>
          <a:srcRect b="0" l="0" r="0" t="0"/>
          <a:stretch/>
        </p:blipFill>
        <p:spPr>
          <a:xfrm rot="-10289179">
            <a:off x="7517425" y="-176575"/>
            <a:ext cx="1974947" cy="2487725"/>
          </a:xfrm>
          <a:prstGeom prst="rect">
            <a:avLst/>
          </a:prstGeom>
          <a:noFill/>
          <a:ln>
            <a:noFill/>
          </a:ln>
        </p:spPr>
      </p:pic>
      <p:pic>
        <p:nvPicPr>
          <p:cNvPr id="93" name="Google Shape;93;g1d7b8b1c843_1_7"/>
          <p:cNvPicPr preferRelativeResize="0"/>
          <p:nvPr/>
        </p:nvPicPr>
        <p:blipFill rotWithShape="1">
          <a:blip r:embed="rId4">
            <a:alphaModFix/>
          </a:blip>
          <a:srcRect b="0" l="0" r="0" t="0"/>
          <a:stretch/>
        </p:blipFill>
        <p:spPr>
          <a:xfrm rot="10595606">
            <a:off x="-114718" y="2649012"/>
            <a:ext cx="2679769" cy="2655775"/>
          </a:xfrm>
          <a:prstGeom prst="rect">
            <a:avLst/>
          </a:prstGeom>
          <a:noFill/>
          <a:ln>
            <a:noFill/>
          </a:ln>
        </p:spPr>
      </p:pic>
      <p:pic>
        <p:nvPicPr>
          <p:cNvPr id="94" name="Google Shape;94;g1d7b8b1c843_1_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95" name="Google Shape;95;g1d7b8b1c843_1_7"/>
          <p:cNvSpPr txBox="1"/>
          <p:nvPr/>
        </p:nvSpPr>
        <p:spPr>
          <a:xfrm>
            <a:off x="161100" y="445366"/>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Descriptive Statistics </a:t>
            </a:r>
            <a:endParaRPr b="1" i="0" sz="2900" u="none" cap="none" strike="noStrike">
              <a:solidFill>
                <a:schemeClr val="lt2"/>
              </a:solidFill>
              <a:latin typeface="Inter"/>
              <a:ea typeface="Inter"/>
              <a:cs typeface="Inter"/>
              <a:sym typeface="Inter"/>
            </a:endParaRPr>
          </a:p>
        </p:txBody>
      </p:sp>
      <p:sp>
        <p:nvSpPr>
          <p:cNvPr id="96" name="Google Shape;96;g1d7b8b1c843_1_7"/>
          <p:cNvSpPr txBox="1"/>
          <p:nvPr/>
        </p:nvSpPr>
        <p:spPr>
          <a:xfrm>
            <a:off x="701875" y="1176050"/>
            <a:ext cx="7887000" cy="42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Descriptive statistics is concerned with describing and summarizing the characteristics of a sample or population. It involves measures such as mean, median, mode, range, and standard deviation, which are used to describe the central tendency, variability, and distribution of the data. Descriptive statistics are useful for giving a quick overview of the data, identifying outliers, and detecting patterns.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00" name="Shape 100"/>
        <p:cNvGrpSpPr/>
        <p:nvPr/>
      </p:nvGrpSpPr>
      <p:grpSpPr>
        <a:xfrm>
          <a:off x="0" y="0"/>
          <a:ext cx="0" cy="0"/>
          <a:chOff x="0" y="0"/>
          <a:chExt cx="0" cy="0"/>
        </a:xfrm>
      </p:grpSpPr>
      <p:pic>
        <p:nvPicPr>
          <p:cNvPr id="101" name="Google Shape;101;g18090ad478aa6201_8"/>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02" name="Google Shape;102;g18090ad478aa6201_8"/>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03" name="Google Shape;103;g18090ad478aa6201_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04" name="Google Shape;104;g18090ad478aa6201_8"/>
          <p:cNvSpPr txBox="1"/>
          <p:nvPr/>
        </p:nvSpPr>
        <p:spPr>
          <a:xfrm>
            <a:off x="161109" y="181771"/>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Inferential Statistics </a:t>
            </a:r>
            <a:endParaRPr b="1" i="0" sz="2900" u="none" cap="none" strike="noStrike">
              <a:solidFill>
                <a:schemeClr val="lt2"/>
              </a:solidFill>
              <a:latin typeface="Inter"/>
              <a:ea typeface="Inter"/>
              <a:cs typeface="Inter"/>
              <a:sym typeface="Inter"/>
            </a:endParaRPr>
          </a:p>
        </p:txBody>
      </p:sp>
      <p:sp>
        <p:nvSpPr>
          <p:cNvPr id="105" name="Google Shape;105;g18090ad478aa6201_8"/>
          <p:cNvSpPr txBox="1"/>
          <p:nvPr/>
        </p:nvSpPr>
        <p:spPr>
          <a:xfrm>
            <a:off x="878700" y="977110"/>
            <a:ext cx="7887000" cy="4667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Inferential statistics, on the other hand, is concerned with making inferences and drawing conclusions about a population based on a sample of data. It involves using statistical methods to test hypotheses, estimate parameters, and make predictions about the population. Inferential statistics are used to determine if the results observed in a sample are likely to be representative of the larger population from which the sample was drawn.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09" name="Shape 109"/>
        <p:cNvGrpSpPr/>
        <p:nvPr/>
      </p:nvGrpSpPr>
      <p:grpSpPr>
        <a:xfrm>
          <a:off x="0" y="0"/>
          <a:ext cx="0" cy="0"/>
          <a:chOff x="0" y="0"/>
          <a:chExt cx="0" cy="0"/>
        </a:xfrm>
      </p:grpSpPr>
      <p:pic>
        <p:nvPicPr>
          <p:cNvPr id="110" name="Google Shape;110;g18090ad478aa6201_16"/>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11" name="Google Shape;111;g18090ad478aa6201_16"/>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12" name="Google Shape;112;g18090ad478aa6201_1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13" name="Google Shape;113;g18090ad478aa6201_16"/>
          <p:cNvSpPr txBox="1"/>
          <p:nvPr/>
        </p:nvSpPr>
        <p:spPr>
          <a:xfrm>
            <a:off x="161100" y="149958"/>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Population vs Sample</a:t>
            </a:r>
            <a:endParaRPr b="1" i="0" sz="2900" u="none" cap="none" strike="noStrike">
              <a:solidFill>
                <a:schemeClr val="lt2"/>
              </a:solidFill>
              <a:latin typeface="Inter"/>
              <a:ea typeface="Inter"/>
              <a:cs typeface="Inter"/>
              <a:sym typeface="Inter"/>
            </a:endParaRPr>
          </a:p>
        </p:txBody>
      </p:sp>
      <p:sp>
        <p:nvSpPr>
          <p:cNvPr id="114" name="Google Shape;114;g18090ad478aa6201_16"/>
          <p:cNvSpPr txBox="1"/>
          <p:nvPr/>
        </p:nvSpPr>
        <p:spPr>
          <a:xfrm>
            <a:off x="628500" y="1072550"/>
            <a:ext cx="8233500" cy="2551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Population is the entire group of individuals, objects, or events that we are interested in studying.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 sample is a subset of the population that is selected to represent the population.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18" name="Shape 118"/>
        <p:cNvGrpSpPr/>
        <p:nvPr/>
      </p:nvGrpSpPr>
      <p:grpSpPr>
        <a:xfrm>
          <a:off x="0" y="0"/>
          <a:ext cx="0" cy="0"/>
          <a:chOff x="0" y="0"/>
          <a:chExt cx="0" cy="0"/>
        </a:xfrm>
      </p:grpSpPr>
      <p:pic>
        <p:nvPicPr>
          <p:cNvPr id="119" name="Google Shape;119;g18090ad478aa6201_24"/>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20" name="Google Shape;120;g18090ad478aa6201_24"/>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21" name="Google Shape;121;g18090ad478aa6201_2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22" name="Google Shape;122;g18090ad478aa6201_24"/>
          <p:cNvSpPr txBox="1"/>
          <p:nvPr/>
        </p:nvSpPr>
        <p:spPr>
          <a:xfrm>
            <a:off x="387863" y="331748"/>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Example:</a:t>
            </a:r>
            <a:endParaRPr b="1" i="0" sz="2900" u="none" cap="none" strike="noStrike">
              <a:solidFill>
                <a:schemeClr val="lt2"/>
              </a:solidFill>
              <a:latin typeface="Inter"/>
              <a:ea typeface="Inter"/>
              <a:cs typeface="Inter"/>
              <a:sym typeface="Inter"/>
            </a:endParaRPr>
          </a:p>
        </p:txBody>
      </p:sp>
      <p:sp>
        <p:nvSpPr>
          <p:cNvPr id="123" name="Google Shape;123;g18090ad478aa6201_24"/>
          <p:cNvSpPr txBox="1"/>
          <p:nvPr/>
        </p:nvSpPr>
        <p:spPr>
          <a:xfrm>
            <a:off x="758975" y="1176050"/>
            <a:ext cx="8233500" cy="42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2000" u="none" cap="none" strike="noStrike">
                <a:solidFill>
                  <a:srgbClr val="FFFFFF"/>
                </a:solidFill>
                <a:latin typeface="Inter SemiBold"/>
                <a:ea typeface="Inter SemiBold"/>
                <a:cs typeface="Inter SemiBold"/>
                <a:sym typeface="Inter SemiBold"/>
              </a:rPr>
              <a:t>If we are interested in studying the average height of all people in a city, the population would be all the people living in that city. However, it may not be practical or feasible to measure the height of every single person in the city. In this case, we can select a sample of people from the city, measure their height, and use this sample data to estimate the average height of the entire population.</a:t>
            </a:r>
            <a:endParaRPr b="1" i="0" sz="20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27" name="Shape 127"/>
        <p:cNvGrpSpPr/>
        <p:nvPr/>
      </p:nvGrpSpPr>
      <p:grpSpPr>
        <a:xfrm>
          <a:off x="0" y="0"/>
          <a:ext cx="0" cy="0"/>
          <a:chOff x="0" y="0"/>
          <a:chExt cx="0" cy="0"/>
        </a:xfrm>
      </p:grpSpPr>
      <p:pic>
        <p:nvPicPr>
          <p:cNvPr id="128" name="Google Shape;128;g18090ad478aa6201_32"/>
          <p:cNvPicPr preferRelativeResize="0"/>
          <p:nvPr/>
        </p:nvPicPr>
        <p:blipFill rotWithShape="1">
          <a:blip r:embed="rId3">
            <a:alphaModFix/>
          </a:blip>
          <a:srcRect b="0" l="0" r="0" t="0"/>
          <a:stretch/>
        </p:blipFill>
        <p:spPr>
          <a:xfrm rot="-10289179">
            <a:off x="7517424" y="-176575"/>
            <a:ext cx="1974947" cy="2487725"/>
          </a:xfrm>
          <a:prstGeom prst="rect">
            <a:avLst/>
          </a:prstGeom>
          <a:noFill/>
          <a:ln>
            <a:noFill/>
          </a:ln>
        </p:spPr>
      </p:pic>
      <p:pic>
        <p:nvPicPr>
          <p:cNvPr id="129" name="Google Shape;129;g18090ad478aa6201_32"/>
          <p:cNvPicPr preferRelativeResize="0"/>
          <p:nvPr/>
        </p:nvPicPr>
        <p:blipFill rotWithShape="1">
          <a:blip r:embed="rId4">
            <a:alphaModFix/>
          </a:blip>
          <a:srcRect b="0" l="0" r="0" t="0"/>
          <a:stretch/>
        </p:blipFill>
        <p:spPr>
          <a:xfrm rot="10595606">
            <a:off x="-114717" y="2649012"/>
            <a:ext cx="2679769" cy="2655775"/>
          </a:xfrm>
          <a:prstGeom prst="rect">
            <a:avLst/>
          </a:prstGeom>
          <a:noFill/>
          <a:ln>
            <a:noFill/>
          </a:ln>
        </p:spPr>
      </p:pic>
      <p:pic>
        <p:nvPicPr>
          <p:cNvPr id="130" name="Google Shape;130;g18090ad478aa6201_3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31" name="Google Shape;131;g18090ad478aa6201_32"/>
          <p:cNvSpPr txBox="1"/>
          <p:nvPr/>
        </p:nvSpPr>
        <p:spPr>
          <a:xfrm>
            <a:off x="161100" y="386284"/>
            <a:ext cx="8604600" cy="62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900" u="none" cap="none" strike="noStrike">
                <a:solidFill>
                  <a:schemeClr val="lt1"/>
                </a:solidFill>
                <a:latin typeface="Inter"/>
                <a:ea typeface="Inter"/>
                <a:cs typeface="Inter"/>
                <a:sym typeface="Inter"/>
              </a:rPr>
              <a:t>Spread, Variance and Standard Deviation </a:t>
            </a:r>
            <a:endParaRPr b="1" i="0" sz="2900" u="none" cap="none" strike="noStrike">
              <a:solidFill>
                <a:schemeClr val="lt2"/>
              </a:solidFill>
              <a:latin typeface="Inter"/>
              <a:ea typeface="Inter"/>
              <a:cs typeface="Inter"/>
              <a:sym typeface="Inter"/>
            </a:endParaRPr>
          </a:p>
        </p:txBody>
      </p:sp>
      <p:sp>
        <p:nvSpPr>
          <p:cNvPr id="132" name="Google Shape;132;g18090ad478aa6201_32"/>
          <p:cNvSpPr txBox="1"/>
          <p:nvPr/>
        </p:nvSpPr>
        <p:spPr>
          <a:xfrm>
            <a:off x="683025" y="1308875"/>
            <a:ext cx="8233500" cy="45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Spread refers to the extent to which the data is dispersed or spread out.</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Variance and standard deviation are two measures of spread that are commonly used in statistics.</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SemiBold"/>
                <a:ea typeface="Inter SemiBold"/>
                <a:cs typeface="Inter SemiBold"/>
                <a:sym typeface="Inter SemiBold"/>
              </a:rPr>
              <a:t>A large variance or standard deviation indicates that the data is spread out over a wide range, while a small variance or standard deviation indicates that the data is clustered tightly around the mean.</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A1A3B"/>
      </a:dk1>
      <a:lt1>
        <a:srgbClr val="FFFFFF"/>
      </a:lt1>
      <a:dk2>
        <a:srgbClr val="595959"/>
      </a:dk2>
      <a:lt2>
        <a:srgbClr val="EEEEEE"/>
      </a:lt2>
      <a:accent1>
        <a:srgbClr val="4451FF"/>
      </a:accent1>
      <a:accent2>
        <a:srgbClr val="7683FF"/>
      </a:accent2>
      <a:accent3>
        <a:srgbClr val="00EEE9"/>
      </a:accent3>
      <a:accent4>
        <a:srgbClr val="00E1F6"/>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