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5143500" cx="9144000"/>
  <p:notesSz cx="6858000" cy="9144000"/>
  <p:embeddedFontLst>
    <p:embeddedFont>
      <p:font typeface="Inter SemiBold"/>
      <p:regular r:id="rId73"/>
      <p:bold r:id="rId74"/>
    </p:embeddedFont>
    <p:embeddedFont>
      <p:font typeface="Inter"/>
      <p:regular r:id="rId75"/>
      <p:bold r:id="rId76"/>
    </p:embeddedFont>
    <p:embeddedFont>
      <p:font typeface="Fjalla One"/>
      <p:regular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78" roundtripDataSignature="AMtx7miVr2JnADZSd24jXH/XZ6+gV4ha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98A7EF-6A77-43BD-A67D-47AC12A02764}">
  <a:tblStyle styleId="{DE98A7EF-6A77-43BD-A67D-47AC12A0276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InterSemiBold-regular.fntdata"/><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Inter-regular.fntdata"/><Relationship Id="rId30" Type="http://schemas.openxmlformats.org/officeDocument/2006/relationships/slide" Target="slides/slide24.xml"/><Relationship Id="rId74" Type="http://schemas.openxmlformats.org/officeDocument/2006/relationships/font" Target="fonts/InterSemiBold-bold.fntdata"/><Relationship Id="rId33" Type="http://schemas.openxmlformats.org/officeDocument/2006/relationships/slide" Target="slides/slide27.xml"/><Relationship Id="rId77" Type="http://schemas.openxmlformats.org/officeDocument/2006/relationships/font" Target="fonts/FjallaOne-regular.fntdata"/><Relationship Id="rId32" Type="http://schemas.openxmlformats.org/officeDocument/2006/relationships/slide" Target="slides/slide26.xml"/><Relationship Id="rId76" Type="http://schemas.openxmlformats.org/officeDocument/2006/relationships/font" Target="fonts/Inter-bold.fntdata"/><Relationship Id="rId35" Type="http://schemas.openxmlformats.org/officeDocument/2006/relationships/slide" Target="slides/slide29.xml"/><Relationship Id="rId34" Type="http://schemas.openxmlformats.org/officeDocument/2006/relationships/slide" Target="slides/slide28.xml"/><Relationship Id="rId78" Type="http://customschemas.google.com/relationships/presentationmetadata" Target="meta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94274abf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094274abf3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94274ab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094274abf3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94274abf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094274abf3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d7b8b1c84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1d7b8b1c843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94274abf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094274abf3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8090ad478aa620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8090ad478aa620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94274abf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094274abf3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Please explain union, intersection, difference and complement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94274abf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094274abf3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Please explain union, intersection, difference and complement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8090ad478aa620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8090ad478aa620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094274abf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094274abf3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8090ad478aa620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8090ad478aa620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8090ad478aa620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8090ad478aa620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8090ad478aa620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8090ad478aa620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8090ad478aa620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8090ad478aa6201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8090ad478aa620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18090ad478aa620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8090ad478aa620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18090ad478aa6201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8090ad478aa620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8090ad478aa6201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094274abf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2094274abf3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094274abf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094274abf3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8090ad478aa620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8090ad478aa6201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094274abf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2094274abf3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094274abf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094274abf3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094274abf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2094274abf3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8090ad478aa620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18090ad478aa6201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094274abf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2094274abf3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8090ad478aa620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18090ad478aa620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8090ad478aa620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18090ad478aa6201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094274abf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2094274abf3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8090ad478aa620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18090ad478aa6201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094274abf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2094274abf3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94274abf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094274abf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094274abf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2094274abf3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094274abf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094274abf3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094274abf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2094274abf3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094274abf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094274abf3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094274abf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2094274abf3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094274abf3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2094274abf3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094274abf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2094274abf3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094274abf3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2094274abf3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094274abf3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2094274abf3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094274abf3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2094274abf3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94274abf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094274abf3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094274abf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2094274abf3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094274abf3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g2094274abf3_0_2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094274abf3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g2094274abf3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094274abf3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g2094274abf3_0_3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d1983318e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g1d1983318e7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d1983318e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1d1983318e7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d1983318e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g1d1983318e7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d1983318e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1d1983318e7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d1983318e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g1d1983318e7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d1983318e7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g1d1983318e7_1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94274abf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094274abf3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d1983318e7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g1d1983318e7_1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d1983318e7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2" name="Google Shape;602;g1d1983318e7_1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d1983318e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g1d1983318e7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d1983318e7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g1d1983318e7_1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d1983318e7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9" name="Google Shape;629;g1d1983318e7_1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d1983318e7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g1d1983318e7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d1983318e7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7" name="Google Shape;647;g1d1983318e7_1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94274abf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094274abf3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94274abf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094274abf3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8090ad478aa620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8090ad478aa620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5.png"/><Relationship Id="rId7"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mt="33000"/>
          </a:blip>
          <a:srcRect b="0" l="2747" r="-4591" t="5024"/>
          <a:stretch/>
        </p:blipFill>
        <p:spPr>
          <a:xfrm>
            <a:off x="-694875" y="818275"/>
            <a:ext cx="10533751" cy="4061000"/>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8853151" y="4618450"/>
            <a:ext cx="176824" cy="400200"/>
          </a:xfrm>
          <a:prstGeom prst="rect">
            <a:avLst/>
          </a:prstGeom>
          <a:noFill/>
          <a:ln>
            <a:noFill/>
          </a:ln>
        </p:spPr>
      </p:pic>
      <p:pic>
        <p:nvPicPr>
          <p:cNvPr id="56" name="Google Shape;56;p1"/>
          <p:cNvPicPr preferRelativeResize="0"/>
          <p:nvPr/>
        </p:nvPicPr>
        <p:blipFill rotWithShape="1">
          <a:blip r:embed="rId4">
            <a:alphaModFix/>
          </a:blip>
          <a:srcRect b="0" l="0" r="0" t="0"/>
          <a:stretch/>
        </p:blipFill>
        <p:spPr>
          <a:xfrm>
            <a:off x="484276" y="441150"/>
            <a:ext cx="176824" cy="400200"/>
          </a:xfrm>
          <a:prstGeom prst="rect">
            <a:avLst/>
          </a:prstGeom>
          <a:noFill/>
          <a:ln>
            <a:noFill/>
          </a:ln>
        </p:spPr>
      </p:pic>
      <p:sp>
        <p:nvSpPr>
          <p:cNvPr id="57" name="Google Shape;57;p1"/>
          <p:cNvSpPr txBox="1"/>
          <p:nvPr/>
        </p:nvSpPr>
        <p:spPr>
          <a:xfrm>
            <a:off x="661100" y="418075"/>
            <a:ext cx="143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Xccelerate.co</a:t>
            </a:r>
            <a:endParaRPr b="1" i="0" sz="1400" u="none" cap="none" strike="noStrike">
              <a:solidFill>
                <a:schemeClr val="lt1"/>
              </a:solidFill>
              <a:latin typeface="Arial"/>
              <a:ea typeface="Arial"/>
              <a:cs typeface="Arial"/>
              <a:sym typeface="Arial"/>
            </a:endParaRPr>
          </a:p>
        </p:txBody>
      </p:sp>
      <p:sp>
        <p:nvSpPr>
          <p:cNvPr id="58" name="Google Shape;58;p1"/>
          <p:cNvSpPr txBox="1"/>
          <p:nvPr/>
        </p:nvSpPr>
        <p:spPr>
          <a:xfrm>
            <a:off x="661100" y="1807625"/>
            <a:ext cx="2101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Arial"/>
              <a:ea typeface="Arial"/>
              <a:cs typeface="Arial"/>
              <a:sym typeface="Arial"/>
            </a:endParaRPr>
          </a:p>
        </p:txBody>
      </p:sp>
      <p:sp>
        <p:nvSpPr>
          <p:cNvPr id="59" name="Google Shape;59;p1"/>
          <p:cNvSpPr txBox="1"/>
          <p:nvPr/>
        </p:nvSpPr>
        <p:spPr>
          <a:xfrm>
            <a:off x="661100" y="1163746"/>
            <a:ext cx="7227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 sz="4000" u="none" cap="none" strike="noStrike">
                <a:solidFill>
                  <a:schemeClr val="lt1"/>
                </a:solidFill>
                <a:latin typeface="Arial"/>
                <a:ea typeface="Arial"/>
                <a:cs typeface="Arial"/>
                <a:sym typeface="Arial"/>
              </a:rPr>
              <a:t>Data Science - Statistics II</a:t>
            </a:r>
            <a:endParaRPr b="1" i="0" sz="1400" u="none" cap="none" strike="noStrike">
              <a:solidFill>
                <a:schemeClr val="lt1"/>
              </a:solidFill>
              <a:latin typeface="Arial"/>
              <a:ea typeface="Arial"/>
              <a:cs typeface="Arial"/>
              <a:sym typeface="Arial"/>
            </a:endParaRPr>
          </a:p>
        </p:txBody>
      </p:sp>
      <p:sp>
        <p:nvSpPr>
          <p:cNvPr id="60" name="Google Shape;60;p1"/>
          <p:cNvSpPr/>
          <p:nvPr/>
        </p:nvSpPr>
        <p:spPr>
          <a:xfrm>
            <a:off x="973121" y="2090579"/>
            <a:ext cx="3137100" cy="266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Arial"/>
                <a:ea typeface="Arial"/>
                <a:cs typeface="Arial"/>
                <a:sym typeface="Arial"/>
              </a:rPr>
              <a:t>Topics Covered:</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Probability</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Joint Probability</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Marginal Probability</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Conditional Probability</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Bayes Theorem</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Exercise</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Hypothesis testing</a:t>
            </a:r>
            <a:endParaRPr b="1" i="0" sz="13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35" name="Shape 135"/>
        <p:cNvGrpSpPr/>
        <p:nvPr/>
      </p:nvGrpSpPr>
      <p:grpSpPr>
        <a:xfrm>
          <a:off x="0" y="0"/>
          <a:ext cx="0" cy="0"/>
          <a:chOff x="0" y="0"/>
          <a:chExt cx="0" cy="0"/>
        </a:xfrm>
      </p:grpSpPr>
      <p:pic>
        <p:nvPicPr>
          <p:cNvPr id="136" name="Google Shape;136;g2094274abf3_0_42"/>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137" name="Google Shape;137;g2094274abf3_0_42"/>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138" name="Google Shape;138;g2094274abf3_0_4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39" name="Google Shape;139;g2094274abf3_0_42"/>
          <p:cNvSpPr txBox="1"/>
          <p:nvPr/>
        </p:nvSpPr>
        <p:spPr>
          <a:xfrm>
            <a:off x="256125" y="1713875"/>
            <a:ext cx="8233500" cy="2409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There are 8 outcomes to this experiment, let’s list them out.</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{H, H, H}, </a:t>
            </a:r>
            <a:r>
              <a:rPr b="1" i="0" lang="en" sz="1700" u="none" cap="none" strike="noStrike">
                <a:solidFill>
                  <a:schemeClr val="lt1"/>
                </a:solidFill>
                <a:latin typeface="Inter SemiBold"/>
                <a:ea typeface="Inter SemiBold"/>
                <a:cs typeface="Inter SemiBold"/>
                <a:sym typeface="Inter SemiBold"/>
              </a:rPr>
              <a:t>{H, H, T}, {H, T, H}, {T, H, H}, {H, T, T}, {T, T, H}, {T, H, T}, {T, T, T}</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Where H represents a head and T represents a tail. So our Sample space is</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chemeClr val="lt1"/>
              </a:solidFill>
              <a:latin typeface="Inter SemiBold"/>
              <a:ea typeface="Inter SemiBold"/>
              <a:cs typeface="Inter SemiBold"/>
              <a:sym typeface="Inter SemiBold"/>
            </a:endParaRPr>
          </a:p>
          <a:p>
            <a:pPr indent="0" lvl="0" marL="0" marR="0" rtl="0" algn="ctr">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S = {{H, H, H}, {H, H, T}, {H, T, H}, {T, H, H}, </a:t>
            </a:r>
            <a:endParaRPr b="1" i="0" sz="1700" u="none" cap="none" strike="noStrike">
              <a:solidFill>
                <a:schemeClr val="lt1"/>
              </a:solidFill>
              <a:latin typeface="Inter SemiBold"/>
              <a:ea typeface="Inter SemiBold"/>
              <a:cs typeface="Inter SemiBold"/>
              <a:sym typeface="Inter SemiBold"/>
            </a:endParaRPr>
          </a:p>
          <a:p>
            <a:pPr indent="0" lvl="0" marL="0" marR="0" rtl="0" algn="ctr">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        {H, T, T}, {T, T, H}, {T, H, T}, {T, T, T}}</a:t>
            </a:r>
            <a:endParaRPr b="1" i="0" sz="17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43" name="Shape 143"/>
        <p:cNvGrpSpPr/>
        <p:nvPr/>
      </p:nvGrpSpPr>
      <p:grpSpPr>
        <a:xfrm>
          <a:off x="0" y="0"/>
          <a:ext cx="0" cy="0"/>
          <a:chOff x="0" y="0"/>
          <a:chExt cx="0" cy="0"/>
        </a:xfrm>
      </p:grpSpPr>
      <p:pic>
        <p:nvPicPr>
          <p:cNvPr id="144" name="Google Shape;144;g2094274abf3_0_49"/>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145" name="Google Shape;145;g2094274abf3_0_49"/>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146" name="Google Shape;146;g2094274abf3_0_49"/>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47" name="Google Shape;147;g2094274abf3_0_49"/>
          <p:cNvSpPr txBox="1"/>
          <p:nvPr/>
        </p:nvSpPr>
        <p:spPr>
          <a:xfrm>
            <a:off x="256125" y="1713875"/>
            <a:ext cx="82335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It means that whatever outcome we get for our experiment, it will never be anything other than that’s in our Sample space.</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Sample spaces can be discrete or continuous, finite or infinite.</a:t>
            </a:r>
            <a:endParaRPr b="1" i="0" sz="1700" u="none" cap="none" strike="noStrike">
              <a:solidFill>
                <a:srgbClr val="FFFFFF"/>
              </a:solidFill>
              <a:latin typeface="Inter SemiBold"/>
              <a:ea typeface="Inter SemiBold"/>
              <a:cs typeface="Inter SemiBold"/>
              <a:sym typeface="Inter SemiBold"/>
            </a:endParaRPr>
          </a:p>
        </p:txBody>
      </p:sp>
      <p:sp>
        <p:nvSpPr>
          <p:cNvPr id="148" name="Google Shape;148;g2094274abf3_0_49"/>
          <p:cNvSpPr txBox="1"/>
          <p:nvPr/>
        </p:nvSpPr>
        <p:spPr>
          <a:xfrm>
            <a:off x="359043" y="481423"/>
            <a:ext cx="7499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1" i="0" lang="en" sz="2600" u="none" cap="none" strike="noStrike">
                <a:solidFill>
                  <a:schemeClr val="lt1"/>
                </a:solidFill>
                <a:latin typeface="Arial"/>
                <a:ea typeface="Arial"/>
                <a:cs typeface="Arial"/>
                <a:sym typeface="Arial"/>
              </a:rPr>
              <a:t>But what does it mean?</a:t>
            </a:r>
            <a:endParaRPr b="1" i="0" sz="2600" u="none" cap="none" strike="noStrike">
              <a:solidFill>
                <a:srgbClr val="000000"/>
              </a:solidFill>
              <a:latin typeface="Fjalla One"/>
              <a:ea typeface="Fjalla One"/>
              <a:cs typeface="Fjalla One"/>
              <a:sym typeface="Fjalla On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52" name="Shape 152"/>
        <p:cNvGrpSpPr/>
        <p:nvPr/>
      </p:nvGrpSpPr>
      <p:grpSpPr>
        <a:xfrm>
          <a:off x="0" y="0"/>
          <a:ext cx="0" cy="0"/>
          <a:chOff x="0" y="0"/>
          <a:chExt cx="0" cy="0"/>
        </a:xfrm>
      </p:grpSpPr>
      <p:pic>
        <p:nvPicPr>
          <p:cNvPr id="153" name="Google Shape;153;g2094274abf3_0_57"/>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154" name="Google Shape;154;g2094274abf3_0_57"/>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155" name="Google Shape;155;g2094274abf3_0_57"/>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56" name="Google Shape;156;g2094274abf3_0_57"/>
          <p:cNvSpPr txBox="1"/>
          <p:nvPr/>
        </p:nvSpPr>
        <p:spPr>
          <a:xfrm>
            <a:off x="484725" y="1104275"/>
            <a:ext cx="8233500" cy="3586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Next we need a probability measure for our model. This is to assign numerical values to each event in our experiment. A probability measure, written as P, must have the following properties:</a:t>
            </a:r>
            <a:endParaRPr b="1" i="0" sz="1700" u="none" cap="none" strike="noStrike">
              <a:solidFill>
                <a:srgbClr val="FFFFFF"/>
              </a:solidFill>
              <a:latin typeface="Inter SemiBold"/>
              <a:ea typeface="Inter SemiBold"/>
              <a:cs typeface="Inter SemiBold"/>
              <a:sym typeface="Inter SemiBold"/>
            </a:endParaRPr>
          </a:p>
          <a:p>
            <a:pPr indent="-336550" lvl="0" marL="457200" marR="0" rtl="0" algn="l">
              <a:lnSpc>
                <a:spcPct val="150000"/>
              </a:lnSpc>
              <a:spcBef>
                <a:spcPts val="0"/>
              </a:spcBef>
              <a:spcAft>
                <a:spcPts val="0"/>
              </a:spcAft>
              <a:buClr>
                <a:srgbClr val="FFFFFF"/>
              </a:buClr>
              <a:buSzPts val="1700"/>
              <a:buFont typeface="Inter SemiBold"/>
              <a:buAutoNum type="arabicPeriod"/>
            </a:pPr>
            <a:r>
              <a:rPr b="1" i="0" lang="en" sz="1700" u="none" cap="none" strike="noStrike">
                <a:solidFill>
                  <a:srgbClr val="FFFFFF"/>
                </a:solidFill>
                <a:latin typeface="Inter SemiBold"/>
                <a:ea typeface="Inter SemiBold"/>
                <a:cs typeface="Inter SemiBold"/>
                <a:sym typeface="Inter SemiBold"/>
              </a:rPr>
              <a:t>P(A) is always non-negative and between 0 and 1, where A is an event</a:t>
            </a:r>
            <a:endParaRPr b="1" i="0" sz="1700" u="none" cap="none" strike="noStrike">
              <a:solidFill>
                <a:srgbClr val="FFFFFF"/>
              </a:solidFill>
              <a:latin typeface="Inter SemiBold"/>
              <a:ea typeface="Inter SemiBold"/>
              <a:cs typeface="Inter SemiBold"/>
              <a:sym typeface="Inter SemiBold"/>
            </a:endParaRPr>
          </a:p>
          <a:p>
            <a:pPr indent="-336550" lvl="0" marL="457200" marR="0" rtl="0" algn="l">
              <a:lnSpc>
                <a:spcPct val="150000"/>
              </a:lnSpc>
              <a:spcBef>
                <a:spcPts val="0"/>
              </a:spcBef>
              <a:spcAft>
                <a:spcPts val="0"/>
              </a:spcAft>
              <a:buClr>
                <a:srgbClr val="FFFFFF"/>
              </a:buClr>
              <a:buSzPts val="1700"/>
              <a:buFont typeface="Inter SemiBold"/>
              <a:buAutoNum type="arabicPeriod"/>
            </a:pPr>
            <a:r>
              <a:rPr b="1" i="0" lang="en" sz="1700" u="none" cap="none" strike="noStrike">
                <a:solidFill>
                  <a:srgbClr val="FFFFFF"/>
                </a:solidFill>
                <a:latin typeface="Inter SemiBold"/>
                <a:ea typeface="Inter SemiBold"/>
                <a:cs typeface="Inter SemiBold"/>
                <a:sym typeface="Inter SemiBold"/>
              </a:rPr>
              <a:t>P(ф) = 0, i.e, if A is the empty set </a:t>
            </a:r>
            <a:r>
              <a:rPr b="1" i="0" lang="en" sz="1700" u="none" cap="none" strike="noStrike">
                <a:solidFill>
                  <a:schemeClr val="lt1"/>
                </a:solidFill>
                <a:latin typeface="Inter SemiBold"/>
                <a:ea typeface="Inter SemiBold"/>
                <a:cs typeface="Inter SemiBold"/>
                <a:sym typeface="Inter SemiBold"/>
              </a:rPr>
              <a:t>ф, then P(A) = 0</a:t>
            </a:r>
            <a:endParaRPr b="1" i="0" sz="1700" u="none" cap="none" strike="noStrike">
              <a:solidFill>
                <a:schemeClr val="lt1"/>
              </a:solidFill>
              <a:latin typeface="Inter SemiBold"/>
              <a:ea typeface="Inter SemiBold"/>
              <a:cs typeface="Inter SemiBold"/>
              <a:sym typeface="Inter SemiBold"/>
            </a:endParaRPr>
          </a:p>
          <a:p>
            <a:pPr indent="-336550" lvl="0" marL="457200" marR="0" rtl="0" algn="l">
              <a:lnSpc>
                <a:spcPct val="150000"/>
              </a:lnSpc>
              <a:spcBef>
                <a:spcPts val="0"/>
              </a:spcBef>
              <a:spcAft>
                <a:spcPts val="0"/>
              </a:spcAft>
              <a:buClr>
                <a:schemeClr val="lt1"/>
              </a:buClr>
              <a:buSzPts val="1700"/>
              <a:buFont typeface="Inter SemiBold"/>
              <a:buAutoNum type="arabicPeriod"/>
            </a:pPr>
            <a:r>
              <a:rPr b="1" i="0" lang="en" sz="1700" u="none" cap="none" strike="noStrike">
                <a:solidFill>
                  <a:schemeClr val="lt1"/>
                </a:solidFill>
                <a:latin typeface="Inter SemiBold"/>
                <a:ea typeface="Inter SemiBold"/>
                <a:cs typeface="Inter SemiBold"/>
                <a:sym typeface="Inter SemiBold"/>
              </a:rPr>
              <a:t>P(S) = 1, i.e. if A is the entire sample space S, then P(A) = 1</a:t>
            </a:r>
            <a:endParaRPr b="1" i="0" sz="1700" u="none" cap="none" strike="noStrike">
              <a:solidFill>
                <a:schemeClr val="lt1"/>
              </a:solidFill>
              <a:latin typeface="Inter SemiBold"/>
              <a:ea typeface="Inter SemiBold"/>
              <a:cs typeface="Inter SemiBold"/>
              <a:sym typeface="Inter SemiBold"/>
            </a:endParaRPr>
          </a:p>
          <a:p>
            <a:pPr indent="-336550" lvl="0" marL="457200" marR="0" rtl="0" algn="l">
              <a:lnSpc>
                <a:spcPct val="150000"/>
              </a:lnSpc>
              <a:spcBef>
                <a:spcPts val="0"/>
              </a:spcBef>
              <a:spcAft>
                <a:spcPts val="0"/>
              </a:spcAft>
              <a:buClr>
                <a:schemeClr val="lt1"/>
              </a:buClr>
              <a:buSzPts val="1700"/>
              <a:buFont typeface="Inter SemiBold"/>
              <a:buAutoNum type="arabicPeriod"/>
            </a:pPr>
            <a:r>
              <a:rPr b="1" i="0" lang="en" sz="1700" u="none" cap="none" strike="noStrike">
                <a:solidFill>
                  <a:schemeClr val="lt1"/>
                </a:solidFill>
                <a:latin typeface="Inter SemiBold"/>
                <a:ea typeface="Inter SemiBold"/>
                <a:cs typeface="Inter SemiBold"/>
                <a:sym typeface="Inter SemiBold"/>
              </a:rPr>
              <a:t>P is additive, meaning if A1, A2, … is a countable sequence of disjoint events, then</a:t>
            </a:r>
            <a:endParaRPr b="1" i="0" sz="1700" u="none" cap="none" strike="noStrike">
              <a:solidFill>
                <a:schemeClr val="lt1"/>
              </a:solidFill>
              <a:latin typeface="Inter SemiBold"/>
              <a:ea typeface="Inter SemiBold"/>
              <a:cs typeface="Inter SemiBold"/>
              <a:sym typeface="Inter SemiBold"/>
            </a:endParaRPr>
          </a:p>
          <a:p>
            <a:pPr indent="0" lvl="0" marL="914400" marR="0" rtl="0" algn="l">
              <a:lnSpc>
                <a:spcPct val="150000"/>
              </a:lnSpc>
              <a:spcBef>
                <a:spcPts val="0"/>
              </a:spcBef>
              <a:spcAft>
                <a:spcPts val="0"/>
              </a:spcAft>
              <a:buClr>
                <a:srgbClr val="000000"/>
              </a:buClr>
              <a:buSzPts val="1700"/>
              <a:buFont typeface="Arial"/>
              <a:buNone/>
            </a:pPr>
            <a:r>
              <a:rPr b="1" i="0" lang="en" sz="1700" u="none" cap="none" strike="noStrike">
                <a:solidFill>
                  <a:schemeClr val="lt1"/>
                </a:solidFill>
                <a:latin typeface="Inter SemiBold"/>
                <a:ea typeface="Inter SemiBold"/>
                <a:cs typeface="Inter SemiBold"/>
                <a:sym typeface="Inter SemiBold"/>
              </a:rPr>
              <a:t>P(A1 U A2 U …) = P(A1) + P(A2) + …</a:t>
            </a:r>
            <a:endParaRPr b="1" i="0" sz="1700" u="none" cap="none" strike="noStrike">
              <a:solidFill>
                <a:schemeClr val="lt1"/>
              </a:solidFill>
              <a:latin typeface="Inter SemiBold"/>
              <a:ea typeface="Inter SemiBold"/>
              <a:cs typeface="Inter SemiBold"/>
              <a:sym typeface="Inter SemiBold"/>
            </a:endParaRPr>
          </a:p>
        </p:txBody>
      </p:sp>
      <p:sp>
        <p:nvSpPr>
          <p:cNvPr id="157" name="Google Shape;157;g2094274abf3_0_57"/>
          <p:cNvSpPr txBox="1"/>
          <p:nvPr/>
        </p:nvSpPr>
        <p:spPr>
          <a:xfrm>
            <a:off x="359043" y="481423"/>
            <a:ext cx="7499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1" i="0" lang="en" sz="2600" u="none" cap="none" strike="noStrike">
                <a:solidFill>
                  <a:schemeClr val="lt1"/>
                </a:solidFill>
                <a:latin typeface="Arial"/>
                <a:ea typeface="Arial"/>
                <a:cs typeface="Arial"/>
                <a:sym typeface="Arial"/>
              </a:rPr>
              <a:t>Probability measure</a:t>
            </a:r>
            <a:endParaRPr b="1" i="0" sz="2600" u="none" cap="none" strike="noStrike">
              <a:solidFill>
                <a:srgbClr val="000000"/>
              </a:solidFill>
              <a:latin typeface="Fjalla One"/>
              <a:ea typeface="Fjalla One"/>
              <a:cs typeface="Fjalla One"/>
              <a:sym typeface="Fjalla On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61" name="Shape 161"/>
        <p:cNvGrpSpPr/>
        <p:nvPr/>
      </p:nvGrpSpPr>
      <p:grpSpPr>
        <a:xfrm>
          <a:off x="0" y="0"/>
          <a:ext cx="0" cy="0"/>
          <a:chOff x="0" y="0"/>
          <a:chExt cx="0" cy="0"/>
        </a:xfrm>
      </p:grpSpPr>
      <p:pic>
        <p:nvPicPr>
          <p:cNvPr id="162" name="Google Shape;162;g1d7b8b1c843_1_7"/>
          <p:cNvPicPr preferRelativeResize="0"/>
          <p:nvPr/>
        </p:nvPicPr>
        <p:blipFill rotWithShape="1">
          <a:blip r:embed="rId3">
            <a:alphaModFix/>
          </a:blip>
          <a:srcRect b="0" l="0" r="0" t="0"/>
          <a:stretch/>
        </p:blipFill>
        <p:spPr>
          <a:xfrm rot="-10289179">
            <a:off x="7517425" y="-176575"/>
            <a:ext cx="1974947" cy="2487725"/>
          </a:xfrm>
          <a:prstGeom prst="rect">
            <a:avLst/>
          </a:prstGeom>
          <a:noFill/>
          <a:ln>
            <a:noFill/>
          </a:ln>
        </p:spPr>
      </p:pic>
      <p:pic>
        <p:nvPicPr>
          <p:cNvPr id="163" name="Google Shape;163;g1d7b8b1c843_1_7"/>
          <p:cNvPicPr preferRelativeResize="0"/>
          <p:nvPr/>
        </p:nvPicPr>
        <p:blipFill rotWithShape="1">
          <a:blip r:embed="rId4">
            <a:alphaModFix/>
          </a:blip>
          <a:srcRect b="0" l="0" r="0" t="0"/>
          <a:stretch/>
        </p:blipFill>
        <p:spPr>
          <a:xfrm rot="10595606">
            <a:off x="-114718" y="2649012"/>
            <a:ext cx="2679769" cy="2655775"/>
          </a:xfrm>
          <a:prstGeom prst="rect">
            <a:avLst/>
          </a:prstGeom>
          <a:noFill/>
          <a:ln>
            <a:noFill/>
          </a:ln>
        </p:spPr>
      </p:pic>
      <p:pic>
        <p:nvPicPr>
          <p:cNvPr id="164" name="Google Shape;164;g1d7b8b1c843_1_7"/>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65" name="Google Shape;165;g1d7b8b1c843_1_7"/>
          <p:cNvSpPr txBox="1"/>
          <p:nvPr/>
        </p:nvSpPr>
        <p:spPr>
          <a:xfrm>
            <a:off x="161100" y="445366"/>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OK, now that that definition is out of the way</a:t>
            </a:r>
            <a:endParaRPr b="1" i="0" sz="2900" u="none" cap="none" strike="noStrike">
              <a:solidFill>
                <a:schemeClr val="lt2"/>
              </a:solidFill>
              <a:latin typeface="Inter"/>
              <a:ea typeface="Inter"/>
              <a:cs typeface="Inter"/>
              <a:sym typeface="Inter"/>
            </a:endParaRPr>
          </a:p>
        </p:txBody>
      </p:sp>
      <p:sp>
        <p:nvSpPr>
          <p:cNvPr id="166" name="Google Shape;166;g1d7b8b1c843_1_7"/>
          <p:cNvSpPr txBox="1"/>
          <p:nvPr/>
        </p:nvSpPr>
        <p:spPr>
          <a:xfrm>
            <a:off x="161100" y="1176050"/>
            <a:ext cx="8693400" cy="3724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2000" u="none" cap="none" strike="noStrike">
                <a:solidFill>
                  <a:srgbClr val="FFFFFF"/>
                </a:solidFill>
                <a:latin typeface="Inter SemiBold"/>
                <a:ea typeface="Inter SemiBold"/>
                <a:cs typeface="Inter SemiBold"/>
                <a:sym typeface="Inter SemiBold"/>
              </a:rPr>
              <a:t>Let’s define probabilities for our toy experiment of flipping a fair coin thrice. Since all 8 outcomes are equally likely, we assign them equal probabilities:</a:t>
            </a:r>
            <a:endParaRPr b="1" i="0" sz="20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2000" u="none" cap="none" strike="noStrike">
                <a:solidFill>
                  <a:srgbClr val="FFFFFF"/>
                </a:solidFill>
                <a:latin typeface="Inter SemiBold"/>
                <a:ea typeface="Inter SemiBold"/>
                <a:cs typeface="Inter SemiBold"/>
                <a:sym typeface="Inter SemiBold"/>
              </a:rPr>
              <a:t>P({HHH}) = ⅛</a:t>
            </a:r>
            <a:endParaRPr b="1" i="0" sz="20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2000" u="none" cap="none" strike="noStrike">
                <a:solidFill>
                  <a:schemeClr val="lt1"/>
                </a:solidFill>
                <a:latin typeface="Inter SemiBold"/>
                <a:ea typeface="Inter SemiBold"/>
                <a:cs typeface="Inter SemiBold"/>
                <a:sym typeface="Inter SemiBold"/>
              </a:rPr>
              <a:t>P({HHT}) = ⅛</a:t>
            </a:r>
            <a:endParaRPr b="1" i="0" sz="20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2000" u="none" cap="none" strike="noStrike">
                <a:solidFill>
                  <a:schemeClr val="lt1"/>
                </a:solidFill>
                <a:latin typeface="Inter SemiBold"/>
                <a:ea typeface="Inter SemiBold"/>
                <a:cs typeface="Inter SemiBold"/>
                <a:sym typeface="Inter SemiBold"/>
              </a:rPr>
              <a:t>P({HTH}) = ⅛</a:t>
            </a:r>
            <a:endParaRPr b="1" i="0" sz="20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2000" u="none" cap="none" strike="noStrike">
                <a:solidFill>
                  <a:schemeClr val="lt1"/>
                </a:solidFill>
                <a:latin typeface="Inter SemiBold"/>
                <a:ea typeface="Inter SemiBold"/>
                <a:cs typeface="Inter SemiBold"/>
                <a:sym typeface="Inter SemiBold"/>
              </a:rPr>
              <a:t>P({THH}) = ⅛</a:t>
            </a:r>
            <a:endParaRPr b="1" i="0" sz="20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2000" u="none" cap="none" strike="noStrike">
              <a:solidFill>
                <a:srgbClr val="FFFFFF"/>
              </a:solidFill>
              <a:latin typeface="Inter SemiBold"/>
              <a:ea typeface="Inter SemiBold"/>
              <a:cs typeface="Inter SemiBold"/>
              <a:sym typeface="Inter SemiBold"/>
            </a:endParaRPr>
          </a:p>
        </p:txBody>
      </p:sp>
      <p:sp>
        <p:nvSpPr>
          <p:cNvPr id="167" name="Google Shape;167;g1d7b8b1c843_1_7"/>
          <p:cNvSpPr txBox="1"/>
          <p:nvPr/>
        </p:nvSpPr>
        <p:spPr>
          <a:xfrm>
            <a:off x="4054800" y="2453563"/>
            <a:ext cx="29376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b="1" i="0" lang="en" sz="2000" u="none" cap="none" strike="noStrike">
                <a:solidFill>
                  <a:schemeClr val="lt1"/>
                </a:solidFill>
                <a:latin typeface="Inter SemiBold"/>
                <a:ea typeface="Inter SemiBold"/>
                <a:cs typeface="Inter SemiBold"/>
                <a:sym typeface="Inter SemiBold"/>
              </a:rPr>
              <a:t>P({TTH}) = ⅛</a:t>
            </a:r>
            <a:endParaRPr b="1" i="0" sz="20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2000"/>
              <a:buFont typeface="Arial"/>
              <a:buNone/>
            </a:pPr>
            <a:r>
              <a:rPr b="1" i="0" lang="en" sz="2000" u="none" cap="none" strike="noStrike">
                <a:solidFill>
                  <a:schemeClr val="lt1"/>
                </a:solidFill>
                <a:latin typeface="Inter SemiBold"/>
                <a:ea typeface="Inter SemiBold"/>
                <a:cs typeface="Inter SemiBold"/>
                <a:sym typeface="Inter SemiBold"/>
              </a:rPr>
              <a:t>P({HTT}) = ⅛</a:t>
            </a:r>
            <a:endParaRPr b="1" i="0" sz="20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2000"/>
              <a:buFont typeface="Arial"/>
              <a:buNone/>
            </a:pPr>
            <a:r>
              <a:rPr b="1" i="0" lang="en" sz="2000" u="none" cap="none" strike="noStrike">
                <a:solidFill>
                  <a:schemeClr val="lt1"/>
                </a:solidFill>
                <a:latin typeface="Inter SemiBold"/>
                <a:ea typeface="Inter SemiBold"/>
                <a:cs typeface="Inter SemiBold"/>
                <a:sym typeface="Inter SemiBold"/>
              </a:rPr>
              <a:t>P({THT}) = ⅛</a:t>
            </a:r>
            <a:endParaRPr b="1" i="0" sz="20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2000"/>
              <a:buFont typeface="Arial"/>
              <a:buNone/>
            </a:pPr>
            <a:r>
              <a:rPr b="1" i="0" lang="en" sz="2000" u="none" cap="none" strike="noStrike">
                <a:solidFill>
                  <a:schemeClr val="lt1"/>
                </a:solidFill>
                <a:latin typeface="Inter SemiBold"/>
                <a:ea typeface="Inter SemiBold"/>
                <a:cs typeface="Inter SemiBold"/>
                <a:sym typeface="Inter SemiBold"/>
              </a:rPr>
              <a:t>P({TTT}) = ⅛</a:t>
            </a:r>
            <a:endParaRPr b="1" i="0" sz="20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20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71" name="Shape 171"/>
        <p:cNvGrpSpPr/>
        <p:nvPr/>
      </p:nvGrpSpPr>
      <p:grpSpPr>
        <a:xfrm>
          <a:off x="0" y="0"/>
          <a:ext cx="0" cy="0"/>
          <a:chOff x="0" y="0"/>
          <a:chExt cx="0" cy="0"/>
        </a:xfrm>
      </p:grpSpPr>
      <p:pic>
        <p:nvPicPr>
          <p:cNvPr id="172" name="Google Shape;172;g2094274abf3_0_66"/>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173" name="Google Shape;173;g2094274abf3_0_66"/>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174" name="Google Shape;174;g2094274abf3_0_6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75" name="Google Shape;175;g2094274abf3_0_66"/>
          <p:cNvSpPr txBox="1"/>
          <p:nvPr/>
        </p:nvSpPr>
        <p:spPr>
          <a:xfrm>
            <a:off x="161100" y="1176050"/>
            <a:ext cx="86934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2000" u="none" cap="none" strike="noStrike">
                <a:solidFill>
                  <a:srgbClr val="FFFFFF"/>
                </a:solidFill>
                <a:latin typeface="Inter SemiBold"/>
                <a:ea typeface="Inter SemiBold"/>
                <a:cs typeface="Inter SemiBold"/>
                <a:sym typeface="Inter SemiBold"/>
              </a:rPr>
              <a:t>Let’s define probabilities for special cases.</a:t>
            </a:r>
            <a:endParaRPr b="1" i="0" sz="20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2000" u="none" cap="none" strike="noStrike">
                <a:solidFill>
                  <a:srgbClr val="FFFFFF"/>
                </a:solidFill>
                <a:latin typeface="Inter SemiBold"/>
                <a:ea typeface="Inter SemiBold"/>
                <a:cs typeface="Inter SemiBold"/>
                <a:sym typeface="Inter SemiBold"/>
              </a:rPr>
              <a:t>P(Exactly 2 Heads) = P({HHT, HTH, THH}) = ⅜</a:t>
            </a:r>
            <a:endParaRPr b="1" i="0" sz="20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2000" u="none" cap="none" strike="noStrike">
                <a:solidFill>
                  <a:schemeClr val="lt1"/>
                </a:solidFill>
                <a:latin typeface="Inter SemiBold"/>
                <a:ea typeface="Inter SemiBold"/>
                <a:cs typeface="Inter SemiBold"/>
                <a:sym typeface="Inter SemiBold"/>
              </a:rPr>
              <a:t>P(Exactly 2 Tails) = P({HTT, TTH, THT}) = ⅜</a:t>
            </a:r>
            <a:endParaRPr b="1" i="0" sz="20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2000" u="none" cap="none" strike="noStrike">
                <a:solidFill>
                  <a:schemeClr val="lt1"/>
                </a:solidFill>
                <a:latin typeface="Inter SemiBold"/>
                <a:ea typeface="Inter SemiBold"/>
                <a:cs typeface="Inter SemiBold"/>
                <a:sym typeface="Inter SemiBold"/>
              </a:rPr>
              <a:t>P(Atleast 2 Heads) = P({HHH, HHT, HTH, THH}) </a:t>
            </a:r>
            <a:r>
              <a:rPr b="1" i="0" lang="en" sz="2000" u="none" cap="none" strike="noStrike">
                <a:solidFill>
                  <a:srgbClr val="FFFFFF"/>
                </a:solidFill>
                <a:latin typeface="Inter SemiBold"/>
                <a:ea typeface="Inter SemiBold"/>
                <a:cs typeface="Inter SemiBold"/>
                <a:sym typeface="Inter SemiBold"/>
              </a:rPr>
              <a:t>= ⁴/₈</a:t>
            </a:r>
            <a:r>
              <a:rPr b="1" i="0" lang="en" sz="2000" u="none" cap="none" strike="noStrike">
                <a:solidFill>
                  <a:schemeClr val="lt1"/>
                </a:solidFill>
                <a:latin typeface="Inter SemiBold"/>
                <a:ea typeface="Inter SemiBold"/>
                <a:cs typeface="Inter SemiBold"/>
                <a:sym typeface="Inter SemiBold"/>
              </a:rPr>
              <a:t> = ½</a:t>
            </a:r>
            <a:endParaRPr b="1" i="0" sz="20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2000" u="none" cap="none" strike="noStrike">
                <a:solidFill>
                  <a:srgbClr val="FFFFFF"/>
                </a:solidFill>
                <a:latin typeface="Inter SemiBold"/>
                <a:ea typeface="Inter SemiBold"/>
                <a:cs typeface="Inter SemiBold"/>
                <a:sym typeface="Inter SemiBold"/>
              </a:rPr>
              <a:t>And so on.</a:t>
            </a:r>
            <a:endParaRPr b="1" i="0" sz="20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79" name="Shape 179"/>
        <p:cNvGrpSpPr/>
        <p:nvPr/>
      </p:nvGrpSpPr>
      <p:grpSpPr>
        <a:xfrm>
          <a:off x="0" y="0"/>
          <a:ext cx="0" cy="0"/>
          <a:chOff x="0" y="0"/>
          <a:chExt cx="0" cy="0"/>
        </a:xfrm>
      </p:grpSpPr>
      <p:pic>
        <p:nvPicPr>
          <p:cNvPr id="180" name="Google Shape;180;g18090ad478aa6201_8"/>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181" name="Google Shape;181;g18090ad478aa6201_8"/>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182" name="Google Shape;182;g18090ad478aa6201_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83" name="Google Shape;183;g18090ad478aa6201_8"/>
          <p:cNvSpPr txBox="1"/>
          <p:nvPr/>
        </p:nvSpPr>
        <p:spPr>
          <a:xfrm>
            <a:off x="161109" y="181771"/>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Let’s get a bit more mathematical</a:t>
            </a:r>
            <a:endParaRPr b="1" i="0" sz="2900" u="none" cap="none" strike="noStrike">
              <a:solidFill>
                <a:schemeClr val="lt2"/>
              </a:solidFill>
              <a:latin typeface="Inter"/>
              <a:ea typeface="Inter"/>
              <a:cs typeface="Inter"/>
              <a:sym typeface="Inter"/>
            </a:endParaRPr>
          </a:p>
        </p:txBody>
      </p:sp>
      <p:sp>
        <p:nvSpPr>
          <p:cNvPr id="184" name="Google Shape;184;g18090ad478aa6201_8"/>
          <p:cNvSpPr txBox="1"/>
          <p:nvPr/>
        </p:nvSpPr>
        <p:spPr>
          <a:xfrm>
            <a:off x="299425" y="812985"/>
            <a:ext cx="7887000" cy="4186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2000" u="none" cap="none" strike="noStrike">
                <a:solidFill>
                  <a:srgbClr val="FFFFFF"/>
                </a:solidFill>
                <a:latin typeface="Inter SemiBold"/>
                <a:ea typeface="Inter SemiBold"/>
                <a:cs typeface="Inter SemiBold"/>
                <a:sym typeface="Inter SemiBold"/>
              </a:rPr>
              <a:t>The sample space, S is called a set. Formally, set is a collection of distinct objects. Sets and Probability are analogous in nature. The following are some basic set operations:</a:t>
            </a:r>
            <a:endParaRPr b="1" i="0" sz="2000" u="none" cap="none" strike="noStrike">
              <a:solidFill>
                <a:srgbClr val="FFFFFF"/>
              </a:solidFill>
              <a:latin typeface="Inter SemiBold"/>
              <a:ea typeface="Inter SemiBold"/>
              <a:cs typeface="Inter SemiBold"/>
              <a:sym typeface="Inter SemiBold"/>
            </a:endParaRPr>
          </a:p>
          <a:p>
            <a:pPr indent="-355600" lvl="0" marL="457200" marR="0" rtl="0" algn="l">
              <a:lnSpc>
                <a:spcPct val="150000"/>
              </a:lnSpc>
              <a:spcBef>
                <a:spcPts val="0"/>
              </a:spcBef>
              <a:spcAft>
                <a:spcPts val="0"/>
              </a:spcAft>
              <a:buClr>
                <a:srgbClr val="FFFFFF"/>
              </a:buClr>
              <a:buSzPts val="2000"/>
              <a:buFont typeface="Inter SemiBold"/>
              <a:buAutoNum type="arabicPeriod"/>
            </a:pPr>
            <a:r>
              <a:rPr b="1" i="0" lang="en" sz="2000" u="none" cap="none" strike="noStrike">
                <a:solidFill>
                  <a:srgbClr val="FFFFFF"/>
                </a:solidFill>
                <a:latin typeface="Inter SemiBold"/>
                <a:ea typeface="Inter SemiBold"/>
                <a:cs typeface="Inter SemiBold"/>
                <a:sym typeface="Inter SemiBold"/>
              </a:rPr>
              <a:t>Union: Union is the operation in which two sets are combined to create another set where the elements are present in either the first set or the second.</a:t>
            </a:r>
            <a:endParaRPr b="1" i="0" sz="2000" u="none" cap="none" strike="noStrike">
              <a:solidFill>
                <a:srgbClr val="FFFFFF"/>
              </a:solidFill>
              <a:latin typeface="Inter SemiBold"/>
              <a:ea typeface="Inter SemiBold"/>
              <a:cs typeface="Inter SemiBold"/>
              <a:sym typeface="Inter SemiBold"/>
            </a:endParaRPr>
          </a:p>
          <a:p>
            <a:pPr indent="-355600" lvl="0" marL="457200" marR="0" rtl="0" algn="l">
              <a:lnSpc>
                <a:spcPct val="150000"/>
              </a:lnSpc>
              <a:spcBef>
                <a:spcPts val="0"/>
              </a:spcBef>
              <a:spcAft>
                <a:spcPts val="0"/>
              </a:spcAft>
              <a:buClr>
                <a:srgbClr val="FFFFFF"/>
              </a:buClr>
              <a:buSzPts val="2000"/>
              <a:buFont typeface="Inter SemiBold"/>
              <a:buAutoNum type="arabicPeriod"/>
            </a:pPr>
            <a:r>
              <a:rPr b="1" i="0" lang="en" sz="2000" u="none" cap="none" strike="noStrike">
                <a:solidFill>
                  <a:srgbClr val="FFFFFF"/>
                </a:solidFill>
                <a:latin typeface="Inter SemiBold"/>
                <a:ea typeface="Inter SemiBold"/>
                <a:cs typeface="Inter SemiBold"/>
                <a:sym typeface="Inter SemiBold"/>
              </a:rPr>
              <a:t>Intersection: This operation creates another set where the elements are present in both the first and second sets.</a:t>
            </a:r>
            <a:endParaRPr b="1" i="0" sz="20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88" name="Shape 188"/>
        <p:cNvGrpSpPr/>
        <p:nvPr/>
      </p:nvGrpSpPr>
      <p:grpSpPr>
        <a:xfrm>
          <a:off x="0" y="0"/>
          <a:ext cx="0" cy="0"/>
          <a:chOff x="0" y="0"/>
          <a:chExt cx="0" cy="0"/>
        </a:xfrm>
      </p:grpSpPr>
      <p:pic>
        <p:nvPicPr>
          <p:cNvPr id="189" name="Google Shape;189;g2094274abf3_0_76"/>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190" name="Google Shape;190;g2094274abf3_0_76"/>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191" name="Google Shape;191;g2094274abf3_0_7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92" name="Google Shape;192;g2094274abf3_0_76"/>
          <p:cNvSpPr txBox="1"/>
          <p:nvPr/>
        </p:nvSpPr>
        <p:spPr>
          <a:xfrm>
            <a:off x="299425" y="812985"/>
            <a:ext cx="78870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b="1" i="0" lang="en" sz="2000" u="none" cap="none" strike="noStrike">
                <a:solidFill>
                  <a:srgbClr val="FFFFFF"/>
                </a:solidFill>
                <a:latin typeface="Inter SemiBold"/>
                <a:ea typeface="Inter SemiBold"/>
                <a:cs typeface="Inter SemiBold"/>
                <a:sym typeface="Inter SemiBold"/>
              </a:rPr>
              <a:t>3. Difference: This operation creates a set where the elements are present in the first set but not in the second set.</a:t>
            </a:r>
            <a:endParaRPr b="1" i="0" sz="20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2000"/>
              <a:buFont typeface="Arial"/>
              <a:buNone/>
            </a:pPr>
            <a:r>
              <a:rPr b="1" i="0" lang="en" sz="2000" u="none" cap="none" strike="noStrike">
                <a:solidFill>
                  <a:srgbClr val="FFFFFF"/>
                </a:solidFill>
                <a:latin typeface="Inter SemiBold"/>
                <a:ea typeface="Inter SemiBold"/>
                <a:cs typeface="Inter SemiBold"/>
                <a:sym typeface="Inter SemiBold"/>
              </a:rPr>
              <a:t>4. Complement: This operation creates a set where the elements are not present in the original set.</a:t>
            </a:r>
            <a:endParaRPr b="1" i="0" sz="20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96" name="Shape 196"/>
        <p:cNvGrpSpPr/>
        <p:nvPr/>
      </p:nvGrpSpPr>
      <p:grpSpPr>
        <a:xfrm>
          <a:off x="0" y="0"/>
          <a:ext cx="0" cy="0"/>
          <a:chOff x="0" y="0"/>
          <a:chExt cx="0" cy="0"/>
        </a:xfrm>
      </p:grpSpPr>
      <p:pic>
        <p:nvPicPr>
          <p:cNvPr id="197" name="Google Shape;197;g2094274abf3_0_84"/>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198" name="Google Shape;198;g2094274abf3_0_84"/>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199" name="Google Shape;199;g2094274abf3_0_8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00" name="Google Shape;200;g2094274abf3_0_84"/>
          <p:cNvSpPr txBox="1"/>
          <p:nvPr/>
        </p:nvSpPr>
        <p:spPr>
          <a:xfrm>
            <a:off x="161109" y="181771"/>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Sets can be visualised with Venn diagrams</a:t>
            </a:r>
            <a:endParaRPr b="1" i="0" sz="2900" u="none" cap="none" strike="noStrike">
              <a:solidFill>
                <a:schemeClr val="lt2"/>
              </a:solidFill>
              <a:latin typeface="Inter"/>
              <a:ea typeface="Inter"/>
              <a:cs typeface="Inter"/>
              <a:sym typeface="Inter"/>
            </a:endParaRPr>
          </a:p>
        </p:txBody>
      </p:sp>
      <p:pic>
        <p:nvPicPr>
          <p:cNvPr id="201" name="Google Shape;201;g2094274abf3_0_84"/>
          <p:cNvPicPr preferRelativeResize="0"/>
          <p:nvPr/>
        </p:nvPicPr>
        <p:blipFill rotWithShape="1">
          <a:blip r:embed="rId6">
            <a:alphaModFix/>
          </a:blip>
          <a:srcRect b="0" l="0" r="0" t="0"/>
          <a:stretch/>
        </p:blipFill>
        <p:spPr>
          <a:xfrm>
            <a:off x="1309556" y="1532902"/>
            <a:ext cx="2972700" cy="2505575"/>
          </a:xfrm>
          <a:prstGeom prst="rect">
            <a:avLst/>
          </a:prstGeom>
          <a:noFill/>
          <a:ln>
            <a:noFill/>
          </a:ln>
        </p:spPr>
      </p:pic>
      <p:pic>
        <p:nvPicPr>
          <p:cNvPr id="202" name="Google Shape;202;g2094274abf3_0_84"/>
          <p:cNvPicPr preferRelativeResize="0"/>
          <p:nvPr/>
        </p:nvPicPr>
        <p:blipFill rotWithShape="1">
          <a:blip r:embed="rId7">
            <a:alphaModFix/>
          </a:blip>
          <a:srcRect b="0" l="0" r="0" t="0"/>
          <a:stretch/>
        </p:blipFill>
        <p:spPr>
          <a:xfrm>
            <a:off x="4441873" y="1532901"/>
            <a:ext cx="3175382" cy="2505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06" name="Shape 206"/>
        <p:cNvGrpSpPr/>
        <p:nvPr/>
      </p:nvGrpSpPr>
      <p:grpSpPr>
        <a:xfrm>
          <a:off x="0" y="0"/>
          <a:ext cx="0" cy="0"/>
          <a:chOff x="0" y="0"/>
          <a:chExt cx="0" cy="0"/>
        </a:xfrm>
      </p:grpSpPr>
      <p:pic>
        <p:nvPicPr>
          <p:cNvPr id="207" name="Google Shape;207;g18090ad478aa6201_16"/>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08" name="Google Shape;208;g18090ad478aa6201_16"/>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09" name="Google Shape;209;g18090ad478aa6201_1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10" name="Google Shape;210;g18090ad478aa6201_16"/>
          <p:cNvSpPr txBox="1"/>
          <p:nvPr/>
        </p:nvSpPr>
        <p:spPr>
          <a:xfrm>
            <a:off x="161100" y="149958"/>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Let’s do some exercise</a:t>
            </a:r>
            <a:endParaRPr b="1" i="0" sz="2900" u="none" cap="none" strike="noStrike">
              <a:solidFill>
                <a:schemeClr val="lt2"/>
              </a:solidFill>
              <a:latin typeface="Inter"/>
              <a:ea typeface="Inter"/>
              <a:cs typeface="Inter"/>
              <a:sym typeface="Inter"/>
            </a:endParaRPr>
          </a:p>
        </p:txBody>
      </p:sp>
      <p:sp>
        <p:nvSpPr>
          <p:cNvPr id="211" name="Google Shape;211;g18090ad478aa6201_16"/>
          <p:cNvSpPr txBox="1"/>
          <p:nvPr/>
        </p:nvSpPr>
        <p:spPr>
          <a:xfrm>
            <a:off x="628500" y="1072550"/>
            <a:ext cx="8233500" cy="2801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Suppose S= {1, 2, 3} and P({1}) = ⅓, P({2}) = ⅓. Can you answer the following:</a:t>
            </a:r>
            <a:endParaRPr b="1" i="0" sz="1700" u="none" cap="none" strike="noStrike">
              <a:solidFill>
                <a:srgbClr val="FFFFFF"/>
              </a:solidFill>
              <a:latin typeface="Inter SemiBold"/>
              <a:ea typeface="Inter SemiBold"/>
              <a:cs typeface="Inter SemiBold"/>
              <a:sym typeface="Inter SemiBold"/>
            </a:endParaRPr>
          </a:p>
          <a:p>
            <a:pPr indent="-336550" lvl="0" marL="457200" marR="0" rtl="0" algn="l">
              <a:lnSpc>
                <a:spcPct val="150000"/>
              </a:lnSpc>
              <a:spcBef>
                <a:spcPts val="0"/>
              </a:spcBef>
              <a:spcAft>
                <a:spcPts val="0"/>
              </a:spcAft>
              <a:buClr>
                <a:srgbClr val="FFFFFF"/>
              </a:buClr>
              <a:buSzPts val="1700"/>
              <a:buFont typeface="Inter SemiBold"/>
              <a:buAutoNum type="alphaLcParenR"/>
            </a:pPr>
            <a:r>
              <a:rPr b="1" i="0" lang="en" sz="1700" u="none" cap="none" strike="noStrike">
                <a:solidFill>
                  <a:srgbClr val="FFFFFF"/>
                </a:solidFill>
                <a:latin typeface="Inter SemiBold"/>
                <a:ea typeface="Inter SemiBold"/>
                <a:cs typeface="Inter SemiBold"/>
                <a:sym typeface="Inter SemiBold"/>
              </a:rPr>
              <a:t>What is P({3})?</a:t>
            </a:r>
            <a:endParaRPr b="1" i="0" sz="1700" u="none" cap="none" strike="noStrike">
              <a:solidFill>
                <a:srgbClr val="FFFFFF"/>
              </a:solidFill>
              <a:latin typeface="Inter SemiBold"/>
              <a:ea typeface="Inter SemiBold"/>
              <a:cs typeface="Inter SemiBold"/>
              <a:sym typeface="Inter SemiBold"/>
            </a:endParaRPr>
          </a:p>
          <a:p>
            <a:pPr indent="-336550" lvl="0" marL="457200" marR="0" rtl="0" algn="l">
              <a:lnSpc>
                <a:spcPct val="150000"/>
              </a:lnSpc>
              <a:spcBef>
                <a:spcPts val="0"/>
              </a:spcBef>
              <a:spcAft>
                <a:spcPts val="0"/>
              </a:spcAft>
              <a:buClr>
                <a:srgbClr val="FFFFFF"/>
              </a:buClr>
              <a:buSzPts val="1700"/>
              <a:buFont typeface="Inter SemiBold"/>
              <a:buAutoNum type="alphaLcParenR"/>
            </a:pPr>
            <a:r>
              <a:rPr b="1" i="0" lang="en" sz="1700" u="none" cap="none" strike="noStrike">
                <a:solidFill>
                  <a:srgbClr val="FFFFFF"/>
                </a:solidFill>
                <a:latin typeface="Inter SemiBold"/>
                <a:ea typeface="Inter SemiBold"/>
                <a:cs typeface="Inter SemiBold"/>
                <a:sym typeface="Inter SemiBold"/>
              </a:rPr>
              <a:t>What is P({1, 2})?</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rgbClr val="FFFFFF"/>
                </a:solidFill>
                <a:latin typeface="Inter SemiBold"/>
                <a:ea typeface="Inter SemiBold"/>
                <a:cs typeface="Inter SemiBold"/>
                <a:sym typeface="Inter SemiBold"/>
              </a:rPr>
              <a:t>Now suppose S={1, 2, 3} but P({1}) = ½, P({2}) = ⅓, and P({3}) = ⅙. What is the probability P({1, 2, 3})?</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15" name="Shape 215"/>
        <p:cNvGrpSpPr/>
        <p:nvPr/>
      </p:nvGrpSpPr>
      <p:grpSpPr>
        <a:xfrm>
          <a:off x="0" y="0"/>
          <a:ext cx="0" cy="0"/>
          <a:chOff x="0" y="0"/>
          <a:chExt cx="0" cy="0"/>
        </a:xfrm>
      </p:grpSpPr>
      <p:pic>
        <p:nvPicPr>
          <p:cNvPr id="216" name="Google Shape;216;g2094274abf3_0_94"/>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217" name="Google Shape;217;g2094274abf3_0_94"/>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218" name="Google Shape;218;g2094274abf3_0_9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19" name="Google Shape;219;g2094274abf3_0_94"/>
          <p:cNvSpPr txBox="1"/>
          <p:nvPr/>
        </p:nvSpPr>
        <p:spPr>
          <a:xfrm>
            <a:off x="161100" y="149958"/>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Let’s do some more</a:t>
            </a:r>
            <a:endParaRPr b="1" i="0" sz="2900" u="none" cap="none" strike="noStrike">
              <a:solidFill>
                <a:schemeClr val="lt2"/>
              </a:solidFill>
              <a:latin typeface="Inter"/>
              <a:ea typeface="Inter"/>
              <a:cs typeface="Inter"/>
              <a:sym typeface="Inter"/>
            </a:endParaRPr>
          </a:p>
        </p:txBody>
      </p:sp>
      <p:sp>
        <p:nvSpPr>
          <p:cNvPr id="220" name="Google Shape;220;g2094274abf3_0_94"/>
          <p:cNvSpPr txBox="1"/>
          <p:nvPr/>
        </p:nvSpPr>
        <p:spPr>
          <a:xfrm>
            <a:off x="628500" y="1072550"/>
            <a:ext cx="8233500" cy="3586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rgbClr val="FFFFFF"/>
                </a:solidFill>
                <a:latin typeface="Inter SemiBold"/>
                <a:ea typeface="Inter SemiBold"/>
                <a:cs typeface="Inter SemiBold"/>
                <a:sym typeface="Inter SemiBold"/>
              </a:rPr>
              <a:t>Suppose S = {1, 2, 3} and P({1, 2}) = ⅓ and P({2, 3}) = ⅔. Compute P({1}), P({2}), and P({3})? [Difficult]</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rgbClr val="FFFFFF"/>
                </a:solidFill>
                <a:latin typeface="Inter SemiBold"/>
                <a:ea typeface="Inter SemiBold"/>
                <a:cs typeface="Inter SemiBold"/>
                <a:sym typeface="Inter SemiBold"/>
              </a:rPr>
              <a:t>Suppose S is a finite set. Is it possible that P({s}) = 0 for every single s ∊ S. Why or Why not? [Difficult]</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rgbClr val="FFFFFF"/>
                </a:solidFill>
                <a:latin typeface="Inter SemiBold"/>
                <a:ea typeface="Inter SemiBold"/>
                <a:cs typeface="Inter SemiBold"/>
                <a:sym typeface="Inter SemiBold"/>
              </a:rPr>
              <a:t>Suppose S ={1,2,...,100}. Also suppose that P({1}) = 0.1. </a:t>
            </a:r>
            <a:endParaRPr b="1" i="0" sz="1700" u="none" cap="none" strike="noStrike">
              <a:solidFill>
                <a:srgbClr val="FFFFFF"/>
              </a:solidFill>
              <a:latin typeface="Inter SemiBold"/>
              <a:ea typeface="Inter SemiBold"/>
              <a:cs typeface="Inter SemiBold"/>
              <a:sym typeface="Inter SemiBold"/>
            </a:endParaRPr>
          </a:p>
          <a:p>
            <a:pPr indent="-336550" lvl="0" marL="457200" marR="0" rtl="0" algn="l">
              <a:lnSpc>
                <a:spcPct val="150000"/>
              </a:lnSpc>
              <a:spcBef>
                <a:spcPts val="0"/>
              </a:spcBef>
              <a:spcAft>
                <a:spcPts val="0"/>
              </a:spcAft>
              <a:buClr>
                <a:srgbClr val="FFFFFF"/>
              </a:buClr>
              <a:buSzPts val="1700"/>
              <a:buFont typeface="Inter SemiBold"/>
              <a:buAutoNum type="alphaLcParenBoth"/>
            </a:pPr>
            <a:r>
              <a:rPr b="1" i="0" lang="en" sz="1700" u="none" cap="none" strike="noStrike">
                <a:solidFill>
                  <a:srgbClr val="FFFFFF"/>
                </a:solidFill>
                <a:latin typeface="Inter SemiBold"/>
                <a:ea typeface="Inter SemiBold"/>
                <a:cs typeface="Inter SemiBold"/>
                <a:sym typeface="Inter SemiBold"/>
              </a:rPr>
              <a:t> What is the probability P({2,3,4,...,100})?</a:t>
            </a:r>
            <a:endParaRPr b="1" i="0" sz="1700" u="none" cap="none" strike="noStrike">
              <a:solidFill>
                <a:srgbClr val="FFFFFF"/>
              </a:solidFill>
              <a:latin typeface="Inter SemiBold"/>
              <a:ea typeface="Inter SemiBold"/>
              <a:cs typeface="Inter SemiBold"/>
              <a:sym typeface="Inter SemiBold"/>
            </a:endParaRPr>
          </a:p>
          <a:p>
            <a:pPr indent="-336550" lvl="0" marL="457200" marR="0" rtl="0" algn="l">
              <a:lnSpc>
                <a:spcPct val="150000"/>
              </a:lnSpc>
              <a:spcBef>
                <a:spcPts val="0"/>
              </a:spcBef>
              <a:spcAft>
                <a:spcPts val="0"/>
              </a:spcAft>
              <a:buClr>
                <a:srgbClr val="FFFFFF"/>
              </a:buClr>
              <a:buSzPts val="1700"/>
              <a:buFont typeface="Inter SemiBold"/>
              <a:buAutoNum type="alphaLcParenBoth"/>
            </a:pPr>
            <a:r>
              <a:rPr b="1" i="0" lang="en" sz="1700" u="none" cap="none" strike="noStrike">
                <a:solidFill>
                  <a:srgbClr val="FFFFFF"/>
                </a:solidFill>
                <a:latin typeface="Inter SemiBold"/>
                <a:ea typeface="Inter SemiBold"/>
                <a:cs typeface="Inter SemiBold"/>
                <a:sym typeface="Inter SemiBold"/>
              </a:rPr>
              <a:t>What is the smallest possible value of P({1,2,3})? [Average]</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64" name="Shape 64"/>
        <p:cNvGrpSpPr/>
        <p:nvPr/>
      </p:nvGrpSpPr>
      <p:grpSpPr>
        <a:xfrm>
          <a:off x="0" y="0"/>
          <a:ext cx="0" cy="0"/>
          <a:chOff x="0" y="0"/>
          <a:chExt cx="0" cy="0"/>
        </a:xfrm>
      </p:grpSpPr>
      <p:pic>
        <p:nvPicPr>
          <p:cNvPr id="65" name="Google Shape;65;p2"/>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66" name="Google Shape;66;p2"/>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67" name="Google Shape;67;p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68" name="Google Shape;68;p2"/>
          <p:cNvSpPr txBox="1"/>
          <p:nvPr/>
        </p:nvSpPr>
        <p:spPr>
          <a:xfrm>
            <a:off x="1016850" y="1885749"/>
            <a:ext cx="7672500" cy="28014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800"/>
              <a:buFont typeface="Arial"/>
              <a:buNone/>
            </a:pPr>
            <a:r>
              <a:rPr b="1" i="0" lang="en" sz="2000" u="none" cap="none" strike="noStrike">
                <a:solidFill>
                  <a:schemeClr val="lt1"/>
                </a:solidFill>
                <a:latin typeface="Arial"/>
                <a:ea typeface="Arial"/>
                <a:cs typeface="Arial"/>
                <a:sym typeface="Arial"/>
              </a:rPr>
              <a:t>Probability is the science of uncertainty. It provides precise mathematical rules for understanding and analyzing our own ignorance. It does not tell us tomorrow’s weather or next week’s stock prices; rather, it gives us a framework for working with our limited knowledge and for making sensible decisions based on what we do and do not know.</a:t>
            </a:r>
            <a:endParaRPr b="1" i="0" sz="100" u="none" cap="none" strike="noStrike">
              <a:solidFill>
                <a:schemeClr val="lt1"/>
              </a:solidFill>
              <a:latin typeface="Inter SemiBold"/>
              <a:ea typeface="Inter SemiBold"/>
              <a:cs typeface="Inter SemiBold"/>
              <a:sym typeface="Inter SemiBold"/>
            </a:endParaRPr>
          </a:p>
        </p:txBody>
      </p:sp>
      <p:sp>
        <p:nvSpPr>
          <p:cNvPr id="69" name="Google Shape;69;p2"/>
          <p:cNvSpPr txBox="1"/>
          <p:nvPr/>
        </p:nvSpPr>
        <p:spPr>
          <a:xfrm>
            <a:off x="350700" y="449575"/>
            <a:ext cx="4692900" cy="186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rPr b="1" i="0" lang="en" sz="4100" u="none" cap="none" strike="noStrike">
                <a:solidFill>
                  <a:schemeClr val="lt1"/>
                </a:solidFill>
                <a:latin typeface="Arial"/>
                <a:ea typeface="Arial"/>
                <a:cs typeface="Arial"/>
                <a:sym typeface="Arial"/>
              </a:rPr>
              <a:t>Probability</a:t>
            </a:r>
            <a:endParaRPr b="1" i="0" sz="4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24" name="Shape 224"/>
        <p:cNvGrpSpPr/>
        <p:nvPr/>
      </p:nvGrpSpPr>
      <p:grpSpPr>
        <a:xfrm>
          <a:off x="0" y="0"/>
          <a:ext cx="0" cy="0"/>
          <a:chOff x="0" y="0"/>
          <a:chExt cx="0" cy="0"/>
        </a:xfrm>
      </p:grpSpPr>
      <p:pic>
        <p:nvPicPr>
          <p:cNvPr id="225" name="Google Shape;225;g18090ad478aa6201_24"/>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26" name="Google Shape;226;g18090ad478aa6201_24"/>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27" name="Google Shape;227;g18090ad478aa6201_2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28" name="Google Shape;228;g18090ad478aa6201_24"/>
          <p:cNvSpPr txBox="1"/>
          <p:nvPr/>
        </p:nvSpPr>
        <p:spPr>
          <a:xfrm>
            <a:off x="387875" y="962950"/>
            <a:ext cx="8233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p:txBody>
      </p:sp>
      <p:sp>
        <p:nvSpPr>
          <p:cNvPr id="229" name="Google Shape;229;g18090ad478aa6201_24"/>
          <p:cNvSpPr txBox="1"/>
          <p:nvPr/>
        </p:nvSpPr>
        <p:spPr>
          <a:xfrm>
            <a:off x="675650" y="14466"/>
            <a:ext cx="8233500" cy="5156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rgbClr val="FFFFFF"/>
                </a:solidFill>
                <a:latin typeface="Inter SemiBold"/>
                <a:ea typeface="Inter SemiBold"/>
                <a:cs typeface="Inter SemiBold"/>
                <a:sym typeface="Inter SemiBold"/>
              </a:rPr>
              <a:t>Suppose we roll eight fair six-sided dice.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rgbClr val="FFFFFF"/>
                </a:solidFill>
                <a:latin typeface="Inter SemiBold"/>
                <a:ea typeface="Inter SemiBold"/>
                <a:cs typeface="Inter SemiBold"/>
                <a:sym typeface="Inter SemiBold"/>
              </a:rPr>
              <a:t>(a) What is the probability that all eight dice show a 6?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rgbClr val="FFFFFF"/>
                </a:solidFill>
                <a:latin typeface="Inter SemiBold"/>
                <a:ea typeface="Inter SemiBold"/>
                <a:cs typeface="Inter SemiBold"/>
                <a:sym typeface="Inter SemiBold"/>
              </a:rPr>
              <a:t>(b) What is the probability that all eight dice show the same number?</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rgbClr val="FFFFFF"/>
                </a:solidFill>
                <a:latin typeface="Inter SemiBold"/>
                <a:ea typeface="Inter SemiBold"/>
                <a:cs typeface="Inter SemiBold"/>
                <a:sym typeface="Inter SemiBold"/>
              </a:rPr>
              <a:t> (c) What is the probability that the sum of the eight dice is equal to 9?</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rgbClr val="FFFFFF"/>
                </a:solidFill>
                <a:latin typeface="Inter SemiBold"/>
                <a:ea typeface="Inter SemiBold"/>
                <a:cs typeface="Inter SemiBold"/>
                <a:sym typeface="Inter SemiBold"/>
              </a:rPr>
              <a:t> Suppose we roll 10 fair six-sided dice. What is the probability that there are exactly two 2’s showing?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rgbClr val="FFFFFF"/>
                </a:solidFill>
                <a:latin typeface="Inter SemiBold"/>
                <a:ea typeface="Inter SemiBold"/>
                <a:cs typeface="Inter SemiBold"/>
                <a:sym typeface="Inter SemiBold"/>
              </a:rPr>
              <a:t> Suppose we flip 100 fair independent coins. What is the probability that at least three of them are heads?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rgbClr val="FFFFFF"/>
                </a:solidFill>
                <a:latin typeface="Inter SemiBold"/>
                <a:ea typeface="Inter SemiBold"/>
                <a:cs typeface="Inter SemiBold"/>
                <a:sym typeface="Inter SemiBold"/>
              </a:rPr>
              <a:t>Suppose we are dealt five cards from an ordinary 52-card deck. What is the probability that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rgbClr val="FFFFFF"/>
                </a:solidFill>
                <a:latin typeface="Inter SemiBold"/>
                <a:ea typeface="Inter SemiBold"/>
                <a:cs typeface="Inter SemiBold"/>
                <a:sym typeface="Inter SemiBold"/>
              </a:rPr>
              <a:t>(a) we get all four aces, plus the king of spades?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rgbClr val="FFFFFF"/>
                </a:solidFill>
                <a:latin typeface="Inter SemiBold"/>
                <a:ea typeface="Inter SemiBold"/>
                <a:cs typeface="Inter SemiBold"/>
                <a:sym typeface="Inter SemiBold"/>
              </a:rPr>
              <a:t>(b) all five cards are spades?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rgbClr val="FFFFFF"/>
                </a:solidFill>
                <a:latin typeface="Inter SemiBold"/>
                <a:ea typeface="Inter SemiBold"/>
                <a:cs typeface="Inter SemiBold"/>
                <a:sym typeface="Inter SemiBold"/>
              </a:rPr>
              <a:t>(c) we get no pairs (i.e., all five cards are different values)? </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33" name="Shape 233"/>
        <p:cNvGrpSpPr/>
        <p:nvPr/>
      </p:nvGrpSpPr>
      <p:grpSpPr>
        <a:xfrm>
          <a:off x="0" y="0"/>
          <a:ext cx="0" cy="0"/>
          <a:chOff x="0" y="0"/>
          <a:chExt cx="0" cy="0"/>
        </a:xfrm>
      </p:grpSpPr>
      <p:pic>
        <p:nvPicPr>
          <p:cNvPr id="234" name="Google Shape;234;g18090ad478aa6201_32"/>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35" name="Google Shape;235;g18090ad478aa6201_32"/>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36" name="Google Shape;236;g18090ad478aa6201_3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37" name="Google Shape;237;g18090ad478aa6201_32"/>
          <p:cNvSpPr txBox="1"/>
          <p:nvPr/>
        </p:nvSpPr>
        <p:spPr>
          <a:xfrm>
            <a:off x="683025" y="1308875"/>
            <a:ext cx="8233500" cy="3193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chemeClr val="lt1"/>
                </a:solidFill>
                <a:latin typeface="Inter SemiBold"/>
                <a:ea typeface="Inter SemiBold"/>
                <a:cs typeface="Inter SemiBold"/>
                <a:sym typeface="Inter SemiBold"/>
              </a:rPr>
              <a:t>Suppose we deal four 13-card bridge hands from an ordinary 52-card deck. What is the probability that </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chemeClr val="lt1"/>
                </a:solidFill>
                <a:latin typeface="Inter SemiBold"/>
                <a:ea typeface="Inter SemiBold"/>
                <a:cs typeface="Inter SemiBold"/>
                <a:sym typeface="Inter SemiBold"/>
              </a:rPr>
              <a:t>(a)all 13 spades end up in the same hand? </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chemeClr val="lt1"/>
                </a:solidFill>
                <a:latin typeface="Inter SemiBold"/>
                <a:ea typeface="Inter SemiBold"/>
                <a:cs typeface="Inter SemiBold"/>
                <a:sym typeface="Inter SemiBold"/>
              </a:rPr>
              <a:t>(b) all four aces end up in the same hand? </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chemeClr val="lt1"/>
                </a:solidFill>
                <a:latin typeface="Inter SemiBold"/>
                <a:ea typeface="Inter SemiBold"/>
                <a:cs typeface="Inter SemiBold"/>
                <a:sym typeface="Inter SemiBold"/>
              </a:rPr>
              <a:t>Suppose we pick two cards at random from an ordinary 52-card deck. What is the probability that the sum of the values of the two cards (where we count jacks, queens, and kings as 10, and count aces as 1) is at least 4?</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41" name="Shape 241"/>
        <p:cNvGrpSpPr/>
        <p:nvPr/>
      </p:nvGrpSpPr>
      <p:grpSpPr>
        <a:xfrm>
          <a:off x="0" y="0"/>
          <a:ext cx="0" cy="0"/>
          <a:chOff x="0" y="0"/>
          <a:chExt cx="0" cy="0"/>
        </a:xfrm>
      </p:grpSpPr>
      <p:pic>
        <p:nvPicPr>
          <p:cNvPr id="242" name="Google Shape;242;g18090ad478aa6201_40"/>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43" name="Google Shape;243;g18090ad478aa6201_40"/>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44" name="Google Shape;244;g18090ad478aa6201_4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45" name="Google Shape;245;g18090ad478aa6201_40"/>
          <p:cNvSpPr txBox="1"/>
          <p:nvPr/>
        </p:nvSpPr>
        <p:spPr>
          <a:xfrm>
            <a:off x="678475" y="386275"/>
            <a:ext cx="80871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Let’s Look at another example</a:t>
            </a:r>
            <a:endParaRPr b="1" i="0" sz="2900" u="none" cap="none" strike="noStrike">
              <a:solidFill>
                <a:schemeClr val="lt2"/>
              </a:solidFill>
              <a:latin typeface="Inter"/>
              <a:ea typeface="Inter"/>
              <a:cs typeface="Inter"/>
              <a:sym typeface="Inter"/>
            </a:endParaRPr>
          </a:p>
        </p:txBody>
      </p:sp>
      <p:sp>
        <p:nvSpPr>
          <p:cNvPr id="246" name="Google Shape;246;g18090ad478aa6201_40"/>
          <p:cNvSpPr txBox="1"/>
          <p:nvPr/>
        </p:nvSpPr>
        <p:spPr>
          <a:xfrm>
            <a:off x="678480" y="1177070"/>
            <a:ext cx="8233500" cy="838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Suppose we toss a fair coin and throw a fair dice. What will be the Sample Space? It would look something like this:</a:t>
            </a:r>
            <a:endParaRPr b="1" i="0" sz="1700" u="none" cap="none" strike="noStrike">
              <a:solidFill>
                <a:srgbClr val="FFFFFF"/>
              </a:solidFill>
              <a:latin typeface="Inter SemiBold"/>
              <a:ea typeface="Inter SemiBold"/>
              <a:cs typeface="Inter SemiBold"/>
              <a:sym typeface="Inter SemiBold"/>
            </a:endParaRPr>
          </a:p>
        </p:txBody>
      </p:sp>
      <p:graphicFrame>
        <p:nvGraphicFramePr>
          <p:cNvPr id="247" name="Google Shape;247;g18090ad478aa6201_40"/>
          <p:cNvGraphicFramePr/>
          <p:nvPr/>
        </p:nvGraphicFramePr>
        <p:xfrm>
          <a:off x="858225" y="2175475"/>
          <a:ext cx="3000000" cy="3000000"/>
        </p:xfrm>
        <a:graphic>
          <a:graphicData uri="http://schemas.openxmlformats.org/drawingml/2006/table">
            <a:tbl>
              <a:tblPr>
                <a:noFill/>
                <a:tableStyleId>{DE98A7EF-6A77-43BD-A67D-47AC12A02764}</a:tableStyleId>
              </a:tblPr>
              <a:tblGrid>
                <a:gridCol w="2413000"/>
                <a:gridCol w="2413000"/>
                <a:gridCol w="2413000"/>
              </a:tblGrid>
              <a:tr h="381000">
                <a:tc>
                  <a:txBody>
                    <a:bodyPr/>
                    <a:lstStyle/>
                    <a:p>
                      <a:pPr indent="0" lvl="0" marL="0" marR="0" rtl="0" algn="ctr">
                        <a:lnSpc>
                          <a:spcPct val="100000"/>
                        </a:lnSpc>
                        <a:spcBef>
                          <a:spcPts val="0"/>
                        </a:spcBef>
                        <a:spcAft>
                          <a:spcPts val="0"/>
                        </a:spcAft>
                        <a:buClr>
                          <a:srgbClr val="000000"/>
                        </a:buClr>
                        <a:buSzPts val="1500"/>
                        <a:buFont typeface="Arial"/>
                        <a:buNone/>
                      </a:pPr>
                      <a:r>
                        <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Heads</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Tails</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2</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3</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4</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5</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6</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51" name="Shape 251"/>
        <p:cNvGrpSpPr/>
        <p:nvPr/>
      </p:nvGrpSpPr>
      <p:grpSpPr>
        <a:xfrm>
          <a:off x="0" y="0"/>
          <a:ext cx="0" cy="0"/>
          <a:chOff x="0" y="0"/>
          <a:chExt cx="0" cy="0"/>
        </a:xfrm>
      </p:grpSpPr>
      <p:pic>
        <p:nvPicPr>
          <p:cNvPr id="252" name="Google Shape;252;g18090ad478aa6201_48"/>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53" name="Google Shape;253;g18090ad478aa6201_48"/>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54" name="Google Shape;254;g18090ad478aa6201_4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55" name="Google Shape;255;g18090ad478aa6201_48"/>
          <p:cNvSpPr txBox="1"/>
          <p:nvPr/>
        </p:nvSpPr>
        <p:spPr>
          <a:xfrm>
            <a:off x="161100" y="368100"/>
            <a:ext cx="81645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Can you see why it would look like this?</a:t>
            </a:r>
            <a:endParaRPr b="1" i="0" sz="2900" u="none" cap="none" strike="noStrike">
              <a:solidFill>
                <a:schemeClr val="lt2"/>
              </a:solidFill>
              <a:latin typeface="Inter"/>
              <a:ea typeface="Inter"/>
              <a:cs typeface="Inter"/>
              <a:sym typeface="Inter"/>
            </a:endParaRPr>
          </a:p>
        </p:txBody>
      </p:sp>
      <p:sp>
        <p:nvSpPr>
          <p:cNvPr id="256" name="Google Shape;256;g18090ad478aa6201_48"/>
          <p:cNvSpPr txBox="1"/>
          <p:nvPr/>
        </p:nvSpPr>
        <p:spPr>
          <a:xfrm>
            <a:off x="161100" y="999299"/>
            <a:ext cx="82335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This is called joint distribution. Each cell represents the probability of an event occurring jointly. For example, the first cell represents the probability of a head turning up and the dice showing 1. It is denoted as P(1, Heads).</a:t>
            </a:r>
            <a:endParaRPr b="1" i="0" sz="1700" u="none" cap="none" strike="noStrike">
              <a:solidFill>
                <a:srgbClr val="FFFFFF"/>
              </a:solidFill>
              <a:latin typeface="Inter SemiBold"/>
              <a:ea typeface="Inter SemiBold"/>
              <a:cs typeface="Inter SemiBold"/>
              <a:sym typeface="Inter SemiBold"/>
            </a:endParaRPr>
          </a:p>
        </p:txBody>
      </p:sp>
      <p:graphicFrame>
        <p:nvGraphicFramePr>
          <p:cNvPr id="257" name="Google Shape;257;g18090ad478aa6201_48"/>
          <p:cNvGraphicFramePr/>
          <p:nvPr/>
        </p:nvGraphicFramePr>
        <p:xfrm>
          <a:off x="858225" y="2175475"/>
          <a:ext cx="3000000" cy="3000000"/>
        </p:xfrm>
        <a:graphic>
          <a:graphicData uri="http://schemas.openxmlformats.org/drawingml/2006/table">
            <a:tbl>
              <a:tblPr>
                <a:noFill/>
                <a:tableStyleId>{DE98A7EF-6A77-43BD-A67D-47AC12A02764}</a:tableStyleId>
              </a:tblPr>
              <a:tblGrid>
                <a:gridCol w="2413000"/>
                <a:gridCol w="2413000"/>
                <a:gridCol w="2413000"/>
              </a:tblGrid>
              <a:tr h="381000">
                <a:tc>
                  <a:txBody>
                    <a:bodyPr/>
                    <a:lstStyle/>
                    <a:p>
                      <a:pPr indent="0" lvl="0" marL="0" marR="0" rtl="0" algn="ctr">
                        <a:lnSpc>
                          <a:spcPct val="100000"/>
                        </a:lnSpc>
                        <a:spcBef>
                          <a:spcPts val="0"/>
                        </a:spcBef>
                        <a:spcAft>
                          <a:spcPts val="0"/>
                        </a:spcAft>
                        <a:buClr>
                          <a:srgbClr val="000000"/>
                        </a:buClr>
                        <a:buSzPts val="1500"/>
                        <a:buFont typeface="Arial"/>
                        <a:buNone/>
                      </a:pPr>
                      <a:r>
                        <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Heads</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Tails</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2</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3</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4</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5</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6</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1/12</a:t>
                      </a:r>
                      <a:endParaRPr b="1" sz="1500" u="none" cap="none" strike="noStrike">
                        <a:solidFill>
                          <a:schemeClr val="lt1"/>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61" name="Shape 261"/>
        <p:cNvGrpSpPr/>
        <p:nvPr/>
      </p:nvGrpSpPr>
      <p:grpSpPr>
        <a:xfrm>
          <a:off x="0" y="0"/>
          <a:ext cx="0" cy="0"/>
          <a:chOff x="0" y="0"/>
          <a:chExt cx="0" cy="0"/>
        </a:xfrm>
      </p:grpSpPr>
      <p:pic>
        <p:nvPicPr>
          <p:cNvPr id="262" name="Google Shape;262;g18090ad478aa6201_56"/>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63" name="Google Shape;263;g18090ad478aa6201_56"/>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64" name="Google Shape;264;g18090ad478aa6201_5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65" name="Google Shape;265;g18090ad478aa6201_56"/>
          <p:cNvSpPr txBox="1"/>
          <p:nvPr/>
        </p:nvSpPr>
        <p:spPr>
          <a:xfrm>
            <a:off x="161100" y="349926"/>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We can add up each row and each column</a:t>
            </a:r>
            <a:endParaRPr b="1" i="0" sz="2900" u="none" cap="none" strike="noStrike">
              <a:solidFill>
                <a:schemeClr val="lt2"/>
              </a:solidFill>
              <a:latin typeface="Inter"/>
              <a:ea typeface="Inter"/>
              <a:cs typeface="Inter"/>
              <a:sym typeface="Inter"/>
            </a:endParaRPr>
          </a:p>
        </p:txBody>
      </p:sp>
      <p:sp>
        <p:nvSpPr>
          <p:cNvPr id="266" name="Google Shape;266;g18090ad478aa6201_56"/>
          <p:cNvSpPr txBox="1"/>
          <p:nvPr/>
        </p:nvSpPr>
        <p:spPr>
          <a:xfrm>
            <a:off x="161091" y="981137"/>
            <a:ext cx="8233500" cy="838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These are called marginal probabilities, where they simply represent the probability of one event occurring without the influence of the other.</a:t>
            </a:r>
            <a:endParaRPr b="1" i="0" sz="1700" u="none" cap="none" strike="noStrike">
              <a:solidFill>
                <a:srgbClr val="FFFFFF"/>
              </a:solidFill>
              <a:latin typeface="Inter SemiBold"/>
              <a:ea typeface="Inter SemiBold"/>
              <a:cs typeface="Inter SemiBold"/>
              <a:sym typeface="Inter SemiBold"/>
            </a:endParaRPr>
          </a:p>
        </p:txBody>
      </p:sp>
      <p:graphicFrame>
        <p:nvGraphicFramePr>
          <p:cNvPr id="267" name="Google Shape;267;g18090ad478aa6201_56"/>
          <p:cNvGraphicFramePr/>
          <p:nvPr/>
        </p:nvGraphicFramePr>
        <p:xfrm>
          <a:off x="952500" y="1819925"/>
          <a:ext cx="3000000" cy="3000000"/>
        </p:xfrm>
        <a:graphic>
          <a:graphicData uri="http://schemas.openxmlformats.org/drawingml/2006/table">
            <a:tbl>
              <a:tblPr>
                <a:noFill/>
                <a:tableStyleId>{DE98A7EF-6A77-43BD-A67D-47AC12A02764}</a:tableStyleId>
              </a:tblPr>
              <a:tblGrid>
                <a:gridCol w="1809750"/>
                <a:gridCol w="1809750"/>
                <a:gridCol w="1809750"/>
                <a:gridCol w="1809750"/>
              </a:tblGrid>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Heads</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Tails</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Marginals</a:t>
                      </a:r>
                      <a:endParaRPr b="1" sz="14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P({1}) = 1/6</a:t>
                      </a:r>
                      <a:endParaRPr b="1" sz="14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P({2}) = 1/6</a:t>
                      </a:r>
                      <a:endParaRPr b="1" sz="14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3</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P({3}) = 1/6</a:t>
                      </a:r>
                      <a:endParaRPr b="1" sz="14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4</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P({4}) = 1/6</a:t>
                      </a:r>
                      <a:endParaRPr b="1" sz="14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5</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P({5}) = 1/6</a:t>
                      </a:r>
                      <a:endParaRPr b="1" sz="14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6</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P({6}) = 1/6</a:t>
                      </a:r>
                      <a:endParaRPr b="1" sz="14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Marginals</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P({Heads}) = 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P({Tails}) = 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a:t>
                      </a:r>
                      <a:endParaRPr b="1" sz="1400" u="none" cap="none" strike="noStrike">
                        <a:solidFill>
                          <a:schemeClr val="lt1"/>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71" name="Shape 271"/>
        <p:cNvGrpSpPr/>
        <p:nvPr/>
      </p:nvGrpSpPr>
      <p:grpSpPr>
        <a:xfrm>
          <a:off x="0" y="0"/>
          <a:ext cx="0" cy="0"/>
          <a:chOff x="0" y="0"/>
          <a:chExt cx="0" cy="0"/>
        </a:xfrm>
      </p:grpSpPr>
      <p:pic>
        <p:nvPicPr>
          <p:cNvPr id="272" name="Google Shape;272;g18090ad478aa6201_80"/>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73" name="Google Shape;273;g18090ad478aa6201_80"/>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74" name="Google Shape;274;g18090ad478aa6201_8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75" name="Google Shape;275;g18090ad478aa6201_80"/>
          <p:cNvSpPr txBox="1"/>
          <p:nvPr/>
        </p:nvSpPr>
        <p:spPr>
          <a:xfrm>
            <a:off x="181565" y="204459"/>
            <a:ext cx="8233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Now let us consider only part of the table here:</a:t>
            </a:r>
            <a:endParaRPr b="1" i="0" sz="1700" u="none" cap="none" strike="noStrike">
              <a:solidFill>
                <a:srgbClr val="FFFFFF"/>
              </a:solidFill>
              <a:latin typeface="Inter SemiBold"/>
              <a:ea typeface="Inter SemiBold"/>
              <a:cs typeface="Inter SemiBold"/>
              <a:sym typeface="Inter SemiBold"/>
            </a:endParaRPr>
          </a:p>
        </p:txBody>
      </p:sp>
      <p:graphicFrame>
        <p:nvGraphicFramePr>
          <p:cNvPr id="276" name="Google Shape;276;g18090ad478aa6201_80"/>
          <p:cNvGraphicFramePr/>
          <p:nvPr/>
        </p:nvGraphicFramePr>
        <p:xfrm>
          <a:off x="528300" y="650850"/>
          <a:ext cx="3000000" cy="3000000"/>
        </p:xfrm>
        <a:graphic>
          <a:graphicData uri="http://schemas.openxmlformats.org/drawingml/2006/table">
            <a:tbl>
              <a:tblPr>
                <a:noFill/>
                <a:tableStyleId>{DE98A7EF-6A77-43BD-A67D-47AC12A02764}</a:tableStyleId>
              </a:tblPr>
              <a:tblGrid>
                <a:gridCol w="1809750"/>
                <a:gridCol w="1809750"/>
                <a:gridCol w="1809750"/>
                <a:gridCol w="1809750"/>
              </a:tblGrid>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Heads</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Tails</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P({1}) = 1/6</a:t>
                      </a:r>
                      <a:endParaRPr b="1" sz="14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P({2}) = 1/6</a:t>
                      </a:r>
                      <a:endParaRPr b="1" sz="14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3</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P({3}) = 1/6</a:t>
                      </a:r>
                      <a:endParaRPr b="1" sz="14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4</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P({4}) = 1/6</a:t>
                      </a:r>
                      <a:endParaRPr b="1" sz="14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5</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P({5}) = 1/6</a:t>
                      </a:r>
                      <a:endParaRPr b="1" sz="14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6</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P({6}) = 1/6</a:t>
                      </a:r>
                      <a:endParaRPr b="1" sz="14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P({Heads}) = 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P({Tails}) = 1/2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a:t>
                      </a:r>
                      <a:endParaRPr b="1" sz="1400" u="none" cap="none" strike="noStrike">
                        <a:solidFill>
                          <a:schemeClr val="lt1"/>
                        </a:solidFill>
                      </a:endParaRPr>
                    </a:p>
                  </a:txBody>
                  <a:tcPr marT="91425" marB="91425" marR="91425" marL="91425"/>
                </a:tc>
              </a:tr>
            </a:tbl>
          </a:graphicData>
        </a:graphic>
      </p:graphicFrame>
      <p:sp>
        <p:nvSpPr>
          <p:cNvPr id="277" name="Google Shape;277;g18090ad478aa6201_80"/>
          <p:cNvSpPr/>
          <p:nvPr/>
        </p:nvSpPr>
        <p:spPr>
          <a:xfrm>
            <a:off x="2334075" y="638184"/>
            <a:ext cx="1813800" cy="31698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81" name="Shape 281"/>
        <p:cNvGrpSpPr/>
        <p:nvPr/>
      </p:nvGrpSpPr>
      <p:grpSpPr>
        <a:xfrm>
          <a:off x="0" y="0"/>
          <a:ext cx="0" cy="0"/>
          <a:chOff x="0" y="0"/>
          <a:chExt cx="0" cy="0"/>
        </a:xfrm>
      </p:grpSpPr>
      <p:pic>
        <p:nvPicPr>
          <p:cNvPr id="282" name="Google Shape;282;g18090ad478aa6201_168"/>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83" name="Google Shape;283;g18090ad478aa6201_168"/>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84" name="Google Shape;284;g18090ad478aa6201_16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85" name="Google Shape;285;g18090ad478aa6201_168"/>
          <p:cNvSpPr txBox="1"/>
          <p:nvPr/>
        </p:nvSpPr>
        <p:spPr>
          <a:xfrm>
            <a:off x="294929" y="459475"/>
            <a:ext cx="4277100" cy="464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If we look at this table, these can be considered to be the probabilities of the events when Heads occurs in the toss. We can consider them to be a condition of when Heads has already occurred.</a:t>
            </a:r>
            <a:endParaRPr b="1" i="0" sz="2900" u="none" cap="none" strike="noStrike">
              <a:solidFill>
                <a:schemeClr val="lt2"/>
              </a:solidFill>
              <a:latin typeface="Inter"/>
              <a:ea typeface="Inter"/>
              <a:cs typeface="Inter"/>
              <a:sym typeface="Inter"/>
            </a:endParaRPr>
          </a:p>
        </p:txBody>
      </p:sp>
      <p:graphicFrame>
        <p:nvGraphicFramePr>
          <p:cNvPr id="286" name="Google Shape;286;g18090ad478aa6201_168"/>
          <p:cNvGraphicFramePr/>
          <p:nvPr/>
        </p:nvGraphicFramePr>
        <p:xfrm>
          <a:off x="4969375" y="459470"/>
          <a:ext cx="3000000" cy="3000000"/>
        </p:xfrm>
        <a:graphic>
          <a:graphicData uri="http://schemas.openxmlformats.org/drawingml/2006/table">
            <a:tbl>
              <a:tblPr>
                <a:noFill/>
                <a:tableStyleId>{DE98A7EF-6A77-43BD-A67D-47AC12A02764}</a:tableStyleId>
              </a:tblPr>
              <a:tblGrid>
                <a:gridCol w="1809750"/>
                <a:gridCol w="1809750"/>
              </a:tblGrid>
              <a:tr h="393250">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Heads</a:t>
                      </a:r>
                      <a:endParaRPr b="1" sz="1400" u="none" cap="none" strike="noStrike">
                        <a:solidFill>
                          <a:schemeClr val="lt1"/>
                        </a:solidFill>
                      </a:endParaRPr>
                    </a:p>
                  </a:txBody>
                  <a:tcPr marT="91425" marB="91425" marR="91425" marL="91425"/>
                </a:tc>
              </a:tr>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r>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r>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3</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r>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4</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r>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5</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r>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6</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90" name="Shape 290"/>
        <p:cNvGrpSpPr/>
        <p:nvPr/>
      </p:nvGrpSpPr>
      <p:grpSpPr>
        <a:xfrm>
          <a:off x="0" y="0"/>
          <a:ext cx="0" cy="0"/>
          <a:chOff x="0" y="0"/>
          <a:chExt cx="0" cy="0"/>
        </a:xfrm>
      </p:grpSpPr>
      <p:pic>
        <p:nvPicPr>
          <p:cNvPr id="291" name="Google Shape;291;g2094274abf3_0_112"/>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292" name="Google Shape;292;g2094274abf3_0_112"/>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293" name="Google Shape;293;g2094274abf3_0_11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94" name="Google Shape;294;g2094274abf3_0_112"/>
          <p:cNvSpPr txBox="1"/>
          <p:nvPr/>
        </p:nvSpPr>
        <p:spPr>
          <a:xfrm>
            <a:off x="294929" y="459475"/>
            <a:ext cx="4277100" cy="420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But these don’t add upto 1, since they are only part of the whole sample set. But since we are restricting our observation to this set, we can normalize this table to add upto 1.</a:t>
            </a:r>
            <a:endParaRPr b="1" i="0" sz="2900" u="none" cap="none" strike="noStrike">
              <a:solidFill>
                <a:schemeClr val="lt2"/>
              </a:solidFill>
              <a:latin typeface="Inter"/>
              <a:ea typeface="Inter"/>
              <a:cs typeface="Inter"/>
              <a:sym typeface="Inter"/>
            </a:endParaRPr>
          </a:p>
        </p:txBody>
      </p:sp>
      <p:graphicFrame>
        <p:nvGraphicFramePr>
          <p:cNvPr id="295" name="Google Shape;295;g2094274abf3_0_112"/>
          <p:cNvGraphicFramePr/>
          <p:nvPr/>
        </p:nvGraphicFramePr>
        <p:xfrm>
          <a:off x="4969375" y="459470"/>
          <a:ext cx="3000000" cy="3000000"/>
        </p:xfrm>
        <a:graphic>
          <a:graphicData uri="http://schemas.openxmlformats.org/drawingml/2006/table">
            <a:tbl>
              <a:tblPr>
                <a:noFill/>
                <a:tableStyleId>{DE98A7EF-6A77-43BD-A67D-47AC12A02764}</a:tableStyleId>
              </a:tblPr>
              <a:tblGrid>
                <a:gridCol w="1809750"/>
                <a:gridCol w="1809750"/>
              </a:tblGrid>
              <a:tr h="393250">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Heads</a:t>
                      </a:r>
                      <a:endParaRPr b="1" sz="1400" u="none" cap="none" strike="noStrike">
                        <a:solidFill>
                          <a:schemeClr val="lt1"/>
                        </a:solidFill>
                      </a:endParaRPr>
                    </a:p>
                  </a:txBody>
                  <a:tcPr marT="91425" marB="91425" marR="91425" marL="91425"/>
                </a:tc>
              </a:tr>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r>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r>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3</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r>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4</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r>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5</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r>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6</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1/12</a:t>
                      </a:r>
                      <a:endParaRPr b="1" sz="1400" u="none" cap="none" strike="noStrike">
                        <a:solidFill>
                          <a:schemeClr val="lt1"/>
                        </a:solidFill>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99" name="Shape 299"/>
        <p:cNvGrpSpPr/>
        <p:nvPr/>
      </p:nvGrpSpPr>
      <p:grpSpPr>
        <a:xfrm>
          <a:off x="0" y="0"/>
          <a:ext cx="0" cy="0"/>
          <a:chOff x="0" y="0"/>
          <a:chExt cx="0" cy="0"/>
        </a:xfrm>
      </p:grpSpPr>
      <p:pic>
        <p:nvPicPr>
          <p:cNvPr id="300" name="Google Shape;300;g2094274abf3_0_120"/>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301" name="Google Shape;301;g2094274abf3_0_120"/>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302" name="Google Shape;302;g2094274abf3_0_12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03" name="Google Shape;303;g2094274abf3_0_120"/>
          <p:cNvSpPr txBox="1"/>
          <p:nvPr/>
        </p:nvSpPr>
        <p:spPr>
          <a:xfrm>
            <a:off x="294929" y="459475"/>
            <a:ext cx="4277100" cy="286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And it would look like this. This is called conditional probability, and is denoted as P(1|Heads).</a:t>
            </a:r>
            <a:endParaRPr b="1" i="0" sz="2900" u="none" cap="none" strike="noStrike">
              <a:solidFill>
                <a:schemeClr val="lt2"/>
              </a:solidFill>
              <a:latin typeface="Inter"/>
              <a:ea typeface="Inter"/>
              <a:cs typeface="Inter"/>
              <a:sym typeface="Inter"/>
            </a:endParaRPr>
          </a:p>
        </p:txBody>
      </p:sp>
      <p:graphicFrame>
        <p:nvGraphicFramePr>
          <p:cNvPr id="304" name="Google Shape;304;g2094274abf3_0_120"/>
          <p:cNvGraphicFramePr/>
          <p:nvPr/>
        </p:nvGraphicFramePr>
        <p:xfrm>
          <a:off x="4969375" y="459470"/>
          <a:ext cx="3000000" cy="3000000"/>
        </p:xfrm>
        <a:graphic>
          <a:graphicData uri="http://schemas.openxmlformats.org/drawingml/2006/table">
            <a:tbl>
              <a:tblPr>
                <a:noFill/>
                <a:tableStyleId>{DE98A7EF-6A77-43BD-A67D-47AC12A02764}</a:tableStyleId>
              </a:tblPr>
              <a:tblGrid>
                <a:gridCol w="1809750"/>
                <a:gridCol w="1809750"/>
              </a:tblGrid>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P(1|Heads)</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1/6</a:t>
                      </a:r>
                      <a:endParaRPr b="1" sz="1400" u="none" cap="none" strike="noStrike">
                        <a:solidFill>
                          <a:schemeClr val="lt1"/>
                        </a:solidFill>
                      </a:endParaRPr>
                    </a:p>
                  </a:txBody>
                  <a:tcPr marT="91425" marB="91425" marR="91425" marL="91425"/>
                </a:tc>
              </a:tr>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P(2|Heads)</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1/6</a:t>
                      </a:r>
                      <a:endParaRPr b="1" sz="1400" u="none" cap="none" strike="noStrike">
                        <a:solidFill>
                          <a:schemeClr val="lt1"/>
                        </a:solidFill>
                      </a:endParaRPr>
                    </a:p>
                  </a:txBody>
                  <a:tcPr marT="91425" marB="91425" marR="91425" marL="91425"/>
                </a:tc>
              </a:tr>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P(3|Heads)</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1/6</a:t>
                      </a:r>
                      <a:endParaRPr b="1" sz="1400" u="none" cap="none" strike="noStrike">
                        <a:solidFill>
                          <a:schemeClr val="lt1"/>
                        </a:solidFill>
                      </a:endParaRPr>
                    </a:p>
                  </a:txBody>
                  <a:tcPr marT="91425" marB="91425" marR="91425" marL="91425"/>
                </a:tc>
              </a:tr>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P(4|Heads)</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1/6</a:t>
                      </a:r>
                      <a:endParaRPr b="1" sz="1400" u="none" cap="none" strike="noStrike">
                        <a:solidFill>
                          <a:schemeClr val="lt1"/>
                        </a:solidFill>
                      </a:endParaRPr>
                    </a:p>
                  </a:txBody>
                  <a:tcPr marT="91425" marB="91425" marR="91425" marL="91425"/>
                </a:tc>
              </a:tr>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P(5|Heads)</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1/6</a:t>
                      </a:r>
                      <a:endParaRPr b="1" sz="1400" u="none" cap="none" strike="noStrike">
                        <a:solidFill>
                          <a:schemeClr val="lt1"/>
                        </a:solidFill>
                      </a:endParaRPr>
                    </a:p>
                  </a:txBody>
                  <a:tcPr marT="91425" marB="91425" marR="91425" marL="91425"/>
                </a:tc>
              </a:tr>
              <a:tr h="3932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P(6|Heads)</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1/6</a:t>
                      </a:r>
                      <a:endParaRPr b="1" sz="1400" u="none" cap="none" strike="noStrike">
                        <a:solidFill>
                          <a:schemeClr val="lt1"/>
                        </a:solidFill>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08" name="Shape 308"/>
        <p:cNvGrpSpPr/>
        <p:nvPr/>
      </p:nvGrpSpPr>
      <p:grpSpPr>
        <a:xfrm>
          <a:off x="0" y="0"/>
          <a:ext cx="0" cy="0"/>
          <a:chOff x="0" y="0"/>
          <a:chExt cx="0" cy="0"/>
        </a:xfrm>
      </p:grpSpPr>
      <p:pic>
        <p:nvPicPr>
          <p:cNvPr id="309" name="Google Shape;309;g18090ad478aa6201_64"/>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310" name="Google Shape;310;g18090ad478aa6201_64"/>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311" name="Google Shape;311;g18090ad478aa6201_6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12" name="Google Shape;312;g18090ad478aa6201_64"/>
          <p:cNvSpPr txBox="1"/>
          <p:nvPr/>
        </p:nvSpPr>
        <p:spPr>
          <a:xfrm>
            <a:off x="161100" y="386284"/>
            <a:ext cx="8604600" cy="107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Now let us consider a slightly more difficult example</a:t>
            </a:r>
            <a:endParaRPr b="1" i="0" sz="2900" u="none" cap="none" strike="noStrike">
              <a:solidFill>
                <a:schemeClr val="lt2"/>
              </a:solidFill>
              <a:latin typeface="Inter"/>
              <a:ea typeface="Inter"/>
              <a:cs typeface="Inter"/>
              <a:sym typeface="Inter"/>
            </a:endParaRPr>
          </a:p>
        </p:txBody>
      </p:sp>
      <p:sp>
        <p:nvSpPr>
          <p:cNvPr id="313" name="Google Shape;313;g18090ad478aa6201_64"/>
          <p:cNvSpPr txBox="1"/>
          <p:nvPr/>
        </p:nvSpPr>
        <p:spPr>
          <a:xfrm>
            <a:off x="237461" y="1463578"/>
            <a:ext cx="8451900" cy="838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Suppose we have one coin, and we toss it twice. What will the Joint distribution table look like? Try to create it on your own.</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73" name="Shape 73"/>
        <p:cNvGrpSpPr/>
        <p:nvPr/>
      </p:nvGrpSpPr>
      <p:grpSpPr>
        <a:xfrm>
          <a:off x="0" y="0"/>
          <a:ext cx="0" cy="0"/>
          <a:chOff x="0" y="0"/>
          <a:chExt cx="0" cy="0"/>
        </a:xfrm>
      </p:grpSpPr>
      <p:pic>
        <p:nvPicPr>
          <p:cNvPr id="74" name="Google Shape;74;p3"/>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75" name="Google Shape;75;p3"/>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76" name="Google Shape;76;p3"/>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77" name="Google Shape;77;p3"/>
          <p:cNvSpPr txBox="1"/>
          <p:nvPr/>
        </p:nvSpPr>
        <p:spPr>
          <a:xfrm>
            <a:off x="256926" y="1240600"/>
            <a:ext cx="8613900" cy="29553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You want to buy a lottery ticket in Lotto 6/49. In this lottery, you can pick six distinct numbers between 1 and 49. The lottery company will pick another 6 numbers between 1 and 49. If your ticket matches the lottery company’s ticket exactly, you win the jackpot of $1,000,000. The price to enter a ticket is $1.</a:t>
            </a:r>
            <a:endParaRPr b="1" i="0" sz="1800" u="none" cap="none" strike="noStrike">
              <a:solidFill>
                <a:schemeClr val="lt1"/>
              </a:solidFill>
              <a:latin typeface="Inter SemiBold"/>
              <a:ea typeface="Inter SemiBold"/>
              <a:cs typeface="Inter SemiBold"/>
              <a:sym typeface="Inter SemiBold"/>
            </a:endParaRPr>
          </a:p>
          <a:p>
            <a:pPr indent="0" lvl="0" marL="0" marR="0" rtl="0" algn="just">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a:p>
            <a:pPr indent="0" lvl="0" marL="0" marR="0" rtl="0" algn="just">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What do you think the odds of winning are?</a:t>
            </a:r>
            <a:endParaRPr b="1" i="0" sz="1800" u="none" cap="none" strike="noStrike">
              <a:solidFill>
                <a:schemeClr val="lt1"/>
              </a:solidFill>
              <a:latin typeface="Inter SemiBold"/>
              <a:ea typeface="Inter SemiBold"/>
              <a:cs typeface="Inter SemiBold"/>
              <a:sym typeface="Inter SemiBold"/>
            </a:endParaRPr>
          </a:p>
        </p:txBody>
      </p:sp>
      <p:sp>
        <p:nvSpPr>
          <p:cNvPr id="78" name="Google Shape;78;p3"/>
          <p:cNvSpPr txBox="1"/>
          <p:nvPr/>
        </p:nvSpPr>
        <p:spPr>
          <a:xfrm>
            <a:off x="359043" y="481423"/>
            <a:ext cx="7499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1" i="0" lang="en" sz="2600" u="none" cap="none" strike="noStrike">
                <a:solidFill>
                  <a:schemeClr val="lt1"/>
                </a:solidFill>
                <a:latin typeface="Arial"/>
                <a:ea typeface="Arial"/>
                <a:cs typeface="Arial"/>
                <a:sym typeface="Arial"/>
              </a:rPr>
              <a:t>Let us take a scenario:</a:t>
            </a:r>
            <a:endParaRPr b="1" i="0" sz="2600" u="none" cap="none" strike="noStrike">
              <a:solidFill>
                <a:srgbClr val="000000"/>
              </a:solidFill>
              <a:latin typeface="Fjalla One"/>
              <a:ea typeface="Fjalla One"/>
              <a:cs typeface="Fjalla One"/>
              <a:sym typeface="Fjalla On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17" name="Shape 317"/>
        <p:cNvGrpSpPr/>
        <p:nvPr/>
      </p:nvGrpSpPr>
      <p:grpSpPr>
        <a:xfrm>
          <a:off x="0" y="0"/>
          <a:ext cx="0" cy="0"/>
          <a:chOff x="0" y="0"/>
          <a:chExt cx="0" cy="0"/>
        </a:xfrm>
      </p:grpSpPr>
      <p:pic>
        <p:nvPicPr>
          <p:cNvPr id="318" name="Google Shape;318;g2094274abf3_0_128"/>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319" name="Google Shape;319;g2094274abf3_0_128"/>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320" name="Google Shape;320;g2094274abf3_0_12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21" name="Google Shape;321;g2094274abf3_0_128"/>
          <p:cNvSpPr txBox="1"/>
          <p:nvPr/>
        </p:nvSpPr>
        <p:spPr>
          <a:xfrm>
            <a:off x="678480" y="1177070"/>
            <a:ext cx="8233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It would look something like this:</a:t>
            </a:r>
            <a:endParaRPr b="1" i="0" sz="1700" u="none" cap="none" strike="noStrike">
              <a:solidFill>
                <a:srgbClr val="FFFFFF"/>
              </a:solidFill>
              <a:latin typeface="Inter SemiBold"/>
              <a:ea typeface="Inter SemiBold"/>
              <a:cs typeface="Inter SemiBold"/>
              <a:sym typeface="Inter SemiBold"/>
            </a:endParaRPr>
          </a:p>
        </p:txBody>
      </p:sp>
      <p:graphicFrame>
        <p:nvGraphicFramePr>
          <p:cNvPr id="322" name="Google Shape;322;g2094274abf3_0_128"/>
          <p:cNvGraphicFramePr/>
          <p:nvPr/>
        </p:nvGraphicFramePr>
        <p:xfrm>
          <a:off x="1175725" y="1623475"/>
          <a:ext cx="3000000" cy="3000000"/>
        </p:xfrm>
        <a:graphic>
          <a:graphicData uri="http://schemas.openxmlformats.org/drawingml/2006/table">
            <a:tbl>
              <a:tblPr>
                <a:noFill/>
                <a:tableStyleId>{DE98A7EF-6A77-43BD-A67D-47AC12A02764}</a:tableStyleId>
              </a:tblPr>
              <a:tblGrid>
                <a:gridCol w="2413000"/>
                <a:gridCol w="2413000"/>
                <a:gridCol w="2413000"/>
              </a:tblGrid>
              <a:tr h="381000">
                <a:tc>
                  <a:txBody>
                    <a:bodyPr/>
                    <a:lstStyle/>
                    <a:p>
                      <a:pPr indent="0" lvl="0" marL="0" marR="0" rtl="0" algn="ctr">
                        <a:lnSpc>
                          <a:spcPct val="100000"/>
                        </a:lnSpc>
                        <a:spcBef>
                          <a:spcPts val="0"/>
                        </a:spcBef>
                        <a:spcAft>
                          <a:spcPts val="0"/>
                        </a:spcAft>
                        <a:buClr>
                          <a:srgbClr val="000000"/>
                        </a:buClr>
                        <a:buSzPts val="1500"/>
                        <a:buFont typeface="Arial"/>
                        <a:buNone/>
                      </a:pPr>
                      <a:r>
                        <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Heads</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Tails</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Heads</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1/4</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1/4</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Tails</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1/4</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1/4</a:t>
                      </a:r>
                      <a:endParaRPr b="1" sz="1500" u="none" cap="none" strike="noStrike">
                        <a:solidFill>
                          <a:schemeClr val="lt1"/>
                        </a:solidFill>
                      </a:endParaRPr>
                    </a:p>
                  </a:txBody>
                  <a:tcPr marT="91425" marB="91425" marR="91425" marL="91425"/>
                </a:tc>
              </a:tr>
            </a:tbl>
          </a:graphicData>
        </a:graphic>
      </p:graphicFrame>
      <p:sp>
        <p:nvSpPr>
          <p:cNvPr id="323" name="Google Shape;323;g2094274abf3_0_128"/>
          <p:cNvSpPr txBox="1"/>
          <p:nvPr/>
        </p:nvSpPr>
        <p:spPr>
          <a:xfrm>
            <a:off x="455255" y="2979145"/>
            <a:ext cx="8233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Does yours look like this?</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27" name="Shape 327"/>
        <p:cNvGrpSpPr/>
        <p:nvPr/>
      </p:nvGrpSpPr>
      <p:grpSpPr>
        <a:xfrm>
          <a:off x="0" y="0"/>
          <a:ext cx="0" cy="0"/>
          <a:chOff x="0" y="0"/>
          <a:chExt cx="0" cy="0"/>
        </a:xfrm>
      </p:grpSpPr>
      <p:pic>
        <p:nvPicPr>
          <p:cNvPr id="328" name="Google Shape;328;g2094274abf3_0_138"/>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329" name="Google Shape;329;g2094274abf3_0_138"/>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330" name="Google Shape;330;g2094274abf3_0_13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31" name="Google Shape;331;g2094274abf3_0_138"/>
          <p:cNvSpPr txBox="1"/>
          <p:nvPr/>
        </p:nvSpPr>
        <p:spPr>
          <a:xfrm>
            <a:off x="346061" y="1604828"/>
            <a:ext cx="8451900" cy="838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Suppose we have one coin, and we toss it thrice. How can we figure out the probability of P(first coin is heads| two coins are head)? Please work this out.</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35" name="Shape 335"/>
        <p:cNvGrpSpPr/>
        <p:nvPr/>
      </p:nvGrpSpPr>
      <p:grpSpPr>
        <a:xfrm>
          <a:off x="0" y="0"/>
          <a:ext cx="0" cy="0"/>
          <a:chOff x="0" y="0"/>
          <a:chExt cx="0" cy="0"/>
        </a:xfrm>
      </p:grpSpPr>
      <p:pic>
        <p:nvPicPr>
          <p:cNvPr id="336" name="Google Shape;336;g2094274abf3_0_146"/>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337" name="Google Shape;337;g2094274abf3_0_146"/>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338" name="Google Shape;338;g2094274abf3_0_14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39" name="Google Shape;339;g2094274abf3_0_146"/>
          <p:cNvSpPr txBox="1"/>
          <p:nvPr/>
        </p:nvSpPr>
        <p:spPr>
          <a:xfrm>
            <a:off x="346061" y="1604828"/>
            <a:ext cx="8451900" cy="1623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S={HHH, HHT, HTH, THH, THT, TTH, HTT, TTT}</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S’={HHT, HTH, THH} (Two coin heads)</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P(First head | Two Heads) = ⅔</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Did you work it out?</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43" name="Shape 343"/>
        <p:cNvGrpSpPr/>
        <p:nvPr/>
      </p:nvGrpSpPr>
      <p:grpSpPr>
        <a:xfrm>
          <a:off x="0" y="0"/>
          <a:ext cx="0" cy="0"/>
          <a:chOff x="0" y="0"/>
          <a:chExt cx="0" cy="0"/>
        </a:xfrm>
      </p:grpSpPr>
      <p:pic>
        <p:nvPicPr>
          <p:cNvPr id="344" name="Google Shape;344;g18090ad478aa6201_72"/>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345" name="Google Shape;345;g18090ad478aa6201_72"/>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346" name="Google Shape;346;g18090ad478aa6201_7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47" name="Google Shape;347;g18090ad478aa6201_72"/>
          <p:cNvSpPr txBox="1"/>
          <p:nvPr/>
        </p:nvSpPr>
        <p:spPr>
          <a:xfrm>
            <a:off x="455250" y="1956011"/>
            <a:ext cx="82335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In General, for two events A and B, with P(B) &gt; 0, the conditional probability of A given B is equal to</a:t>
            </a:r>
            <a:endParaRPr b="1" i="0" sz="1700" u="none" cap="none" strike="noStrike">
              <a:solidFill>
                <a:srgbClr val="FFFFFF"/>
              </a:solidFill>
              <a:latin typeface="Inter SemiBold"/>
              <a:ea typeface="Inter SemiBold"/>
              <a:cs typeface="Inter SemiBold"/>
              <a:sym typeface="Inter SemiBold"/>
            </a:endParaRPr>
          </a:p>
          <a:p>
            <a:pPr indent="0" lvl="0" marL="0" marR="0" rtl="0" algn="ctr">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P(A|B) = P(A</a:t>
            </a:r>
            <a:r>
              <a:rPr b="1" i="0" lang="en" sz="1700" u="none" cap="none" strike="noStrike">
                <a:solidFill>
                  <a:schemeClr val="lt1"/>
                </a:solidFill>
                <a:latin typeface="Inter SemiBold"/>
                <a:ea typeface="Inter SemiBold"/>
                <a:cs typeface="Inter SemiBold"/>
                <a:sym typeface="Inter SemiBold"/>
              </a:rPr>
              <a:t>⋂B)/P(B)</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51" name="Shape 351"/>
        <p:cNvGrpSpPr/>
        <p:nvPr/>
      </p:nvGrpSpPr>
      <p:grpSpPr>
        <a:xfrm>
          <a:off x="0" y="0"/>
          <a:ext cx="0" cy="0"/>
          <a:chOff x="0" y="0"/>
          <a:chExt cx="0" cy="0"/>
        </a:xfrm>
      </p:grpSpPr>
      <p:pic>
        <p:nvPicPr>
          <p:cNvPr id="352" name="Google Shape;352;g2094274abf3_0_153"/>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353" name="Google Shape;353;g2094274abf3_0_153"/>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354" name="Google Shape;354;g2094274abf3_0_153"/>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55" name="Google Shape;355;g2094274abf3_0_153"/>
          <p:cNvSpPr txBox="1"/>
          <p:nvPr/>
        </p:nvSpPr>
        <p:spPr>
          <a:xfrm>
            <a:off x="346061" y="1171053"/>
            <a:ext cx="8451900" cy="2801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S={HHH, HHT, HTH, THH, THT, TTH, HTT, TTT}</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Revisiting the same problem, we can assume</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Event A = First Head</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Event B = Two Heads</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P(A</a:t>
            </a:r>
            <a:r>
              <a:rPr b="1" i="0" lang="en" sz="1700" u="none" cap="none" strike="noStrike">
                <a:solidFill>
                  <a:schemeClr val="lt1"/>
                </a:solidFill>
                <a:latin typeface="Inter SemiBold"/>
                <a:ea typeface="Inter SemiBold"/>
                <a:cs typeface="Inter SemiBold"/>
                <a:sym typeface="Inter SemiBold"/>
              </a:rPr>
              <a:t>⋂B) = 2/8</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P(B) = 3/8</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P(A|B) = 2/3</a:t>
            </a:r>
            <a:endParaRPr b="1" i="0" sz="17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59" name="Shape 359"/>
        <p:cNvGrpSpPr/>
        <p:nvPr/>
      </p:nvGrpSpPr>
      <p:grpSpPr>
        <a:xfrm>
          <a:off x="0" y="0"/>
          <a:ext cx="0" cy="0"/>
          <a:chOff x="0" y="0"/>
          <a:chExt cx="0" cy="0"/>
        </a:xfrm>
      </p:grpSpPr>
      <p:pic>
        <p:nvPicPr>
          <p:cNvPr id="360" name="Google Shape;360;g18090ad478aa6201_88"/>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361" name="Google Shape;361;g18090ad478aa6201_88"/>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362" name="Google Shape;362;g18090ad478aa6201_8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63" name="Google Shape;363;g18090ad478aa6201_88"/>
          <p:cNvSpPr txBox="1"/>
          <p:nvPr/>
        </p:nvSpPr>
        <p:spPr>
          <a:xfrm>
            <a:off x="161100" y="36481"/>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Let’s solve some conditional probabilities:</a:t>
            </a:r>
            <a:endParaRPr b="1" i="0" sz="2900" u="none" cap="none" strike="noStrike">
              <a:solidFill>
                <a:schemeClr val="lt2"/>
              </a:solidFill>
              <a:latin typeface="Inter"/>
              <a:ea typeface="Inter"/>
              <a:cs typeface="Inter"/>
              <a:sym typeface="Inter"/>
            </a:endParaRPr>
          </a:p>
        </p:txBody>
      </p:sp>
      <p:sp>
        <p:nvSpPr>
          <p:cNvPr id="364" name="Google Shape;364;g18090ad478aa6201_88"/>
          <p:cNvSpPr txBox="1"/>
          <p:nvPr/>
        </p:nvSpPr>
        <p:spPr>
          <a:xfrm>
            <a:off x="346650" y="455586"/>
            <a:ext cx="8233500" cy="4764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Suppose that we roll four fair six-sided dice.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(a) What is the conditional probability that the first die shows 2, conditional on the event that exactly three dice show 2?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(b) What is the conditional probability that the first die shows 2, conditional on the event that at least three dice show 2?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Suppose we flip two fair coins and roll one fair six-sided die.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(a) What is the probability that the number of heads equals the number showing on the die?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(b) What is the conditional probability that the number of heads equals the number showing on the die, conditional on knowing that the die showed 1?</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(c) Is the answer for part (b) larger or smaller than the answer for part (a)? Explain intuitively why this is so. </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68" name="Shape 368"/>
        <p:cNvGrpSpPr/>
        <p:nvPr/>
      </p:nvGrpSpPr>
      <p:grpSpPr>
        <a:xfrm>
          <a:off x="0" y="0"/>
          <a:ext cx="0" cy="0"/>
          <a:chOff x="0" y="0"/>
          <a:chExt cx="0" cy="0"/>
        </a:xfrm>
      </p:grpSpPr>
      <p:pic>
        <p:nvPicPr>
          <p:cNvPr id="369" name="Google Shape;369;g18090ad478aa6201_96"/>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370" name="Google Shape;370;g18090ad478aa6201_96"/>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371" name="Google Shape;371;g18090ad478aa6201_9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72" name="Google Shape;372;g18090ad478aa6201_96"/>
          <p:cNvSpPr txBox="1"/>
          <p:nvPr/>
        </p:nvSpPr>
        <p:spPr>
          <a:xfrm>
            <a:off x="683025" y="1280197"/>
            <a:ext cx="8233500" cy="2801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Suppose we flip three fair coins. </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(a) What is the probability that all three coins are heads? </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(b) What is the conditional probability that all three coins are heads, conditional on knowing that the number of heads is odd?</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(c) What is the conditional probability that all three coins are heads, given that the number of heads is even?</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76" name="Shape 376"/>
        <p:cNvGrpSpPr/>
        <p:nvPr/>
      </p:nvGrpSpPr>
      <p:grpSpPr>
        <a:xfrm>
          <a:off x="0" y="0"/>
          <a:ext cx="0" cy="0"/>
          <a:chOff x="0" y="0"/>
          <a:chExt cx="0" cy="0"/>
        </a:xfrm>
      </p:grpSpPr>
      <p:pic>
        <p:nvPicPr>
          <p:cNvPr id="377" name="Google Shape;377;g2094274abf3_0_161"/>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378" name="Google Shape;378;g2094274abf3_0_161"/>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379" name="Google Shape;379;g2094274abf3_0_161"/>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80" name="Google Shape;380;g2094274abf3_0_161"/>
          <p:cNvSpPr txBox="1"/>
          <p:nvPr/>
        </p:nvSpPr>
        <p:spPr>
          <a:xfrm>
            <a:off x="683025" y="1280197"/>
            <a:ext cx="8233500" cy="2409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Now let’s revisit our friend’s card game. Could we solve it now? We know that each card has 2 sides. One card has 2 red sides, one has 2 black sides, and one has one red and one black sides. Given that the friend pulled out a card with one red side, what is the probability that the other side is also red?</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Conversely, can you work out the probability of seeing a black side and the other side being red?</a:t>
            </a:r>
            <a:endParaRPr b="1" i="0" sz="17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84" name="Shape 384"/>
        <p:cNvGrpSpPr/>
        <p:nvPr/>
      </p:nvGrpSpPr>
      <p:grpSpPr>
        <a:xfrm>
          <a:off x="0" y="0"/>
          <a:ext cx="0" cy="0"/>
          <a:chOff x="0" y="0"/>
          <a:chExt cx="0" cy="0"/>
        </a:xfrm>
      </p:grpSpPr>
      <p:pic>
        <p:nvPicPr>
          <p:cNvPr id="385" name="Google Shape;385;g18090ad478aa6201_104"/>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386" name="Google Shape;386;g18090ad478aa6201_104"/>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387" name="Google Shape;387;g18090ad478aa6201_10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88" name="Google Shape;388;g18090ad478aa6201_104"/>
          <p:cNvSpPr txBox="1"/>
          <p:nvPr/>
        </p:nvSpPr>
        <p:spPr>
          <a:xfrm>
            <a:off x="161100" y="386284"/>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Now let us consider the following cases:</a:t>
            </a:r>
            <a:endParaRPr b="1" i="0" sz="2900" u="none" cap="none" strike="noStrike">
              <a:solidFill>
                <a:schemeClr val="lt2"/>
              </a:solidFill>
              <a:latin typeface="Inter"/>
              <a:ea typeface="Inter"/>
              <a:cs typeface="Inter"/>
              <a:sym typeface="Inter"/>
            </a:endParaRPr>
          </a:p>
        </p:txBody>
      </p:sp>
      <p:sp>
        <p:nvSpPr>
          <p:cNvPr id="389" name="Google Shape;389;g18090ad478aa6201_104"/>
          <p:cNvSpPr txBox="1"/>
          <p:nvPr/>
        </p:nvSpPr>
        <p:spPr>
          <a:xfrm>
            <a:off x="237461" y="1111878"/>
            <a:ext cx="8451900" cy="3978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Suppose we want to find the Probability of an event A given another event B. We can write it as:</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P(A|B) = </a:t>
            </a:r>
            <a:r>
              <a:rPr b="1" i="0" lang="en" sz="1700" u="none" cap="none" strike="noStrike">
                <a:solidFill>
                  <a:schemeClr val="lt1"/>
                </a:solidFill>
                <a:latin typeface="Inter SemiBold"/>
                <a:ea typeface="Inter SemiBold"/>
                <a:cs typeface="Inter SemiBold"/>
                <a:sym typeface="Inter SemiBold"/>
              </a:rPr>
              <a:t>P(A⋂B) / P(B)                                                                                                             (1)</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And another scenario where we want to find the probability of event B given event A. We can write it as:</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P(B|A) = P(B⋂A)/P(A)                                                                                                               (2)</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From set theory, we know that (A⋂B) = (B⋂A). Thus we can say P(A⋂B) = P(B⋂A). Then from (1) and (2) above we have:</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P(A|B) P(B) = P(B|A)P(A)</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Or, P(A|B) = (P(B|A)P(A)) / P(B)       This is also called Bayes Theorem.</a:t>
            </a:r>
            <a:endParaRPr b="1" i="0" sz="1700" u="none" cap="none" strike="noStrike">
              <a:solidFill>
                <a:schemeClr val="lt1"/>
              </a:solidFill>
              <a:latin typeface="Inter SemiBold"/>
              <a:ea typeface="Inter SemiBold"/>
              <a:cs typeface="Inter SemiBold"/>
              <a:sym typeface="Inter SemiBold"/>
            </a:endParaRPr>
          </a:p>
        </p:txBody>
      </p:sp>
      <p:sp>
        <p:nvSpPr>
          <p:cNvPr id="390" name="Google Shape;390;g18090ad478aa6201_104"/>
          <p:cNvSpPr/>
          <p:nvPr/>
        </p:nvSpPr>
        <p:spPr>
          <a:xfrm>
            <a:off x="641313" y="4687849"/>
            <a:ext cx="3061800" cy="289500"/>
          </a:xfrm>
          <a:prstGeom prst="rect">
            <a:avLst/>
          </a:prstGeom>
          <a:no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94" name="Shape 394"/>
        <p:cNvGrpSpPr/>
        <p:nvPr/>
      </p:nvGrpSpPr>
      <p:grpSpPr>
        <a:xfrm>
          <a:off x="0" y="0"/>
          <a:ext cx="0" cy="0"/>
          <a:chOff x="0" y="0"/>
          <a:chExt cx="0" cy="0"/>
        </a:xfrm>
      </p:grpSpPr>
      <p:pic>
        <p:nvPicPr>
          <p:cNvPr id="395" name="Google Shape;395;g2094274abf3_0_168"/>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396" name="Google Shape;396;g2094274abf3_0_168"/>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397" name="Google Shape;397;g2094274abf3_0_16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98" name="Google Shape;398;g2094274abf3_0_168"/>
          <p:cNvSpPr txBox="1"/>
          <p:nvPr/>
        </p:nvSpPr>
        <p:spPr>
          <a:xfrm>
            <a:off x="161100" y="413553"/>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2"/>
                </a:solidFill>
                <a:latin typeface="Inter"/>
                <a:ea typeface="Inter"/>
                <a:cs typeface="Inter"/>
                <a:sym typeface="Inter"/>
              </a:rPr>
              <a:t>Now let’s try to answer this question:</a:t>
            </a:r>
            <a:endParaRPr b="1" i="0" sz="2900" u="none" cap="none" strike="noStrike">
              <a:solidFill>
                <a:schemeClr val="lt2"/>
              </a:solidFill>
              <a:latin typeface="Inter"/>
              <a:ea typeface="Inter"/>
              <a:cs typeface="Inter"/>
              <a:sym typeface="Inter"/>
            </a:endParaRPr>
          </a:p>
        </p:txBody>
      </p:sp>
      <p:sp>
        <p:nvSpPr>
          <p:cNvPr id="399" name="Google Shape;399;g2094274abf3_0_168"/>
          <p:cNvSpPr txBox="1"/>
          <p:nvPr/>
        </p:nvSpPr>
        <p:spPr>
          <a:xfrm>
            <a:off x="161100" y="1044761"/>
            <a:ext cx="8233500" cy="2016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Suppose urn#1 has 3 red and 2 blue balls, and urn#2 has 4 red and 7 blue balls. Suppose one of the two urns is selected with probability ½ each, and then one of the balls within that urn is picked uniformly at random. What is the probability that urn#2 is selected at the first stage (eventA) and a blue  ball is selected at the second stage (eventB)?</a:t>
            </a:r>
            <a:endParaRPr b="1" i="0" sz="1700" u="none" cap="none" strike="noStrike">
              <a:solidFill>
                <a:srgbClr val="FFFFFF"/>
              </a:solidFill>
              <a:latin typeface="Inter SemiBold"/>
              <a:ea typeface="Inter SemiBold"/>
              <a:cs typeface="Inter SemiBold"/>
              <a:sym typeface="Inter SemiBold"/>
            </a:endParaRPr>
          </a:p>
        </p:txBody>
      </p:sp>
      <p:sp>
        <p:nvSpPr>
          <p:cNvPr id="400" name="Google Shape;400;g2094274abf3_0_168"/>
          <p:cNvSpPr txBox="1"/>
          <p:nvPr/>
        </p:nvSpPr>
        <p:spPr>
          <a:xfrm>
            <a:off x="268950" y="3074197"/>
            <a:ext cx="7861500" cy="201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lt1"/>
                </a:solidFill>
                <a:latin typeface="Arial"/>
                <a:ea typeface="Arial"/>
                <a:cs typeface="Arial"/>
                <a:sym typeface="Arial"/>
              </a:rPr>
              <a:t>Let’s say event A = Picking urn#2</a:t>
            </a:r>
            <a:endParaRPr b="1" i="0" sz="1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lt1"/>
                </a:solidFill>
                <a:latin typeface="Arial"/>
                <a:ea typeface="Arial"/>
                <a:cs typeface="Arial"/>
                <a:sym typeface="Arial"/>
              </a:rPr>
              <a:t>And event B = Picking a blue ball</a:t>
            </a:r>
            <a:endParaRPr b="1" i="0" sz="1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lt1"/>
                </a:solidFill>
                <a:latin typeface="Arial"/>
                <a:ea typeface="Arial"/>
                <a:cs typeface="Arial"/>
                <a:sym typeface="Arial"/>
              </a:rPr>
              <a:t>Then event B|A = Picking a blue ball given we picked urn#2</a:t>
            </a:r>
            <a:endParaRPr b="1" i="0" sz="1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lt1"/>
                </a:solidFill>
                <a:latin typeface="Arial"/>
                <a:ea typeface="Arial"/>
                <a:cs typeface="Arial"/>
                <a:sym typeface="Arial"/>
              </a:rPr>
              <a:t>P(A) = 1/2 and P(B | A) = 7/11</a:t>
            </a:r>
            <a:endParaRPr b="1" i="0" sz="1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lt1"/>
                </a:solidFill>
                <a:latin typeface="Arial"/>
                <a:ea typeface="Arial"/>
                <a:cs typeface="Arial"/>
                <a:sym typeface="Arial"/>
              </a:rPr>
              <a:t>So P(A⋂B) = P(B|A)*P(A) = 1/2 * 7/11 = 7/22</a:t>
            </a:r>
            <a:endParaRPr b="1" i="0" sz="1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82" name="Shape 82"/>
        <p:cNvGrpSpPr/>
        <p:nvPr/>
      </p:nvGrpSpPr>
      <p:grpSpPr>
        <a:xfrm>
          <a:off x="0" y="0"/>
          <a:ext cx="0" cy="0"/>
          <a:chOff x="0" y="0"/>
          <a:chExt cx="0" cy="0"/>
        </a:xfrm>
      </p:grpSpPr>
      <p:pic>
        <p:nvPicPr>
          <p:cNvPr id="83" name="Google Shape;83;g2094274abf3_0_1"/>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84" name="Google Shape;84;g2094274abf3_0_1"/>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85" name="Google Shape;85;g2094274abf3_0_1"/>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86" name="Google Shape;86;g2094274abf3_0_1"/>
          <p:cNvSpPr txBox="1"/>
          <p:nvPr/>
        </p:nvSpPr>
        <p:spPr>
          <a:xfrm>
            <a:off x="256926" y="1240600"/>
            <a:ext cx="86139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The chance of someone winning the lottery is 1 in 13,983,816. After you learn expected values, you’ll know that you shouldn’t even consider buying a lottery ticket unless the prize is $14,000,000. Even if the prize is $14 million, you then need to consider other players, who wins and will split the prize with you.</a:t>
            </a:r>
            <a:endParaRPr b="1" i="0" sz="1800" u="none" cap="none" strike="noStrike">
              <a:solidFill>
                <a:schemeClr val="lt1"/>
              </a:solidFill>
              <a:latin typeface="Inter SemiBold"/>
              <a:ea typeface="Inter SemiBold"/>
              <a:cs typeface="Inter SemiBold"/>
              <a:sym typeface="Inter SemiBold"/>
            </a:endParaRPr>
          </a:p>
        </p:txBody>
      </p:sp>
      <p:sp>
        <p:nvSpPr>
          <p:cNvPr id="87" name="Google Shape;87;g2094274abf3_0_1"/>
          <p:cNvSpPr txBox="1"/>
          <p:nvPr/>
        </p:nvSpPr>
        <p:spPr>
          <a:xfrm>
            <a:off x="359043" y="481423"/>
            <a:ext cx="7499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1" i="0" lang="en" sz="2600" u="none" cap="none" strike="noStrike">
                <a:solidFill>
                  <a:schemeClr val="lt1"/>
                </a:solidFill>
                <a:latin typeface="Arial"/>
                <a:ea typeface="Arial"/>
                <a:cs typeface="Arial"/>
                <a:sym typeface="Arial"/>
              </a:rPr>
              <a:t>After sometime you’ll see:</a:t>
            </a:r>
            <a:endParaRPr b="1" i="0" sz="2600" u="none" cap="none" strike="noStrike">
              <a:solidFill>
                <a:srgbClr val="000000"/>
              </a:solidFill>
              <a:latin typeface="Fjalla One"/>
              <a:ea typeface="Fjalla One"/>
              <a:cs typeface="Fjalla One"/>
              <a:sym typeface="Fjalla On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04" name="Shape 404"/>
        <p:cNvGrpSpPr/>
        <p:nvPr/>
      </p:nvGrpSpPr>
      <p:grpSpPr>
        <a:xfrm>
          <a:off x="0" y="0"/>
          <a:ext cx="0" cy="0"/>
          <a:chOff x="0" y="0"/>
          <a:chExt cx="0" cy="0"/>
        </a:xfrm>
      </p:grpSpPr>
      <p:pic>
        <p:nvPicPr>
          <p:cNvPr id="405" name="Google Shape;405;g2094274abf3_0_176"/>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406" name="Google Shape;406;g2094274abf3_0_176"/>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407" name="Google Shape;407;g2094274abf3_0_17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08" name="Google Shape;408;g2094274abf3_0_176"/>
          <p:cNvSpPr txBox="1"/>
          <p:nvPr/>
        </p:nvSpPr>
        <p:spPr>
          <a:xfrm>
            <a:off x="161100" y="413553"/>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1" i="0" sz="2900" u="none" cap="none" strike="noStrike">
              <a:solidFill>
                <a:schemeClr val="lt2"/>
              </a:solidFill>
              <a:latin typeface="Inter"/>
              <a:ea typeface="Inter"/>
              <a:cs typeface="Inter"/>
              <a:sym typeface="Inter"/>
            </a:endParaRPr>
          </a:p>
        </p:txBody>
      </p:sp>
      <p:sp>
        <p:nvSpPr>
          <p:cNvPr id="409" name="Google Shape;409;g2094274abf3_0_176"/>
          <p:cNvSpPr txBox="1"/>
          <p:nvPr/>
        </p:nvSpPr>
        <p:spPr>
          <a:xfrm>
            <a:off x="683025" y="1680836"/>
            <a:ext cx="8233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p:txBody>
      </p:sp>
      <p:sp>
        <p:nvSpPr>
          <p:cNvPr id="410" name="Google Shape;410;g2094274abf3_0_176"/>
          <p:cNvSpPr txBox="1"/>
          <p:nvPr/>
        </p:nvSpPr>
        <p:spPr>
          <a:xfrm>
            <a:off x="161100" y="413561"/>
            <a:ext cx="8233500" cy="4371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Now let us consider the probability of picking a blue ball. That would be picking urn#1 then picking a blue ball, or urn#2 then picking a blue ball. We can write that as-</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P(B) = (1/2*2/5) + (1/2*7/11) = 1/5 + 7/22 = 57/110</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Given all the above information, can we find out the probability of picking urn#2 given we picked a blue ball.</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We consider event A|B = Picking urn#2 given we picked a blue ball</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P(A|B) = P(</a:t>
            </a:r>
            <a:r>
              <a:rPr b="1" i="0" lang="en" sz="1700" u="none" cap="none" strike="noStrike">
                <a:solidFill>
                  <a:schemeClr val="lt1"/>
                </a:solidFill>
                <a:latin typeface="Arial"/>
                <a:ea typeface="Arial"/>
                <a:cs typeface="Arial"/>
                <a:sym typeface="Arial"/>
              </a:rPr>
              <a:t>A⋂B) / P(B)</a:t>
            </a:r>
            <a:endParaRPr b="1" i="0" sz="1700" u="none" cap="none" strike="noStrike">
              <a:solidFill>
                <a:schemeClr val="lt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Arial"/>
                <a:ea typeface="Arial"/>
                <a:cs typeface="Arial"/>
                <a:sym typeface="Arial"/>
              </a:rPr>
              <a:t>P(A|B) = (7/22) / (57/110) = 35/57</a:t>
            </a:r>
            <a:endParaRPr b="1" i="0" sz="1700" u="none" cap="none" strike="noStrike">
              <a:solidFill>
                <a:schemeClr val="lt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Arial"/>
                <a:ea typeface="Arial"/>
                <a:cs typeface="Arial"/>
                <a:sym typeface="Arial"/>
              </a:rPr>
              <a:t>Also from Bayes theorem, we have</a:t>
            </a:r>
            <a:endParaRPr b="1" i="0" sz="1700" u="none" cap="none" strike="noStrike">
              <a:solidFill>
                <a:schemeClr val="lt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Arial"/>
                <a:ea typeface="Arial"/>
                <a:cs typeface="Arial"/>
                <a:sym typeface="Arial"/>
              </a:rPr>
              <a:t>P(A|B) = (P(A)P(B|A))/P(B) = ((1/2)(7/11))/(57/110) = 35/57</a:t>
            </a:r>
            <a:endParaRPr b="1" i="0" sz="1700" u="none" cap="none" strike="noStrike">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14" name="Shape 414"/>
        <p:cNvGrpSpPr/>
        <p:nvPr/>
      </p:nvGrpSpPr>
      <p:grpSpPr>
        <a:xfrm>
          <a:off x="0" y="0"/>
          <a:ext cx="0" cy="0"/>
          <a:chOff x="0" y="0"/>
          <a:chExt cx="0" cy="0"/>
        </a:xfrm>
      </p:grpSpPr>
      <p:pic>
        <p:nvPicPr>
          <p:cNvPr id="415" name="Google Shape;415;g2094274abf3_0_184"/>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416" name="Google Shape;416;g2094274abf3_0_184"/>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417" name="Google Shape;417;g2094274abf3_0_18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18" name="Google Shape;418;g2094274abf3_0_184"/>
          <p:cNvSpPr txBox="1"/>
          <p:nvPr/>
        </p:nvSpPr>
        <p:spPr>
          <a:xfrm>
            <a:off x="161100" y="413553"/>
            <a:ext cx="8604600" cy="107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2"/>
                </a:solidFill>
                <a:latin typeface="Inter"/>
                <a:ea typeface="Inter"/>
                <a:cs typeface="Inter"/>
                <a:sym typeface="Inter"/>
              </a:rPr>
              <a:t>What did we learn from the previous observation?</a:t>
            </a:r>
            <a:endParaRPr b="1" i="0" sz="2900" u="none" cap="none" strike="noStrike">
              <a:solidFill>
                <a:schemeClr val="lt2"/>
              </a:solidFill>
              <a:latin typeface="Inter"/>
              <a:ea typeface="Inter"/>
              <a:cs typeface="Inter"/>
              <a:sym typeface="Inter"/>
            </a:endParaRPr>
          </a:p>
        </p:txBody>
      </p:sp>
      <p:sp>
        <p:nvSpPr>
          <p:cNvPr id="419" name="Google Shape;419;g2094274abf3_0_184"/>
          <p:cNvSpPr txBox="1"/>
          <p:nvPr/>
        </p:nvSpPr>
        <p:spPr>
          <a:xfrm>
            <a:off x="161100" y="1808111"/>
            <a:ext cx="8233500" cy="2016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The marginal probability of picking urn#2 is 0.5. But if we know that a blue ball was picked, the probability of picking urn#2 increases significantly (0.614). This makes sense because urn#2 has more blue balls than red. So if we are able to randomly pick a blue ball, the chances are we are picking it from urn#2.</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23" name="Shape 423"/>
        <p:cNvGrpSpPr/>
        <p:nvPr/>
      </p:nvGrpSpPr>
      <p:grpSpPr>
        <a:xfrm>
          <a:off x="0" y="0"/>
          <a:ext cx="0" cy="0"/>
          <a:chOff x="0" y="0"/>
          <a:chExt cx="0" cy="0"/>
        </a:xfrm>
      </p:grpSpPr>
      <p:pic>
        <p:nvPicPr>
          <p:cNvPr id="424" name="Google Shape;424;g2094274abf3_0_192"/>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425" name="Google Shape;425;g2094274abf3_0_192"/>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426" name="Google Shape;426;g2094274abf3_0_19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27" name="Google Shape;427;g2094274abf3_0_192"/>
          <p:cNvSpPr txBox="1"/>
          <p:nvPr/>
        </p:nvSpPr>
        <p:spPr>
          <a:xfrm>
            <a:off x="161100" y="413553"/>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2"/>
                </a:solidFill>
                <a:latin typeface="Inter"/>
                <a:ea typeface="Inter"/>
                <a:cs typeface="Inter"/>
                <a:sym typeface="Inter"/>
              </a:rPr>
              <a:t>Now for the fun part: More exercises!</a:t>
            </a:r>
            <a:endParaRPr b="1" i="0" sz="2900" u="none" cap="none" strike="noStrike">
              <a:solidFill>
                <a:schemeClr val="lt2"/>
              </a:solidFill>
              <a:latin typeface="Inter"/>
              <a:ea typeface="Inter"/>
              <a:cs typeface="Inter"/>
              <a:sym typeface="Inter"/>
            </a:endParaRPr>
          </a:p>
        </p:txBody>
      </p:sp>
      <p:sp>
        <p:nvSpPr>
          <p:cNvPr id="428" name="Google Shape;428;g2094274abf3_0_192"/>
          <p:cNvSpPr txBox="1"/>
          <p:nvPr/>
        </p:nvSpPr>
        <p:spPr>
          <a:xfrm>
            <a:off x="161100" y="1044761"/>
            <a:ext cx="8233500" cy="3586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Suppose the probability of snow is 20%, and the probability of a traffic accident is 10%. Suppose further that the conditional probability of an accident, given that it snows, is 40%. What is the conditional probability that it snows, given that there is an accident?</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Suppose we are playing poker with one opponent from a standard deck of 52 cards. We both have 5 cards in our hands. We see that we have 3 spades in our hand. What is the probability that our opponent has no spades in their hand, given we have 3 spades?</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32" name="Shape 432"/>
        <p:cNvGrpSpPr/>
        <p:nvPr/>
      </p:nvGrpSpPr>
      <p:grpSpPr>
        <a:xfrm>
          <a:off x="0" y="0"/>
          <a:ext cx="0" cy="0"/>
          <a:chOff x="0" y="0"/>
          <a:chExt cx="0" cy="0"/>
        </a:xfrm>
      </p:grpSpPr>
      <p:pic>
        <p:nvPicPr>
          <p:cNvPr id="433" name="Google Shape;433;g2094274abf3_0_200"/>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434" name="Google Shape;434;g2094274abf3_0_200"/>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435" name="Google Shape;435;g2094274abf3_0_20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36" name="Google Shape;436;g2094274abf3_0_200"/>
          <p:cNvSpPr txBox="1"/>
          <p:nvPr/>
        </p:nvSpPr>
        <p:spPr>
          <a:xfrm>
            <a:off x="161100" y="413553"/>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1" i="0" sz="2900" u="none" cap="none" strike="noStrike">
              <a:solidFill>
                <a:schemeClr val="lt2"/>
              </a:solidFill>
              <a:latin typeface="Inter"/>
              <a:ea typeface="Inter"/>
              <a:cs typeface="Inter"/>
              <a:sym typeface="Inter"/>
            </a:endParaRPr>
          </a:p>
        </p:txBody>
      </p:sp>
      <p:sp>
        <p:nvSpPr>
          <p:cNvPr id="437" name="Google Shape;437;g2094274abf3_0_200"/>
          <p:cNvSpPr txBox="1"/>
          <p:nvPr/>
        </p:nvSpPr>
        <p:spPr>
          <a:xfrm>
            <a:off x="161100" y="37794"/>
            <a:ext cx="8755200" cy="5156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Suppose we roll three fair six-sided dice. Compute the conditional probability that the first die shows 4, given that the sum of the three numbers showing is 12.</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(The Monty Hall problem) Suppose there are three doors, labeled A, B, and C. A new car is behind one of the three doors, but you don’t know which. You select one of the doors, say, door A. The host then opens one of doors B or C, as follows: If the car is behind B, then they open C; if the car is behind C, then they open B; if the car is behind A, then they open either B or C with probability 1/2 each. (In any case, the door opened by the host will not have the car behind it.) The host then gives you the option of either sticking with your original door choice (i.e., A), or switching to the remaining unopened door (i.e., whichever of B or C the host did not open). You then win (i.e., get to keep the car) if and only if the car is behind your final door selection. </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41" name="Shape 441"/>
        <p:cNvGrpSpPr/>
        <p:nvPr/>
      </p:nvGrpSpPr>
      <p:grpSpPr>
        <a:xfrm>
          <a:off x="0" y="0"/>
          <a:ext cx="0" cy="0"/>
          <a:chOff x="0" y="0"/>
          <a:chExt cx="0" cy="0"/>
        </a:xfrm>
      </p:grpSpPr>
      <p:pic>
        <p:nvPicPr>
          <p:cNvPr id="442" name="Google Shape;442;g2094274abf3_0_208"/>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443" name="Google Shape;443;g2094274abf3_0_208"/>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444" name="Google Shape;444;g2094274abf3_0_20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45" name="Google Shape;445;g2094274abf3_0_208"/>
          <p:cNvSpPr txBox="1"/>
          <p:nvPr/>
        </p:nvSpPr>
        <p:spPr>
          <a:xfrm>
            <a:off x="260650" y="472318"/>
            <a:ext cx="8233500" cy="4371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(a) If you stick with your original choice (i.e., door A), conditional on the host having opened door B, then what is your probability of winning?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(b) If you switch to the remaining door (i.e., door C), conditional on the host having opened door B, then what is your probability of winning?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(c) Do you find the result of parts (a) and (b) surprising? How could you design a physical experiment to verify the result?</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Suppose you are able to repeat an experiment many times, and you wish to check whether or not two events are independent. How might you go about this?</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49" name="Shape 449"/>
        <p:cNvGrpSpPr/>
        <p:nvPr/>
      </p:nvGrpSpPr>
      <p:grpSpPr>
        <a:xfrm>
          <a:off x="0" y="0"/>
          <a:ext cx="0" cy="0"/>
          <a:chOff x="0" y="0"/>
          <a:chExt cx="0" cy="0"/>
        </a:xfrm>
      </p:grpSpPr>
      <p:pic>
        <p:nvPicPr>
          <p:cNvPr id="450" name="Google Shape;450;g2094274abf3_0_232"/>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451" name="Google Shape;451;g2094274abf3_0_232"/>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452" name="Google Shape;452;g2094274abf3_0_23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53" name="Google Shape;453;g2094274abf3_0_232"/>
          <p:cNvSpPr txBox="1"/>
          <p:nvPr/>
        </p:nvSpPr>
        <p:spPr>
          <a:xfrm>
            <a:off x="186500" y="336136"/>
            <a:ext cx="8233500" cy="3193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Let us turn our attention to the coin dice experiment we ran earlier. We tossed a coin and then throw the dice. Do you think the coin influences the dice throw somehow? In other words, is it possible that the outcome of one event increases or decreases the probability of the other one? In our previous experiment we concluded that if we know that the ball we pulled out is blue, it means we had a higher chance of picking urn#2. Can we say anything about the probability of the dice turning up 3 increases if we have a head in the toss?</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57" name="Shape 457"/>
        <p:cNvGrpSpPr/>
        <p:nvPr/>
      </p:nvGrpSpPr>
      <p:grpSpPr>
        <a:xfrm>
          <a:off x="0" y="0"/>
          <a:ext cx="0" cy="0"/>
          <a:chOff x="0" y="0"/>
          <a:chExt cx="0" cy="0"/>
        </a:xfrm>
      </p:grpSpPr>
      <p:pic>
        <p:nvPicPr>
          <p:cNvPr id="458" name="Google Shape;458;g2094274abf3_0_240"/>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459" name="Google Shape;459;g2094274abf3_0_240"/>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460" name="Google Shape;460;g2094274abf3_0_24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61" name="Google Shape;461;g2094274abf3_0_240"/>
          <p:cNvSpPr txBox="1"/>
          <p:nvPr/>
        </p:nvSpPr>
        <p:spPr>
          <a:xfrm>
            <a:off x="161100" y="413553"/>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2"/>
                </a:solidFill>
                <a:latin typeface="Inter"/>
                <a:ea typeface="Inter"/>
                <a:cs typeface="Inter"/>
                <a:sym typeface="Inter"/>
              </a:rPr>
              <a:t>Independence of Events</a:t>
            </a:r>
            <a:endParaRPr b="1" i="0" sz="2900" u="none" cap="none" strike="noStrike">
              <a:solidFill>
                <a:schemeClr val="lt2"/>
              </a:solidFill>
              <a:latin typeface="Inter"/>
              <a:ea typeface="Inter"/>
              <a:cs typeface="Inter"/>
              <a:sym typeface="Inter"/>
            </a:endParaRPr>
          </a:p>
        </p:txBody>
      </p:sp>
      <p:sp>
        <p:nvSpPr>
          <p:cNvPr id="462" name="Google Shape;462;g2094274abf3_0_240"/>
          <p:cNvSpPr txBox="1"/>
          <p:nvPr/>
        </p:nvSpPr>
        <p:spPr>
          <a:xfrm>
            <a:off x="161100" y="1044761"/>
            <a:ext cx="8233500" cy="3978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Let event A = heads</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And event B = dice 3</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P(A) = 1/2 and P(B) = 1/6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P(B|A) = P(A∩B)/P(A) = (1/12) / (1/2) = 1/6</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So we have P(B|A) = P(B).</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So the event A has no influence on the outcome of B.</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P(B|A) = P(B)</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P(A∩B)/P(A) = P(B)</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P(A∩B) = P(A)P(B)</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Here A and B are independent events.</a:t>
            </a:r>
            <a:endParaRPr b="1" i="0" sz="1700" u="none" cap="none" strike="noStrike">
              <a:solidFill>
                <a:schemeClr val="lt1"/>
              </a:solidFill>
              <a:latin typeface="Inter SemiBold"/>
              <a:ea typeface="Inter SemiBold"/>
              <a:cs typeface="Inter SemiBold"/>
              <a:sym typeface="Inter SemiBold"/>
            </a:endParaRPr>
          </a:p>
        </p:txBody>
      </p:sp>
      <p:sp>
        <p:nvSpPr>
          <p:cNvPr id="463" name="Google Shape;463;g2094274abf3_0_240"/>
          <p:cNvSpPr/>
          <p:nvPr/>
        </p:nvSpPr>
        <p:spPr>
          <a:xfrm>
            <a:off x="186200" y="4191350"/>
            <a:ext cx="2089500" cy="400200"/>
          </a:xfrm>
          <a:prstGeom prst="rect">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67" name="Shape 467"/>
        <p:cNvGrpSpPr/>
        <p:nvPr/>
      </p:nvGrpSpPr>
      <p:grpSpPr>
        <a:xfrm>
          <a:off x="0" y="0"/>
          <a:ext cx="0" cy="0"/>
          <a:chOff x="0" y="0"/>
          <a:chExt cx="0" cy="0"/>
        </a:xfrm>
      </p:grpSpPr>
      <p:pic>
        <p:nvPicPr>
          <p:cNvPr id="468" name="Google Shape;468;g2094274abf3_0_248"/>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469" name="Google Shape;469;g2094274abf3_0_248"/>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470" name="Google Shape;470;g2094274abf3_0_24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71" name="Google Shape;471;g2094274abf3_0_248"/>
          <p:cNvSpPr txBox="1"/>
          <p:nvPr/>
        </p:nvSpPr>
        <p:spPr>
          <a:xfrm>
            <a:off x="161100" y="413553"/>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2"/>
                </a:solidFill>
                <a:latin typeface="Inter"/>
                <a:ea typeface="Inter"/>
                <a:cs typeface="Inter"/>
                <a:sym typeface="Inter"/>
              </a:rPr>
              <a:t>Quick summary of conditional probabilities</a:t>
            </a:r>
            <a:endParaRPr b="1" i="0" sz="2900" u="none" cap="none" strike="noStrike">
              <a:solidFill>
                <a:schemeClr val="lt2"/>
              </a:solidFill>
              <a:latin typeface="Inter"/>
              <a:ea typeface="Inter"/>
              <a:cs typeface="Inter"/>
              <a:sym typeface="Inter"/>
            </a:endParaRPr>
          </a:p>
        </p:txBody>
      </p:sp>
      <p:sp>
        <p:nvSpPr>
          <p:cNvPr id="472" name="Google Shape;472;g2094274abf3_0_248"/>
          <p:cNvSpPr txBox="1"/>
          <p:nvPr/>
        </p:nvSpPr>
        <p:spPr>
          <a:xfrm>
            <a:off x="346650" y="1163636"/>
            <a:ext cx="8233500" cy="3193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Conditional probability measures the probability that A occurs given that B occurs; it is given by P(A| B) = P(A ∩ B)/P(B).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Conditional probability satisfies its own law of total probability. (Conditional Probabilities add up to 1)</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Events are independent if they have no effect on each other’s probabilities. Formally, this means that P(A ∩ B) = P(A)P(B).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If A and B are independent, and P(A)&gt;0andP(B)&gt;0, then P(A|B) = P(A) and P(B| A) = P(B)</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76" name="Shape 476"/>
        <p:cNvGrpSpPr/>
        <p:nvPr/>
      </p:nvGrpSpPr>
      <p:grpSpPr>
        <a:xfrm>
          <a:off x="0" y="0"/>
          <a:ext cx="0" cy="0"/>
          <a:chOff x="0" y="0"/>
          <a:chExt cx="0" cy="0"/>
        </a:xfrm>
      </p:grpSpPr>
      <p:pic>
        <p:nvPicPr>
          <p:cNvPr id="477" name="Google Shape;477;g2094274abf3_0_261"/>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478" name="Google Shape;478;g2094274abf3_0_261"/>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479" name="Google Shape;479;g2094274abf3_0_261"/>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80" name="Google Shape;480;g2094274abf3_0_261"/>
          <p:cNvSpPr txBox="1"/>
          <p:nvPr/>
        </p:nvSpPr>
        <p:spPr>
          <a:xfrm>
            <a:off x="161100" y="413553"/>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2"/>
                </a:solidFill>
                <a:latin typeface="Inter"/>
                <a:ea typeface="Inter"/>
                <a:cs typeface="Inter"/>
                <a:sym typeface="Inter"/>
              </a:rPr>
              <a:t>Independence of Events - Exercise</a:t>
            </a:r>
            <a:endParaRPr b="1" i="0" sz="2900" u="none" cap="none" strike="noStrike">
              <a:solidFill>
                <a:schemeClr val="lt2"/>
              </a:solidFill>
              <a:latin typeface="Inter"/>
              <a:ea typeface="Inter"/>
              <a:cs typeface="Inter"/>
              <a:sym typeface="Inter"/>
            </a:endParaRPr>
          </a:p>
        </p:txBody>
      </p:sp>
      <p:sp>
        <p:nvSpPr>
          <p:cNvPr id="481" name="Google Shape;481;g2094274abf3_0_261"/>
          <p:cNvSpPr txBox="1"/>
          <p:nvPr/>
        </p:nvSpPr>
        <p:spPr>
          <a:xfrm>
            <a:off x="161100" y="1044761"/>
            <a:ext cx="8233500" cy="3586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Suppose we roll two fair six-sided dice, one red and one blue. Let A be the event that the two dice show the same value. Let B be the event that the sum of the two dice is equal to 12. Let C be the event that the red die shows 4. Let D be the event that the blue die shows 4.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(a) Are A and B independent?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(b) Are A and C independent?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(c) Are A and D independent?</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 (d) Are C and D independent?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(e) Are A, C,and D all independent?</a:t>
            </a:r>
            <a:endParaRPr b="1" i="0" sz="17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85" name="Shape 485"/>
        <p:cNvGrpSpPr/>
        <p:nvPr/>
      </p:nvGrpSpPr>
      <p:grpSpPr>
        <a:xfrm>
          <a:off x="0" y="0"/>
          <a:ext cx="0" cy="0"/>
          <a:chOff x="0" y="0"/>
          <a:chExt cx="0" cy="0"/>
        </a:xfrm>
      </p:grpSpPr>
      <p:pic>
        <p:nvPicPr>
          <p:cNvPr id="486" name="Google Shape;486;g2094274abf3_0_271"/>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487" name="Google Shape;487;g2094274abf3_0_271"/>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488" name="Google Shape;488;g2094274abf3_0_271"/>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89" name="Google Shape;489;g2094274abf3_0_271"/>
          <p:cNvSpPr txBox="1"/>
          <p:nvPr/>
        </p:nvSpPr>
        <p:spPr>
          <a:xfrm>
            <a:off x="161100" y="413553"/>
            <a:ext cx="8604600" cy="107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2"/>
                </a:solidFill>
                <a:latin typeface="Inter"/>
                <a:ea typeface="Inter"/>
                <a:cs typeface="Inter"/>
                <a:sym typeface="Inter"/>
              </a:rPr>
              <a:t>Now that we know the basics of Probability and Statistics</a:t>
            </a:r>
            <a:endParaRPr b="1" i="0" sz="2900" u="none" cap="none" strike="noStrike">
              <a:solidFill>
                <a:schemeClr val="lt2"/>
              </a:solidFill>
              <a:latin typeface="Inter"/>
              <a:ea typeface="Inter"/>
              <a:cs typeface="Inter"/>
              <a:sym typeface="Inter"/>
            </a:endParaRPr>
          </a:p>
        </p:txBody>
      </p:sp>
      <p:sp>
        <p:nvSpPr>
          <p:cNvPr id="490" name="Google Shape;490;g2094274abf3_0_271"/>
          <p:cNvSpPr txBox="1"/>
          <p:nvPr/>
        </p:nvSpPr>
        <p:spPr>
          <a:xfrm>
            <a:off x="161100" y="1490861"/>
            <a:ext cx="8233500" cy="2801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Let’s think of a case where a neurologist is testing the effects of a drug she developed, on the response time of rats. She injected 100 rats with a unit dose of the drug, and subjected each to a neural stimulus. She recorded the response times of each rat. She knows that the mean response time for rats without the drug is 1.2 seconds. The mean response of the 100 rats is 1.05 seconds with a standard deviation of 0.5 seconds. Do you think the drug has an effect?</a:t>
            </a:r>
            <a:endParaRPr b="1" i="0" sz="17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91" name="Shape 91"/>
        <p:cNvGrpSpPr/>
        <p:nvPr/>
      </p:nvGrpSpPr>
      <p:grpSpPr>
        <a:xfrm>
          <a:off x="0" y="0"/>
          <a:ext cx="0" cy="0"/>
          <a:chOff x="0" y="0"/>
          <a:chExt cx="0" cy="0"/>
        </a:xfrm>
      </p:grpSpPr>
      <p:pic>
        <p:nvPicPr>
          <p:cNvPr id="92" name="Google Shape;92;g2094274abf3_0_9"/>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93" name="Google Shape;93;g2094274abf3_0_9"/>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94" name="Google Shape;94;g2094274abf3_0_9"/>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95" name="Google Shape;95;g2094274abf3_0_9"/>
          <p:cNvSpPr txBox="1"/>
          <p:nvPr/>
        </p:nvSpPr>
        <p:spPr>
          <a:xfrm>
            <a:off x="256926" y="1240600"/>
            <a:ext cx="8613900" cy="2539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A friend tells you that he has 3 cards, one red on both sides, one black on both sides, and one red on one side and black on the other. He mixes the three cards and pulls out a card and shows you one side, which is red. He then offers to bet $4 against your $3 that the other side is also red.</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Should you take this bet?</a:t>
            </a:r>
            <a:endParaRPr b="1" i="0" sz="1800" u="none" cap="none" strike="noStrike">
              <a:solidFill>
                <a:schemeClr val="lt1"/>
              </a:solidFill>
              <a:latin typeface="Inter SemiBold"/>
              <a:ea typeface="Inter SemiBold"/>
              <a:cs typeface="Inter SemiBold"/>
              <a:sym typeface="Inter SemiBold"/>
            </a:endParaRPr>
          </a:p>
        </p:txBody>
      </p:sp>
      <p:sp>
        <p:nvSpPr>
          <p:cNvPr id="96" name="Google Shape;96;g2094274abf3_0_9"/>
          <p:cNvSpPr txBox="1"/>
          <p:nvPr/>
        </p:nvSpPr>
        <p:spPr>
          <a:xfrm>
            <a:off x="359043" y="481423"/>
            <a:ext cx="7499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1" i="0" lang="en" sz="2600" u="none" cap="none" strike="noStrike">
                <a:solidFill>
                  <a:schemeClr val="lt1"/>
                </a:solidFill>
                <a:latin typeface="Arial"/>
                <a:ea typeface="Arial"/>
                <a:cs typeface="Arial"/>
                <a:sym typeface="Arial"/>
              </a:rPr>
              <a:t>Let us take another scenario:</a:t>
            </a:r>
            <a:endParaRPr b="1" i="0" sz="2600" u="none" cap="none" strike="noStrike">
              <a:solidFill>
                <a:srgbClr val="000000"/>
              </a:solidFill>
              <a:latin typeface="Fjalla One"/>
              <a:ea typeface="Fjalla One"/>
              <a:cs typeface="Fjalla One"/>
              <a:sym typeface="Fjalla On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94" name="Shape 494"/>
        <p:cNvGrpSpPr/>
        <p:nvPr/>
      </p:nvGrpSpPr>
      <p:grpSpPr>
        <a:xfrm>
          <a:off x="0" y="0"/>
          <a:ext cx="0" cy="0"/>
          <a:chOff x="0" y="0"/>
          <a:chExt cx="0" cy="0"/>
        </a:xfrm>
      </p:grpSpPr>
      <p:pic>
        <p:nvPicPr>
          <p:cNvPr id="495" name="Google Shape;495;g2094274abf3_0_279"/>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496" name="Google Shape;496;g2094274abf3_0_279"/>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497" name="Google Shape;497;g2094274abf3_0_279"/>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98" name="Google Shape;498;g2094274abf3_0_279"/>
          <p:cNvSpPr txBox="1"/>
          <p:nvPr/>
        </p:nvSpPr>
        <p:spPr>
          <a:xfrm>
            <a:off x="161100" y="413553"/>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2"/>
                </a:solidFill>
                <a:latin typeface="Inter"/>
                <a:ea typeface="Inter"/>
                <a:cs typeface="Inter"/>
                <a:sym typeface="Inter"/>
              </a:rPr>
              <a:t>Introducing statistical tests</a:t>
            </a:r>
            <a:endParaRPr b="1" i="0" sz="2900" u="none" cap="none" strike="noStrike">
              <a:solidFill>
                <a:schemeClr val="lt2"/>
              </a:solidFill>
              <a:latin typeface="Inter"/>
              <a:ea typeface="Inter"/>
              <a:cs typeface="Inter"/>
              <a:sym typeface="Inter"/>
            </a:endParaRPr>
          </a:p>
        </p:txBody>
      </p:sp>
      <p:sp>
        <p:nvSpPr>
          <p:cNvPr id="499" name="Google Shape;499;g2094274abf3_0_279"/>
          <p:cNvSpPr txBox="1"/>
          <p:nvPr/>
        </p:nvSpPr>
        <p:spPr>
          <a:xfrm>
            <a:off x="161100" y="1044761"/>
            <a:ext cx="8233500" cy="1623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We can determine if the drug actually introduced any changes to the rat’s response time by performing statistical test on the data. Basically we try to find the probability of the new mean’s deviation from the original mean.</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Recall that a normal distribution looks like this:</a:t>
            </a:r>
            <a:endParaRPr b="1" i="0" sz="1700" u="none" cap="none" strike="noStrike">
              <a:solidFill>
                <a:srgbClr val="FFFFFF"/>
              </a:solidFill>
              <a:latin typeface="Inter SemiBold"/>
              <a:ea typeface="Inter SemiBold"/>
              <a:cs typeface="Inter SemiBold"/>
              <a:sym typeface="Inter SemiBold"/>
            </a:endParaRPr>
          </a:p>
        </p:txBody>
      </p:sp>
      <p:pic>
        <p:nvPicPr>
          <p:cNvPr id="500" name="Google Shape;500;g2094274abf3_0_279"/>
          <p:cNvPicPr preferRelativeResize="0"/>
          <p:nvPr/>
        </p:nvPicPr>
        <p:blipFill rotWithShape="1">
          <a:blip r:embed="rId6">
            <a:alphaModFix/>
          </a:blip>
          <a:srcRect b="0" l="0" r="0" t="0"/>
          <a:stretch/>
        </p:blipFill>
        <p:spPr>
          <a:xfrm>
            <a:off x="2641992" y="2656201"/>
            <a:ext cx="3271733" cy="24193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04" name="Shape 504"/>
        <p:cNvGrpSpPr/>
        <p:nvPr/>
      </p:nvGrpSpPr>
      <p:grpSpPr>
        <a:xfrm>
          <a:off x="0" y="0"/>
          <a:ext cx="0" cy="0"/>
          <a:chOff x="0" y="0"/>
          <a:chExt cx="0" cy="0"/>
        </a:xfrm>
      </p:grpSpPr>
      <p:pic>
        <p:nvPicPr>
          <p:cNvPr id="505" name="Google Shape;505;g2094274abf3_0_287"/>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506" name="Google Shape;506;g2094274abf3_0_287"/>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507" name="Google Shape;507;g2094274abf3_0_287"/>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08" name="Google Shape;508;g2094274abf3_0_287"/>
          <p:cNvSpPr txBox="1"/>
          <p:nvPr/>
        </p:nvSpPr>
        <p:spPr>
          <a:xfrm>
            <a:off x="161100" y="261153"/>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2"/>
                </a:solidFill>
                <a:latin typeface="Inter"/>
                <a:ea typeface="Inter"/>
                <a:cs typeface="Inter"/>
                <a:sym typeface="Inter"/>
              </a:rPr>
              <a:t>Hypothesis testing</a:t>
            </a:r>
            <a:endParaRPr b="1" i="0" sz="2900" u="none" cap="none" strike="noStrike">
              <a:solidFill>
                <a:schemeClr val="lt2"/>
              </a:solidFill>
              <a:latin typeface="Inter"/>
              <a:ea typeface="Inter"/>
              <a:cs typeface="Inter"/>
              <a:sym typeface="Inter"/>
            </a:endParaRPr>
          </a:p>
        </p:txBody>
      </p:sp>
      <p:sp>
        <p:nvSpPr>
          <p:cNvPr id="509" name="Google Shape;509;g2094274abf3_0_287"/>
          <p:cNvSpPr txBox="1"/>
          <p:nvPr/>
        </p:nvSpPr>
        <p:spPr>
          <a:xfrm>
            <a:off x="161100" y="739950"/>
            <a:ext cx="8604600" cy="4371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So let us come up with a hypothesis. The default hypothesis would be that the drug has no effects. We call this the null hypothesis, denoted as H</a:t>
            </a:r>
            <a:r>
              <a:rPr b="1" baseline="-25000" i="0" lang="en" sz="1700" u="none" cap="none" strike="noStrike">
                <a:solidFill>
                  <a:srgbClr val="FFFFFF"/>
                </a:solidFill>
                <a:latin typeface="Inter SemiBold"/>
                <a:ea typeface="Inter SemiBold"/>
                <a:cs typeface="Inter SemiBold"/>
                <a:sym typeface="Inter SemiBold"/>
              </a:rPr>
              <a:t>0</a:t>
            </a:r>
            <a:r>
              <a:rPr b="1" i="0" lang="en" sz="1700" u="none" cap="none" strike="noStrike">
                <a:solidFill>
                  <a:srgbClr val="FFFFFF"/>
                </a:solidFill>
                <a:latin typeface="Inter SemiBold"/>
                <a:ea typeface="Inter SemiBold"/>
                <a:cs typeface="Inter SemiBold"/>
                <a:sym typeface="Inter SemiBold"/>
              </a:rPr>
              <a:t>.</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H</a:t>
            </a:r>
            <a:r>
              <a:rPr b="1" baseline="-25000" i="0" lang="en" sz="1700" u="none" cap="none" strike="noStrike">
                <a:solidFill>
                  <a:srgbClr val="FFFFFF"/>
                </a:solidFill>
                <a:latin typeface="Inter SemiBold"/>
                <a:ea typeface="Inter SemiBold"/>
                <a:cs typeface="Inter SemiBold"/>
                <a:sym typeface="Inter SemiBold"/>
              </a:rPr>
              <a:t>0</a:t>
            </a:r>
            <a:r>
              <a:rPr b="1" i="0" lang="en" sz="1700" u="none" cap="none" strike="noStrike">
                <a:solidFill>
                  <a:srgbClr val="FFFFFF"/>
                </a:solidFill>
                <a:latin typeface="Inter SemiBold"/>
                <a:ea typeface="Inter SemiBold"/>
                <a:cs typeface="Inter SemiBold"/>
                <a:sym typeface="Inter SemiBold"/>
              </a:rPr>
              <a:t>: Drug has no effect.</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And our other/alternative hypothesis would be that the drug has some effect.</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H</a:t>
            </a:r>
            <a:r>
              <a:rPr b="1" baseline="-25000" i="0" lang="en" sz="1700" u="none" cap="none" strike="noStrike">
                <a:solidFill>
                  <a:srgbClr val="FFFFFF"/>
                </a:solidFill>
                <a:latin typeface="Inter SemiBold"/>
                <a:ea typeface="Inter SemiBold"/>
                <a:cs typeface="Inter SemiBold"/>
                <a:sym typeface="Inter SemiBold"/>
              </a:rPr>
              <a:t>1</a:t>
            </a:r>
            <a:r>
              <a:rPr b="1" i="0" lang="en" sz="1700" u="none" cap="none" strike="noStrike">
                <a:solidFill>
                  <a:srgbClr val="FFFFFF"/>
                </a:solidFill>
                <a:latin typeface="Inter SemiBold"/>
                <a:ea typeface="Inter SemiBold"/>
                <a:cs typeface="Inter SemiBold"/>
                <a:sym typeface="Inter SemiBold"/>
              </a:rPr>
              <a:t>: Drug has effect.</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So if the drug has no effect then the new mean should have very high probability of being near the original mean.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Let us approximate the </a:t>
            </a:r>
            <a:r>
              <a:rPr b="1" i="0" lang="en" sz="1700" u="none" cap="none" strike="noStrike">
                <a:solidFill>
                  <a:schemeClr val="lt1"/>
                </a:solidFill>
                <a:latin typeface="Inter SemiBold"/>
                <a:ea typeface="Inter SemiBold"/>
                <a:cs typeface="Inter SemiBold"/>
                <a:sym typeface="Inter SemiBold"/>
              </a:rPr>
              <a:t>sampling distribution </a:t>
            </a:r>
            <a:r>
              <a:rPr b="1" i="0" lang="en" sz="1700" u="none" cap="none" strike="noStrike">
                <a:solidFill>
                  <a:srgbClr val="FFFFFF"/>
                </a:solidFill>
                <a:latin typeface="Inter SemiBold"/>
                <a:ea typeface="Inter SemiBold"/>
                <a:cs typeface="Inter SemiBold"/>
                <a:sym typeface="Inter SemiBold"/>
              </a:rPr>
              <a:t>standard deviation using our population standard deviation. Since our sample size is large enough, we can approximate the sampling distribution standard deviation σ = population standard deviation/√N. N = 100, in our case.</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13" name="Shape 513"/>
        <p:cNvGrpSpPr/>
        <p:nvPr/>
      </p:nvGrpSpPr>
      <p:grpSpPr>
        <a:xfrm>
          <a:off x="0" y="0"/>
          <a:ext cx="0" cy="0"/>
          <a:chOff x="0" y="0"/>
          <a:chExt cx="0" cy="0"/>
        </a:xfrm>
      </p:grpSpPr>
      <p:pic>
        <p:nvPicPr>
          <p:cNvPr id="514" name="Google Shape;514;g2094274abf3_0_295"/>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515" name="Google Shape;515;g2094274abf3_0_295"/>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516" name="Google Shape;516;g2094274abf3_0_295"/>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17" name="Google Shape;517;g2094274abf3_0_295"/>
          <p:cNvSpPr txBox="1"/>
          <p:nvPr/>
        </p:nvSpPr>
        <p:spPr>
          <a:xfrm>
            <a:off x="161100" y="198601"/>
            <a:ext cx="8233500" cy="3193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So σ</a:t>
            </a:r>
            <a:r>
              <a:rPr b="1" baseline="-25000" i="0" lang="en" sz="1700" u="none" cap="none" strike="noStrike">
                <a:solidFill>
                  <a:schemeClr val="lt1"/>
                </a:solidFill>
                <a:latin typeface="Inter SemiBold"/>
                <a:ea typeface="Inter SemiBold"/>
                <a:cs typeface="Inter SemiBold"/>
                <a:sym typeface="Inter SemiBold"/>
              </a:rPr>
              <a:t>x</a:t>
            </a:r>
            <a:r>
              <a:rPr b="1" i="0" lang="en" sz="1700" u="none" cap="none" strike="noStrike">
                <a:solidFill>
                  <a:schemeClr val="lt1"/>
                </a:solidFill>
                <a:latin typeface="Inter SemiBold"/>
                <a:ea typeface="Inter SemiBold"/>
                <a:cs typeface="Inter SemiBold"/>
                <a:sym typeface="Inter SemiBold"/>
              </a:rPr>
              <a:t>=0.5/√100 = 0.05</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We can now convert the difference between the two means into z value.</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z  = (1.05-1.2)/0.05 = -3</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We can then calculate the probability of the z value by considering the normal distribution curve.</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P-value = P(|z|&gt;=3) = 0.3%</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Since the p-value is less than 5%, we reject the null hypothesis and conclude that H</a:t>
            </a:r>
            <a:r>
              <a:rPr b="1" baseline="-25000" i="0" lang="en" sz="1700" u="none" cap="none" strike="noStrike">
                <a:solidFill>
                  <a:schemeClr val="lt1"/>
                </a:solidFill>
                <a:latin typeface="Inter SemiBold"/>
                <a:ea typeface="Inter SemiBold"/>
                <a:cs typeface="Inter SemiBold"/>
                <a:sym typeface="Inter SemiBold"/>
              </a:rPr>
              <a:t>1</a:t>
            </a:r>
            <a:r>
              <a:rPr b="1" i="0" lang="en" sz="1700" u="none" cap="none" strike="noStrike">
                <a:solidFill>
                  <a:schemeClr val="lt1"/>
                </a:solidFill>
                <a:latin typeface="Inter SemiBold"/>
                <a:ea typeface="Inter SemiBold"/>
                <a:cs typeface="Inter SemiBold"/>
                <a:sym typeface="Inter SemiBold"/>
              </a:rPr>
              <a:t> must be true.</a:t>
            </a:r>
            <a:endParaRPr b="1" i="0" sz="17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21" name="Shape 521"/>
        <p:cNvGrpSpPr/>
        <p:nvPr/>
      </p:nvGrpSpPr>
      <p:grpSpPr>
        <a:xfrm>
          <a:off x="0" y="0"/>
          <a:ext cx="0" cy="0"/>
          <a:chOff x="0" y="0"/>
          <a:chExt cx="0" cy="0"/>
        </a:xfrm>
      </p:grpSpPr>
      <p:pic>
        <p:nvPicPr>
          <p:cNvPr id="522" name="Google Shape;522;g2094274abf3_0_303"/>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523" name="Google Shape;523;g2094274abf3_0_303"/>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524" name="Google Shape;524;g2094274abf3_0_303"/>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25" name="Google Shape;525;g2094274abf3_0_303"/>
          <p:cNvSpPr txBox="1"/>
          <p:nvPr/>
        </p:nvSpPr>
        <p:spPr>
          <a:xfrm>
            <a:off x="161100" y="413553"/>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2"/>
                </a:solidFill>
                <a:latin typeface="Inter"/>
                <a:ea typeface="Inter"/>
                <a:cs typeface="Inter"/>
                <a:sym typeface="Inter"/>
              </a:rPr>
              <a:t>Tail tests</a:t>
            </a:r>
            <a:endParaRPr b="1" i="0" sz="2900" u="none" cap="none" strike="noStrike">
              <a:solidFill>
                <a:schemeClr val="lt2"/>
              </a:solidFill>
              <a:latin typeface="Inter"/>
              <a:ea typeface="Inter"/>
              <a:cs typeface="Inter"/>
              <a:sym typeface="Inter"/>
            </a:endParaRPr>
          </a:p>
        </p:txBody>
      </p:sp>
      <p:sp>
        <p:nvSpPr>
          <p:cNvPr id="526" name="Google Shape;526;g2094274abf3_0_303"/>
          <p:cNvSpPr txBox="1"/>
          <p:nvPr/>
        </p:nvSpPr>
        <p:spPr>
          <a:xfrm>
            <a:off x="161100" y="1044761"/>
            <a:ext cx="8233500" cy="3193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In our previous example, we found out what the probability of z was below -3 and above +3, denoted by P(|z| &gt;= 3). This is called a two tailed test, as we are considering both side of the normal distribution.</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We can also perform a one tailed test, where we only consider one side of the normal distribution.</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We can calculate this by P(z &lt;= -3) = 0.15%. Even with our one tailed assumption, we can see that the probability is still very low (as compared to 2.5%). Hence, we still reject the null hypothesis.</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30" name="Shape 530"/>
        <p:cNvGrpSpPr/>
        <p:nvPr/>
      </p:nvGrpSpPr>
      <p:grpSpPr>
        <a:xfrm>
          <a:off x="0" y="0"/>
          <a:ext cx="0" cy="0"/>
          <a:chOff x="0" y="0"/>
          <a:chExt cx="0" cy="0"/>
        </a:xfrm>
      </p:grpSpPr>
      <p:pic>
        <p:nvPicPr>
          <p:cNvPr id="531" name="Google Shape;531;g1d1983318e7_1_1"/>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532" name="Google Shape;532;g1d1983318e7_1_1"/>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533" name="Google Shape;533;g1d1983318e7_1_1"/>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34" name="Google Shape;534;g1d1983318e7_1_1"/>
          <p:cNvSpPr txBox="1"/>
          <p:nvPr/>
        </p:nvSpPr>
        <p:spPr>
          <a:xfrm>
            <a:off x="161100" y="413553"/>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2"/>
                </a:solidFill>
                <a:latin typeface="Inter"/>
                <a:ea typeface="Inter"/>
                <a:cs typeface="Inter"/>
                <a:sym typeface="Inter"/>
              </a:rPr>
              <a:t>Z-statistics vs T-statistics</a:t>
            </a:r>
            <a:endParaRPr b="1" i="0" sz="2900" u="none" cap="none" strike="noStrike">
              <a:solidFill>
                <a:schemeClr val="lt2"/>
              </a:solidFill>
              <a:latin typeface="Inter"/>
              <a:ea typeface="Inter"/>
              <a:cs typeface="Inter"/>
              <a:sym typeface="Inter"/>
            </a:endParaRPr>
          </a:p>
        </p:txBody>
      </p:sp>
      <p:sp>
        <p:nvSpPr>
          <p:cNvPr id="535" name="Google Shape;535;g1d1983318e7_1_1"/>
          <p:cNvSpPr txBox="1"/>
          <p:nvPr/>
        </p:nvSpPr>
        <p:spPr>
          <a:xfrm>
            <a:off x="161100" y="1044761"/>
            <a:ext cx="8233500" cy="3193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When we have a large sample size, typically greater than 30, we can assume normal distribution and calculate the Z-statistics as we looked in our previous slides.</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But if our sample size is smaller than 30, we approximate it by a t-distribution.</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On the right side, we see how t-distribution</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gradually tends to be normal distribution with</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increasing n.</a:t>
            </a:r>
            <a:endParaRPr b="1" i="0" sz="1700" u="none" cap="none" strike="noStrike">
              <a:solidFill>
                <a:srgbClr val="FFFFFF"/>
              </a:solidFill>
              <a:latin typeface="Inter SemiBold"/>
              <a:ea typeface="Inter SemiBold"/>
              <a:cs typeface="Inter SemiBold"/>
              <a:sym typeface="Inter SemiBold"/>
            </a:endParaRPr>
          </a:p>
        </p:txBody>
      </p:sp>
      <p:pic>
        <p:nvPicPr>
          <p:cNvPr id="536" name="Google Shape;536;g1d1983318e7_1_1"/>
          <p:cNvPicPr preferRelativeResize="0"/>
          <p:nvPr/>
        </p:nvPicPr>
        <p:blipFill rotWithShape="1">
          <a:blip r:embed="rId6">
            <a:alphaModFix/>
          </a:blip>
          <a:srcRect b="0" l="0" r="0" t="0"/>
          <a:stretch/>
        </p:blipFill>
        <p:spPr>
          <a:xfrm>
            <a:off x="5078144" y="2861422"/>
            <a:ext cx="3510734" cy="20163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40" name="Shape 540"/>
        <p:cNvGrpSpPr/>
        <p:nvPr/>
      </p:nvGrpSpPr>
      <p:grpSpPr>
        <a:xfrm>
          <a:off x="0" y="0"/>
          <a:ext cx="0" cy="0"/>
          <a:chOff x="0" y="0"/>
          <a:chExt cx="0" cy="0"/>
        </a:xfrm>
      </p:grpSpPr>
      <p:pic>
        <p:nvPicPr>
          <p:cNvPr id="541" name="Google Shape;541;g1d1983318e7_1_9"/>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542" name="Google Shape;542;g1d1983318e7_1_9"/>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543" name="Google Shape;543;g1d1983318e7_1_9"/>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44" name="Google Shape;544;g1d1983318e7_1_9"/>
          <p:cNvSpPr txBox="1"/>
          <p:nvPr/>
        </p:nvSpPr>
        <p:spPr>
          <a:xfrm>
            <a:off x="161100" y="413553"/>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2"/>
                </a:solidFill>
                <a:latin typeface="Inter"/>
                <a:ea typeface="Inter"/>
                <a:cs typeface="Inter"/>
                <a:sym typeface="Inter"/>
              </a:rPr>
              <a:t>Sample t-test</a:t>
            </a:r>
            <a:endParaRPr b="1" i="0" sz="2900" u="none" cap="none" strike="noStrike">
              <a:solidFill>
                <a:schemeClr val="lt2"/>
              </a:solidFill>
              <a:latin typeface="Inter"/>
              <a:ea typeface="Inter"/>
              <a:cs typeface="Inter"/>
              <a:sym typeface="Inter"/>
            </a:endParaRPr>
          </a:p>
        </p:txBody>
      </p:sp>
      <p:sp>
        <p:nvSpPr>
          <p:cNvPr id="545" name="Google Shape;545;g1d1983318e7_1_9"/>
          <p:cNvSpPr txBox="1"/>
          <p:nvPr/>
        </p:nvSpPr>
        <p:spPr>
          <a:xfrm>
            <a:off x="161100" y="1044761"/>
            <a:ext cx="8233500" cy="2409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The mean emission of all engines of a new design needs to be below 20ppm if the design is to meet new emission standards. 5 engines are manufactured for testing and the emission levels are determined to be:</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15.6, 16.4, 19.4, 20.5, 13.9</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Does our data supply enough evidence to support the hypothesis that the new engine design meet the new standards?</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49" name="Shape 549"/>
        <p:cNvGrpSpPr/>
        <p:nvPr/>
      </p:nvGrpSpPr>
      <p:grpSpPr>
        <a:xfrm>
          <a:off x="0" y="0"/>
          <a:ext cx="0" cy="0"/>
          <a:chOff x="0" y="0"/>
          <a:chExt cx="0" cy="0"/>
        </a:xfrm>
      </p:grpSpPr>
      <p:pic>
        <p:nvPicPr>
          <p:cNvPr id="550" name="Google Shape;550;g1d1983318e7_1_17"/>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551" name="Google Shape;551;g1d1983318e7_1_17"/>
          <p:cNvPicPr preferRelativeResize="0"/>
          <p:nvPr/>
        </p:nvPicPr>
        <p:blipFill rotWithShape="1">
          <a:blip r:embed="rId4">
            <a:alphaModFix/>
          </a:blip>
          <a:srcRect b="0" l="0" r="0" t="0"/>
          <a:stretch/>
        </p:blipFill>
        <p:spPr>
          <a:xfrm>
            <a:off x="8588876" y="4477525"/>
            <a:ext cx="176824" cy="400200"/>
          </a:xfrm>
          <a:prstGeom prst="rect">
            <a:avLst/>
          </a:prstGeom>
          <a:noFill/>
          <a:ln>
            <a:noFill/>
          </a:ln>
        </p:spPr>
      </p:pic>
      <p:sp>
        <p:nvSpPr>
          <p:cNvPr id="552" name="Google Shape;552;g1d1983318e7_1_17"/>
          <p:cNvSpPr txBox="1"/>
          <p:nvPr/>
        </p:nvSpPr>
        <p:spPr>
          <a:xfrm>
            <a:off x="161100" y="130361"/>
            <a:ext cx="8233500" cy="2801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Let calculate the population mean and standard deviation:</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X_mean = (15.6 + 16.4 + 19.4 + 20.5 + 13.9)/5 = 17.16</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 = 2.73</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H</a:t>
            </a:r>
            <a:r>
              <a:rPr b="1" baseline="-25000" i="0" lang="en" sz="1700" u="none" cap="none" strike="noStrike">
                <a:solidFill>
                  <a:srgbClr val="FFFFFF"/>
                </a:solidFill>
                <a:latin typeface="Inter SemiBold"/>
                <a:ea typeface="Inter SemiBold"/>
                <a:cs typeface="Inter SemiBold"/>
                <a:sym typeface="Inter SemiBold"/>
              </a:rPr>
              <a:t>0</a:t>
            </a:r>
            <a:r>
              <a:rPr b="1" i="0" lang="en" sz="1700" u="none" cap="none" strike="noStrike">
                <a:solidFill>
                  <a:srgbClr val="FFFFFF"/>
                </a:solidFill>
                <a:latin typeface="Inter SemiBold"/>
                <a:ea typeface="Inter SemiBold"/>
                <a:cs typeface="Inter SemiBold"/>
                <a:sym typeface="Inter SemiBold"/>
              </a:rPr>
              <a:t>: Don’t meet the standards, mean = 20ppm (受小</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H</a:t>
            </a:r>
            <a:r>
              <a:rPr b="1" baseline="-25000" i="0" lang="en" sz="1700" u="none" cap="none" strike="noStrike">
                <a:solidFill>
                  <a:srgbClr val="FFFFFF"/>
                </a:solidFill>
                <a:latin typeface="Inter SemiBold"/>
                <a:ea typeface="Inter SemiBold"/>
                <a:cs typeface="Inter SemiBold"/>
                <a:sym typeface="Inter SemiBold"/>
              </a:rPr>
              <a:t>1</a:t>
            </a:r>
            <a:r>
              <a:rPr b="1" i="0" lang="en" sz="1700" u="none" cap="none" strike="noStrike">
                <a:solidFill>
                  <a:srgbClr val="FFFFFF"/>
                </a:solidFill>
                <a:latin typeface="Inter SemiBold"/>
                <a:ea typeface="Inter SemiBold"/>
                <a:cs typeface="Inter SemiBold"/>
                <a:sym typeface="Inter SemiBold"/>
              </a:rPr>
              <a:t>: We meet the standards, mean &lt; 20ppm</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Assuming H</a:t>
            </a:r>
            <a:r>
              <a:rPr b="1" baseline="-25000" i="0" lang="en" sz="1700" u="none" cap="none" strike="noStrike">
                <a:solidFill>
                  <a:srgbClr val="FFFFFF"/>
                </a:solidFill>
                <a:latin typeface="Inter SemiBold"/>
                <a:ea typeface="Inter SemiBold"/>
                <a:cs typeface="Inter SemiBold"/>
                <a:sym typeface="Inter SemiBold"/>
              </a:rPr>
              <a:t>0</a:t>
            </a:r>
            <a:r>
              <a:rPr b="1" i="0" lang="en" sz="1700" u="none" cap="none" strike="noStrike">
                <a:solidFill>
                  <a:srgbClr val="FFFFFF"/>
                </a:solidFill>
                <a:latin typeface="Inter SemiBold"/>
                <a:ea typeface="Inter SemiBold"/>
                <a:cs typeface="Inter SemiBold"/>
                <a:sym typeface="Inter SemiBold"/>
              </a:rPr>
              <a:t> is true. We calculate the t-value as following:</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 = (17.16 - 20)/(2.73/√5) = -2.32</a:t>
            </a:r>
            <a:endParaRPr b="1" i="0" sz="1700" u="none" cap="none" strike="noStrike">
              <a:solidFill>
                <a:srgbClr val="FFFFFF"/>
              </a:solidFill>
              <a:latin typeface="Inter SemiBold"/>
              <a:ea typeface="Inter SemiBold"/>
              <a:cs typeface="Inter SemiBold"/>
              <a:sym typeface="Inter SemiBold"/>
            </a:endParaRPr>
          </a:p>
        </p:txBody>
      </p:sp>
      <p:pic>
        <p:nvPicPr>
          <p:cNvPr id="553" name="Google Shape;553;g1d1983318e7_1_17"/>
          <p:cNvPicPr preferRelativeResize="0"/>
          <p:nvPr/>
        </p:nvPicPr>
        <p:blipFill rotWithShape="1">
          <a:blip r:embed="rId5">
            <a:alphaModFix/>
          </a:blip>
          <a:srcRect b="0" l="0" r="0" t="0"/>
          <a:stretch/>
        </p:blipFill>
        <p:spPr>
          <a:xfrm>
            <a:off x="4660650" y="3274575"/>
            <a:ext cx="4483350" cy="1603150"/>
          </a:xfrm>
          <a:prstGeom prst="rect">
            <a:avLst/>
          </a:prstGeom>
          <a:noFill/>
          <a:ln>
            <a:noFill/>
          </a:ln>
        </p:spPr>
      </p:pic>
      <p:sp>
        <p:nvSpPr>
          <p:cNvPr id="554" name="Google Shape;554;g1d1983318e7_1_17"/>
          <p:cNvSpPr txBox="1"/>
          <p:nvPr/>
        </p:nvSpPr>
        <p:spPr>
          <a:xfrm>
            <a:off x="161100" y="2763300"/>
            <a:ext cx="4410900" cy="2409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We lookup the t-statistic for degrees of freedom = (5 - 1) = 4. We see that we have a &lt; 5% probability that t = -2.132 </a:t>
            </a:r>
            <a:r>
              <a:rPr b="1" lang="en" sz="1700">
                <a:solidFill>
                  <a:srgbClr val="FFFFFF"/>
                </a:solidFill>
                <a:latin typeface="Inter SemiBold"/>
                <a:ea typeface="Inter SemiBold"/>
                <a:cs typeface="Inter SemiBold"/>
                <a:sym typeface="Inter SemiBold"/>
              </a:rPr>
              <a:t>&gt;</a:t>
            </a:r>
            <a:r>
              <a:rPr b="1" i="0" lang="en" sz="1700" u="none" cap="none" strike="noStrike">
                <a:solidFill>
                  <a:srgbClr val="FFFFFF"/>
                </a:solidFill>
                <a:latin typeface="Inter SemiBold"/>
                <a:ea typeface="Inter SemiBold"/>
                <a:cs typeface="Inter SemiBold"/>
                <a:sym typeface="Inter SemiBold"/>
              </a:rPr>
              <a:t> -2.</a:t>
            </a:r>
            <a:r>
              <a:rPr b="1" lang="en" sz="1700">
                <a:solidFill>
                  <a:srgbClr val="FFFFFF"/>
                </a:solidFill>
                <a:latin typeface="Inter SemiBold"/>
                <a:ea typeface="Inter SemiBold"/>
                <a:cs typeface="Inter SemiBold"/>
                <a:sym typeface="Inter SemiBold"/>
              </a:rPr>
              <a:t>3</a:t>
            </a:r>
            <a:r>
              <a:rPr b="1" i="0" lang="en" sz="1700" u="none" cap="none" strike="noStrike">
                <a:solidFill>
                  <a:srgbClr val="FFFFFF"/>
                </a:solidFill>
                <a:latin typeface="Inter SemiBold"/>
                <a:ea typeface="Inter SemiBold"/>
                <a:cs typeface="Inter SemiBold"/>
                <a:sym typeface="Inter SemiBold"/>
              </a:rPr>
              <a:t>2. Depending on our error tolerance, we can accept or reject the null.</a:t>
            </a:r>
            <a:endParaRPr b="1" i="0" sz="1700" u="none" cap="none" strike="noStrike">
              <a:solidFill>
                <a:srgbClr val="FFFFFF"/>
              </a:solidFill>
              <a:latin typeface="Inter SemiBold"/>
              <a:ea typeface="Inter SemiBold"/>
              <a:cs typeface="Inter SemiBold"/>
              <a:sym typeface="Inter SemiBold"/>
            </a:endParaRPr>
          </a:p>
        </p:txBody>
      </p:sp>
      <p:cxnSp>
        <p:nvCxnSpPr>
          <p:cNvPr id="555" name="Google Shape;555;g1d1983318e7_1_17"/>
          <p:cNvCxnSpPr/>
          <p:nvPr/>
        </p:nvCxnSpPr>
        <p:spPr>
          <a:xfrm>
            <a:off x="4419600" y="3629550"/>
            <a:ext cx="3972000" cy="0"/>
          </a:xfrm>
          <a:prstGeom prst="straightConnector1">
            <a:avLst/>
          </a:prstGeom>
          <a:noFill/>
          <a:ln cap="flat" cmpd="sng" w="19050">
            <a:solidFill>
              <a:srgbClr val="FF0000"/>
            </a:solidFill>
            <a:prstDash val="solid"/>
            <a:round/>
            <a:headEnd len="sm" w="sm" type="none"/>
            <a:tailEnd len="sm" w="sm" type="none"/>
          </a:ln>
        </p:spPr>
      </p:cxnSp>
      <p:sp>
        <p:nvSpPr>
          <p:cNvPr id="556" name="Google Shape;556;g1d1983318e7_1_17"/>
          <p:cNvSpPr/>
          <p:nvPr/>
        </p:nvSpPr>
        <p:spPr>
          <a:xfrm>
            <a:off x="4543725" y="4149975"/>
            <a:ext cx="3892800" cy="103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g1d1983318e7_1_17"/>
          <p:cNvSpPr/>
          <p:nvPr/>
        </p:nvSpPr>
        <p:spPr>
          <a:xfrm>
            <a:off x="6909725" y="4149962"/>
            <a:ext cx="289500" cy="103500"/>
          </a:xfrm>
          <a:prstGeom prst="rect">
            <a:avLst/>
          </a:prstGeom>
          <a:solidFill>
            <a:srgbClr val="FF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61" name="Shape 561"/>
        <p:cNvGrpSpPr/>
        <p:nvPr/>
      </p:nvGrpSpPr>
      <p:grpSpPr>
        <a:xfrm>
          <a:off x="0" y="0"/>
          <a:ext cx="0" cy="0"/>
          <a:chOff x="0" y="0"/>
          <a:chExt cx="0" cy="0"/>
        </a:xfrm>
      </p:grpSpPr>
      <p:pic>
        <p:nvPicPr>
          <p:cNvPr id="562" name="Google Shape;562;g1d1983318e7_1_25"/>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563" name="Google Shape;563;g1d1983318e7_1_25"/>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564" name="Google Shape;564;g1d1983318e7_1_25"/>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65" name="Google Shape;565;g1d1983318e7_1_25"/>
          <p:cNvSpPr txBox="1"/>
          <p:nvPr/>
        </p:nvSpPr>
        <p:spPr>
          <a:xfrm>
            <a:off x="161100" y="413553"/>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2"/>
                </a:solidFill>
                <a:latin typeface="Inter"/>
                <a:ea typeface="Inter"/>
                <a:cs typeface="Inter"/>
                <a:sym typeface="Inter"/>
              </a:rPr>
              <a:t>Chi-Squared Test [𝝌</a:t>
            </a:r>
            <a:r>
              <a:rPr b="1" baseline="30000" i="0" lang="en" sz="2900" u="none" cap="none" strike="noStrike">
                <a:solidFill>
                  <a:schemeClr val="lt2"/>
                </a:solidFill>
                <a:latin typeface="Inter"/>
                <a:ea typeface="Inter"/>
                <a:cs typeface="Inter"/>
                <a:sym typeface="Inter"/>
              </a:rPr>
              <a:t>2</a:t>
            </a:r>
            <a:r>
              <a:rPr b="1" i="0" lang="en" sz="2900" u="none" cap="none" strike="noStrike">
                <a:solidFill>
                  <a:schemeClr val="lt2"/>
                </a:solidFill>
                <a:latin typeface="Inter"/>
                <a:ea typeface="Inter"/>
                <a:cs typeface="Inter"/>
                <a:sym typeface="Inter"/>
              </a:rPr>
              <a:t>]</a:t>
            </a:r>
            <a:endParaRPr b="1" i="0" sz="2900" u="none" cap="none" strike="noStrike">
              <a:solidFill>
                <a:schemeClr val="lt2"/>
              </a:solidFill>
              <a:latin typeface="Inter"/>
              <a:ea typeface="Inter"/>
              <a:cs typeface="Inter"/>
              <a:sym typeface="Inter"/>
            </a:endParaRPr>
          </a:p>
        </p:txBody>
      </p:sp>
      <p:sp>
        <p:nvSpPr>
          <p:cNvPr id="566" name="Google Shape;566;g1d1983318e7_1_25"/>
          <p:cNvSpPr txBox="1"/>
          <p:nvPr/>
        </p:nvSpPr>
        <p:spPr>
          <a:xfrm>
            <a:off x="161100" y="1044761"/>
            <a:ext cx="8233500" cy="1623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This kind of test is used to determine similarities between different distributions. Let us consider the following data:</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We want to know the distribution of customers at a restaurant. The owner of the restaurant says he already figured it out and it’s like this.</a:t>
            </a:r>
            <a:endParaRPr b="1" i="0" sz="1700" u="none" cap="none" strike="noStrike">
              <a:solidFill>
                <a:schemeClr val="lt1"/>
              </a:solidFill>
              <a:latin typeface="Inter SemiBold"/>
              <a:ea typeface="Inter SemiBold"/>
              <a:cs typeface="Inter SemiBold"/>
              <a:sym typeface="Inter SemiBold"/>
            </a:endParaRPr>
          </a:p>
        </p:txBody>
      </p:sp>
      <p:graphicFrame>
        <p:nvGraphicFramePr>
          <p:cNvPr id="567" name="Google Shape;567;g1d1983318e7_1_25"/>
          <p:cNvGraphicFramePr/>
          <p:nvPr/>
        </p:nvGraphicFramePr>
        <p:xfrm>
          <a:off x="222350" y="2668650"/>
          <a:ext cx="3000000" cy="3000000"/>
        </p:xfrm>
        <a:graphic>
          <a:graphicData uri="http://schemas.openxmlformats.org/drawingml/2006/table">
            <a:tbl>
              <a:tblPr>
                <a:noFill/>
                <a:tableStyleId>{DE98A7EF-6A77-43BD-A67D-47AC12A02764}</a:tableStyleId>
              </a:tblPr>
              <a:tblGrid>
                <a:gridCol w="773325"/>
                <a:gridCol w="773325"/>
                <a:gridCol w="773325"/>
                <a:gridCol w="773325"/>
                <a:gridCol w="773325"/>
                <a:gridCol w="773325"/>
                <a:gridCol w="3964450"/>
              </a:tblGrid>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T</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W</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T</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F</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S</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S</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Days</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10</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10</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15</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20</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30</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15</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Owner’s distribution (in percent) </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30</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14</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34</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45</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57</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20</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Our Observation (=200)</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20</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20</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30</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40</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60</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30</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Owner’s distribution (in amount)</a:t>
                      </a:r>
                      <a:endParaRPr b="1" sz="1500" u="none" cap="none" strike="noStrike">
                        <a:solidFill>
                          <a:schemeClr val="lt1"/>
                        </a:solidFill>
                      </a:endParaRPr>
                    </a:p>
                  </a:txBody>
                  <a:tcPr marT="91425" marB="91425" marR="91425" marL="91425"/>
                </a:tc>
              </a:tr>
            </a:tbl>
          </a:graphicData>
        </a:graphic>
      </p:graphicFrame>
      <p:sp>
        <p:nvSpPr>
          <p:cNvPr id="568" name="Google Shape;568;g1d1983318e7_1_25"/>
          <p:cNvSpPr txBox="1"/>
          <p:nvPr/>
        </p:nvSpPr>
        <p:spPr>
          <a:xfrm>
            <a:off x="222350" y="4411861"/>
            <a:ext cx="8233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We were suspicious about the owner’s honesty, so we want to test the</a:t>
            </a:r>
            <a:endParaRPr b="1" i="0" sz="17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72" name="Shape 572"/>
        <p:cNvGrpSpPr/>
        <p:nvPr/>
      </p:nvGrpSpPr>
      <p:grpSpPr>
        <a:xfrm>
          <a:off x="0" y="0"/>
          <a:ext cx="0" cy="0"/>
          <a:chOff x="0" y="0"/>
          <a:chExt cx="0" cy="0"/>
        </a:xfrm>
      </p:grpSpPr>
      <p:pic>
        <p:nvPicPr>
          <p:cNvPr id="573" name="Google Shape;573;g1d1983318e7_1_39"/>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574" name="Google Shape;574;g1d1983318e7_1_39"/>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575" name="Google Shape;575;g1d1983318e7_1_39"/>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76" name="Google Shape;576;g1d1983318e7_1_39"/>
          <p:cNvSpPr txBox="1"/>
          <p:nvPr/>
        </p:nvSpPr>
        <p:spPr>
          <a:xfrm>
            <a:off x="172650" y="255338"/>
            <a:ext cx="8798700" cy="4648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distribution on our own. So we collected some data by visiting the restaurant. We then have the owner’s distribution in numbers according to their percentages. We want to know if these two distributions are significantly alike. And we want an error tolerance of 5%(or 0.05).</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Our hypotheses are as follows:</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H</a:t>
            </a:r>
            <a:r>
              <a:rPr b="1" baseline="-25000" i="0" lang="en" sz="1700" u="none" cap="none" strike="noStrike">
                <a:solidFill>
                  <a:schemeClr val="lt1"/>
                </a:solidFill>
                <a:latin typeface="Inter SemiBold"/>
                <a:ea typeface="Inter SemiBold"/>
                <a:cs typeface="Inter SemiBold"/>
                <a:sym typeface="Inter SemiBold"/>
              </a:rPr>
              <a:t>0</a:t>
            </a:r>
            <a:r>
              <a:rPr b="1" i="0" lang="en" sz="1700" u="none" cap="none" strike="noStrike">
                <a:solidFill>
                  <a:schemeClr val="lt1"/>
                </a:solidFill>
                <a:latin typeface="Inter SemiBold"/>
                <a:ea typeface="Inter SemiBold"/>
                <a:cs typeface="Inter SemiBold"/>
                <a:sym typeface="Inter SemiBold"/>
              </a:rPr>
              <a:t>: The owner’s distribution is correct</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H</a:t>
            </a:r>
            <a:r>
              <a:rPr b="1" baseline="-25000" i="0" lang="en" sz="1700" u="none" cap="none" strike="noStrike">
                <a:solidFill>
                  <a:schemeClr val="lt1"/>
                </a:solidFill>
                <a:latin typeface="Inter SemiBold"/>
                <a:ea typeface="Inter SemiBold"/>
                <a:cs typeface="Inter SemiBold"/>
                <a:sym typeface="Inter SemiBold"/>
              </a:rPr>
              <a:t>1</a:t>
            </a:r>
            <a:r>
              <a:rPr b="1" i="0" lang="en" sz="1700" u="none" cap="none" strike="noStrike">
                <a:solidFill>
                  <a:schemeClr val="lt1"/>
                </a:solidFill>
                <a:latin typeface="Inter SemiBold"/>
                <a:ea typeface="Inter SemiBold"/>
                <a:cs typeface="Inter SemiBold"/>
                <a:sym typeface="Inter SemiBold"/>
              </a:rPr>
              <a:t>: The owner’s distribution is incorrect</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Let’s compute the </a:t>
            </a:r>
            <a:r>
              <a:rPr b="1" i="0" lang="en" sz="2900" u="none" cap="none" strike="noStrike">
                <a:solidFill>
                  <a:schemeClr val="lt2"/>
                </a:solidFill>
                <a:latin typeface="Inter"/>
                <a:ea typeface="Inter"/>
                <a:cs typeface="Inter"/>
                <a:sym typeface="Inter"/>
              </a:rPr>
              <a:t>𝝌</a:t>
            </a:r>
            <a:r>
              <a:rPr b="1" baseline="30000" i="0" lang="en" sz="2900" u="none" cap="none" strike="noStrike">
                <a:solidFill>
                  <a:schemeClr val="lt2"/>
                </a:solidFill>
                <a:latin typeface="Inter"/>
                <a:ea typeface="Inter"/>
                <a:cs typeface="Inter"/>
                <a:sym typeface="Inter"/>
              </a:rPr>
              <a:t>2</a:t>
            </a:r>
            <a:r>
              <a:rPr b="1" i="0" lang="en" sz="2900" u="none" cap="none" strike="noStrike">
                <a:solidFill>
                  <a:schemeClr val="lt2"/>
                </a:solidFill>
                <a:latin typeface="Inter"/>
                <a:ea typeface="Inter"/>
                <a:cs typeface="Inter"/>
                <a:sym typeface="Inter"/>
              </a:rPr>
              <a:t> </a:t>
            </a:r>
            <a:r>
              <a:rPr b="1" i="0" lang="en" sz="1700" u="none" cap="none" strike="noStrike">
                <a:solidFill>
                  <a:schemeClr val="lt1"/>
                </a:solidFill>
                <a:latin typeface="Inter SemiBold"/>
                <a:ea typeface="Inter SemiBold"/>
                <a:cs typeface="Inter SemiBold"/>
                <a:sym typeface="Inter SemiBold"/>
              </a:rPr>
              <a:t>statistics = (30-20)</a:t>
            </a:r>
            <a:r>
              <a:rPr b="1" baseline="30000" i="0" lang="en" sz="1700" u="none" cap="none" strike="noStrike">
                <a:solidFill>
                  <a:schemeClr val="lt1"/>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/20 + (14-20)</a:t>
            </a:r>
            <a:r>
              <a:rPr b="1" baseline="30000" i="0" lang="en" sz="1700" u="none" cap="none" strike="noStrike">
                <a:solidFill>
                  <a:schemeClr val="lt1"/>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/20 + (34-30)</a:t>
            </a:r>
            <a:r>
              <a:rPr b="1" baseline="30000" i="0" lang="en" sz="1700" u="none" cap="none" strike="noStrike">
                <a:solidFill>
                  <a:schemeClr val="lt1"/>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/30 + (45-40)</a:t>
            </a:r>
            <a:r>
              <a:rPr b="1" baseline="30000" i="0" lang="en" sz="1700" u="none" cap="none" strike="noStrike">
                <a:solidFill>
                  <a:schemeClr val="lt1"/>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/40 + (57-60)</a:t>
            </a:r>
            <a:r>
              <a:rPr b="1" baseline="30000" i="0" lang="en" sz="1700" u="none" cap="none" strike="noStrike">
                <a:solidFill>
                  <a:schemeClr val="lt1"/>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/60 + (20-30)</a:t>
            </a:r>
            <a:r>
              <a:rPr b="1" baseline="30000" i="0" lang="en" sz="1700" u="none" cap="none" strike="noStrike">
                <a:solidFill>
                  <a:schemeClr val="lt1"/>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/30</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=5+1.8+0.53+0.625+0.15+3.33</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=11.44</a:t>
            </a:r>
            <a:endParaRPr b="1" i="0" sz="17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80" name="Shape 580"/>
        <p:cNvGrpSpPr/>
        <p:nvPr/>
      </p:nvGrpSpPr>
      <p:grpSpPr>
        <a:xfrm>
          <a:off x="0" y="0"/>
          <a:ext cx="0" cy="0"/>
          <a:chOff x="0" y="0"/>
          <a:chExt cx="0" cy="0"/>
        </a:xfrm>
      </p:grpSpPr>
      <p:pic>
        <p:nvPicPr>
          <p:cNvPr id="581" name="Google Shape;581;g1d1983318e7_1_47"/>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582" name="Google Shape;582;g1d1983318e7_1_47"/>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583" name="Google Shape;583;g1d1983318e7_1_47"/>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84" name="Google Shape;584;g1d1983318e7_1_47"/>
          <p:cNvSpPr txBox="1"/>
          <p:nvPr/>
        </p:nvSpPr>
        <p:spPr>
          <a:xfrm>
            <a:off x="237300" y="206561"/>
            <a:ext cx="8233500" cy="1623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We should now find the degrees of freedom, which n-1, where n is the number of dimensions of our data. So d.f. = 5 in our case. We now consult the chi-square table to find the critical value of d.f.=5 and significance level of 5% (also called tolerable error).</a:t>
            </a:r>
            <a:endParaRPr b="1" i="0" sz="1700" u="none" cap="none" strike="noStrike">
              <a:solidFill>
                <a:schemeClr val="lt1"/>
              </a:solidFill>
              <a:latin typeface="Inter SemiBold"/>
              <a:ea typeface="Inter SemiBold"/>
              <a:cs typeface="Inter SemiBold"/>
              <a:sym typeface="Inter SemiBold"/>
            </a:endParaRPr>
          </a:p>
        </p:txBody>
      </p:sp>
      <p:pic>
        <p:nvPicPr>
          <p:cNvPr id="585" name="Google Shape;585;g1d1983318e7_1_47"/>
          <p:cNvPicPr preferRelativeResize="0"/>
          <p:nvPr/>
        </p:nvPicPr>
        <p:blipFill rotWithShape="1">
          <a:blip r:embed="rId6">
            <a:alphaModFix/>
          </a:blip>
          <a:srcRect b="0" l="0" r="0" t="0"/>
          <a:stretch/>
        </p:blipFill>
        <p:spPr>
          <a:xfrm>
            <a:off x="4012375" y="1462850"/>
            <a:ext cx="4522500" cy="3375850"/>
          </a:xfrm>
          <a:prstGeom prst="rect">
            <a:avLst/>
          </a:prstGeom>
          <a:noFill/>
          <a:ln>
            <a:noFill/>
          </a:ln>
        </p:spPr>
      </p:pic>
      <p:sp>
        <p:nvSpPr>
          <p:cNvPr id="586" name="Google Shape;586;g1d1983318e7_1_47"/>
          <p:cNvSpPr/>
          <p:nvPr/>
        </p:nvSpPr>
        <p:spPr>
          <a:xfrm>
            <a:off x="4208525" y="2512900"/>
            <a:ext cx="4162800" cy="152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1d1983318e7_1_47"/>
          <p:cNvSpPr/>
          <p:nvPr/>
        </p:nvSpPr>
        <p:spPr>
          <a:xfrm>
            <a:off x="7096275" y="1804575"/>
            <a:ext cx="392400" cy="3073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g1d1983318e7_1_47"/>
          <p:cNvSpPr/>
          <p:nvPr/>
        </p:nvSpPr>
        <p:spPr>
          <a:xfrm>
            <a:off x="7096275" y="2512900"/>
            <a:ext cx="392400" cy="152700"/>
          </a:xfrm>
          <a:prstGeom prst="rect">
            <a:avLst/>
          </a:prstGeom>
          <a:solidFill>
            <a:srgbClr val="FF0000">
              <a:alpha val="9803"/>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g1d1983318e7_1_47"/>
          <p:cNvSpPr txBox="1"/>
          <p:nvPr/>
        </p:nvSpPr>
        <p:spPr>
          <a:xfrm>
            <a:off x="225175" y="1830450"/>
            <a:ext cx="3907200" cy="3193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From our chi-square table, we can see that for d.f. 5, and significance level 0.05, the critical value is 11.07, which is smaller than 11.44. So 11.44 lies in even smaller probability. We can then safely reject the null, and conclude that the distributions are different.</a:t>
            </a:r>
            <a:endParaRPr b="1" i="0" sz="17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00" name="Shape 100"/>
        <p:cNvGrpSpPr/>
        <p:nvPr/>
      </p:nvGrpSpPr>
      <p:grpSpPr>
        <a:xfrm>
          <a:off x="0" y="0"/>
          <a:ext cx="0" cy="0"/>
          <a:chOff x="0" y="0"/>
          <a:chExt cx="0" cy="0"/>
        </a:xfrm>
      </p:grpSpPr>
      <p:pic>
        <p:nvPicPr>
          <p:cNvPr id="101" name="Google Shape;101;g2094274abf3_0_17"/>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02" name="Google Shape;102;g2094274abf3_0_17"/>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03" name="Google Shape;103;g2094274abf3_0_17"/>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04" name="Google Shape;104;g2094274abf3_0_17"/>
          <p:cNvSpPr txBox="1"/>
          <p:nvPr/>
        </p:nvSpPr>
        <p:spPr>
          <a:xfrm>
            <a:off x="256926" y="1240600"/>
            <a:ext cx="86139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You same friend, suggests you flip a fair coin one thousand times. If you can come up with heads at least 600 times, he will pay you $100. If not, you will have to hand him $1.</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Do you think you should take this bet?</a:t>
            </a:r>
            <a:endParaRPr b="1" i="0" sz="1800" u="none" cap="none" strike="noStrike">
              <a:solidFill>
                <a:schemeClr val="lt1"/>
              </a:solidFill>
              <a:latin typeface="Inter SemiBold"/>
              <a:ea typeface="Inter SemiBold"/>
              <a:cs typeface="Inter SemiBold"/>
              <a:sym typeface="Inter SemiBold"/>
            </a:endParaRPr>
          </a:p>
        </p:txBody>
      </p:sp>
      <p:sp>
        <p:nvSpPr>
          <p:cNvPr id="105" name="Google Shape;105;g2094274abf3_0_17"/>
          <p:cNvSpPr txBox="1"/>
          <p:nvPr/>
        </p:nvSpPr>
        <p:spPr>
          <a:xfrm>
            <a:off x="359043" y="481423"/>
            <a:ext cx="7499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1" i="0" lang="en" sz="2600" u="none" cap="none" strike="noStrike">
                <a:solidFill>
                  <a:schemeClr val="lt1"/>
                </a:solidFill>
                <a:latin typeface="Arial"/>
                <a:ea typeface="Arial"/>
                <a:cs typeface="Arial"/>
                <a:sym typeface="Arial"/>
              </a:rPr>
              <a:t>How about another scenario:</a:t>
            </a:r>
            <a:endParaRPr b="1" i="0" sz="2600" u="none" cap="none" strike="noStrike">
              <a:solidFill>
                <a:srgbClr val="000000"/>
              </a:solidFill>
              <a:latin typeface="Fjalla One"/>
              <a:ea typeface="Fjalla One"/>
              <a:cs typeface="Fjalla One"/>
              <a:sym typeface="Fjalla One"/>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93" name="Shape 593"/>
        <p:cNvGrpSpPr/>
        <p:nvPr/>
      </p:nvGrpSpPr>
      <p:grpSpPr>
        <a:xfrm>
          <a:off x="0" y="0"/>
          <a:ext cx="0" cy="0"/>
          <a:chOff x="0" y="0"/>
          <a:chExt cx="0" cy="0"/>
        </a:xfrm>
      </p:grpSpPr>
      <p:pic>
        <p:nvPicPr>
          <p:cNvPr id="594" name="Google Shape;594;g1d1983318e7_1_63"/>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595" name="Google Shape;595;g1d1983318e7_1_63"/>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596" name="Google Shape;596;g1d1983318e7_1_63"/>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97" name="Google Shape;597;g1d1983318e7_1_63"/>
          <p:cNvSpPr txBox="1"/>
          <p:nvPr/>
        </p:nvSpPr>
        <p:spPr>
          <a:xfrm>
            <a:off x="161100" y="413553"/>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2"/>
                </a:solidFill>
                <a:latin typeface="Inter"/>
                <a:ea typeface="Inter"/>
                <a:cs typeface="Inter"/>
                <a:sym typeface="Inter"/>
              </a:rPr>
              <a:t>Let’s see another example</a:t>
            </a:r>
            <a:endParaRPr b="1" i="0" sz="2900" u="none" cap="none" strike="noStrike">
              <a:solidFill>
                <a:schemeClr val="lt2"/>
              </a:solidFill>
              <a:latin typeface="Inter"/>
              <a:ea typeface="Inter"/>
              <a:cs typeface="Inter"/>
              <a:sym typeface="Inter"/>
            </a:endParaRPr>
          </a:p>
        </p:txBody>
      </p:sp>
      <p:sp>
        <p:nvSpPr>
          <p:cNvPr id="598" name="Google Shape;598;g1d1983318e7_1_63"/>
          <p:cNvSpPr txBox="1"/>
          <p:nvPr/>
        </p:nvSpPr>
        <p:spPr>
          <a:xfrm>
            <a:off x="161100" y="1044761"/>
            <a:ext cx="8233500" cy="2016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In an exam, we have 4 options to choose from. The distribution of correct answers for each question should be equally likely among the 4 options. But you think there might be a pattern to the distribution and it might be skewed towards some options more than others. You run an experiment where you collect the answers for 100 questions and tabulated the results.</a:t>
            </a:r>
            <a:endParaRPr b="1" i="0" sz="1700" u="none" cap="none" strike="noStrike">
              <a:solidFill>
                <a:schemeClr val="lt1"/>
              </a:solidFill>
              <a:latin typeface="Inter SemiBold"/>
              <a:ea typeface="Inter SemiBold"/>
              <a:cs typeface="Inter SemiBold"/>
              <a:sym typeface="Inter SemiBold"/>
            </a:endParaRPr>
          </a:p>
        </p:txBody>
      </p:sp>
      <p:graphicFrame>
        <p:nvGraphicFramePr>
          <p:cNvPr id="599" name="Google Shape;599;g1d1983318e7_1_63"/>
          <p:cNvGraphicFramePr/>
          <p:nvPr/>
        </p:nvGraphicFramePr>
        <p:xfrm>
          <a:off x="1868272" y="2988256"/>
          <a:ext cx="3000000" cy="3000000"/>
        </p:xfrm>
        <a:graphic>
          <a:graphicData uri="http://schemas.openxmlformats.org/drawingml/2006/table">
            <a:tbl>
              <a:tblPr>
                <a:noFill/>
                <a:tableStyleId>{DE98A7EF-6A77-43BD-A67D-47AC12A02764}</a:tableStyleId>
              </a:tblPr>
              <a:tblGrid>
                <a:gridCol w="1809750"/>
                <a:gridCol w="1809750"/>
                <a:gridCol w="1809750"/>
              </a:tblGrid>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Options</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Optimal Dist</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Your Obs</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A</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25</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20</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B</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25</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20</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C</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25</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25</a:t>
                      </a:r>
                      <a:endParaRPr b="1" sz="1500" u="none" cap="none" strike="noStrike">
                        <a:solidFill>
                          <a:schemeClr val="lt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D</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25</a:t>
                      </a:r>
                      <a:endParaRPr b="1" sz="15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lt1"/>
                          </a:solidFill>
                        </a:rPr>
                        <a:t>35</a:t>
                      </a:r>
                      <a:endParaRPr b="1" sz="1500" u="none" cap="none" strike="noStrike">
                        <a:solidFill>
                          <a:schemeClr val="lt1"/>
                        </a:solidFill>
                      </a:endParaRPr>
                    </a:p>
                  </a:txBody>
                  <a:tcPr marT="91425" marB="91425" marR="91425" marL="91425"/>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603" name="Shape 603"/>
        <p:cNvGrpSpPr/>
        <p:nvPr/>
      </p:nvGrpSpPr>
      <p:grpSpPr>
        <a:xfrm>
          <a:off x="0" y="0"/>
          <a:ext cx="0" cy="0"/>
          <a:chOff x="0" y="0"/>
          <a:chExt cx="0" cy="0"/>
        </a:xfrm>
      </p:grpSpPr>
      <p:pic>
        <p:nvPicPr>
          <p:cNvPr id="604" name="Google Shape;604;g1d1983318e7_1_79"/>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605" name="Google Shape;605;g1d1983318e7_1_79"/>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606" name="Google Shape;606;g1d1983318e7_1_79"/>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607" name="Google Shape;607;g1d1983318e7_1_79"/>
          <p:cNvSpPr txBox="1"/>
          <p:nvPr/>
        </p:nvSpPr>
        <p:spPr>
          <a:xfrm>
            <a:off x="161100" y="358961"/>
            <a:ext cx="8233500" cy="4648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In your observations, you see a skew towards options C and D and you want to determine if it’s significant or was this only true for the 100 questions you selected. To test this, we need to compute the chi-squared statistic.</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2900" u="none" cap="none" strike="noStrike">
                <a:solidFill>
                  <a:schemeClr val="lt2"/>
                </a:solidFill>
                <a:latin typeface="Inter"/>
                <a:ea typeface="Inter"/>
                <a:cs typeface="Inter"/>
                <a:sym typeface="Inter"/>
              </a:rPr>
              <a:t>𝝌</a:t>
            </a:r>
            <a:r>
              <a:rPr b="1" baseline="30000" i="0" lang="en" sz="2900" u="none" cap="none" strike="noStrike">
                <a:solidFill>
                  <a:schemeClr val="lt2"/>
                </a:solidFill>
                <a:latin typeface="Inter"/>
                <a:ea typeface="Inter"/>
                <a:cs typeface="Inter"/>
                <a:sym typeface="Inter"/>
              </a:rPr>
              <a:t>2</a:t>
            </a:r>
            <a:r>
              <a:rPr b="1" i="0" lang="en" sz="2900" u="none" cap="none" strike="noStrike">
                <a:solidFill>
                  <a:schemeClr val="lt2"/>
                </a:solidFill>
                <a:latin typeface="Inter"/>
                <a:ea typeface="Inter"/>
                <a:cs typeface="Inter"/>
                <a:sym typeface="Inter"/>
              </a:rPr>
              <a:t> </a:t>
            </a:r>
            <a:r>
              <a:rPr b="1" i="0" lang="en" sz="1700" u="none" cap="none" strike="noStrike">
                <a:solidFill>
                  <a:schemeClr val="lt1"/>
                </a:solidFill>
                <a:latin typeface="Inter SemiBold"/>
                <a:ea typeface="Inter SemiBold"/>
                <a:cs typeface="Inter SemiBold"/>
                <a:sym typeface="Inter SemiBold"/>
              </a:rPr>
              <a:t>statistics = (20-25)</a:t>
            </a:r>
            <a:r>
              <a:rPr b="1" baseline="30000" i="0" lang="en" sz="1700" u="none" cap="none" strike="noStrike">
                <a:solidFill>
                  <a:schemeClr val="lt1"/>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/25+(20-25)</a:t>
            </a:r>
            <a:r>
              <a:rPr b="1" baseline="30000" i="0" lang="en" sz="1700" u="none" cap="none" strike="noStrike">
                <a:solidFill>
                  <a:schemeClr val="lt1"/>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/25+(25-25)</a:t>
            </a:r>
            <a:r>
              <a:rPr b="1" baseline="30000" i="0" lang="en" sz="1700" u="none" cap="none" strike="noStrike">
                <a:solidFill>
                  <a:schemeClr val="lt1"/>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/25+(35-25)</a:t>
            </a:r>
            <a:r>
              <a:rPr b="1" baseline="30000" i="0" lang="en" sz="1700" u="none" cap="none" strike="noStrike">
                <a:solidFill>
                  <a:schemeClr val="lt1"/>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/25</a:t>
            </a:r>
            <a:r>
              <a:rPr b="1" baseline="30000" i="0" lang="en" sz="1700" u="none" cap="none" strike="noStrike">
                <a:solidFill>
                  <a:schemeClr val="lt1"/>
                </a:solidFill>
                <a:latin typeface="Inter SemiBold"/>
                <a:ea typeface="Inter SemiBold"/>
                <a:cs typeface="Inter SemiBold"/>
                <a:sym typeface="Inter SemiBold"/>
              </a:rPr>
              <a:t> </a:t>
            </a:r>
            <a:r>
              <a:rPr b="1" i="0" lang="en" sz="1700" u="none" cap="none" strike="noStrike">
                <a:solidFill>
                  <a:schemeClr val="lt1"/>
                </a:solidFill>
                <a:latin typeface="Inter SemiBold"/>
                <a:ea typeface="Inter SemiBold"/>
                <a:cs typeface="Inter SemiBold"/>
                <a:sym typeface="Inter SemiBold"/>
              </a:rPr>
              <a:t>= 6 </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And our D.f. = 4-1 = 3 (categories - 1). Suppose we also determine that we want our significance level to be 0.05 (or 5% Error).</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H</a:t>
            </a:r>
            <a:r>
              <a:rPr b="1" baseline="-25000" i="0" lang="en" sz="1700" u="none" cap="none" strike="noStrike">
                <a:solidFill>
                  <a:schemeClr val="lt1"/>
                </a:solidFill>
                <a:latin typeface="Inter SemiBold"/>
                <a:ea typeface="Inter SemiBold"/>
                <a:cs typeface="Inter SemiBold"/>
                <a:sym typeface="Inter SemiBold"/>
              </a:rPr>
              <a:t>0</a:t>
            </a:r>
            <a:r>
              <a:rPr b="1" i="0" lang="en" sz="1700" u="none" cap="none" strike="noStrike">
                <a:solidFill>
                  <a:schemeClr val="lt1"/>
                </a:solidFill>
                <a:latin typeface="Inter SemiBold"/>
                <a:ea typeface="Inter SemiBold"/>
                <a:cs typeface="Inter SemiBold"/>
                <a:sym typeface="Inter SemiBold"/>
              </a:rPr>
              <a:t>: Equal distribution</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H</a:t>
            </a:r>
            <a:r>
              <a:rPr b="1" baseline="-25000" i="0" lang="en" sz="1700" u="none" cap="none" strike="noStrike">
                <a:solidFill>
                  <a:schemeClr val="lt1"/>
                </a:solidFill>
                <a:latin typeface="Inter SemiBold"/>
                <a:ea typeface="Inter SemiBold"/>
                <a:cs typeface="Inter SemiBold"/>
                <a:sym typeface="Inter SemiBold"/>
              </a:rPr>
              <a:t>1</a:t>
            </a:r>
            <a:r>
              <a:rPr b="1" i="0" lang="en" sz="1700" u="none" cap="none" strike="noStrike">
                <a:solidFill>
                  <a:schemeClr val="lt1"/>
                </a:solidFill>
                <a:latin typeface="Inter SemiBold"/>
                <a:ea typeface="Inter SemiBold"/>
                <a:cs typeface="Inter SemiBold"/>
                <a:sym typeface="Inter SemiBold"/>
              </a:rPr>
              <a:t>: Skewed distribution</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When we consult the Chi-square table,</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We can observe that the critical value is 7.81 which is greater than 6. So in this case we cannot reject the null hypothesis.</a:t>
            </a:r>
            <a:endParaRPr b="1" i="0" sz="1700" u="none" cap="none" strike="noStrike">
              <a:solidFill>
                <a:schemeClr val="lt1"/>
              </a:solidFill>
              <a:latin typeface="Inter SemiBold"/>
              <a:ea typeface="Inter SemiBold"/>
              <a:cs typeface="Inter SemiBold"/>
              <a:sym typeface="Inter SemiBold"/>
            </a:endParaRPr>
          </a:p>
        </p:txBody>
      </p:sp>
      <p:pic>
        <p:nvPicPr>
          <p:cNvPr id="608" name="Google Shape;608;g1d1983318e7_1_79"/>
          <p:cNvPicPr preferRelativeResize="0"/>
          <p:nvPr/>
        </p:nvPicPr>
        <p:blipFill rotWithShape="1">
          <a:blip r:embed="rId6">
            <a:alphaModFix/>
          </a:blip>
          <a:srcRect b="68894" l="0" r="0" t="0"/>
          <a:stretch/>
        </p:blipFill>
        <p:spPr>
          <a:xfrm>
            <a:off x="4459175" y="3044850"/>
            <a:ext cx="4522500" cy="10500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612" name="Shape 612"/>
        <p:cNvGrpSpPr/>
        <p:nvPr/>
      </p:nvGrpSpPr>
      <p:grpSpPr>
        <a:xfrm>
          <a:off x="0" y="0"/>
          <a:ext cx="0" cy="0"/>
          <a:chOff x="0" y="0"/>
          <a:chExt cx="0" cy="0"/>
        </a:xfrm>
      </p:grpSpPr>
      <p:pic>
        <p:nvPicPr>
          <p:cNvPr id="613" name="Google Shape;613;g1d1983318e7_1_55"/>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614" name="Google Shape;614;g1d1983318e7_1_55"/>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615" name="Google Shape;615;g1d1983318e7_1_55"/>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616" name="Google Shape;616;g1d1983318e7_1_55"/>
          <p:cNvSpPr txBox="1"/>
          <p:nvPr/>
        </p:nvSpPr>
        <p:spPr>
          <a:xfrm>
            <a:off x="161100" y="413553"/>
            <a:ext cx="860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2"/>
                </a:solidFill>
                <a:latin typeface="Inter"/>
                <a:ea typeface="Inter"/>
                <a:cs typeface="Inter"/>
                <a:sym typeface="Inter"/>
              </a:rPr>
              <a:t>F-Test</a:t>
            </a:r>
            <a:endParaRPr b="1" i="0" sz="2900" u="none" cap="none" strike="noStrike">
              <a:solidFill>
                <a:schemeClr val="lt2"/>
              </a:solidFill>
              <a:latin typeface="Inter"/>
              <a:ea typeface="Inter"/>
              <a:cs typeface="Inter"/>
              <a:sym typeface="Inter"/>
            </a:endParaRPr>
          </a:p>
        </p:txBody>
      </p:sp>
      <p:sp>
        <p:nvSpPr>
          <p:cNvPr id="617" name="Google Shape;617;g1d1983318e7_1_55"/>
          <p:cNvSpPr txBox="1"/>
          <p:nvPr/>
        </p:nvSpPr>
        <p:spPr>
          <a:xfrm>
            <a:off x="161100" y="1044761"/>
            <a:ext cx="8233500" cy="1623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F statistics test is used to test correlation between multiple random variables. Consider the example, where we run a test with 3 food items on 5 participants. We want to measure their performance score on some criteria which we can represent in the following table.</a:t>
            </a:r>
            <a:endParaRPr b="1" i="0" sz="1700" u="none" cap="none" strike="noStrike">
              <a:solidFill>
                <a:schemeClr val="lt1"/>
              </a:solidFill>
              <a:latin typeface="Inter SemiBold"/>
              <a:ea typeface="Inter SemiBold"/>
              <a:cs typeface="Inter SemiBold"/>
              <a:sym typeface="Inter SemiBold"/>
            </a:endParaRPr>
          </a:p>
        </p:txBody>
      </p:sp>
      <p:graphicFrame>
        <p:nvGraphicFramePr>
          <p:cNvPr id="618" name="Google Shape;618;g1d1983318e7_1_55"/>
          <p:cNvGraphicFramePr/>
          <p:nvPr/>
        </p:nvGraphicFramePr>
        <p:xfrm>
          <a:off x="952500" y="2668650"/>
          <a:ext cx="3000000" cy="3000000"/>
        </p:xfrm>
        <a:graphic>
          <a:graphicData uri="http://schemas.openxmlformats.org/drawingml/2006/table">
            <a:tbl>
              <a:tblPr>
                <a:noFill/>
                <a:tableStyleId>{DE98A7EF-6A77-43BD-A67D-47AC12A02764}</a:tableStyleId>
              </a:tblPr>
              <a:tblGrid>
                <a:gridCol w="1809750"/>
                <a:gridCol w="1809750"/>
                <a:gridCol w="1809750"/>
                <a:gridCol w="1809750"/>
              </a:tblGrid>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FF00"/>
                          </a:solidFill>
                        </a:rPr>
                        <a:t>Food 1</a:t>
                      </a:r>
                      <a:endParaRPr b="1" sz="1400" u="none" cap="none" strike="noStrike">
                        <a:solidFill>
                          <a:srgbClr val="00FF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FFFF"/>
                          </a:solidFill>
                        </a:rPr>
                        <a:t>Food 2</a:t>
                      </a:r>
                      <a:endParaRPr b="1" sz="1400" u="none" cap="none" strike="noStrike">
                        <a:solidFill>
                          <a:srgbClr val="00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Food 3</a:t>
                      </a:r>
                      <a:endParaRPr b="1" sz="1400" u="none" cap="none" strike="noStrike">
                        <a:solidFill>
                          <a:srgbClr val="FF9900"/>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Person 1</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FF00"/>
                          </a:solidFill>
                        </a:rPr>
                        <a:t>3</a:t>
                      </a:r>
                      <a:endParaRPr b="1" sz="1400" u="none" cap="none" strike="noStrike">
                        <a:solidFill>
                          <a:srgbClr val="00FF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FFFF"/>
                          </a:solidFill>
                        </a:rPr>
                        <a:t>5</a:t>
                      </a:r>
                      <a:endParaRPr b="1" sz="1400" u="none" cap="none" strike="noStrike">
                        <a:solidFill>
                          <a:srgbClr val="00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6</a:t>
                      </a:r>
                      <a:endParaRPr b="1" sz="1400" u="none" cap="none" strike="noStrike">
                        <a:solidFill>
                          <a:srgbClr val="FF9900"/>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Person 2</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FF00"/>
                          </a:solidFill>
                        </a:rPr>
                        <a:t>2</a:t>
                      </a:r>
                      <a:endParaRPr b="1" sz="1400" u="none" cap="none" strike="noStrike">
                        <a:solidFill>
                          <a:srgbClr val="00FF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FFFF"/>
                          </a:solidFill>
                        </a:rPr>
                        <a:t>3</a:t>
                      </a:r>
                      <a:endParaRPr b="1" sz="1400" u="none" cap="none" strike="noStrike">
                        <a:solidFill>
                          <a:srgbClr val="00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5</a:t>
                      </a:r>
                      <a:endParaRPr b="1" sz="1400" u="none" cap="none" strike="noStrike">
                        <a:solidFill>
                          <a:srgbClr val="FF9900"/>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Person 3</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FF00"/>
                          </a:solidFill>
                        </a:rPr>
                        <a:t>2</a:t>
                      </a:r>
                      <a:endParaRPr b="1" sz="1400" u="none" cap="none" strike="noStrike">
                        <a:solidFill>
                          <a:srgbClr val="00FF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FFFF"/>
                          </a:solidFill>
                        </a:rPr>
                        <a:t>5</a:t>
                      </a:r>
                      <a:endParaRPr b="1" sz="1400" u="none" cap="none" strike="noStrike">
                        <a:solidFill>
                          <a:srgbClr val="00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6</a:t>
                      </a:r>
                      <a:endParaRPr b="1" sz="1400" u="none" cap="none" strike="noStrike">
                        <a:solidFill>
                          <a:srgbClr val="FF9900"/>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Person 4</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FF00"/>
                          </a:solidFill>
                        </a:rPr>
                        <a:t>1</a:t>
                      </a:r>
                      <a:endParaRPr b="1" sz="1400" u="none" cap="none" strike="noStrike">
                        <a:solidFill>
                          <a:srgbClr val="00FF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FFFF"/>
                          </a:solidFill>
                        </a:rPr>
                        <a:t>4</a:t>
                      </a:r>
                      <a:endParaRPr b="1" sz="1400" u="none" cap="none" strike="noStrike">
                        <a:solidFill>
                          <a:srgbClr val="00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6</a:t>
                      </a:r>
                      <a:endParaRPr b="1" sz="1400" u="none" cap="none" strike="noStrike">
                        <a:solidFill>
                          <a:srgbClr val="FF9900"/>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Person 5</a:t>
                      </a:r>
                      <a:endParaRPr b="1"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FF00"/>
                          </a:solidFill>
                        </a:rPr>
                        <a:t>3</a:t>
                      </a:r>
                      <a:endParaRPr b="1" sz="1400" u="none" cap="none" strike="noStrike">
                        <a:solidFill>
                          <a:srgbClr val="00FF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FFFF"/>
                          </a:solidFill>
                        </a:rPr>
                        <a:t>4</a:t>
                      </a:r>
                      <a:endParaRPr b="1" sz="1400" u="none" cap="none" strike="noStrike">
                        <a:solidFill>
                          <a:srgbClr val="00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7</a:t>
                      </a:r>
                      <a:endParaRPr b="1" sz="1400" u="none" cap="none" strike="noStrike">
                        <a:solidFill>
                          <a:srgbClr val="FF9900"/>
                        </a:solidFill>
                      </a:endParaRPr>
                    </a:p>
                  </a:txBody>
                  <a:tcPr marT="91425" marB="91425" marR="91425" marL="91425"/>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622" name="Shape 622"/>
        <p:cNvGrpSpPr/>
        <p:nvPr/>
      </p:nvGrpSpPr>
      <p:grpSpPr>
        <a:xfrm>
          <a:off x="0" y="0"/>
          <a:ext cx="0" cy="0"/>
          <a:chOff x="0" y="0"/>
          <a:chExt cx="0" cy="0"/>
        </a:xfrm>
      </p:grpSpPr>
      <p:pic>
        <p:nvPicPr>
          <p:cNvPr id="623" name="Google Shape;623;g1d1983318e7_1_87"/>
          <p:cNvPicPr preferRelativeResize="0"/>
          <p:nvPr/>
        </p:nvPicPr>
        <p:blipFill rotWithShape="1">
          <a:blip r:embed="rId3">
            <a:alphaModFix/>
          </a:blip>
          <a:srcRect b="0" l="0" r="0" t="0"/>
          <a:stretch/>
        </p:blipFill>
        <p:spPr>
          <a:xfrm rot="-10289179">
            <a:off x="7517423" y="-176575"/>
            <a:ext cx="1974947" cy="2487725"/>
          </a:xfrm>
          <a:prstGeom prst="rect">
            <a:avLst/>
          </a:prstGeom>
          <a:noFill/>
          <a:ln>
            <a:noFill/>
          </a:ln>
        </p:spPr>
      </p:pic>
      <p:pic>
        <p:nvPicPr>
          <p:cNvPr id="624" name="Google Shape;624;g1d1983318e7_1_87"/>
          <p:cNvPicPr preferRelativeResize="0"/>
          <p:nvPr/>
        </p:nvPicPr>
        <p:blipFill rotWithShape="1">
          <a:blip r:embed="rId4">
            <a:alphaModFix/>
          </a:blip>
          <a:srcRect b="0" l="0" r="0" t="0"/>
          <a:stretch/>
        </p:blipFill>
        <p:spPr>
          <a:xfrm rot="10595606">
            <a:off x="-114716" y="2649012"/>
            <a:ext cx="2679769" cy="2655775"/>
          </a:xfrm>
          <a:prstGeom prst="rect">
            <a:avLst/>
          </a:prstGeom>
          <a:noFill/>
          <a:ln>
            <a:noFill/>
          </a:ln>
        </p:spPr>
      </p:pic>
      <p:pic>
        <p:nvPicPr>
          <p:cNvPr id="625" name="Google Shape;625;g1d1983318e7_1_87"/>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626" name="Google Shape;626;g1d1983318e7_1_87"/>
          <p:cNvSpPr txBox="1"/>
          <p:nvPr/>
        </p:nvSpPr>
        <p:spPr>
          <a:xfrm>
            <a:off x="355375" y="347336"/>
            <a:ext cx="8233500" cy="4371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For this test, we compute the different means of each data points. So </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00FF00"/>
                </a:solidFill>
                <a:latin typeface="Inter SemiBold"/>
                <a:ea typeface="Inter SemiBold"/>
                <a:cs typeface="Inter SemiBold"/>
                <a:sym typeface="Inter SemiBold"/>
              </a:rPr>
              <a:t>Ū</a:t>
            </a:r>
            <a:r>
              <a:rPr b="1" baseline="-25000" i="0" lang="en" sz="1700" u="none" cap="none" strike="noStrike">
                <a:solidFill>
                  <a:srgbClr val="00FF00"/>
                </a:solidFill>
                <a:latin typeface="Inter SemiBold"/>
                <a:ea typeface="Inter SemiBold"/>
                <a:cs typeface="Inter SemiBold"/>
                <a:sym typeface="Inter SemiBold"/>
              </a:rPr>
              <a:t>1</a:t>
            </a:r>
            <a:r>
              <a:rPr b="1" i="0" lang="en" sz="1700" u="none" cap="none" strike="noStrike">
                <a:solidFill>
                  <a:srgbClr val="00FF00"/>
                </a:solidFill>
                <a:latin typeface="Inter SemiBold"/>
                <a:ea typeface="Inter SemiBold"/>
                <a:cs typeface="Inter SemiBold"/>
                <a:sym typeface="Inter SemiBold"/>
              </a:rPr>
              <a:t> = (3+2+2+1+3)/5 = </a:t>
            </a:r>
            <a:r>
              <a:rPr b="1" i="0" lang="en" sz="1700" u="sng" cap="none" strike="noStrike">
                <a:solidFill>
                  <a:srgbClr val="00FF00"/>
                </a:solidFill>
                <a:latin typeface="Inter SemiBold"/>
                <a:ea typeface="Inter SemiBold"/>
                <a:cs typeface="Inter SemiBold"/>
                <a:sym typeface="Inter SemiBold"/>
              </a:rPr>
              <a:t>2.2</a:t>
            </a:r>
            <a:endParaRPr b="1" i="0" sz="1700" u="sng" cap="none" strike="noStrike">
              <a:solidFill>
                <a:srgbClr val="00FF00"/>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00FFFF"/>
                </a:solidFill>
                <a:latin typeface="Inter SemiBold"/>
                <a:ea typeface="Inter SemiBold"/>
                <a:cs typeface="Inter SemiBold"/>
                <a:sym typeface="Inter SemiBold"/>
              </a:rPr>
              <a:t>Ū</a:t>
            </a:r>
            <a:r>
              <a:rPr b="1" baseline="-25000" i="0" lang="en" sz="1700" u="none" cap="none" strike="noStrike">
                <a:solidFill>
                  <a:srgbClr val="00FFFF"/>
                </a:solidFill>
                <a:latin typeface="Inter SemiBold"/>
                <a:ea typeface="Inter SemiBold"/>
                <a:cs typeface="Inter SemiBold"/>
                <a:sym typeface="Inter SemiBold"/>
              </a:rPr>
              <a:t>2</a:t>
            </a:r>
            <a:r>
              <a:rPr b="1" i="0" lang="en" sz="1700" u="none" cap="none" strike="noStrike">
                <a:solidFill>
                  <a:srgbClr val="00FFFF"/>
                </a:solidFill>
                <a:latin typeface="Inter SemiBold"/>
                <a:ea typeface="Inter SemiBold"/>
                <a:cs typeface="Inter SemiBold"/>
                <a:sym typeface="Inter SemiBold"/>
              </a:rPr>
              <a:t>= (5+3+5+4+4)/5 = </a:t>
            </a:r>
            <a:r>
              <a:rPr b="1" i="0" lang="en" sz="1700" u="sng" cap="none" strike="noStrike">
                <a:solidFill>
                  <a:srgbClr val="00FFFF"/>
                </a:solidFill>
                <a:latin typeface="Inter SemiBold"/>
                <a:ea typeface="Inter SemiBold"/>
                <a:cs typeface="Inter SemiBold"/>
                <a:sym typeface="Inter SemiBold"/>
              </a:rPr>
              <a:t>4.2</a:t>
            </a:r>
            <a:endParaRPr b="1" i="0" sz="1700" u="sng" cap="none" strike="noStrike">
              <a:solidFill>
                <a:srgbClr val="00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9900"/>
                </a:solidFill>
                <a:latin typeface="Inter SemiBold"/>
                <a:ea typeface="Inter SemiBold"/>
                <a:cs typeface="Inter SemiBold"/>
                <a:sym typeface="Inter SemiBold"/>
              </a:rPr>
              <a:t>Ū</a:t>
            </a:r>
            <a:r>
              <a:rPr b="1" baseline="-25000" i="0" lang="en" sz="1700" u="none" cap="none" strike="noStrike">
                <a:solidFill>
                  <a:srgbClr val="FF9900"/>
                </a:solidFill>
                <a:latin typeface="Inter SemiBold"/>
                <a:ea typeface="Inter SemiBold"/>
                <a:cs typeface="Inter SemiBold"/>
                <a:sym typeface="Inter SemiBold"/>
              </a:rPr>
              <a:t>3</a:t>
            </a:r>
            <a:r>
              <a:rPr b="1" i="0" lang="en" sz="1700" u="none" cap="none" strike="noStrike">
                <a:solidFill>
                  <a:srgbClr val="FF9900"/>
                </a:solidFill>
                <a:latin typeface="Inter SemiBold"/>
                <a:ea typeface="Inter SemiBold"/>
                <a:cs typeface="Inter SemiBold"/>
                <a:sym typeface="Inter SemiBold"/>
              </a:rPr>
              <a:t>= (6+5+6+6+7)/5 = </a:t>
            </a:r>
            <a:r>
              <a:rPr b="1" i="0" lang="en" sz="1700" u="sng" cap="none" strike="noStrike">
                <a:solidFill>
                  <a:srgbClr val="FF9900"/>
                </a:solidFill>
                <a:latin typeface="Inter SemiBold"/>
                <a:ea typeface="Inter SemiBold"/>
                <a:cs typeface="Inter SemiBold"/>
                <a:sym typeface="Inter SemiBold"/>
              </a:rPr>
              <a:t>6</a:t>
            </a:r>
            <a:endParaRPr b="1" i="0" sz="1700" u="sng" cap="none" strike="noStrike">
              <a:solidFill>
                <a:srgbClr val="FF9900"/>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These are the mean performance score for each food item. And</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U̿ = (</a:t>
            </a:r>
            <a:r>
              <a:rPr b="1" i="0" lang="en" sz="1700" u="none" cap="none" strike="noStrike">
                <a:solidFill>
                  <a:srgbClr val="00FF00"/>
                </a:solidFill>
                <a:latin typeface="Inter SemiBold"/>
                <a:ea typeface="Inter SemiBold"/>
                <a:cs typeface="Inter SemiBold"/>
                <a:sym typeface="Inter SemiBold"/>
              </a:rPr>
              <a:t>2.2</a:t>
            </a:r>
            <a:r>
              <a:rPr b="1" i="0" lang="en" sz="1700" u="none" cap="none" strike="noStrike">
                <a:solidFill>
                  <a:schemeClr val="lt1"/>
                </a:solidFill>
                <a:latin typeface="Inter SemiBold"/>
                <a:ea typeface="Inter SemiBold"/>
                <a:cs typeface="Inter SemiBold"/>
                <a:sym typeface="Inter SemiBold"/>
              </a:rPr>
              <a:t> + </a:t>
            </a:r>
            <a:r>
              <a:rPr b="1" i="0" lang="en" sz="1700" u="none" cap="none" strike="noStrike">
                <a:solidFill>
                  <a:srgbClr val="00FFFF"/>
                </a:solidFill>
                <a:latin typeface="Inter SemiBold"/>
                <a:ea typeface="Inter SemiBold"/>
                <a:cs typeface="Inter SemiBold"/>
                <a:sym typeface="Inter SemiBold"/>
              </a:rPr>
              <a:t>4.2</a:t>
            </a:r>
            <a:r>
              <a:rPr b="1" i="0" lang="en" sz="1700" u="none" cap="none" strike="noStrike">
                <a:solidFill>
                  <a:schemeClr val="lt1"/>
                </a:solidFill>
                <a:latin typeface="Inter SemiBold"/>
                <a:ea typeface="Inter SemiBold"/>
                <a:cs typeface="Inter SemiBold"/>
                <a:sym typeface="Inter SemiBold"/>
              </a:rPr>
              <a:t> + </a:t>
            </a:r>
            <a:r>
              <a:rPr b="1" i="0" lang="en" sz="1700" u="none" cap="none" strike="noStrike">
                <a:solidFill>
                  <a:srgbClr val="FF9900"/>
                </a:solidFill>
                <a:latin typeface="Inter SemiBold"/>
                <a:ea typeface="Inter SemiBold"/>
                <a:cs typeface="Inter SemiBold"/>
                <a:sym typeface="Inter SemiBold"/>
              </a:rPr>
              <a:t>6</a:t>
            </a:r>
            <a:r>
              <a:rPr b="1" i="0" lang="en" sz="1700" u="none" cap="none" strike="noStrike">
                <a:solidFill>
                  <a:schemeClr val="lt1"/>
                </a:solidFill>
                <a:latin typeface="Inter SemiBold"/>
                <a:ea typeface="Inter SemiBold"/>
                <a:cs typeface="Inter SemiBold"/>
                <a:sym typeface="Inter SemiBold"/>
              </a:rPr>
              <a:t>) / 3 = </a:t>
            </a:r>
            <a:r>
              <a:rPr b="1" i="0" lang="en" sz="1700" u="sng" cap="none" strike="noStrike">
                <a:solidFill>
                  <a:schemeClr val="lt1"/>
                </a:solidFill>
                <a:latin typeface="Inter SemiBold"/>
                <a:ea typeface="Inter SemiBold"/>
                <a:cs typeface="Inter SemiBold"/>
                <a:sym typeface="Inter SemiBold"/>
              </a:rPr>
              <a:t>4.133</a:t>
            </a:r>
            <a:endParaRPr b="1" i="0" sz="1700" u="sng"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This is the mean of means. So we then ask the question does our data support the fact that there is actually a difference in the performance of different foods or do our means vary just by chance. To find this, we compute three metrics, which is used to determine the F-test scores. Let’s see how it’s done.</a:t>
            </a:r>
            <a:endParaRPr b="1" i="0" sz="17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630" name="Shape 630"/>
        <p:cNvGrpSpPr/>
        <p:nvPr/>
      </p:nvGrpSpPr>
      <p:grpSpPr>
        <a:xfrm>
          <a:off x="0" y="0"/>
          <a:ext cx="0" cy="0"/>
          <a:chOff x="0" y="0"/>
          <a:chExt cx="0" cy="0"/>
        </a:xfrm>
      </p:grpSpPr>
      <p:pic>
        <p:nvPicPr>
          <p:cNvPr id="631" name="Google Shape;631;g1d1983318e7_1_95"/>
          <p:cNvPicPr preferRelativeResize="0"/>
          <p:nvPr/>
        </p:nvPicPr>
        <p:blipFill rotWithShape="1">
          <a:blip r:embed="rId3">
            <a:alphaModFix/>
          </a:blip>
          <a:srcRect b="0" l="0" r="0" t="0"/>
          <a:stretch/>
        </p:blipFill>
        <p:spPr>
          <a:xfrm rot="-10289179">
            <a:off x="7517422" y="-176575"/>
            <a:ext cx="1974947" cy="2487725"/>
          </a:xfrm>
          <a:prstGeom prst="rect">
            <a:avLst/>
          </a:prstGeom>
          <a:noFill/>
          <a:ln>
            <a:noFill/>
          </a:ln>
        </p:spPr>
      </p:pic>
      <p:pic>
        <p:nvPicPr>
          <p:cNvPr id="632" name="Google Shape;632;g1d1983318e7_1_95"/>
          <p:cNvPicPr preferRelativeResize="0"/>
          <p:nvPr/>
        </p:nvPicPr>
        <p:blipFill rotWithShape="1">
          <a:blip r:embed="rId4">
            <a:alphaModFix/>
          </a:blip>
          <a:srcRect b="0" l="0" r="0" t="0"/>
          <a:stretch/>
        </p:blipFill>
        <p:spPr>
          <a:xfrm rot="10595606">
            <a:off x="-114715" y="2649012"/>
            <a:ext cx="2679769" cy="2655775"/>
          </a:xfrm>
          <a:prstGeom prst="rect">
            <a:avLst/>
          </a:prstGeom>
          <a:noFill/>
          <a:ln>
            <a:noFill/>
          </a:ln>
        </p:spPr>
      </p:pic>
      <p:pic>
        <p:nvPicPr>
          <p:cNvPr id="633" name="Google Shape;633;g1d1983318e7_1_95"/>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634" name="Google Shape;634;g1d1983318e7_1_95"/>
          <p:cNvSpPr txBox="1"/>
          <p:nvPr/>
        </p:nvSpPr>
        <p:spPr>
          <a:xfrm>
            <a:off x="123600" y="380000"/>
            <a:ext cx="8896800" cy="2016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First we compute Sum of Squares Residues Total (SST).</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SST =</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00FF00"/>
                </a:solidFill>
                <a:latin typeface="Inter SemiBold"/>
                <a:ea typeface="Inter SemiBold"/>
                <a:cs typeface="Inter SemiBold"/>
                <a:sym typeface="Inter SemiBold"/>
              </a:rPr>
              <a:t>(3-</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00"/>
                </a:solidFill>
                <a:latin typeface="Inter SemiBold"/>
                <a:ea typeface="Inter SemiBold"/>
                <a:cs typeface="Inter SemiBold"/>
                <a:sym typeface="Inter SemiBold"/>
              </a:rPr>
              <a:t>)</a:t>
            </a:r>
            <a:r>
              <a:rPr b="1" baseline="30000" i="0" lang="en" sz="1700" u="none" cap="none" strike="noStrike">
                <a:solidFill>
                  <a:srgbClr val="00FF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FF"/>
                </a:solidFill>
                <a:latin typeface="Inter SemiBold"/>
                <a:ea typeface="Inter SemiBold"/>
                <a:cs typeface="Inter SemiBold"/>
                <a:sym typeface="Inter SemiBold"/>
              </a:rPr>
              <a:t>(5-</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FF"/>
                </a:solidFill>
                <a:latin typeface="Inter SemiBold"/>
                <a:ea typeface="Inter SemiBold"/>
                <a:cs typeface="Inter SemiBold"/>
                <a:sym typeface="Inter SemiBold"/>
              </a:rPr>
              <a:t>)</a:t>
            </a:r>
            <a:r>
              <a:rPr b="1" baseline="30000" i="0" lang="en" sz="1700" u="none" cap="none" strike="noStrike">
                <a:solidFill>
                  <a:srgbClr val="00FFFF"/>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FF9900"/>
                </a:solidFill>
                <a:latin typeface="Inter SemiBold"/>
                <a:ea typeface="Inter SemiBold"/>
                <a:cs typeface="Inter SemiBold"/>
                <a:sym typeface="Inter SemiBold"/>
              </a:rPr>
              <a:t>(6-</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FF9900"/>
                </a:solidFill>
                <a:latin typeface="Inter SemiBold"/>
                <a:ea typeface="Inter SemiBold"/>
                <a:cs typeface="Inter SemiBold"/>
                <a:sym typeface="Inter SemiBold"/>
              </a:rPr>
              <a:t>)</a:t>
            </a:r>
            <a:r>
              <a:rPr b="1" baseline="30000" i="0" lang="en" sz="1700" u="none" cap="none" strike="noStrike">
                <a:solidFill>
                  <a:srgbClr val="FF99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00"/>
                </a:solidFill>
                <a:latin typeface="Inter SemiBold"/>
                <a:ea typeface="Inter SemiBold"/>
                <a:cs typeface="Inter SemiBold"/>
                <a:sym typeface="Inter SemiBold"/>
              </a:rPr>
              <a:t>(2-</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00"/>
                </a:solidFill>
                <a:latin typeface="Inter SemiBold"/>
                <a:ea typeface="Inter SemiBold"/>
                <a:cs typeface="Inter SemiBold"/>
                <a:sym typeface="Inter SemiBold"/>
              </a:rPr>
              <a:t>)</a:t>
            </a:r>
            <a:r>
              <a:rPr b="1" baseline="30000" i="0" lang="en" sz="1700" u="none" cap="none" strike="noStrike">
                <a:solidFill>
                  <a:srgbClr val="00FF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FF"/>
                </a:solidFill>
                <a:latin typeface="Inter SemiBold"/>
                <a:ea typeface="Inter SemiBold"/>
                <a:cs typeface="Inter SemiBold"/>
                <a:sym typeface="Inter SemiBold"/>
              </a:rPr>
              <a:t>(3-</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FF"/>
                </a:solidFill>
                <a:latin typeface="Inter SemiBold"/>
                <a:ea typeface="Inter SemiBold"/>
                <a:cs typeface="Inter SemiBold"/>
                <a:sym typeface="Inter SemiBold"/>
              </a:rPr>
              <a:t>)</a:t>
            </a:r>
            <a:r>
              <a:rPr b="1" baseline="30000" i="0" lang="en" sz="1700" u="none" cap="none" strike="noStrike">
                <a:solidFill>
                  <a:srgbClr val="00FFFF"/>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FF9900"/>
                </a:solidFill>
                <a:latin typeface="Inter SemiBold"/>
                <a:ea typeface="Inter SemiBold"/>
                <a:cs typeface="Inter SemiBold"/>
                <a:sym typeface="Inter SemiBold"/>
              </a:rPr>
              <a:t>(5-</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FF9900"/>
                </a:solidFill>
                <a:latin typeface="Inter SemiBold"/>
                <a:ea typeface="Inter SemiBold"/>
                <a:cs typeface="Inter SemiBold"/>
                <a:sym typeface="Inter SemiBold"/>
              </a:rPr>
              <a:t>)</a:t>
            </a:r>
            <a:r>
              <a:rPr b="1" baseline="30000" i="0" lang="en" sz="1700" u="none" cap="none" strike="noStrike">
                <a:solidFill>
                  <a:srgbClr val="FF99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00"/>
                </a:solidFill>
                <a:latin typeface="Inter SemiBold"/>
                <a:ea typeface="Inter SemiBold"/>
                <a:cs typeface="Inter SemiBold"/>
                <a:sym typeface="Inter SemiBold"/>
              </a:rPr>
              <a:t>(2-</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00"/>
                </a:solidFill>
                <a:latin typeface="Inter SemiBold"/>
                <a:ea typeface="Inter SemiBold"/>
                <a:cs typeface="Inter SemiBold"/>
                <a:sym typeface="Inter SemiBold"/>
              </a:rPr>
              <a:t>)</a:t>
            </a:r>
            <a:r>
              <a:rPr b="1" baseline="30000" i="0" lang="en" sz="1700" u="none" cap="none" strike="noStrike">
                <a:solidFill>
                  <a:srgbClr val="00FF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FF"/>
                </a:solidFill>
                <a:latin typeface="Inter SemiBold"/>
                <a:ea typeface="Inter SemiBold"/>
                <a:cs typeface="Inter SemiBold"/>
                <a:sym typeface="Inter SemiBold"/>
              </a:rPr>
              <a:t>(5-</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FF"/>
                </a:solidFill>
                <a:latin typeface="Inter SemiBold"/>
                <a:ea typeface="Inter SemiBold"/>
                <a:cs typeface="Inter SemiBold"/>
                <a:sym typeface="Inter SemiBold"/>
              </a:rPr>
              <a:t>)</a:t>
            </a:r>
            <a:r>
              <a:rPr b="1" baseline="30000" i="0" lang="en" sz="1700" u="none" cap="none" strike="noStrike">
                <a:solidFill>
                  <a:srgbClr val="00FFFF"/>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FF9900"/>
                </a:solidFill>
                <a:latin typeface="Inter SemiBold"/>
                <a:ea typeface="Inter SemiBold"/>
                <a:cs typeface="Inter SemiBold"/>
                <a:sym typeface="Inter SemiBold"/>
              </a:rPr>
              <a:t>(6-</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FF9900"/>
                </a:solidFill>
                <a:latin typeface="Inter SemiBold"/>
                <a:ea typeface="Inter SemiBold"/>
                <a:cs typeface="Inter SemiBold"/>
                <a:sym typeface="Inter SemiBold"/>
              </a:rPr>
              <a:t>)</a:t>
            </a:r>
            <a:r>
              <a:rPr b="1" baseline="30000" i="0" lang="en" sz="1700" u="none" cap="none" strike="noStrike">
                <a:solidFill>
                  <a:srgbClr val="FF99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00"/>
                </a:solidFill>
                <a:latin typeface="Inter SemiBold"/>
                <a:ea typeface="Inter SemiBold"/>
                <a:cs typeface="Inter SemiBold"/>
                <a:sym typeface="Inter SemiBold"/>
              </a:rPr>
              <a:t>(1-</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00"/>
                </a:solidFill>
                <a:latin typeface="Inter SemiBold"/>
                <a:ea typeface="Inter SemiBold"/>
                <a:cs typeface="Inter SemiBold"/>
                <a:sym typeface="Inter SemiBold"/>
              </a:rPr>
              <a:t>)</a:t>
            </a:r>
            <a:r>
              <a:rPr b="1" baseline="30000" i="0" lang="en" sz="1700" u="none" cap="none" strike="noStrike">
                <a:solidFill>
                  <a:srgbClr val="00FF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FF"/>
                </a:solidFill>
                <a:latin typeface="Inter SemiBold"/>
                <a:ea typeface="Inter SemiBold"/>
                <a:cs typeface="Inter SemiBold"/>
                <a:sym typeface="Inter SemiBold"/>
              </a:rPr>
              <a:t>(4-</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FF"/>
                </a:solidFill>
                <a:latin typeface="Inter SemiBold"/>
                <a:ea typeface="Inter SemiBold"/>
                <a:cs typeface="Inter SemiBold"/>
                <a:sym typeface="Inter SemiBold"/>
              </a:rPr>
              <a:t>)</a:t>
            </a:r>
            <a:r>
              <a:rPr b="1" baseline="30000" i="0" lang="en" sz="1700" u="none" cap="none" strike="noStrike">
                <a:solidFill>
                  <a:srgbClr val="00FFFF"/>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FF9900"/>
                </a:solidFill>
                <a:latin typeface="Inter SemiBold"/>
                <a:ea typeface="Inter SemiBold"/>
                <a:cs typeface="Inter SemiBold"/>
                <a:sym typeface="Inter SemiBold"/>
              </a:rPr>
              <a:t>(6-</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FF9900"/>
                </a:solidFill>
                <a:latin typeface="Inter SemiBold"/>
                <a:ea typeface="Inter SemiBold"/>
                <a:cs typeface="Inter SemiBold"/>
                <a:sym typeface="Inter SemiBold"/>
              </a:rPr>
              <a:t>)</a:t>
            </a:r>
            <a:r>
              <a:rPr b="1" baseline="30000" i="0" lang="en" sz="1700" u="none" cap="none" strike="noStrike">
                <a:solidFill>
                  <a:srgbClr val="FF99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00"/>
                </a:solidFill>
                <a:latin typeface="Inter SemiBold"/>
                <a:ea typeface="Inter SemiBold"/>
                <a:cs typeface="Inter SemiBold"/>
                <a:sym typeface="Inter SemiBold"/>
              </a:rPr>
              <a:t>(3-</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00"/>
                </a:solidFill>
                <a:latin typeface="Inter SemiBold"/>
                <a:ea typeface="Inter SemiBold"/>
                <a:cs typeface="Inter SemiBold"/>
                <a:sym typeface="Inter SemiBold"/>
              </a:rPr>
              <a:t>)</a:t>
            </a:r>
            <a:r>
              <a:rPr b="1" baseline="30000" i="0" lang="en" sz="1700" u="none" cap="none" strike="noStrike">
                <a:solidFill>
                  <a:srgbClr val="00FF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FF"/>
                </a:solidFill>
                <a:latin typeface="Inter SemiBold"/>
                <a:ea typeface="Inter SemiBold"/>
                <a:cs typeface="Inter SemiBold"/>
                <a:sym typeface="Inter SemiBold"/>
              </a:rPr>
              <a:t>(4-</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FF"/>
                </a:solidFill>
                <a:latin typeface="Inter SemiBold"/>
                <a:ea typeface="Inter SemiBold"/>
                <a:cs typeface="Inter SemiBold"/>
                <a:sym typeface="Inter SemiBold"/>
              </a:rPr>
              <a:t>)</a:t>
            </a:r>
            <a:r>
              <a:rPr b="1" baseline="30000" i="0" lang="en" sz="1700" u="none" cap="none" strike="noStrike">
                <a:solidFill>
                  <a:srgbClr val="00FFFF"/>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FF9900"/>
                </a:solidFill>
                <a:latin typeface="Inter SemiBold"/>
                <a:ea typeface="Inter SemiBold"/>
                <a:cs typeface="Inter SemiBold"/>
                <a:sym typeface="Inter SemiBold"/>
              </a:rPr>
              <a:t>(7-</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FF9900"/>
                </a:solidFill>
                <a:latin typeface="Inter SemiBold"/>
                <a:ea typeface="Inter SemiBold"/>
                <a:cs typeface="Inter SemiBold"/>
                <a:sym typeface="Inter SemiBold"/>
              </a:rPr>
              <a:t>)</a:t>
            </a:r>
            <a:r>
              <a:rPr b="1" baseline="30000" i="0" lang="en" sz="1700" u="none" cap="none" strike="noStrike">
                <a:solidFill>
                  <a:srgbClr val="FF9900"/>
                </a:solidFill>
                <a:latin typeface="Inter SemiBold"/>
                <a:ea typeface="Inter SemiBold"/>
                <a:cs typeface="Inter SemiBold"/>
                <a:sym typeface="Inter SemiBold"/>
              </a:rPr>
              <a:t>2</a:t>
            </a:r>
            <a:endParaRPr b="1" baseline="30000" i="0" sz="1700" u="none" cap="none" strike="noStrike">
              <a:solidFill>
                <a:srgbClr val="FF9900"/>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 81.36</a:t>
            </a:r>
            <a:endParaRPr b="1" i="0" sz="1700" u="none" cap="none" strike="noStrike">
              <a:solidFill>
                <a:schemeClr val="lt1"/>
              </a:solidFill>
              <a:latin typeface="Inter SemiBold"/>
              <a:ea typeface="Inter SemiBold"/>
              <a:cs typeface="Inter SemiBold"/>
              <a:sym typeface="Inter SemiBold"/>
            </a:endParaRPr>
          </a:p>
        </p:txBody>
      </p:sp>
      <p:sp>
        <p:nvSpPr>
          <p:cNvPr id="635" name="Google Shape;635;g1d1983318e7_1_95"/>
          <p:cNvSpPr txBox="1"/>
          <p:nvPr/>
        </p:nvSpPr>
        <p:spPr>
          <a:xfrm>
            <a:off x="123600" y="2428763"/>
            <a:ext cx="8896800" cy="2016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Next we compute Sum of Squares Residues Within(SSW).</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SSW =</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00FF00"/>
                </a:solidFill>
                <a:latin typeface="Inter SemiBold"/>
                <a:ea typeface="Inter SemiBold"/>
                <a:cs typeface="Inter SemiBold"/>
                <a:sym typeface="Inter SemiBold"/>
              </a:rPr>
              <a:t>(3-</a:t>
            </a:r>
            <a:r>
              <a:rPr b="1" i="0" lang="en" sz="1700" u="sng" cap="none" strike="noStrike">
                <a:solidFill>
                  <a:srgbClr val="00FF00"/>
                </a:solidFill>
                <a:latin typeface="Inter SemiBold"/>
                <a:ea typeface="Inter SemiBold"/>
                <a:cs typeface="Inter SemiBold"/>
                <a:sym typeface="Inter SemiBold"/>
              </a:rPr>
              <a:t>2.2</a:t>
            </a:r>
            <a:r>
              <a:rPr b="1" i="0" lang="en" sz="1700" u="none" cap="none" strike="noStrike">
                <a:solidFill>
                  <a:srgbClr val="00FF00"/>
                </a:solidFill>
                <a:latin typeface="Inter SemiBold"/>
                <a:ea typeface="Inter SemiBold"/>
                <a:cs typeface="Inter SemiBold"/>
                <a:sym typeface="Inter SemiBold"/>
              </a:rPr>
              <a:t>)</a:t>
            </a:r>
            <a:r>
              <a:rPr b="1" baseline="30000" i="0" lang="en" sz="1700" u="none" cap="none" strike="noStrike">
                <a:solidFill>
                  <a:srgbClr val="00FF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FF"/>
                </a:solidFill>
                <a:latin typeface="Inter SemiBold"/>
                <a:ea typeface="Inter SemiBold"/>
                <a:cs typeface="Inter SemiBold"/>
                <a:sym typeface="Inter SemiBold"/>
              </a:rPr>
              <a:t>(5-</a:t>
            </a:r>
            <a:r>
              <a:rPr b="1" i="0" lang="en" sz="1700" u="sng" cap="none" strike="noStrike">
                <a:solidFill>
                  <a:srgbClr val="00FFFF"/>
                </a:solidFill>
                <a:latin typeface="Inter SemiBold"/>
                <a:ea typeface="Inter SemiBold"/>
                <a:cs typeface="Inter SemiBold"/>
                <a:sym typeface="Inter SemiBold"/>
              </a:rPr>
              <a:t>4.2</a:t>
            </a:r>
            <a:r>
              <a:rPr b="1" i="0" lang="en" sz="1700" u="none" cap="none" strike="noStrike">
                <a:solidFill>
                  <a:srgbClr val="00FFFF"/>
                </a:solidFill>
                <a:latin typeface="Inter SemiBold"/>
                <a:ea typeface="Inter SemiBold"/>
                <a:cs typeface="Inter SemiBold"/>
                <a:sym typeface="Inter SemiBold"/>
              </a:rPr>
              <a:t>)</a:t>
            </a:r>
            <a:r>
              <a:rPr b="1" baseline="30000" i="0" lang="en" sz="1700" u="none" cap="none" strike="noStrike">
                <a:solidFill>
                  <a:srgbClr val="00FFFF"/>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FF9900"/>
                </a:solidFill>
                <a:latin typeface="Inter SemiBold"/>
                <a:ea typeface="Inter SemiBold"/>
                <a:cs typeface="Inter SemiBold"/>
                <a:sym typeface="Inter SemiBold"/>
              </a:rPr>
              <a:t>(6-</a:t>
            </a:r>
            <a:r>
              <a:rPr b="1" i="0" lang="en" sz="1700" u="sng" cap="none" strike="noStrike">
                <a:solidFill>
                  <a:srgbClr val="FF9900"/>
                </a:solidFill>
                <a:latin typeface="Inter SemiBold"/>
                <a:ea typeface="Inter SemiBold"/>
                <a:cs typeface="Inter SemiBold"/>
                <a:sym typeface="Inter SemiBold"/>
              </a:rPr>
              <a:t>6</a:t>
            </a:r>
            <a:r>
              <a:rPr b="1" i="0" lang="en" sz="1700" u="none" cap="none" strike="noStrike">
                <a:solidFill>
                  <a:srgbClr val="FF9900"/>
                </a:solidFill>
                <a:latin typeface="Inter SemiBold"/>
                <a:ea typeface="Inter SemiBold"/>
                <a:cs typeface="Inter SemiBold"/>
                <a:sym typeface="Inter SemiBold"/>
              </a:rPr>
              <a:t>)</a:t>
            </a:r>
            <a:r>
              <a:rPr b="1" baseline="30000" i="0" lang="en" sz="1700" u="none" cap="none" strike="noStrike">
                <a:solidFill>
                  <a:srgbClr val="FF99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00"/>
                </a:solidFill>
                <a:latin typeface="Inter SemiBold"/>
                <a:ea typeface="Inter SemiBold"/>
                <a:cs typeface="Inter SemiBold"/>
                <a:sym typeface="Inter SemiBold"/>
              </a:rPr>
              <a:t>(2-</a:t>
            </a:r>
            <a:r>
              <a:rPr b="1" i="0" lang="en" sz="1700" u="sng" cap="none" strike="noStrike">
                <a:solidFill>
                  <a:srgbClr val="00FF00"/>
                </a:solidFill>
                <a:latin typeface="Inter SemiBold"/>
                <a:ea typeface="Inter SemiBold"/>
                <a:cs typeface="Inter SemiBold"/>
                <a:sym typeface="Inter SemiBold"/>
              </a:rPr>
              <a:t>2.2</a:t>
            </a:r>
            <a:r>
              <a:rPr b="1" i="0" lang="en" sz="1700" u="none" cap="none" strike="noStrike">
                <a:solidFill>
                  <a:srgbClr val="00FF00"/>
                </a:solidFill>
                <a:latin typeface="Inter SemiBold"/>
                <a:ea typeface="Inter SemiBold"/>
                <a:cs typeface="Inter SemiBold"/>
                <a:sym typeface="Inter SemiBold"/>
              </a:rPr>
              <a:t>)</a:t>
            </a:r>
            <a:r>
              <a:rPr b="1" baseline="30000" i="0" lang="en" sz="1700" u="none" cap="none" strike="noStrike">
                <a:solidFill>
                  <a:srgbClr val="00FF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FF"/>
                </a:solidFill>
                <a:latin typeface="Inter SemiBold"/>
                <a:ea typeface="Inter SemiBold"/>
                <a:cs typeface="Inter SemiBold"/>
                <a:sym typeface="Inter SemiBold"/>
              </a:rPr>
              <a:t>(3-</a:t>
            </a:r>
            <a:r>
              <a:rPr b="1" i="0" lang="en" sz="1700" u="sng" cap="none" strike="noStrike">
                <a:solidFill>
                  <a:srgbClr val="00FFFF"/>
                </a:solidFill>
                <a:latin typeface="Inter SemiBold"/>
                <a:ea typeface="Inter SemiBold"/>
                <a:cs typeface="Inter SemiBold"/>
                <a:sym typeface="Inter SemiBold"/>
              </a:rPr>
              <a:t>4.2</a:t>
            </a:r>
            <a:r>
              <a:rPr b="1" i="0" lang="en" sz="1700" u="none" cap="none" strike="noStrike">
                <a:solidFill>
                  <a:srgbClr val="00FFFF"/>
                </a:solidFill>
                <a:latin typeface="Inter SemiBold"/>
                <a:ea typeface="Inter SemiBold"/>
                <a:cs typeface="Inter SemiBold"/>
                <a:sym typeface="Inter SemiBold"/>
              </a:rPr>
              <a:t>)</a:t>
            </a:r>
            <a:r>
              <a:rPr b="1" baseline="30000" i="0" lang="en" sz="1700" u="none" cap="none" strike="noStrike">
                <a:solidFill>
                  <a:srgbClr val="00FFFF"/>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FF9900"/>
                </a:solidFill>
                <a:latin typeface="Inter SemiBold"/>
                <a:ea typeface="Inter SemiBold"/>
                <a:cs typeface="Inter SemiBold"/>
                <a:sym typeface="Inter SemiBold"/>
              </a:rPr>
              <a:t>(5-</a:t>
            </a:r>
            <a:r>
              <a:rPr b="1" i="0" lang="en" sz="1700" u="sng" cap="none" strike="noStrike">
                <a:solidFill>
                  <a:srgbClr val="FF9900"/>
                </a:solidFill>
                <a:latin typeface="Inter SemiBold"/>
                <a:ea typeface="Inter SemiBold"/>
                <a:cs typeface="Inter SemiBold"/>
                <a:sym typeface="Inter SemiBold"/>
              </a:rPr>
              <a:t>6</a:t>
            </a:r>
            <a:r>
              <a:rPr b="1" i="0" lang="en" sz="1700" u="none" cap="none" strike="noStrike">
                <a:solidFill>
                  <a:srgbClr val="FF9900"/>
                </a:solidFill>
                <a:latin typeface="Inter SemiBold"/>
                <a:ea typeface="Inter SemiBold"/>
                <a:cs typeface="Inter SemiBold"/>
                <a:sym typeface="Inter SemiBold"/>
              </a:rPr>
              <a:t>)</a:t>
            </a:r>
            <a:r>
              <a:rPr b="1" baseline="30000" i="0" lang="en" sz="1700" u="none" cap="none" strike="noStrike">
                <a:solidFill>
                  <a:srgbClr val="FF99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00"/>
                </a:solidFill>
                <a:latin typeface="Inter SemiBold"/>
                <a:ea typeface="Inter SemiBold"/>
                <a:cs typeface="Inter SemiBold"/>
                <a:sym typeface="Inter SemiBold"/>
              </a:rPr>
              <a:t>(2-</a:t>
            </a:r>
            <a:r>
              <a:rPr b="1" i="0" lang="en" sz="1700" u="sng" cap="none" strike="noStrike">
                <a:solidFill>
                  <a:srgbClr val="00FF00"/>
                </a:solidFill>
                <a:latin typeface="Inter SemiBold"/>
                <a:ea typeface="Inter SemiBold"/>
                <a:cs typeface="Inter SemiBold"/>
                <a:sym typeface="Inter SemiBold"/>
              </a:rPr>
              <a:t>2.2</a:t>
            </a:r>
            <a:r>
              <a:rPr b="1" i="0" lang="en" sz="1700" u="none" cap="none" strike="noStrike">
                <a:solidFill>
                  <a:srgbClr val="00FF00"/>
                </a:solidFill>
                <a:latin typeface="Inter SemiBold"/>
                <a:ea typeface="Inter SemiBold"/>
                <a:cs typeface="Inter SemiBold"/>
                <a:sym typeface="Inter SemiBold"/>
              </a:rPr>
              <a:t>)</a:t>
            </a:r>
            <a:r>
              <a:rPr b="1" baseline="30000" i="0" lang="en" sz="1700" u="none" cap="none" strike="noStrike">
                <a:solidFill>
                  <a:srgbClr val="00FF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FF"/>
                </a:solidFill>
                <a:latin typeface="Inter SemiBold"/>
                <a:ea typeface="Inter SemiBold"/>
                <a:cs typeface="Inter SemiBold"/>
                <a:sym typeface="Inter SemiBold"/>
              </a:rPr>
              <a:t>(5-</a:t>
            </a:r>
            <a:r>
              <a:rPr b="1" i="0" lang="en" sz="1700" u="sng" cap="none" strike="noStrike">
                <a:solidFill>
                  <a:srgbClr val="00FFFF"/>
                </a:solidFill>
                <a:latin typeface="Inter SemiBold"/>
                <a:ea typeface="Inter SemiBold"/>
                <a:cs typeface="Inter SemiBold"/>
                <a:sym typeface="Inter SemiBold"/>
              </a:rPr>
              <a:t>4.2</a:t>
            </a:r>
            <a:r>
              <a:rPr b="1" i="0" lang="en" sz="1700" u="none" cap="none" strike="noStrike">
                <a:solidFill>
                  <a:srgbClr val="00FFFF"/>
                </a:solidFill>
                <a:latin typeface="Inter SemiBold"/>
                <a:ea typeface="Inter SemiBold"/>
                <a:cs typeface="Inter SemiBold"/>
                <a:sym typeface="Inter SemiBold"/>
              </a:rPr>
              <a:t>)</a:t>
            </a:r>
            <a:r>
              <a:rPr b="1" baseline="30000" i="0" lang="en" sz="1700" u="none" cap="none" strike="noStrike">
                <a:solidFill>
                  <a:srgbClr val="00FFFF"/>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FF9900"/>
                </a:solidFill>
                <a:latin typeface="Inter SemiBold"/>
                <a:ea typeface="Inter SemiBold"/>
                <a:cs typeface="Inter SemiBold"/>
                <a:sym typeface="Inter SemiBold"/>
              </a:rPr>
              <a:t>(6-</a:t>
            </a:r>
            <a:r>
              <a:rPr b="1" i="0" lang="en" sz="1700" u="sng" cap="none" strike="noStrike">
                <a:solidFill>
                  <a:srgbClr val="FF9900"/>
                </a:solidFill>
                <a:latin typeface="Inter SemiBold"/>
                <a:ea typeface="Inter SemiBold"/>
                <a:cs typeface="Inter SemiBold"/>
                <a:sym typeface="Inter SemiBold"/>
              </a:rPr>
              <a:t>6</a:t>
            </a:r>
            <a:r>
              <a:rPr b="1" i="0" lang="en" sz="1700" u="none" cap="none" strike="noStrike">
                <a:solidFill>
                  <a:srgbClr val="FF9900"/>
                </a:solidFill>
                <a:latin typeface="Inter SemiBold"/>
                <a:ea typeface="Inter SemiBold"/>
                <a:cs typeface="Inter SemiBold"/>
                <a:sym typeface="Inter SemiBold"/>
              </a:rPr>
              <a:t>)</a:t>
            </a:r>
            <a:r>
              <a:rPr b="1" baseline="30000" i="0" lang="en" sz="1700" u="none" cap="none" strike="noStrike">
                <a:solidFill>
                  <a:srgbClr val="FF99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00"/>
                </a:solidFill>
                <a:latin typeface="Inter SemiBold"/>
                <a:ea typeface="Inter SemiBold"/>
                <a:cs typeface="Inter SemiBold"/>
                <a:sym typeface="Inter SemiBold"/>
              </a:rPr>
              <a:t>(1-</a:t>
            </a:r>
            <a:r>
              <a:rPr b="1" i="0" lang="en" sz="1700" u="sng" cap="none" strike="noStrike">
                <a:solidFill>
                  <a:srgbClr val="00FF00"/>
                </a:solidFill>
                <a:latin typeface="Inter SemiBold"/>
                <a:ea typeface="Inter SemiBold"/>
                <a:cs typeface="Inter SemiBold"/>
                <a:sym typeface="Inter SemiBold"/>
              </a:rPr>
              <a:t>2.2</a:t>
            </a:r>
            <a:r>
              <a:rPr b="1" i="0" lang="en" sz="1700" u="none" cap="none" strike="noStrike">
                <a:solidFill>
                  <a:srgbClr val="00FF00"/>
                </a:solidFill>
                <a:latin typeface="Inter SemiBold"/>
                <a:ea typeface="Inter SemiBold"/>
                <a:cs typeface="Inter SemiBold"/>
                <a:sym typeface="Inter SemiBold"/>
              </a:rPr>
              <a:t>)</a:t>
            </a:r>
            <a:r>
              <a:rPr b="1" baseline="30000" i="0" lang="en" sz="1700" u="none" cap="none" strike="noStrike">
                <a:solidFill>
                  <a:srgbClr val="00FF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FF"/>
                </a:solidFill>
                <a:latin typeface="Inter SemiBold"/>
                <a:ea typeface="Inter SemiBold"/>
                <a:cs typeface="Inter SemiBold"/>
                <a:sym typeface="Inter SemiBold"/>
              </a:rPr>
              <a:t>(4-</a:t>
            </a:r>
            <a:r>
              <a:rPr b="1" i="0" lang="en" sz="1700" u="sng" cap="none" strike="noStrike">
                <a:solidFill>
                  <a:srgbClr val="00FFFF"/>
                </a:solidFill>
                <a:latin typeface="Inter SemiBold"/>
                <a:ea typeface="Inter SemiBold"/>
                <a:cs typeface="Inter SemiBold"/>
                <a:sym typeface="Inter SemiBold"/>
              </a:rPr>
              <a:t>4.2</a:t>
            </a:r>
            <a:r>
              <a:rPr b="1" i="0" lang="en" sz="1700" u="none" cap="none" strike="noStrike">
                <a:solidFill>
                  <a:srgbClr val="00FFFF"/>
                </a:solidFill>
                <a:latin typeface="Inter SemiBold"/>
                <a:ea typeface="Inter SemiBold"/>
                <a:cs typeface="Inter SemiBold"/>
                <a:sym typeface="Inter SemiBold"/>
              </a:rPr>
              <a:t>)</a:t>
            </a:r>
            <a:r>
              <a:rPr b="1" baseline="30000" i="0" lang="en" sz="1700" u="none" cap="none" strike="noStrike">
                <a:solidFill>
                  <a:srgbClr val="00FFFF"/>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FF9900"/>
                </a:solidFill>
                <a:latin typeface="Inter SemiBold"/>
                <a:ea typeface="Inter SemiBold"/>
                <a:cs typeface="Inter SemiBold"/>
                <a:sym typeface="Inter SemiBold"/>
              </a:rPr>
              <a:t>(6-</a:t>
            </a:r>
            <a:r>
              <a:rPr b="1" i="0" lang="en" sz="1700" u="sng" cap="none" strike="noStrike">
                <a:solidFill>
                  <a:srgbClr val="FF9900"/>
                </a:solidFill>
                <a:latin typeface="Inter SemiBold"/>
                <a:ea typeface="Inter SemiBold"/>
                <a:cs typeface="Inter SemiBold"/>
                <a:sym typeface="Inter SemiBold"/>
              </a:rPr>
              <a:t>6</a:t>
            </a:r>
            <a:r>
              <a:rPr b="1" i="0" lang="en" sz="1700" u="none" cap="none" strike="noStrike">
                <a:solidFill>
                  <a:srgbClr val="FF9900"/>
                </a:solidFill>
                <a:latin typeface="Inter SemiBold"/>
                <a:ea typeface="Inter SemiBold"/>
                <a:cs typeface="Inter SemiBold"/>
                <a:sym typeface="Inter SemiBold"/>
              </a:rPr>
              <a:t>)</a:t>
            </a:r>
            <a:r>
              <a:rPr b="1" baseline="30000" i="0" lang="en" sz="1700" u="none" cap="none" strike="noStrike">
                <a:solidFill>
                  <a:srgbClr val="FF99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00"/>
                </a:solidFill>
                <a:latin typeface="Inter SemiBold"/>
                <a:ea typeface="Inter SemiBold"/>
                <a:cs typeface="Inter SemiBold"/>
                <a:sym typeface="Inter SemiBold"/>
              </a:rPr>
              <a:t>(3-</a:t>
            </a:r>
            <a:r>
              <a:rPr b="1" i="0" lang="en" sz="1700" u="sng" cap="none" strike="noStrike">
                <a:solidFill>
                  <a:srgbClr val="00FF00"/>
                </a:solidFill>
                <a:latin typeface="Inter SemiBold"/>
                <a:ea typeface="Inter SemiBold"/>
                <a:cs typeface="Inter SemiBold"/>
                <a:sym typeface="Inter SemiBold"/>
              </a:rPr>
              <a:t>2.2</a:t>
            </a:r>
            <a:r>
              <a:rPr b="1" i="0" lang="en" sz="1700" u="none" cap="none" strike="noStrike">
                <a:solidFill>
                  <a:srgbClr val="00FF00"/>
                </a:solidFill>
                <a:latin typeface="Inter SemiBold"/>
                <a:ea typeface="Inter SemiBold"/>
                <a:cs typeface="Inter SemiBold"/>
                <a:sym typeface="Inter SemiBold"/>
              </a:rPr>
              <a:t>)</a:t>
            </a:r>
            <a:r>
              <a:rPr b="1" baseline="30000" i="0" lang="en" sz="1700" u="none" cap="none" strike="noStrike">
                <a:solidFill>
                  <a:srgbClr val="00FF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FF"/>
                </a:solidFill>
                <a:latin typeface="Inter SemiBold"/>
                <a:ea typeface="Inter SemiBold"/>
                <a:cs typeface="Inter SemiBold"/>
                <a:sym typeface="Inter SemiBold"/>
              </a:rPr>
              <a:t>(4-</a:t>
            </a:r>
            <a:r>
              <a:rPr b="1" i="0" lang="en" sz="1700" u="sng" cap="none" strike="noStrike">
                <a:solidFill>
                  <a:srgbClr val="00FFFF"/>
                </a:solidFill>
                <a:latin typeface="Inter SemiBold"/>
                <a:ea typeface="Inter SemiBold"/>
                <a:cs typeface="Inter SemiBold"/>
                <a:sym typeface="Inter SemiBold"/>
              </a:rPr>
              <a:t>4.2</a:t>
            </a:r>
            <a:r>
              <a:rPr b="1" i="0" lang="en" sz="1700" u="none" cap="none" strike="noStrike">
                <a:solidFill>
                  <a:srgbClr val="00FFFF"/>
                </a:solidFill>
                <a:latin typeface="Inter SemiBold"/>
                <a:ea typeface="Inter SemiBold"/>
                <a:cs typeface="Inter SemiBold"/>
                <a:sym typeface="Inter SemiBold"/>
              </a:rPr>
              <a:t>)</a:t>
            </a:r>
            <a:r>
              <a:rPr b="1" baseline="30000" i="0" lang="en" sz="1700" u="none" cap="none" strike="noStrike">
                <a:solidFill>
                  <a:srgbClr val="00FFFF"/>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FF9900"/>
                </a:solidFill>
                <a:latin typeface="Inter SemiBold"/>
                <a:ea typeface="Inter SemiBold"/>
                <a:cs typeface="Inter SemiBold"/>
                <a:sym typeface="Inter SemiBold"/>
              </a:rPr>
              <a:t>(7-</a:t>
            </a:r>
            <a:r>
              <a:rPr b="1" i="0" lang="en" sz="1700" u="sng" cap="none" strike="noStrike">
                <a:solidFill>
                  <a:srgbClr val="FF9900"/>
                </a:solidFill>
                <a:latin typeface="Inter SemiBold"/>
                <a:ea typeface="Inter SemiBold"/>
                <a:cs typeface="Inter SemiBold"/>
                <a:sym typeface="Inter SemiBold"/>
              </a:rPr>
              <a:t>6</a:t>
            </a:r>
            <a:r>
              <a:rPr b="1" i="0" lang="en" sz="1700" u="none" cap="none" strike="noStrike">
                <a:solidFill>
                  <a:srgbClr val="FF9900"/>
                </a:solidFill>
                <a:latin typeface="Inter SemiBold"/>
                <a:ea typeface="Inter SemiBold"/>
                <a:cs typeface="Inter SemiBold"/>
                <a:sym typeface="Inter SemiBold"/>
              </a:rPr>
              <a:t>)</a:t>
            </a:r>
            <a:r>
              <a:rPr b="1" baseline="30000" i="0" lang="en" sz="1700" u="none" cap="none" strike="noStrike">
                <a:solidFill>
                  <a:srgbClr val="FF9900"/>
                </a:solidFill>
                <a:latin typeface="Inter SemiBold"/>
                <a:ea typeface="Inter SemiBold"/>
                <a:cs typeface="Inter SemiBold"/>
                <a:sym typeface="Inter SemiBold"/>
              </a:rPr>
              <a:t>2</a:t>
            </a:r>
            <a:endParaRPr b="1" baseline="30000" i="0" sz="1700" u="none" cap="none" strike="noStrike">
              <a:solidFill>
                <a:srgbClr val="FF9900"/>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 7.6</a:t>
            </a:r>
            <a:endParaRPr b="1" i="0" sz="17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639" name="Shape 639"/>
        <p:cNvGrpSpPr/>
        <p:nvPr/>
      </p:nvGrpSpPr>
      <p:grpSpPr>
        <a:xfrm>
          <a:off x="0" y="0"/>
          <a:ext cx="0" cy="0"/>
          <a:chOff x="0" y="0"/>
          <a:chExt cx="0" cy="0"/>
        </a:xfrm>
      </p:grpSpPr>
      <p:pic>
        <p:nvPicPr>
          <p:cNvPr id="640" name="Google Shape;640;g1d1983318e7_1_103"/>
          <p:cNvPicPr preferRelativeResize="0"/>
          <p:nvPr/>
        </p:nvPicPr>
        <p:blipFill rotWithShape="1">
          <a:blip r:embed="rId3">
            <a:alphaModFix/>
          </a:blip>
          <a:srcRect b="0" l="0" r="0" t="0"/>
          <a:stretch/>
        </p:blipFill>
        <p:spPr>
          <a:xfrm rot="-10289179">
            <a:off x="7517422" y="-176575"/>
            <a:ext cx="1974947" cy="2487725"/>
          </a:xfrm>
          <a:prstGeom prst="rect">
            <a:avLst/>
          </a:prstGeom>
          <a:noFill/>
          <a:ln>
            <a:noFill/>
          </a:ln>
        </p:spPr>
      </p:pic>
      <p:pic>
        <p:nvPicPr>
          <p:cNvPr id="641" name="Google Shape;641;g1d1983318e7_1_103"/>
          <p:cNvPicPr preferRelativeResize="0"/>
          <p:nvPr/>
        </p:nvPicPr>
        <p:blipFill rotWithShape="1">
          <a:blip r:embed="rId4">
            <a:alphaModFix/>
          </a:blip>
          <a:srcRect b="0" l="0" r="0" t="0"/>
          <a:stretch/>
        </p:blipFill>
        <p:spPr>
          <a:xfrm rot="10595606">
            <a:off x="-114715" y="2649012"/>
            <a:ext cx="2679769" cy="2655775"/>
          </a:xfrm>
          <a:prstGeom prst="rect">
            <a:avLst/>
          </a:prstGeom>
          <a:noFill/>
          <a:ln>
            <a:noFill/>
          </a:ln>
        </p:spPr>
      </p:pic>
      <p:pic>
        <p:nvPicPr>
          <p:cNvPr id="642" name="Google Shape;642;g1d1983318e7_1_103"/>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643" name="Google Shape;643;g1d1983318e7_1_103"/>
          <p:cNvSpPr txBox="1"/>
          <p:nvPr/>
        </p:nvSpPr>
        <p:spPr>
          <a:xfrm>
            <a:off x="123600" y="249325"/>
            <a:ext cx="8642100" cy="2409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Finally we compute Sum of Squares Residues Between(SSB).</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SSB =</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00FF00"/>
                </a:solidFill>
                <a:latin typeface="Inter SemiBold"/>
                <a:ea typeface="Inter SemiBold"/>
                <a:cs typeface="Inter SemiBold"/>
                <a:sym typeface="Inter SemiBold"/>
              </a:rPr>
              <a:t>(</a:t>
            </a:r>
            <a:r>
              <a:rPr b="1" i="0" lang="en" sz="1700" u="sng" cap="none" strike="noStrike">
                <a:solidFill>
                  <a:srgbClr val="00FF00"/>
                </a:solidFill>
                <a:latin typeface="Inter SemiBold"/>
                <a:ea typeface="Inter SemiBold"/>
                <a:cs typeface="Inter SemiBold"/>
                <a:sym typeface="Inter SemiBold"/>
              </a:rPr>
              <a:t>2.2</a:t>
            </a:r>
            <a:r>
              <a:rPr b="1" i="0" lang="en" sz="1700" u="none" cap="none" strike="noStrike">
                <a:solidFill>
                  <a:srgbClr val="00FF00"/>
                </a:solidFill>
                <a:latin typeface="Inter SemiBold"/>
                <a:ea typeface="Inter SemiBold"/>
                <a:cs typeface="Inter SemiBold"/>
                <a:sym typeface="Inter SemiBold"/>
              </a:rPr>
              <a:t>-</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00"/>
                </a:solidFill>
                <a:latin typeface="Inter SemiBold"/>
                <a:ea typeface="Inter SemiBold"/>
                <a:cs typeface="Inter SemiBold"/>
                <a:sym typeface="Inter SemiBold"/>
              </a:rPr>
              <a:t>)</a:t>
            </a:r>
            <a:r>
              <a:rPr b="1" baseline="30000" i="0" lang="en" sz="1700" u="none" cap="none" strike="noStrike">
                <a:solidFill>
                  <a:srgbClr val="00FF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FF"/>
                </a:solidFill>
                <a:latin typeface="Inter SemiBold"/>
                <a:ea typeface="Inter SemiBold"/>
                <a:cs typeface="Inter SemiBold"/>
                <a:sym typeface="Inter SemiBold"/>
              </a:rPr>
              <a:t>(</a:t>
            </a:r>
            <a:r>
              <a:rPr b="1" i="0" lang="en" sz="1700" u="sng" cap="none" strike="noStrike">
                <a:solidFill>
                  <a:srgbClr val="00FFFF"/>
                </a:solidFill>
                <a:latin typeface="Inter SemiBold"/>
                <a:ea typeface="Inter SemiBold"/>
                <a:cs typeface="Inter SemiBold"/>
                <a:sym typeface="Inter SemiBold"/>
              </a:rPr>
              <a:t>4.2</a:t>
            </a:r>
            <a:r>
              <a:rPr b="1" i="0" lang="en" sz="1700" u="none" cap="none" strike="noStrike">
                <a:solidFill>
                  <a:srgbClr val="00FFFF"/>
                </a:solidFill>
                <a:latin typeface="Inter SemiBold"/>
                <a:ea typeface="Inter SemiBold"/>
                <a:cs typeface="Inter SemiBold"/>
                <a:sym typeface="Inter SemiBold"/>
              </a:rPr>
              <a:t>-</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FF"/>
                </a:solidFill>
                <a:latin typeface="Inter SemiBold"/>
                <a:ea typeface="Inter SemiBold"/>
                <a:cs typeface="Inter SemiBold"/>
                <a:sym typeface="Inter SemiBold"/>
              </a:rPr>
              <a:t>)</a:t>
            </a:r>
            <a:r>
              <a:rPr b="1" baseline="30000" i="0" lang="en" sz="1700" u="none" cap="none" strike="noStrike">
                <a:solidFill>
                  <a:srgbClr val="00FFFF"/>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FF9900"/>
                </a:solidFill>
                <a:latin typeface="Inter SemiBold"/>
                <a:ea typeface="Inter SemiBold"/>
                <a:cs typeface="Inter SemiBold"/>
                <a:sym typeface="Inter SemiBold"/>
              </a:rPr>
              <a:t>(</a:t>
            </a:r>
            <a:r>
              <a:rPr b="1" i="0" lang="en" sz="1700" u="sng" cap="none" strike="noStrike">
                <a:solidFill>
                  <a:srgbClr val="FF9900"/>
                </a:solidFill>
                <a:latin typeface="Inter SemiBold"/>
                <a:ea typeface="Inter SemiBold"/>
                <a:cs typeface="Inter SemiBold"/>
                <a:sym typeface="Inter SemiBold"/>
              </a:rPr>
              <a:t>6</a:t>
            </a:r>
            <a:r>
              <a:rPr b="1" i="0" lang="en" sz="1700" u="none" cap="none" strike="noStrike">
                <a:solidFill>
                  <a:srgbClr val="FF9900"/>
                </a:solidFill>
                <a:latin typeface="Inter SemiBold"/>
                <a:ea typeface="Inter SemiBold"/>
                <a:cs typeface="Inter SemiBold"/>
                <a:sym typeface="Inter SemiBold"/>
              </a:rPr>
              <a:t>-</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FF9900"/>
                </a:solidFill>
                <a:latin typeface="Inter SemiBold"/>
                <a:ea typeface="Inter SemiBold"/>
                <a:cs typeface="Inter SemiBold"/>
                <a:sym typeface="Inter SemiBold"/>
              </a:rPr>
              <a:t>)</a:t>
            </a:r>
            <a:r>
              <a:rPr b="1" baseline="30000" i="0" lang="en" sz="1700" u="none" cap="none" strike="noStrike">
                <a:solidFill>
                  <a:srgbClr val="FF99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00"/>
                </a:solidFill>
                <a:latin typeface="Inter SemiBold"/>
                <a:ea typeface="Inter SemiBold"/>
                <a:cs typeface="Inter SemiBold"/>
                <a:sym typeface="Inter SemiBold"/>
              </a:rPr>
              <a:t>(</a:t>
            </a:r>
            <a:r>
              <a:rPr b="1" i="0" lang="en" sz="1700" u="sng" cap="none" strike="noStrike">
                <a:solidFill>
                  <a:srgbClr val="00FF00"/>
                </a:solidFill>
                <a:latin typeface="Inter SemiBold"/>
                <a:ea typeface="Inter SemiBold"/>
                <a:cs typeface="Inter SemiBold"/>
                <a:sym typeface="Inter SemiBold"/>
              </a:rPr>
              <a:t>2.2</a:t>
            </a:r>
            <a:r>
              <a:rPr b="1" i="0" lang="en" sz="1700" u="none" cap="none" strike="noStrike">
                <a:solidFill>
                  <a:srgbClr val="00FF00"/>
                </a:solidFill>
                <a:latin typeface="Inter SemiBold"/>
                <a:ea typeface="Inter SemiBold"/>
                <a:cs typeface="Inter SemiBold"/>
                <a:sym typeface="Inter SemiBold"/>
              </a:rPr>
              <a:t>-</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00"/>
                </a:solidFill>
                <a:latin typeface="Inter SemiBold"/>
                <a:ea typeface="Inter SemiBold"/>
                <a:cs typeface="Inter SemiBold"/>
                <a:sym typeface="Inter SemiBold"/>
              </a:rPr>
              <a:t>)</a:t>
            </a:r>
            <a:r>
              <a:rPr b="1" baseline="30000" i="0" lang="en" sz="1700" u="none" cap="none" strike="noStrike">
                <a:solidFill>
                  <a:srgbClr val="00FF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FF"/>
                </a:solidFill>
                <a:latin typeface="Inter SemiBold"/>
                <a:ea typeface="Inter SemiBold"/>
                <a:cs typeface="Inter SemiBold"/>
                <a:sym typeface="Inter SemiBold"/>
              </a:rPr>
              <a:t>(</a:t>
            </a:r>
            <a:r>
              <a:rPr b="1" i="0" lang="en" sz="1700" u="sng" cap="none" strike="noStrike">
                <a:solidFill>
                  <a:srgbClr val="00FFFF"/>
                </a:solidFill>
                <a:latin typeface="Inter SemiBold"/>
                <a:ea typeface="Inter SemiBold"/>
                <a:cs typeface="Inter SemiBold"/>
                <a:sym typeface="Inter SemiBold"/>
              </a:rPr>
              <a:t>4.2</a:t>
            </a:r>
            <a:r>
              <a:rPr b="1" i="0" lang="en" sz="1700" u="none" cap="none" strike="noStrike">
                <a:solidFill>
                  <a:srgbClr val="00FFFF"/>
                </a:solidFill>
                <a:latin typeface="Inter SemiBold"/>
                <a:ea typeface="Inter SemiBold"/>
                <a:cs typeface="Inter SemiBold"/>
                <a:sym typeface="Inter SemiBold"/>
              </a:rPr>
              <a:t>-</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FF"/>
                </a:solidFill>
                <a:latin typeface="Inter SemiBold"/>
                <a:ea typeface="Inter SemiBold"/>
                <a:cs typeface="Inter SemiBold"/>
                <a:sym typeface="Inter SemiBold"/>
              </a:rPr>
              <a:t>)</a:t>
            </a:r>
            <a:r>
              <a:rPr b="1" baseline="30000" i="0" lang="en" sz="1700" u="none" cap="none" strike="noStrike">
                <a:solidFill>
                  <a:srgbClr val="00FFFF"/>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FF9900"/>
                </a:solidFill>
                <a:latin typeface="Inter SemiBold"/>
                <a:ea typeface="Inter SemiBold"/>
                <a:cs typeface="Inter SemiBold"/>
                <a:sym typeface="Inter SemiBold"/>
              </a:rPr>
              <a:t>(</a:t>
            </a:r>
            <a:r>
              <a:rPr b="1" i="0" lang="en" sz="1700" u="sng" cap="none" strike="noStrike">
                <a:solidFill>
                  <a:srgbClr val="FF9900"/>
                </a:solidFill>
                <a:latin typeface="Inter SemiBold"/>
                <a:ea typeface="Inter SemiBold"/>
                <a:cs typeface="Inter SemiBold"/>
                <a:sym typeface="Inter SemiBold"/>
              </a:rPr>
              <a:t>6</a:t>
            </a:r>
            <a:r>
              <a:rPr b="1" i="0" lang="en" sz="1700" u="none" cap="none" strike="noStrike">
                <a:solidFill>
                  <a:srgbClr val="FF9900"/>
                </a:solidFill>
                <a:latin typeface="Inter SemiBold"/>
                <a:ea typeface="Inter SemiBold"/>
                <a:cs typeface="Inter SemiBold"/>
                <a:sym typeface="Inter SemiBold"/>
              </a:rPr>
              <a:t>-</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FF9900"/>
                </a:solidFill>
                <a:latin typeface="Inter SemiBold"/>
                <a:ea typeface="Inter SemiBold"/>
                <a:cs typeface="Inter SemiBold"/>
                <a:sym typeface="Inter SemiBold"/>
              </a:rPr>
              <a:t>)</a:t>
            </a:r>
            <a:r>
              <a:rPr b="1" baseline="30000" i="0" lang="en" sz="1700" u="none" cap="none" strike="noStrike">
                <a:solidFill>
                  <a:srgbClr val="FF99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00"/>
                </a:solidFill>
                <a:latin typeface="Inter SemiBold"/>
                <a:ea typeface="Inter SemiBold"/>
                <a:cs typeface="Inter SemiBold"/>
                <a:sym typeface="Inter SemiBold"/>
              </a:rPr>
              <a:t>(</a:t>
            </a:r>
            <a:r>
              <a:rPr b="1" i="0" lang="en" sz="1700" u="sng" cap="none" strike="noStrike">
                <a:solidFill>
                  <a:srgbClr val="00FF00"/>
                </a:solidFill>
                <a:latin typeface="Inter SemiBold"/>
                <a:ea typeface="Inter SemiBold"/>
                <a:cs typeface="Inter SemiBold"/>
                <a:sym typeface="Inter SemiBold"/>
              </a:rPr>
              <a:t>2.2</a:t>
            </a:r>
            <a:r>
              <a:rPr b="1" i="0" lang="en" sz="1700" u="none" cap="none" strike="noStrike">
                <a:solidFill>
                  <a:srgbClr val="00FF00"/>
                </a:solidFill>
                <a:latin typeface="Inter SemiBold"/>
                <a:ea typeface="Inter SemiBold"/>
                <a:cs typeface="Inter SemiBold"/>
                <a:sym typeface="Inter SemiBold"/>
              </a:rPr>
              <a:t>-</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00"/>
                </a:solidFill>
                <a:latin typeface="Inter SemiBold"/>
                <a:ea typeface="Inter SemiBold"/>
                <a:cs typeface="Inter SemiBold"/>
                <a:sym typeface="Inter SemiBold"/>
              </a:rPr>
              <a:t>)</a:t>
            </a:r>
            <a:r>
              <a:rPr b="1" baseline="30000" i="0" lang="en" sz="1700" u="none" cap="none" strike="noStrike">
                <a:solidFill>
                  <a:srgbClr val="00FF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FF"/>
                </a:solidFill>
                <a:latin typeface="Inter SemiBold"/>
                <a:ea typeface="Inter SemiBold"/>
                <a:cs typeface="Inter SemiBold"/>
                <a:sym typeface="Inter SemiBold"/>
              </a:rPr>
              <a:t>(</a:t>
            </a:r>
            <a:r>
              <a:rPr b="1" i="0" lang="en" sz="1700" u="sng" cap="none" strike="noStrike">
                <a:solidFill>
                  <a:srgbClr val="00FFFF"/>
                </a:solidFill>
                <a:latin typeface="Inter SemiBold"/>
                <a:ea typeface="Inter SemiBold"/>
                <a:cs typeface="Inter SemiBold"/>
                <a:sym typeface="Inter SemiBold"/>
              </a:rPr>
              <a:t>4.2</a:t>
            </a:r>
            <a:r>
              <a:rPr b="1" i="0" lang="en" sz="1700" u="none" cap="none" strike="noStrike">
                <a:solidFill>
                  <a:srgbClr val="00FFFF"/>
                </a:solidFill>
                <a:latin typeface="Inter SemiBold"/>
                <a:ea typeface="Inter SemiBold"/>
                <a:cs typeface="Inter SemiBold"/>
                <a:sym typeface="Inter SemiBold"/>
              </a:rPr>
              <a:t>-</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FF"/>
                </a:solidFill>
                <a:latin typeface="Inter SemiBold"/>
                <a:ea typeface="Inter SemiBold"/>
                <a:cs typeface="Inter SemiBold"/>
                <a:sym typeface="Inter SemiBold"/>
              </a:rPr>
              <a:t>)</a:t>
            </a:r>
            <a:r>
              <a:rPr b="1" baseline="30000" i="0" lang="en" sz="1700" u="none" cap="none" strike="noStrike">
                <a:solidFill>
                  <a:srgbClr val="00FFFF"/>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FF9900"/>
                </a:solidFill>
                <a:latin typeface="Inter SemiBold"/>
                <a:ea typeface="Inter SemiBold"/>
                <a:cs typeface="Inter SemiBold"/>
                <a:sym typeface="Inter SemiBold"/>
              </a:rPr>
              <a:t>(</a:t>
            </a:r>
            <a:r>
              <a:rPr b="1" i="0" lang="en" sz="1700" u="sng" cap="none" strike="noStrike">
                <a:solidFill>
                  <a:srgbClr val="FF9900"/>
                </a:solidFill>
                <a:latin typeface="Inter SemiBold"/>
                <a:ea typeface="Inter SemiBold"/>
                <a:cs typeface="Inter SemiBold"/>
                <a:sym typeface="Inter SemiBold"/>
              </a:rPr>
              <a:t>6</a:t>
            </a:r>
            <a:r>
              <a:rPr b="1" i="0" lang="en" sz="1700" u="none" cap="none" strike="noStrike">
                <a:solidFill>
                  <a:srgbClr val="FF9900"/>
                </a:solidFill>
                <a:latin typeface="Inter SemiBold"/>
                <a:ea typeface="Inter SemiBold"/>
                <a:cs typeface="Inter SemiBold"/>
                <a:sym typeface="Inter SemiBold"/>
              </a:rPr>
              <a:t>-</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FF9900"/>
                </a:solidFill>
                <a:latin typeface="Inter SemiBold"/>
                <a:ea typeface="Inter SemiBold"/>
                <a:cs typeface="Inter SemiBold"/>
                <a:sym typeface="Inter SemiBold"/>
              </a:rPr>
              <a:t>)</a:t>
            </a:r>
            <a:r>
              <a:rPr b="1" baseline="30000" i="0" lang="en" sz="1700" u="none" cap="none" strike="noStrike">
                <a:solidFill>
                  <a:srgbClr val="FF99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00"/>
                </a:solidFill>
                <a:latin typeface="Inter SemiBold"/>
                <a:ea typeface="Inter SemiBold"/>
                <a:cs typeface="Inter SemiBold"/>
                <a:sym typeface="Inter SemiBold"/>
              </a:rPr>
              <a:t>(</a:t>
            </a:r>
            <a:r>
              <a:rPr b="1" i="0" lang="en" sz="1700" u="sng" cap="none" strike="noStrike">
                <a:solidFill>
                  <a:srgbClr val="00FF00"/>
                </a:solidFill>
                <a:latin typeface="Inter SemiBold"/>
                <a:ea typeface="Inter SemiBold"/>
                <a:cs typeface="Inter SemiBold"/>
                <a:sym typeface="Inter SemiBold"/>
              </a:rPr>
              <a:t>2.2</a:t>
            </a:r>
            <a:r>
              <a:rPr b="1" i="0" lang="en" sz="1700" u="none" cap="none" strike="noStrike">
                <a:solidFill>
                  <a:srgbClr val="00FF00"/>
                </a:solidFill>
                <a:latin typeface="Inter SemiBold"/>
                <a:ea typeface="Inter SemiBold"/>
                <a:cs typeface="Inter SemiBold"/>
                <a:sym typeface="Inter SemiBold"/>
              </a:rPr>
              <a:t>-</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00"/>
                </a:solidFill>
                <a:latin typeface="Inter SemiBold"/>
                <a:ea typeface="Inter SemiBold"/>
                <a:cs typeface="Inter SemiBold"/>
                <a:sym typeface="Inter SemiBold"/>
              </a:rPr>
              <a:t>)</a:t>
            </a:r>
            <a:r>
              <a:rPr b="1" baseline="30000" i="0" lang="en" sz="1700" u="none" cap="none" strike="noStrike">
                <a:solidFill>
                  <a:srgbClr val="00FF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FF"/>
                </a:solidFill>
                <a:latin typeface="Inter SemiBold"/>
                <a:ea typeface="Inter SemiBold"/>
                <a:cs typeface="Inter SemiBold"/>
                <a:sym typeface="Inter SemiBold"/>
              </a:rPr>
              <a:t>(</a:t>
            </a:r>
            <a:r>
              <a:rPr b="1" i="0" lang="en" sz="1700" u="sng" cap="none" strike="noStrike">
                <a:solidFill>
                  <a:srgbClr val="00FFFF"/>
                </a:solidFill>
                <a:latin typeface="Inter SemiBold"/>
                <a:ea typeface="Inter SemiBold"/>
                <a:cs typeface="Inter SemiBold"/>
                <a:sym typeface="Inter SemiBold"/>
              </a:rPr>
              <a:t>4.2</a:t>
            </a:r>
            <a:r>
              <a:rPr b="1" i="0" lang="en" sz="1700" u="none" cap="none" strike="noStrike">
                <a:solidFill>
                  <a:srgbClr val="00FFFF"/>
                </a:solidFill>
                <a:latin typeface="Inter SemiBold"/>
                <a:ea typeface="Inter SemiBold"/>
                <a:cs typeface="Inter SemiBold"/>
                <a:sym typeface="Inter SemiBold"/>
              </a:rPr>
              <a:t>-</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FF"/>
                </a:solidFill>
                <a:latin typeface="Inter SemiBold"/>
                <a:ea typeface="Inter SemiBold"/>
                <a:cs typeface="Inter SemiBold"/>
                <a:sym typeface="Inter SemiBold"/>
              </a:rPr>
              <a:t>)</a:t>
            </a:r>
            <a:r>
              <a:rPr b="1" baseline="30000" i="0" lang="en" sz="1700" u="none" cap="none" strike="noStrike">
                <a:solidFill>
                  <a:srgbClr val="00FFFF"/>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FF9900"/>
                </a:solidFill>
                <a:latin typeface="Inter SemiBold"/>
                <a:ea typeface="Inter SemiBold"/>
                <a:cs typeface="Inter SemiBold"/>
                <a:sym typeface="Inter SemiBold"/>
              </a:rPr>
              <a:t>(</a:t>
            </a:r>
            <a:r>
              <a:rPr b="1" i="0" lang="en" sz="1700" u="sng" cap="none" strike="noStrike">
                <a:solidFill>
                  <a:srgbClr val="FF9900"/>
                </a:solidFill>
                <a:latin typeface="Inter SemiBold"/>
                <a:ea typeface="Inter SemiBold"/>
                <a:cs typeface="Inter SemiBold"/>
                <a:sym typeface="Inter SemiBold"/>
              </a:rPr>
              <a:t>6</a:t>
            </a:r>
            <a:r>
              <a:rPr b="1" i="0" lang="en" sz="1700" u="none" cap="none" strike="noStrike">
                <a:solidFill>
                  <a:srgbClr val="FF9900"/>
                </a:solidFill>
                <a:latin typeface="Inter SemiBold"/>
                <a:ea typeface="Inter SemiBold"/>
                <a:cs typeface="Inter SemiBold"/>
                <a:sym typeface="Inter SemiBold"/>
              </a:rPr>
              <a:t>-</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FF9900"/>
                </a:solidFill>
                <a:latin typeface="Inter SemiBold"/>
                <a:ea typeface="Inter SemiBold"/>
                <a:cs typeface="Inter SemiBold"/>
                <a:sym typeface="Inter SemiBold"/>
              </a:rPr>
              <a:t>)</a:t>
            </a:r>
            <a:r>
              <a:rPr b="1" baseline="30000" i="0" lang="en" sz="1700" u="none" cap="none" strike="noStrike">
                <a:solidFill>
                  <a:srgbClr val="FF99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00"/>
                </a:solidFill>
                <a:latin typeface="Inter SemiBold"/>
                <a:ea typeface="Inter SemiBold"/>
                <a:cs typeface="Inter SemiBold"/>
                <a:sym typeface="Inter SemiBold"/>
              </a:rPr>
              <a:t>(</a:t>
            </a:r>
            <a:r>
              <a:rPr b="1" i="0" lang="en" sz="1700" u="sng" cap="none" strike="noStrike">
                <a:solidFill>
                  <a:srgbClr val="00FF00"/>
                </a:solidFill>
                <a:latin typeface="Inter SemiBold"/>
                <a:ea typeface="Inter SemiBold"/>
                <a:cs typeface="Inter SemiBold"/>
                <a:sym typeface="Inter SemiBold"/>
              </a:rPr>
              <a:t>2.2</a:t>
            </a:r>
            <a:r>
              <a:rPr b="1" i="0" lang="en" sz="1700" u="none" cap="none" strike="noStrike">
                <a:solidFill>
                  <a:srgbClr val="00FF00"/>
                </a:solidFill>
                <a:latin typeface="Inter SemiBold"/>
                <a:ea typeface="Inter SemiBold"/>
                <a:cs typeface="Inter SemiBold"/>
                <a:sym typeface="Inter SemiBold"/>
              </a:rPr>
              <a:t>-</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00"/>
                </a:solidFill>
                <a:latin typeface="Inter SemiBold"/>
                <a:ea typeface="Inter SemiBold"/>
                <a:cs typeface="Inter SemiBold"/>
                <a:sym typeface="Inter SemiBold"/>
              </a:rPr>
              <a:t>)</a:t>
            </a:r>
            <a:r>
              <a:rPr b="1" baseline="30000" i="0" lang="en" sz="1700" u="none" cap="none" strike="noStrike">
                <a:solidFill>
                  <a:srgbClr val="00FF00"/>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00FFFF"/>
                </a:solidFill>
                <a:latin typeface="Inter SemiBold"/>
                <a:ea typeface="Inter SemiBold"/>
                <a:cs typeface="Inter SemiBold"/>
                <a:sym typeface="Inter SemiBold"/>
              </a:rPr>
              <a:t>(</a:t>
            </a:r>
            <a:r>
              <a:rPr b="1" i="0" lang="en" sz="1700" u="sng" cap="none" strike="noStrike">
                <a:solidFill>
                  <a:srgbClr val="00FFFF"/>
                </a:solidFill>
                <a:latin typeface="Inter SemiBold"/>
                <a:ea typeface="Inter SemiBold"/>
                <a:cs typeface="Inter SemiBold"/>
                <a:sym typeface="Inter SemiBold"/>
              </a:rPr>
              <a:t>4.2</a:t>
            </a:r>
            <a:r>
              <a:rPr b="1" i="0" lang="en" sz="1700" u="none" cap="none" strike="noStrike">
                <a:solidFill>
                  <a:srgbClr val="00FFFF"/>
                </a:solidFill>
                <a:latin typeface="Inter SemiBold"/>
                <a:ea typeface="Inter SemiBold"/>
                <a:cs typeface="Inter SemiBold"/>
                <a:sym typeface="Inter SemiBold"/>
              </a:rPr>
              <a:t>-</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00FFFF"/>
                </a:solidFill>
                <a:latin typeface="Inter SemiBold"/>
                <a:ea typeface="Inter SemiBold"/>
                <a:cs typeface="Inter SemiBold"/>
                <a:sym typeface="Inter SemiBold"/>
              </a:rPr>
              <a:t>)</a:t>
            </a:r>
            <a:r>
              <a:rPr b="1" baseline="30000" i="0" lang="en" sz="1700" u="none" cap="none" strike="noStrike">
                <a:solidFill>
                  <a:srgbClr val="00FFFF"/>
                </a:solidFill>
                <a:latin typeface="Inter SemiBold"/>
                <a:ea typeface="Inter SemiBold"/>
                <a:cs typeface="Inter SemiBold"/>
                <a:sym typeface="Inter SemiBold"/>
              </a:rPr>
              <a:t>2</a:t>
            </a:r>
            <a:r>
              <a:rPr b="1" i="0" lang="en" sz="1700" u="none" cap="none" strike="noStrike">
                <a:solidFill>
                  <a:schemeClr val="lt1"/>
                </a:solidFill>
                <a:latin typeface="Inter SemiBold"/>
                <a:ea typeface="Inter SemiBold"/>
                <a:cs typeface="Inter SemiBold"/>
                <a:sym typeface="Inter SemiBold"/>
              </a:rPr>
              <a:t>+</a:t>
            </a:r>
            <a:r>
              <a:rPr b="1" i="0" lang="en" sz="1700" u="none" cap="none" strike="noStrike">
                <a:solidFill>
                  <a:srgbClr val="FF9900"/>
                </a:solidFill>
                <a:latin typeface="Inter SemiBold"/>
                <a:ea typeface="Inter SemiBold"/>
                <a:cs typeface="Inter SemiBold"/>
                <a:sym typeface="Inter SemiBold"/>
              </a:rPr>
              <a:t>(</a:t>
            </a:r>
            <a:r>
              <a:rPr b="1" i="0" lang="en" sz="1700" u="sng" cap="none" strike="noStrike">
                <a:solidFill>
                  <a:srgbClr val="FF9900"/>
                </a:solidFill>
                <a:latin typeface="Inter SemiBold"/>
                <a:ea typeface="Inter SemiBold"/>
                <a:cs typeface="Inter SemiBold"/>
                <a:sym typeface="Inter SemiBold"/>
              </a:rPr>
              <a:t>6</a:t>
            </a:r>
            <a:r>
              <a:rPr b="1" i="0" lang="en" sz="1700" u="none" cap="none" strike="noStrike">
                <a:solidFill>
                  <a:srgbClr val="FF9900"/>
                </a:solidFill>
                <a:latin typeface="Inter SemiBold"/>
                <a:ea typeface="Inter SemiBold"/>
                <a:cs typeface="Inter SemiBold"/>
                <a:sym typeface="Inter SemiBold"/>
              </a:rPr>
              <a:t>-</a:t>
            </a:r>
            <a:r>
              <a:rPr b="1" i="0" lang="en" sz="1700" u="sng" cap="none" strike="noStrike">
                <a:solidFill>
                  <a:srgbClr val="FFFFFF"/>
                </a:solidFill>
                <a:latin typeface="Inter SemiBold"/>
                <a:ea typeface="Inter SemiBold"/>
                <a:cs typeface="Inter SemiBold"/>
                <a:sym typeface="Inter SemiBold"/>
              </a:rPr>
              <a:t>4.13</a:t>
            </a:r>
            <a:r>
              <a:rPr b="1" i="0" lang="en" sz="1700" u="none" cap="none" strike="noStrike">
                <a:solidFill>
                  <a:srgbClr val="FF9900"/>
                </a:solidFill>
                <a:latin typeface="Inter SemiBold"/>
                <a:ea typeface="Inter SemiBold"/>
                <a:cs typeface="Inter SemiBold"/>
                <a:sym typeface="Inter SemiBold"/>
              </a:rPr>
              <a:t>)</a:t>
            </a:r>
            <a:r>
              <a:rPr b="1" baseline="30000" i="0" lang="en" sz="1700" u="none" cap="none" strike="noStrike">
                <a:solidFill>
                  <a:srgbClr val="FF9900"/>
                </a:solidFill>
                <a:latin typeface="Inter SemiBold"/>
                <a:ea typeface="Inter SemiBold"/>
                <a:cs typeface="Inter SemiBold"/>
                <a:sym typeface="Inter SemiBold"/>
              </a:rPr>
              <a:t>2</a:t>
            </a:r>
            <a:endParaRPr b="1" baseline="30000" i="0" sz="1700" u="none" cap="none" strike="noStrike">
              <a:solidFill>
                <a:srgbClr val="FF9900"/>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 36.13</a:t>
            </a:r>
            <a:endParaRPr b="1" i="0" sz="1700" u="none" cap="none" strike="noStrike">
              <a:solidFill>
                <a:schemeClr val="lt1"/>
              </a:solidFill>
              <a:latin typeface="Inter SemiBold"/>
              <a:ea typeface="Inter SemiBold"/>
              <a:cs typeface="Inter SemiBold"/>
              <a:sym typeface="Inter SemiBold"/>
            </a:endParaRPr>
          </a:p>
        </p:txBody>
      </p:sp>
      <p:sp>
        <p:nvSpPr>
          <p:cNvPr id="644" name="Google Shape;644;g1d1983318e7_1_103"/>
          <p:cNvSpPr txBox="1"/>
          <p:nvPr/>
        </p:nvSpPr>
        <p:spPr>
          <a:xfrm>
            <a:off x="123600" y="2571750"/>
            <a:ext cx="8439600" cy="2409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chemeClr val="lt1"/>
                </a:solidFill>
                <a:latin typeface="Inter SemiBold"/>
                <a:ea typeface="Inter SemiBold"/>
                <a:cs typeface="Inter SemiBold"/>
                <a:sym typeface="Inter SemiBold"/>
              </a:rPr>
              <a:t>We also need to determine the degrees of freedom for each metric. So general rule of thumb for m-categories (3 in our case) and n-observations(5 in our case) in each category,</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chemeClr val="lt1"/>
                </a:solidFill>
                <a:latin typeface="Inter SemiBold"/>
                <a:ea typeface="Inter SemiBold"/>
                <a:cs typeface="Inter SemiBold"/>
                <a:sym typeface="Inter SemiBold"/>
              </a:rPr>
              <a:t>D.f SST = mxn-1 = 3x5 - 1 = 14</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chemeClr val="lt1"/>
                </a:solidFill>
                <a:latin typeface="Inter SemiBold"/>
                <a:ea typeface="Inter SemiBold"/>
                <a:cs typeface="Inter SemiBold"/>
                <a:sym typeface="Inter SemiBold"/>
              </a:rPr>
              <a:t>D.f. SSW = mx(n-1) = 3x4 = 12</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chemeClr val="lt1"/>
                </a:solidFill>
                <a:latin typeface="Inter SemiBold"/>
                <a:ea typeface="Inter SemiBold"/>
                <a:cs typeface="Inter SemiBold"/>
                <a:sym typeface="Inter SemiBold"/>
              </a:rPr>
              <a:t>D.f. SSB = m-1 = 2</a:t>
            </a:r>
            <a:endParaRPr b="1" i="0" sz="17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648" name="Shape 648"/>
        <p:cNvGrpSpPr/>
        <p:nvPr/>
      </p:nvGrpSpPr>
      <p:grpSpPr>
        <a:xfrm>
          <a:off x="0" y="0"/>
          <a:ext cx="0" cy="0"/>
          <a:chOff x="0" y="0"/>
          <a:chExt cx="0" cy="0"/>
        </a:xfrm>
      </p:grpSpPr>
      <p:pic>
        <p:nvPicPr>
          <p:cNvPr id="649" name="Google Shape;649;g1d1983318e7_1_111"/>
          <p:cNvPicPr preferRelativeResize="0"/>
          <p:nvPr/>
        </p:nvPicPr>
        <p:blipFill rotWithShape="1">
          <a:blip r:embed="rId3">
            <a:alphaModFix/>
          </a:blip>
          <a:srcRect b="0" l="0" r="0" t="0"/>
          <a:stretch/>
        </p:blipFill>
        <p:spPr>
          <a:xfrm rot="-10289179">
            <a:off x="7517422" y="-176575"/>
            <a:ext cx="1974947" cy="2487725"/>
          </a:xfrm>
          <a:prstGeom prst="rect">
            <a:avLst/>
          </a:prstGeom>
          <a:noFill/>
          <a:ln>
            <a:noFill/>
          </a:ln>
        </p:spPr>
      </p:pic>
      <p:pic>
        <p:nvPicPr>
          <p:cNvPr id="650" name="Google Shape;650;g1d1983318e7_1_111"/>
          <p:cNvPicPr preferRelativeResize="0"/>
          <p:nvPr/>
        </p:nvPicPr>
        <p:blipFill rotWithShape="1">
          <a:blip r:embed="rId4">
            <a:alphaModFix/>
          </a:blip>
          <a:srcRect b="0" l="0" r="0" t="0"/>
          <a:stretch/>
        </p:blipFill>
        <p:spPr>
          <a:xfrm rot="10595606">
            <a:off x="-114715" y="2649012"/>
            <a:ext cx="2679769" cy="2655775"/>
          </a:xfrm>
          <a:prstGeom prst="rect">
            <a:avLst/>
          </a:prstGeom>
          <a:noFill/>
          <a:ln>
            <a:noFill/>
          </a:ln>
        </p:spPr>
      </p:pic>
      <p:pic>
        <p:nvPicPr>
          <p:cNvPr id="651" name="Google Shape;651;g1d1983318e7_1_111"/>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652" name="Google Shape;652;g1d1983318e7_1_111"/>
          <p:cNvSpPr txBox="1"/>
          <p:nvPr/>
        </p:nvSpPr>
        <p:spPr>
          <a:xfrm>
            <a:off x="117500" y="292836"/>
            <a:ext cx="8233500" cy="4764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Then F statistics is defined as-</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F = (SSB/D.f of SSB) / (SSW/D.f of SSW)</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We then hypothesize that</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H</a:t>
            </a:r>
            <a:r>
              <a:rPr b="1" baseline="-25000" i="0" lang="en" sz="1700" u="none" cap="none" strike="noStrike">
                <a:solidFill>
                  <a:schemeClr val="lt1"/>
                </a:solidFill>
                <a:latin typeface="Inter SemiBold"/>
                <a:ea typeface="Inter SemiBold"/>
                <a:cs typeface="Inter SemiBold"/>
                <a:sym typeface="Inter SemiBold"/>
              </a:rPr>
              <a:t>0</a:t>
            </a:r>
            <a:r>
              <a:rPr b="1" i="0" lang="en" sz="1700" u="none" cap="none" strike="noStrike">
                <a:solidFill>
                  <a:schemeClr val="lt1"/>
                </a:solidFill>
                <a:latin typeface="Inter SemiBold"/>
                <a:ea typeface="Inter SemiBold"/>
                <a:cs typeface="Inter SemiBold"/>
                <a:sym typeface="Inter SemiBold"/>
              </a:rPr>
              <a:t>: Food doesn’t make a difference =&gt; </a:t>
            </a:r>
            <a:r>
              <a:rPr b="1" i="0" lang="en" sz="1700" u="none" cap="none" strike="noStrike">
                <a:solidFill>
                  <a:srgbClr val="00FF00"/>
                </a:solidFill>
                <a:latin typeface="Inter SemiBold"/>
                <a:ea typeface="Inter SemiBold"/>
                <a:cs typeface="Inter SemiBold"/>
                <a:sym typeface="Inter SemiBold"/>
              </a:rPr>
              <a:t>Ū</a:t>
            </a:r>
            <a:r>
              <a:rPr b="1" baseline="-25000" i="0" lang="en" sz="1700" u="none" cap="none" strike="noStrike">
                <a:solidFill>
                  <a:srgbClr val="00FF00"/>
                </a:solidFill>
                <a:latin typeface="Inter SemiBold"/>
                <a:ea typeface="Inter SemiBold"/>
                <a:cs typeface="Inter SemiBold"/>
                <a:sym typeface="Inter SemiBold"/>
              </a:rPr>
              <a:t>1</a:t>
            </a:r>
            <a:r>
              <a:rPr b="1" i="0" lang="en" sz="1700" u="none" cap="none" strike="noStrike">
                <a:solidFill>
                  <a:srgbClr val="00FF00"/>
                </a:solidFill>
                <a:latin typeface="Inter SemiBold"/>
                <a:ea typeface="Inter SemiBold"/>
                <a:cs typeface="Inter SemiBold"/>
                <a:sym typeface="Inter SemiBold"/>
              </a:rPr>
              <a:t> = </a:t>
            </a:r>
            <a:r>
              <a:rPr b="1" i="0" lang="en" sz="1700" u="none" cap="none" strike="noStrike">
                <a:solidFill>
                  <a:srgbClr val="00FFFF"/>
                </a:solidFill>
                <a:latin typeface="Inter SemiBold"/>
                <a:ea typeface="Inter SemiBold"/>
                <a:cs typeface="Inter SemiBold"/>
                <a:sym typeface="Inter SemiBold"/>
              </a:rPr>
              <a:t>Ū</a:t>
            </a:r>
            <a:r>
              <a:rPr b="1" baseline="-25000" i="0" lang="en" sz="1700" u="none" cap="none" strike="noStrike">
                <a:solidFill>
                  <a:srgbClr val="00FFFF"/>
                </a:solidFill>
                <a:latin typeface="Inter SemiBold"/>
                <a:ea typeface="Inter SemiBold"/>
                <a:cs typeface="Inter SemiBold"/>
                <a:sym typeface="Inter SemiBold"/>
              </a:rPr>
              <a:t>2</a:t>
            </a:r>
            <a:r>
              <a:rPr b="1" i="0" lang="en" sz="1700" u="none" cap="none" strike="noStrike">
                <a:solidFill>
                  <a:srgbClr val="00FFFF"/>
                </a:solidFill>
                <a:latin typeface="Inter SemiBold"/>
                <a:ea typeface="Inter SemiBold"/>
                <a:cs typeface="Inter SemiBold"/>
                <a:sym typeface="Inter SemiBold"/>
              </a:rPr>
              <a:t>= </a:t>
            </a:r>
            <a:r>
              <a:rPr b="1" i="0" lang="en" sz="1700" u="none" cap="none" strike="noStrike">
                <a:solidFill>
                  <a:srgbClr val="FF9900"/>
                </a:solidFill>
                <a:latin typeface="Inter SemiBold"/>
                <a:ea typeface="Inter SemiBold"/>
                <a:cs typeface="Inter SemiBold"/>
                <a:sym typeface="Inter SemiBold"/>
              </a:rPr>
              <a:t>Ū</a:t>
            </a:r>
            <a:r>
              <a:rPr b="1" baseline="-25000" i="0" lang="en" sz="1700" u="none" cap="none" strike="noStrike">
                <a:solidFill>
                  <a:srgbClr val="FF9900"/>
                </a:solidFill>
                <a:latin typeface="Inter SemiBold"/>
                <a:ea typeface="Inter SemiBold"/>
                <a:cs typeface="Inter SemiBold"/>
                <a:sym typeface="Inter SemiBold"/>
              </a:rPr>
              <a:t>3</a:t>
            </a:r>
            <a:endParaRPr b="1" i="0" sz="1700" u="none" cap="none" strike="noStrike">
              <a:solidFill>
                <a:srgbClr val="FF9900"/>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H</a:t>
            </a:r>
            <a:r>
              <a:rPr b="1" baseline="-25000" i="0" lang="en" sz="1700" u="none" cap="none" strike="noStrike">
                <a:solidFill>
                  <a:schemeClr val="lt1"/>
                </a:solidFill>
                <a:latin typeface="Inter SemiBold"/>
                <a:ea typeface="Inter SemiBold"/>
                <a:cs typeface="Inter SemiBold"/>
                <a:sym typeface="Inter SemiBold"/>
              </a:rPr>
              <a:t>1</a:t>
            </a:r>
            <a:r>
              <a:rPr b="1" i="0" lang="en" sz="1700" u="none" cap="none" strike="noStrike">
                <a:solidFill>
                  <a:schemeClr val="lt1"/>
                </a:solidFill>
                <a:latin typeface="Inter SemiBold"/>
                <a:ea typeface="Inter SemiBold"/>
                <a:cs typeface="Inter SemiBold"/>
                <a:sym typeface="Inter SemiBold"/>
              </a:rPr>
              <a:t>: Food does make a difference</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Assuming H</a:t>
            </a:r>
            <a:r>
              <a:rPr b="1" baseline="-25000" i="0" lang="en" sz="1700" u="none" cap="none" strike="noStrike">
                <a:solidFill>
                  <a:schemeClr val="lt1"/>
                </a:solidFill>
                <a:latin typeface="Inter SemiBold"/>
                <a:ea typeface="Inter SemiBold"/>
                <a:cs typeface="Inter SemiBold"/>
                <a:sym typeface="Inter SemiBold"/>
              </a:rPr>
              <a:t>0</a:t>
            </a:r>
            <a:r>
              <a:rPr b="1" i="0" lang="en" sz="1700" u="none" cap="none" strike="noStrike">
                <a:solidFill>
                  <a:schemeClr val="lt1"/>
                </a:solidFill>
                <a:latin typeface="Inter SemiBold"/>
                <a:ea typeface="Inter SemiBold"/>
                <a:cs typeface="Inter SemiBold"/>
                <a:sym typeface="Inter SemiBold"/>
              </a:rPr>
              <a:t> is true with a significance </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level of 0.01 (or 1%).</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F-statistics = (36.13/2)/(7.6/12) = </a:t>
            </a:r>
            <a:r>
              <a:rPr b="1" lang="en" sz="1700">
                <a:solidFill>
                  <a:schemeClr val="lt1"/>
                </a:solidFill>
                <a:latin typeface="Inter SemiBold"/>
                <a:ea typeface="Inter SemiBold"/>
                <a:cs typeface="Inter SemiBold"/>
                <a:sym typeface="Inter SemiBold"/>
              </a:rPr>
              <a:t>28.52</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From the F Table for significance 0.01,</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We can see the critical value is 6.9.</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Which is very less than our result of </a:t>
            </a:r>
            <a:r>
              <a:rPr b="1" lang="en" sz="1700">
                <a:solidFill>
                  <a:schemeClr val="lt1"/>
                </a:solidFill>
                <a:latin typeface="Inter SemiBold"/>
                <a:ea typeface="Inter SemiBold"/>
                <a:cs typeface="Inter SemiBold"/>
                <a:sym typeface="Inter SemiBold"/>
              </a:rPr>
              <a:t>28.52</a:t>
            </a:r>
            <a:r>
              <a:rPr b="1" i="0" lang="en" sz="1700" u="none" cap="none" strike="noStrike">
                <a:solidFill>
                  <a:schemeClr val="lt1"/>
                </a:solidFill>
                <a:latin typeface="Inter SemiBold"/>
                <a:ea typeface="Inter SemiBold"/>
                <a:cs typeface="Inter SemiBold"/>
                <a:sym typeface="Inter SemiBold"/>
              </a:rPr>
              <a:t>.</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So we reject the null hypothesis.</a:t>
            </a:r>
            <a:endParaRPr b="1" i="0" sz="1700" u="none" cap="none" strike="noStrike">
              <a:solidFill>
                <a:schemeClr val="lt1"/>
              </a:solidFill>
              <a:latin typeface="Inter SemiBold"/>
              <a:ea typeface="Inter SemiBold"/>
              <a:cs typeface="Inter SemiBold"/>
              <a:sym typeface="Inter SemiBold"/>
            </a:endParaRPr>
          </a:p>
        </p:txBody>
      </p:sp>
      <p:pic>
        <p:nvPicPr>
          <p:cNvPr id="653" name="Google Shape;653;g1d1983318e7_1_111"/>
          <p:cNvPicPr preferRelativeResize="0"/>
          <p:nvPr/>
        </p:nvPicPr>
        <p:blipFill rotWithShape="1">
          <a:blip r:embed="rId6">
            <a:alphaModFix/>
          </a:blip>
          <a:srcRect b="0" l="0" r="0" t="0"/>
          <a:stretch/>
        </p:blipFill>
        <p:spPr>
          <a:xfrm>
            <a:off x="4851451" y="1903325"/>
            <a:ext cx="3737425" cy="3055075"/>
          </a:xfrm>
          <a:prstGeom prst="rect">
            <a:avLst/>
          </a:prstGeom>
          <a:noFill/>
          <a:ln>
            <a:noFill/>
          </a:ln>
        </p:spPr>
      </p:pic>
      <p:sp>
        <p:nvSpPr>
          <p:cNvPr id="654" name="Google Shape;654;g1d1983318e7_1_111"/>
          <p:cNvSpPr/>
          <p:nvPr/>
        </p:nvSpPr>
        <p:spPr>
          <a:xfrm>
            <a:off x="5396325" y="2698150"/>
            <a:ext cx="337800" cy="2260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g1d1983318e7_1_111"/>
          <p:cNvSpPr/>
          <p:nvPr/>
        </p:nvSpPr>
        <p:spPr>
          <a:xfrm>
            <a:off x="4873250" y="4779525"/>
            <a:ext cx="3737400" cy="1788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g1d1983318e7_1_111"/>
          <p:cNvSpPr/>
          <p:nvPr/>
        </p:nvSpPr>
        <p:spPr>
          <a:xfrm>
            <a:off x="6093750" y="2066125"/>
            <a:ext cx="991800" cy="5055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g1d1983318e7_1_111"/>
          <p:cNvSpPr/>
          <p:nvPr/>
        </p:nvSpPr>
        <p:spPr>
          <a:xfrm>
            <a:off x="5418103" y="4801325"/>
            <a:ext cx="337800" cy="156900"/>
          </a:xfrm>
          <a:prstGeom prst="rect">
            <a:avLst/>
          </a:prstGeom>
          <a:solidFill>
            <a:srgbClr val="FF0000">
              <a:alpha val="9800"/>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09" name="Shape 109"/>
        <p:cNvGrpSpPr/>
        <p:nvPr/>
      </p:nvGrpSpPr>
      <p:grpSpPr>
        <a:xfrm>
          <a:off x="0" y="0"/>
          <a:ext cx="0" cy="0"/>
          <a:chOff x="0" y="0"/>
          <a:chExt cx="0" cy="0"/>
        </a:xfrm>
      </p:grpSpPr>
      <p:pic>
        <p:nvPicPr>
          <p:cNvPr id="110" name="Google Shape;110;g2094274abf3_0_25"/>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11" name="Google Shape;111;g2094274abf3_0_25"/>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12" name="Google Shape;112;g2094274abf3_0_25"/>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13" name="Google Shape;113;g2094274abf3_0_25"/>
          <p:cNvSpPr txBox="1"/>
          <p:nvPr/>
        </p:nvSpPr>
        <p:spPr>
          <a:xfrm>
            <a:off x="256926" y="1240600"/>
            <a:ext cx="86139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In the coming sections, we will learn to understand probability and try to answer the questions presented previously with logic. Let’s get to it.</a:t>
            </a:r>
            <a:endParaRPr b="1" i="0" sz="18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17" name="Shape 117"/>
        <p:cNvGrpSpPr/>
        <p:nvPr/>
      </p:nvGrpSpPr>
      <p:grpSpPr>
        <a:xfrm>
          <a:off x="0" y="0"/>
          <a:ext cx="0" cy="0"/>
          <a:chOff x="0" y="0"/>
          <a:chExt cx="0" cy="0"/>
        </a:xfrm>
      </p:grpSpPr>
      <p:pic>
        <p:nvPicPr>
          <p:cNvPr id="118" name="Google Shape;118;g2094274abf3_0_33"/>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19" name="Google Shape;119;g2094274abf3_0_33"/>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20" name="Google Shape;120;g2094274abf3_0_33"/>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21" name="Google Shape;121;g2094274abf3_0_33"/>
          <p:cNvSpPr txBox="1"/>
          <p:nvPr/>
        </p:nvSpPr>
        <p:spPr>
          <a:xfrm>
            <a:off x="256926" y="1240600"/>
            <a:ext cx="86139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A formal definition of probability begins with Sample Space, S.</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Sample space is defined as the collection of all possible outcomes of an experiment.</a:t>
            </a:r>
            <a:endParaRPr b="1" i="0" sz="1800" u="none" cap="none" strike="noStrike">
              <a:solidFill>
                <a:schemeClr val="lt1"/>
              </a:solidFill>
              <a:latin typeface="Inter SemiBold"/>
              <a:ea typeface="Inter SemiBold"/>
              <a:cs typeface="Inter SemiBold"/>
              <a:sym typeface="Inter SemiBold"/>
            </a:endParaRPr>
          </a:p>
        </p:txBody>
      </p:sp>
      <p:sp>
        <p:nvSpPr>
          <p:cNvPr id="122" name="Google Shape;122;g2094274abf3_0_33"/>
          <p:cNvSpPr txBox="1"/>
          <p:nvPr/>
        </p:nvSpPr>
        <p:spPr>
          <a:xfrm>
            <a:off x="359043" y="481423"/>
            <a:ext cx="7499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1" i="0" lang="en" sz="2600" u="none" cap="none" strike="noStrike">
                <a:solidFill>
                  <a:schemeClr val="lt1"/>
                </a:solidFill>
                <a:latin typeface="Arial"/>
                <a:ea typeface="Arial"/>
                <a:cs typeface="Arial"/>
                <a:sym typeface="Arial"/>
              </a:rPr>
              <a:t>Probability Models</a:t>
            </a:r>
            <a:endParaRPr b="1" i="0" sz="2600" u="none" cap="none" strike="noStrike">
              <a:solidFill>
                <a:srgbClr val="000000"/>
              </a:solidFill>
              <a:latin typeface="Fjalla One"/>
              <a:ea typeface="Fjalla One"/>
              <a:cs typeface="Fjalla One"/>
              <a:sym typeface="Fjalla One"/>
            </a:endParaRPr>
          </a:p>
        </p:txBody>
      </p:sp>
      <p:sp>
        <p:nvSpPr>
          <p:cNvPr id="123" name="Google Shape;123;g2094274abf3_0_33"/>
          <p:cNvSpPr txBox="1"/>
          <p:nvPr/>
        </p:nvSpPr>
        <p:spPr>
          <a:xfrm>
            <a:off x="265051" y="3123275"/>
            <a:ext cx="8613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Whao whao! So many new terminologies, let’s take it one step at a time.</a:t>
            </a:r>
            <a:endParaRPr b="1" i="0" sz="18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27" name="Shape 127"/>
        <p:cNvGrpSpPr/>
        <p:nvPr/>
      </p:nvGrpSpPr>
      <p:grpSpPr>
        <a:xfrm>
          <a:off x="0" y="0"/>
          <a:ext cx="0" cy="0"/>
          <a:chOff x="0" y="0"/>
          <a:chExt cx="0" cy="0"/>
        </a:xfrm>
      </p:grpSpPr>
      <p:pic>
        <p:nvPicPr>
          <p:cNvPr id="128" name="Google Shape;128;g18090ad478aa6201_0"/>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129" name="Google Shape;129;g18090ad478aa6201_0"/>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130" name="Google Shape;130;g18090ad478aa6201_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31" name="Google Shape;131;g18090ad478aa6201_0"/>
          <p:cNvSpPr txBox="1"/>
          <p:nvPr/>
        </p:nvSpPr>
        <p:spPr>
          <a:xfrm>
            <a:off x="256125" y="1713875"/>
            <a:ext cx="82335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Suppose we are running an experiment of tossing a fair coin 3 times. That’s it. That’s my experiment, just tossing a coin three times. How many outcomes are there, do you think?</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1A1A3B"/>
      </a:dk1>
      <a:lt1>
        <a:srgbClr val="FFFFFF"/>
      </a:lt1>
      <a:dk2>
        <a:srgbClr val="595959"/>
      </a:dk2>
      <a:lt2>
        <a:srgbClr val="EEEEEE"/>
      </a:lt2>
      <a:accent1>
        <a:srgbClr val="4451FF"/>
      </a:accent1>
      <a:accent2>
        <a:srgbClr val="7683FF"/>
      </a:accent2>
      <a:accent3>
        <a:srgbClr val="00EEE9"/>
      </a:accent3>
      <a:accent4>
        <a:srgbClr val="00E1F6"/>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