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Lora Medium"/>
      <p:regular r:id="rId61"/>
      <p:bold r:id="rId62"/>
      <p:italic r:id="rId63"/>
      <p:boldItalic r:id="rId64"/>
    </p:embeddedFont>
    <p:embeddedFont>
      <p:font typeface="Inter SemiBold"/>
      <p:regular r:id="rId65"/>
      <p:bold r:id="rId66"/>
    </p:embeddedFont>
    <p:embeddedFont>
      <p:font typeface="Inter"/>
      <p:regular r:id="rId67"/>
      <p:bold r:id="rId68"/>
    </p:embeddedFont>
    <p:embeddedFont>
      <p:font typeface="Fjalla One"/>
      <p:regular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0" roundtripDataSignature="AMtx7mjl5Asn2qqgUSqzgumCWC1Y7FN4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customschemas.google.com/relationships/presentationmetadata" Target="meta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oraMedium-bold.fntdata"/><Relationship Id="rId61" Type="http://schemas.openxmlformats.org/officeDocument/2006/relationships/font" Target="fonts/LoraMedium-regular.fntdata"/><Relationship Id="rId20" Type="http://schemas.openxmlformats.org/officeDocument/2006/relationships/slide" Target="slides/slide15.xml"/><Relationship Id="rId64" Type="http://schemas.openxmlformats.org/officeDocument/2006/relationships/font" Target="fonts/LoraMedium-boldItalic.fntdata"/><Relationship Id="rId63" Type="http://schemas.openxmlformats.org/officeDocument/2006/relationships/font" Target="fonts/LoraMedium-italic.fntdata"/><Relationship Id="rId22" Type="http://schemas.openxmlformats.org/officeDocument/2006/relationships/slide" Target="slides/slide17.xml"/><Relationship Id="rId66" Type="http://schemas.openxmlformats.org/officeDocument/2006/relationships/font" Target="fonts/InterSemiBold-bold.fntdata"/><Relationship Id="rId21" Type="http://schemas.openxmlformats.org/officeDocument/2006/relationships/slide" Target="slides/slide16.xml"/><Relationship Id="rId65" Type="http://schemas.openxmlformats.org/officeDocument/2006/relationships/font" Target="fonts/InterSemiBold-regular.fntdata"/><Relationship Id="rId24" Type="http://schemas.openxmlformats.org/officeDocument/2006/relationships/slide" Target="slides/slide19.xml"/><Relationship Id="rId68" Type="http://schemas.openxmlformats.org/officeDocument/2006/relationships/font" Target="fonts/Inter-bold.fntdata"/><Relationship Id="rId23" Type="http://schemas.openxmlformats.org/officeDocument/2006/relationships/slide" Target="slides/slide18.xml"/><Relationship Id="rId67" Type="http://schemas.openxmlformats.org/officeDocument/2006/relationships/font" Target="fonts/Inter-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FjallaOn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rms.gle/jnob3YLb33f7Zxcw5"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cbf0671943e187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6cbf0671943e187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cbf0671943e187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cbf0671943e187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cbf0671943e187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6cbf0671943e187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cbf0671943e187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6cbf0671943e187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a1669c60c9055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8a1669c60c9055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a1669c60c9055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8a1669c60c9055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8a1669c60c9055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8a1669c60c9055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a1669c60c9055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18a1669c60c9055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7a059c4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27a059c4f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7a059c4f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27a059c4f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7a059c4f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27a059c4f6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f1851fc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0f1851fc0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27a059c4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27a059c4f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8a1669c60c9055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8a1669c60c9055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8a1669c60c9055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8a1669c60c9055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a1669c60c9055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8a1669c60c90552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8a1669c60c9055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8a1669c60c9055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a1669c60c9055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8a1669c60c9055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a1669c60c9055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8a1669c60c9055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8a1669c60c9055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18a1669c60c9055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ee4cfdce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0ee4cfdce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a1669c60c9055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8a1669c60c9055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8a1669c60c9055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8a1669c60c90552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8a1669c60c9055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8a1669c60c90552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8a1669c60c9055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18a1669c60c9055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8a1669c60c9055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18a1669c60c90552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0ee4cfdce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0ee4cfdce3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0ee7efb4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0ee7efb4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0ee7efb4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20ee7efb45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0ee7efb45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20ee7efb45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0ee7efb4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20ee7efb453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ee4cfdce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20ee4cfdce3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0ee7efb4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20ee7efb453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27a059c4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27a059c4f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0ee4cfd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20ee4cfdc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6cbf0671943e18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26cbf0671943e18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6cbf0671943e18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26cbf0671943e187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6cbf0671943e18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26cbf0671943e187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6cbf0671943e18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26cbf0671943e187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6cbf0671943e18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26cbf0671943e187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6cbf0671943e18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26cbf0671943e187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6cbf0671943e187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26cbf0671943e187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ee4cfdc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0ee4cfdce3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6cbf0671943e187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26cbf0671943e187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6cbf0671943e187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26cbf0671943e187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6cbf0671943e187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26cbf0671943e187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6cbf0671943e187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26cbf0671943e187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6cbf0671943e187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26cbf0671943e187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6cbf0671943e187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26cbf0671943e187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ee4cfdce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0ee4cfdce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cbf0671943e187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6cbf0671943e187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cbf0671943e187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6cbf0671943e187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cbf0671943e187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6cbf0671943e187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https://forms.gle/jnob3YLb33f7Zxcw5</a:t>
            </a:r>
            <a:r>
              <a:rPr lang="en"/>
              <a:t> - Feedback form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9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hyperlink" Target="https://colab.research.google.com/" TargetMode="External"/><Relationship Id="rId7"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5.png"/><Relationship Id="rId7"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5.png"/><Relationship Id="rId4" Type="http://schemas.openxmlformats.org/officeDocument/2006/relationships/image" Target="../media/image50.png"/><Relationship Id="rId5" Type="http://schemas.openxmlformats.org/officeDocument/2006/relationships/image" Target="../media/image32.png"/><Relationship Id="rId6" Type="http://schemas.openxmlformats.org/officeDocument/2006/relationships/image" Target="../media/image2.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8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7.png"/><Relationship Id="rId7" Type="http://schemas.openxmlformats.org/officeDocument/2006/relationships/image" Target="../media/image7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2.png"/><Relationship Id="rId7" Type="http://schemas.openxmlformats.org/officeDocument/2006/relationships/image" Target="../media/image36.jpg"/><Relationship Id="rId8"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0.png"/><Relationship Id="rId7"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hyperlink" Target="https://www.intellspot.com/unsupervised-vs-supervised-learning/" TargetMode="External"/><Relationship Id="rId7"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9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33000"/>
          </a:blip>
          <a:srcRect b="0" l="2747" r="-4591" t="5024"/>
          <a:stretch/>
        </p:blipFill>
        <p:spPr>
          <a:xfrm>
            <a:off x="-899300" y="1277350"/>
            <a:ext cx="10533751" cy="40610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8853151" y="4618450"/>
            <a:ext cx="176824" cy="400200"/>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484276" y="441150"/>
            <a:ext cx="176824" cy="400200"/>
          </a:xfrm>
          <a:prstGeom prst="rect">
            <a:avLst/>
          </a:prstGeom>
          <a:noFill/>
          <a:ln>
            <a:noFill/>
          </a:ln>
        </p:spPr>
      </p:pic>
      <p:sp>
        <p:nvSpPr>
          <p:cNvPr id="57" name="Google Shape;57;p1"/>
          <p:cNvSpPr txBox="1"/>
          <p:nvPr/>
        </p:nvSpPr>
        <p:spPr>
          <a:xfrm>
            <a:off x="661100" y="418075"/>
            <a:ext cx="143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Xccelerate.co</a:t>
            </a:r>
            <a:endParaRPr b="1" i="0" sz="1400" u="none" cap="none" strike="noStrike">
              <a:solidFill>
                <a:schemeClr val="lt1"/>
              </a:solidFill>
              <a:latin typeface="Arial"/>
              <a:ea typeface="Arial"/>
              <a:cs typeface="Arial"/>
              <a:sym typeface="Arial"/>
            </a:endParaRPr>
          </a:p>
        </p:txBody>
      </p:sp>
      <p:sp>
        <p:nvSpPr>
          <p:cNvPr id="58" name="Google Shape;58;p1"/>
          <p:cNvSpPr txBox="1"/>
          <p:nvPr/>
        </p:nvSpPr>
        <p:spPr>
          <a:xfrm>
            <a:off x="661100" y="1807625"/>
            <a:ext cx="2101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Arial"/>
              <a:ea typeface="Arial"/>
              <a:cs typeface="Arial"/>
              <a:sym typeface="Arial"/>
            </a:endParaRPr>
          </a:p>
        </p:txBody>
      </p:sp>
      <p:sp>
        <p:nvSpPr>
          <p:cNvPr id="59" name="Google Shape;59;p1"/>
          <p:cNvSpPr txBox="1"/>
          <p:nvPr/>
        </p:nvSpPr>
        <p:spPr>
          <a:xfrm>
            <a:off x="549700" y="1936350"/>
            <a:ext cx="81405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chemeClr val="lt1"/>
                </a:solidFill>
                <a:latin typeface="Arial"/>
                <a:ea typeface="Arial"/>
                <a:cs typeface="Arial"/>
                <a:sym typeface="Arial"/>
              </a:rPr>
              <a:t>Data Science - Machine Learning </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37" name="Shape 137"/>
        <p:cNvGrpSpPr/>
        <p:nvPr/>
      </p:nvGrpSpPr>
      <p:grpSpPr>
        <a:xfrm>
          <a:off x="0" y="0"/>
          <a:ext cx="0" cy="0"/>
          <a:chOff x="0" y="0"/>
          <a:chExt cx="0" cy="0"/>
        </a:xfrm>
      </p:grpSpPr>
      <p:pic>
        <p:nvPicPr>
          <p:cNvPr id="138" name="Google Shape;138;g26cbf0671943e187_144"/>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39" name="Google Shape;139;g26cbf0671943e187_144"/>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40" name="Google Shape;140;g26cbf0671943e187_14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41" name="Google Shape;141;g26cbf0671943e187_144"/>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42" name="Google Shape;142;g26cbf0671943e187_144"/>
          <p:cNvSpPr txBox="1"/>
          <p:nvPr/>
        </p:nvSpPr>
        <p:spPr>
          <a:xfrm>
            <a:off x="468362" y="773544"/>
            <a:ext cx="7928400" cy="335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sng" cap="none" strike="noStrike">
                <a:solidFill>
                  <a:srgbClr val="FFFFFF"/>
                </a:solidFill>
                <a:latin typeface="Arial"/>
                <a:ea typeface="Arial"/>
                <a:cs typeface="Arial"/>
                <a:sym typeface="Arial"/>
              </a:rPr>
              <a:t>Unsupervised learning</a:t>
            </a:r>
            <a:r>
              <a:rPr b="0" i="0" lang="en" sz="1900" u="none" cap="none" strike="noStrike">
                <a:solidFill>
                  <a:srgbClr val="FFFFFF"/>
                </a:solidFill>
                <a:latin typeface="Arial"/>
                <a:ea typeface="Arial"/>
                <a:cs typeface="Arial"/>
                <a:sym typeface="Arial"/>
              </a:rPr>
              <a:t> is often used in exploratory data analysis, where the goal is to gain insights into the dataset without having any specific target variable or output in mind. It is also used in tasks such as anomaly detection, where the goal is to identify unusual or unexpected patterns in the data.</a:t>
            </a:r>
            <a:endParaRPr b="0" i="0" sz="1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FFFFFF"/>
                </a:solidFill>
                <a:latin typeface="Arial"/>
                <a:ea typeface="Arial"/>
                <a:cs typeface="Arial"/>
                <a:sym typeface="Arial"/>
              </a:rPr>
              <a:t>One of the main challenges with unsupervised learning is that it can be difficult to evaluate the performance of the algorithm, since there is no explicit target variable or output to compare against. Therefore, domain expertise and knowledge of the data are important when interpreting the results of an unsupervised learning algorithm</a:t>
            </a:r>
            <a:endParaRPr b="0" i="0" sz="1900" u="none" cap="none"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46" name="Shape 146"/>
        <p:cNvGrpSpPr/>
        <p:nvPr/>
      </p:nvGrpSpPr>
      <p:grpSpPr>
        <a:xfrm>
          <a:off x="0" y="0"/>
          <a:ext cx="0" cy="0"/>
          <a:chOff x="0" y="0"/>
          <a:chExt cx="0" cy="0"/>
        </a:xfrm>
      </p:grpSpPr>
      <p:pic>
        <p:nvPicPr>
          <p:cNvPr id="147" name="Google Shape;147;g26cbf0671943e187_15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48" name="Google Shape;148;g26cbf0671943e187_15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49" name="Google Shape;149;g26cbf0671943e187_15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50" name="Google Shape;150;g26cbf0671943e187_152"/>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51" name="Google Shape;151;g26cbf0671943e187_152"/>
          <p:cNvSpPr txBox="1"/>
          <p:nvPr/>
        </p:nvSpPr>
        <p:spPr>
          <a:xfrm>
            <a:off x="350700" y="449575"/>
            <a:ext cx="8181900" cy="347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lang="en" sz="2000" u="sng">
                <a:solidFill>
                  <a:srgbClr val="FFFFFF"/>
                </a:solidFill>
              </a:rPr>
              <a:t>U</a:t>
            </a:r>
            <a:r>
              <a:rPr b="1" i="0" lang="en" sz="2000" u="sng" cap="none" strike="noStrike">
                <a:solidFill>
                  <a:srgbClr val="FFFFFF"/>
                </a:solidFill>
                <a:latin typeface="Arial"/>
                <a:ea typeface="Arial"/>
                <a:cs typeface="Arial"/>
                <a:sym typeface="Arial"/>
              </a:rPr>
              <a:t>se case of unsupervised learning</a:t>
            </a:r>
            <a:r>
              <a:rPr b="1" i="0" lang="en" sz="2000" u="none" cap="none" strike="noStrike">
                <a:solidFill>
                  <a:srgbClr val="FFFFFF"/>
                </a:solidFill>
                <a:latin typeface="Arial"/>
                <a:ea typeface="Arial"/>
                <a:cs typeface="Arial"/>
                <a:sym typeface="Arial"/>
              </a:rPr>
              <a:t> </a:t>
            </a:r>
            <a:endParaRPr b="1"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100"/>
              <a:buFont typeface="Arial"/>
              <a:buNone/>
            </a:pPr>
            <a:r>
              <a:t/>
            </a:r>
            <a:endParaRPr b="1" i="0" sz="2000" u="none" cap="none" strike="noStrike">
              <a:solidFill>
                <a:srgbClr val="FFFF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4100"/>
              <a:buFont typeface="Arial"/>
              <a:buNone/>
            </a:pPr>
            <a:r>
              <a:rPr b="1" lang="en" sz="2000">
                <a:solidFill>
                  <a:srgbClr val="FFFFFF"/>
                </a:solidFill>
              </a:rPr>
              <a:t>C</a:t>
            </a:r>
            <a:r>
              <a:rPr b="1" i="0" lang="en" sz="2000" u="none" cap="none" strike="noStrike">
                <a:solidFill>
                  <a:srgbClr val="FFFFFF"/>
                </a:solidFill>
                <a:latin typeface="Arial"/>
                <a:ea typeface="Arial"/>
                <a:cs typeface="Arial"/>
                <a:sym typeface="Arial"/>
              </a:rPr>
              <a:t>ustomer segmentation for businesses</a:t>
            </a:r>
            <a:r>
              <a:rPr b="1" lang="en" sz="2000">
                <a:solidFill>
                  <a:srgbClr val="FFFFFF"/>
                </a:solidFill>
              </a:rPr>
              <a:t>:</a:t>
            </a:r>
            <a:r>
              <a:rPr b="1" i="0" lang="en" sz="2000" u="none" cap="none" strike="noStrike">
                <a:solidFill>
                  <a:srgbClr val="FFFFFF"/>
                </a:solidFill>
                <a:latin typeface="Arial"/>
                <a:ea typeface="Arial"/>
                <a:cs typeface="Arial"/>
                <a:sym typeface="Arial"/>
              </a:rPr>
              <a:t> Customer segmentation involves dividing a customer base into groups based on similar characteristics such as demographics, behavior, or preferences. By segmenting customers, businesses can tailor their marketing strategies to each group, which can lead to more effective campaigns and higher customer satisfaction.</a:t>
            </a:r>
            <a:endParaRPr b="1"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20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55" name="Shape 155"/>
        <p:cNvGrpSpPr/>
        <p:nvPr/>
      </p:nvGrpSpPr>
      <p:grpSpPr>
        <a:xfrm>
          <a:off x="0" y="0"/>
          <a:ext cx="0" cy="0"/>
          <a:chOff x="0" y="0"/>
          <a:chExt cx="0" cy="0"/>
        </a:xfrm>
      </p:grpSpPr>
      <p:pic>
        <p:nvPicPr>
          <p:cNvPr id="156" name="Google Shape;156;g26cbf0671943e187_16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57" name="Google Shape;157;g26cbf0671943e187_16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58" name="Google Shape;158;g26cbf0671943e187_16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59" name="Google Shape;159;g26cbf0671943e187_160"/>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60" name="Google Shape;160;g26cbf0671943e187_160"/>
          <p:cNvSpPr txBox="1"/>
          <p:nvPr/>
        </p:nvSpPr>
        <p:spPr>
          <a:xfrm>
            <a:off x="350700" y="449575"/>
            <a:ext cx="4692900" cy="188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
        <p:nvSpPr>
          <p:cNvPr id="161" name="Google Shape;161;g26cbf0671943e187_160"/>
          <p:cNvSpPr txBox="1"/>
          <p:nvPr/>
        </p:nvSpPr>
        <p:spPr>
          <a:xfrm>
            <a:off x="350700" y="449575"/>
            <a:ext cx="7516500" cy="317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lang="en" sz="2000" u="sng">
                <a:solidFill>
                  <a:srgbClr val="FFFFFF"/>
                </a:solidFill>
              </a:rPr>
              <a:t>U</a:t>
            </a:r>
            <a:r>
              <a:rPr b="1" i="0" lang="en" sz="2000" u="sng" cap="none" strike="noStrike">
                <a:solidFill>
                  <a:srgbClr val="FFFFFF"/>
                </a:solidFill>
                <a:latin typeface="Arial"/>
                <a:ea typeface="Arial"/>
                <a:cs typeface="Arial"/>
                <a:sym typeface="Arial"/>
              </a:rPr>
              <a:t>se case of unsupervised learning</a:t>
            </a:r>
            <a:r>
              <a:rPr b="1" i="0" lang="en" sz="2000" u="none" cap="none" strike="noStrike">
                <a:solidFill>
                  <a:srgbClr val="FFFFFF"/>
                </a:solidFill>
                <a:latin typeface="Arial"/>
                <a:ea typeface="Arial"/>
                <a:cs typeface="Arial"/>
                <a:sym typeface="Arial"/>
              </a:rPr>
              <a:t> </a:t>
            </a:r>
            <a:endParaRPr b="1"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100"/>
              <a:buFont typeface="Arial"/>
              <a:buNone/>
            </a:pPr>
            <a:r>
              <a:t/>
            </a:r>
            <a:endParaRPr b="1"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2000" u="none" cap="none" strike="noStrike">
                <a:solidFill>
                  <a:srgbClr val="FFFFFF"/>
                </a:solidFill>
                <a:latin typeface="Arial"/>
                <a:ea typeface="Arial"/>
                <a:cs typeface="Arial"/>
                <a:sym typeface="Arial"/>
              </a:rPr>
              <a:t>Another use case of unsupervised learning is in anomaly detection. Anomaly detection involves identifying unusual or unexpected patterns in the data that may indicate fraud, errors, or other unusual events. Anomaly detection can be used in many applications such as credit card fraud detection, intrusion detection, and predictive maintenance.</a:t>
            </a:r>
            <a:endParaRPr b="1" i="0" sz="20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65" name="Shape 165"/>
        <p:cNvGrpSpPr/>
        <p:nvPr/>
      </p:nvGrpSpPr>
      <p:grpSpPr>
        <a:xfrm>
          <a:off x="0" y="0"/>
          <a:ext cx="0" cy="0"/>
          <a:chOff x="0" y="0"/>
          <a:chExt cx="0" cy="0"/>
        </a:xfrm>
      </p:grpSpPr>
      <p:pic>
        <p:nvPicPr>
          <p:cNvPr id="166" name="Google Shape;166;g26cbf0671943e187_16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67" name="Google Shape;167;g26cbf0671943e187_16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68" name="Google Shape;168;g26cbf0671943e187_16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69" name="Google Shape;169;g26cbf0671943e187_168"/>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70" name="Google Shape;170;g26cbf0671943e187_168"/>
          <p:cNvSpPr txBox="1"/>
          <p:nvPr/>
        </p:nvSpPr>
        <p:spPr>
          <a:xfrm>
            <a:off x="350700" y="449575"/>
            <a:ext cx="82383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sng" cap="none" strike="noStrike">
                <a:solidFill>
                  <a:srgbClr val="FFFFFF"/>
                </a:solidFill>
                <a:latin typeface="Arial"/>
                <a:ea typeface="Arial"/>
                <a:cs typeface="Arial"/>
                <a:sym typeface="Arial"/>
              </a:rPr>
              <a:t>Reinforcement learning</a:t>
            </a:r>
            <a:r>
              <a:rPr b="0" i="0" lang="en" sz="2000" u="none" cap="none" strike="noStrike">
                <a:solidFill>
                  <a:srgbClr val="FFFFFF"/>
                </a:solidFill>
                <a:latin typeface="Arial"/>
                <a:ea typeface="Arial"/>
                <a:cs typeface="Arial"/>
                <a:sym typeface="Arial"/>
              </a:rPr>
              <a:t> is a type of machine learning in which an agent learns to make decisions by interacting with an environment and receiving rewards or penalties for its actions. The goal of the learning algorithm is to learn a policy, which is a set of rules that dictate what actions to take in each situation to maximize the cumulative reward.</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Arial"/>
                <a:ea typeface="Arial"/>
                <a:cs typeface="Arial"/>
                <a:sym typeface="Arial"/>
              </a:rPr>
              <a:t>One example of reinforcement learning is training an algorithm to play a game. Let's take the game of chess as an example.</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Arial"/>
                <a:ea typeface="Arial"/>
                <a:cs typeface="Arial"/>
                <a:sym typeface="Arial"/>
              </a:rPr>
              <a:t>As the algorithm plays more games, its policy would become more refined, and it would start to make better decisions. Eventually, the algorithm would become an expert player, able to defeat even the strongest human opponents.</a:t>
            </a:r>
            <a:endParaRPr b="0" i="0" sz="20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74" name="Shape 174"/>
        <p:cNvGrpSpPr/>
        <p:nvPr/>
      </p:nvGrpSpPr>
      <p:grpSpPr>
        <a:xfrm>
          <a:off x="0" y="0"/>
          <a:ext cx="0" cy="0"/>
          <a:chOff x="0" y="0"/>
          <a:chExt cx="0" cy="0"/>
        </a:xfrm>
      </p:grpSpPr>
      <p:pic>
        <p:nvPicPr>
          <p:cNvPr id="175" name="Google Shape;175;g18a1669c60c90552_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76" name="Google Shape;176;g18a1669c60c90552_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77" name="Google Shape;177;g18a1669c60c90552_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78" name="Google Shape;178;g18a1669c60c90552_0"/>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79" name="Google Shape;179;g18a1669c60c90552_0"/>
          <p:cNvSpPr txBox="1"/>
          <p:nvPr/>
        </p:nvSpPr>
        <p:spPr>
          <a:xfrm>
            <a:off x="364000" y="210350"/>
            <a:ext cx="84018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lang="en" sz="3500">
                <a:solidFill>
                  <a:schemeClr val="lt1"/>
                </a:solidFill>
              </a:rPr>
              <a:t>Machine learning workflow (Recap)</a:t>
            </a:r>
            <a:endParaRPr b="1" i="0" sz="28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2800" u="none" cap="none" strike="noStrike">
              <a:solidFill>
                <a:srgbClr val="000000"/>
              </a:solidFill>
              <a:latin typeface="Fjalla One"/>
              <a:ea typeface="Fjalla One"/>
              <a:cs typeface="Fjalla One"/>
              <a:sym typeface="Fjalla One"/>
            </a:endParaRPr>
          </a:p>
        </p:txBody>
      </p:sp>
      <p:pic>
        <p:nvPicPr>
          <p:cNvPr id="180" name="Google Shape;180;g18a1669c60c90552_0"/>
          <p:cNvPicPr preferRelativeResize="0"/>
          <p:nvPr/>
        </p:nvPicPr>
        <p:blipFill rotWithShape="1">
          <a:blip r:embed="rId6">
            <a:alphaModFix/>
          </a:blip>
          <a:srcRect b="10354" l="0" r="0" t="0"/>
          <a:stretch/>
        </p:blipFill>
        <p:spPr>
          <a:xfrm>
            <a:off x="1960188" y="1158676"/>
            <a:ext cx="5223625" cy="385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84" name="Shape 184"/>
        <p:cNvGrpSpPr/>
        <p:nvPr/>
      </p:nvGrpSpPr>
      <p:grpSpPr>
        <a:xfrm>
          <a:off x="0" y="0"/>
          <a:ext cx="0" cy="0"/>
          <a:chOff x="0" y="0"/>
          <a:chExt cx="0" cy="0"/>
        </a:xfrm>
      </p:grpSpPr>
      <p:pic>
        <p:nvPicPr>
          <p:cNvPr id="185" name="Google Shape;185;g18a1669c60c90552_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86" name="Google Shape;186;g18a1669c60c90552_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87" name="Google Shape;187;g18a1669c60c90552_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88" name="Google Shape;188;g18a1669c60c90552_8"/>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89" name="Google Shape;189;g18a1669c60c90552_8"/>
          <p:cNvSpPr txBox="1"/>
          <p:nvPr/>
        </p:nvSpPr>
        <p:spPr>
          <a:xfrm>
            <a:off x="350700" y="449575"/>
            <a:ext cx="4692900" cy="188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pic>
        <p:nvPicPr>
          <p:cNvPr id="190" name="Google Shape;190;g18a1669c60c90552_8"/>
          <p:cNvPicPr preferRelativeResize="0"/>
          <p:nvPr/>
        </p:nvPicPr>
        <p:blipFill>
          <a:blip r:embed="rId6">
            <a:alphaModFix/>
          </a:blip>
          <a:stretch>
            <a:fillRect/>
          </a:stretch>
        </p:blipFill>
        <p:spPr>
          <a:xfrm>
            <a:off x="1048675" y="834150"/>
            <a:ext cx="6664700" cy="364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94" name="Shape 194"/>
        <p:cNvGrpSpPr/>
        <p:nvPr/>
      </p:nvGrpSpPr>
      <p:grpSpPr>
        <a:xfrm>
          <a:off x="0" y="0"/>
          <a:ext cx="0" cy="0"/>
          <a:chOff x="0" y="0"/>
          <a:chExt cx="0" cy="0"/>
        </a:xfrm>
      </p:grpSpPr>
      <p:pic>
        <p:nvPicPr>
          <p:cNvPr id="195" name="Google Shape;195;g18a1669c60c90552_16"/>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96" name="Google Shape;196;g18a1669c60c90552_16"/>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97" name="Google Shape;197;g18a1669c60c90552_1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98" name="Google Shape;198;g18a1669c60c90552_16"/>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99" name="Google Shape;199;g18a1669c60c90552_16"/>
          <p:cNvSpPr txBox="1"/>
          <p:nvPr/>
        </p:nvSpPr>
        <p:spPr>
          <a:xfrm>
            <a:off x="350700" y="449575"/>
            <a:ext cx="4692900" cy="188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pic>
        <p:nvPicPr>
          <p:cNvPr id="200" name="Google Shape;200;g18a1669c60c90552_16"/>
          <p:cNvPicPr preferRelativeResize="0"/>
          <p:nvPr/>
        </p:nvPicPr>
        <p:blipFill>
          <a:blip r:embed="rId6">
            <a:alphaModFix/>
          </a:blip>
          <a:stretch>
            <a:fillRect/>
          </a:stretch>
        </p:blipFill>
        <p:spPr>
          <a:xfrm>
            <a:off x="735025" y="272100"/>
            <a:ext cx="7221600" cy="4453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04" name="Shape 204"/>
        <p:cNvGrpSpPr/>
        <p:nvPr/>
      </p:nvGrpSpPr>
      <p:grpSpPr>
        <a:xfrm>
          <a:off x="0" y="0"/>
          <a:ext cx="0" cy="0"/>
          <a:chOff x="0" y="0"/>
          <a:chExt cx="0" cy="0"/>
        </a:xfrm>
      </p:grpSpPr>
      <p:pic>
        <p:nvPicPr>
          <p:cNvPr id="205" name="Google Shape;205;g18a1669c60c90552_24"/>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06" name="Google Shape;206;g18a1669c60c90552_24"/>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07" name="Google Shape;207;g18a1669c60c90552_2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08" name="Google Shape;208;g18a1669c60c90552_24"/>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209" name="Google Shape;209;g18a1669c60c90552_24"/>
          <p:cNvSpPr txBox="1"/>
          <p:nvPr/>
        </p:nvSpPr>
        <p:spPr>
          <a:xfrm>
            <a:off x="618275" y="552625"/>
            <a:ext cx="7970700" cy="263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rPr>
              <a:t>Before we dive into the ML algorithms, we must first prepare our ML environment. We will code everything in Google Colab.</a:t>
            </a:r>
            <a:endParaRPr sz="1700">
              <a:solidFill>
                <a:srgbClr val="FFFFFF"/>
              </a:solidFill>
            </a:endParaRPr>
          </a:p>
          <a:p>
            <a:pPr indent="0" lvl="0" marL="0" rtl="0" algn="l">
              <a:spcBef>
                <a:spcPts val="0"/>
              </a:spcBef>
              <a:spcAft>
                <a:spcPts val="0"/>
              </a:spcAft>
              <a:buNone/>
            </a:pPr>
            <a:r>
              <a:rPr lang="en" sz="4000" u="sng">
                <a:solidFill>
                  <a:schemeClr val="hlink"/>
                </a:solidFill>
                <a:hlinkClick r:id="rId6"/>
              </a:rPr>
              <a:t>https://colab.research.google.com/</a:t>
            </a:r>
            <a:endParaRPr sz="4000">
              <a:solidFill>
                <a:srgbClr val="FFFFFF"/>
              </a:solidFill>
            </a:endParaRPr>
          </a:p>
          <a:p>
            <a:pPr indent="0" lvl="0" marL="0" rtl="0" algn="l">
              <a:spcBef>
                <a:spcPts val="0"/>
              </a:spcBef>
              <a:spcAft>
                <a:spcPts val="0"/>
              </a:spcAft>
              <a:buNone/>
            </a:pPr>
            <a:r>
              <a:rPr lang="en" sz="1700">
                <a:solidFill>
                  <a:srgbClr val="FFFFFF"/>
                </a:solidFill>
              </a:rPr>
              <a:t>Please visit this link. Once we are on the page,</a:t>
            </a:r>
            <a:endParaRPr sz="1700">
              <a:solidFill>
                <a:srgbClr val="FFFFFF"/>
              </a:solidFill>
            </a:endParaRPr>
          </a:p>
          <a:p>
            <a:pPr indent="0" lvl="0" marL="0" rtl="0" algn="l">
              <a:spcBef>
                <a:spcPts val="0"/>
              </a:spcBef>
              <a:spcAft>
                <a:spcPts val="0"/>
              </a:spcAft>
              <a:buNone/>
            </a:pPr>
            <a:r>
              <a:rPr lang="en" sz="1700">
                <a:solidFill>
                  <a:srgbClr val="FFFFFF"/>
                </a:solidFill>
              </a:rPr>
              <a:t>at the top right corner, we will log in. Once logged</a:t>
            </a:r>
            <a:endParaRPr sz="1700">
              <a:solidFill>
                <a:srgbClr val="FFFFFF"/>
              </a:solidFill>
            </a:endParaRPr>
          </a:p>
          <a:p>
            <a:pPr indent="0" lvl="0" marL="0" rtl="0" algn="l">
              <a:spcBef>
                <a:spcPts val="0"/>
              </a:spcBef>
              <a:spcAft>
                <a:spcPts val="0"/>
              </a:spcAft>
              <a:buNone/>
            </a:pPr>
            <a:r>
              <a:rPr lang="en" sz="1700">
                <a:solidFill>
                  <a:srgbClr val="FFFFFF"/>
                </a:solidFill>
              </a:rPr>
              <a:t>i</a:t>
            </a:r>
            <a:r>
              <a:rPr lang="en" sz="1700">
                <a:solidFill>
                  <a:srgbClr val="FFFFFF"/>
                </a:solidFill>
              </a:rPr>
              <a:t>n we can attach our google drive to colab and</a:t>
            </a:r>
            <a:endParaRPr sz="1700">
              <a:solidFill>
                <a:srgbClr val="FFFFFF"/>
              </a:solidFill>
            </a:endParaRPr>
          </a:p>
          <a:p>
            <a:pPr indent="0" lvl="0" marL="0" rtl="0" algn="l">
              <a:spcBef>
                <a:spcPts val="0"/>
              </a:spcBef>
              <a:spcAft>
                <a:spcPts val="0"/>
              </a:spcAft>
              <a:buNone/>
            </a:pPr>
            <a:r>
              <a:rPr lang="en" sz="1700">
                <a:solidFill>
                  <a:srgbClr val="FFFFFF"/>
                </a:solidFill>
              </a:rPr>
              <a:t>Start working. We will go through all steps in the</a:t>
            </a:r>
            <a:endParaRPr sz="1700">
              <a:solidFill>
                <a:srgbClr val="FFFFFF"/>
              </a:solidFill>
            </a:endParaRPr>
          </a:p>
          <a:p>
            <a:pPr indent="0" lvl="0" marL="0" rtl="0" algn="l">
              <a:spcBef>
                <a:spcPts val="0"/>
              </a:spcBef>
              <a:spcAft>
                <a:spcPts val="0"/>
              </a:spcAft>
              <a:buNone/>
            </a:pPr>
            <a:r>
              <a:rPr lang="en" sz="1700">
                <a:solidFill>
                  <a:srgbClr val="FFFFFF"/>
                </a:solidFill>
              </a:rPr>
              <a:t>n</a:t>
            </a:r>
            <a:r>
              <a:rPr lang="en" sz="1700">
                <a:solidFill>
                  <a:srgbClr val="FFFFFF"/>
                </a:solidFill>
              </a:rPr>
              <a:t>ext slide.</a:t>
            </a:r>
            <a:endParaRPr sz="1700">
              <a:solidFill>
                <a:srgbClr val="FFFFFF"/>
              </a:solidFill>
            </a:endParaRPr>
          </a:p>
        </p:txBody>
      </p:sp>
      <p:pic>
        <p:nvPicPr>
          <p:cNvPr id="210" name="Google Shape;210;g18a1669c60c90552_24"/>
          <p:cNvPicPr preferRelativeResize="0"/>
          <p:nvPr/>
        </p:nvPicPr>
        <p:blipFill>
          <a:blip r:embed="rId7">
            <a:alphaModFix/>
          </a:blip>
          <a:stretch>
            <a:fillRect/>
          </a:stretch>
        </p:blipFill>
        <p:spPr>
          <a:xfrm>
            <a:off x="5568802" y="1800825"/>
            <a:ext cx="3020076" cy="3243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14" name="Shape 214"/>
        <p:cNvGrpSpPr/>
        <p:nvPr/>
      </p:nvGrpSpPr>
      <p:grpSpPr>
        <a:xfrm>
          <a:off x="0" y="0"/>
          <a:ext cx="0" cy="0"/>
          <a:chOff x="0" y="0"/>
          <a:chExt cx="0" cy="0"/>
        </a:xfrm>
      </p:grpSpPr>
      <p:pic>
        <p:nvPicPr>
          <p:cNvPr id="215" name="Google Shape;215;g227a059c4f6_0_1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16" name="Google Shape;216;g227a059c4f6_0_1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17" name="Google Shape;217;g227a059c4f6_0_1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18" name="Google Shape;218;g227a059c4f6_0_18"/>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219" name="Google Shape;219;g227a059c4f6_0_18"/>
          <p:cNvSpPr txBox="1"/>
          <p:nvPr/>
        </p:nvSpPr>
        <p:spPr>
          <a:xfrm>
            <a:off x="586650" y="313400"/>
            <a:ext cx="797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rPr>
              <a:t>After we login, we will see this page</a:t>
            </a:r>
            <a:endParaRPr sz="1700">
              <a:solidFill>
                <a:srgbClr val="FFFFFF"/>
              </a:solidFill>
            </a:endParaRPr>
          </a:p>
        </p:txBody>
      </p:sp>
      <p:pic>
        <p:nvPicPr>
          <p:cNvPr id="220" name="Google Shape;220;g227a059c4f6_0_18"/>
          <p:cNvPicPr preferRelativeResize="0"/>
          <p:nvPr/>
        </p:nvPicPr>
        <p:blipFill>
          <a:blip r:embed="rId6">
            <a:alphaModFix/>
          </a:blip>
          <a:stretch>
            <a:fillRect/>
          </a:stretch>
        </p:blipFill>
        <p:spPr>
          <a:xfrm>
            <a:off x="514554" y="999025"/>
            <a:ext cx="3717134" cy="3992076"/>
          </a:xfrm>
          <a:prstGeom prst="rect">
            <a:avLst/>
          </a:prstGeom>
          <a:noFill/>
          <a:ln>
            <a:noFill/>
          </a:ln>
        </p:spPr>
      </p:pic>
      <p:sp>
        <p:nvSpPr>
          <p:cNvPr id="221" name="Google Shape;221;g227a059c4f6_0_18"/>
          <p:cNvSpPr/>
          <p:nvPr/>
        </p:nvSpPr>
        <p:spPr>
          <a:xfrm>
            <a:off x="3575200" y="4120125"/>
            <a:ext cx="176700" cy="119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g227a059c4f6_0_18"/>
          <p:cNvPicPr preferRelativeResize="0"/>
          <p:nvPr/>
        </p:nvPicPr>
        <p:blipFill>
          <a:blip r:embed="rId7">
            <a:alphaModFix/>
          </a:blip>
          <a:stretch>
            <a:fillRect/>
          </a:stretch>
        </p:blipFill>
        <p:spPr>
          <a:xfrm>
            <a:off x="4317659" y="999025"/>
            <a:ext cx="3717151" cy="3992050"/>
          </a:xfrm>
          <a:prstGeom prst="rect">
            <a:avLst/>
          </a:prstGeom>
          <a:noFill/>
          <a:ln>
            <a:noFill/>
          </a:ln>
        </p:spPr>
      </p:pic>
      <p:sp>
        <p:nvSpPr>
          <p:cNvPr id="223" name="Google Shape;223;g227a059c4f6_0_18"/>
          <p:cNvSpPr/>
          <p:nvPr/>
        </p:nvSpPr>
        <p:spPr>
          <a:xfrm>
            <a:off x="4292900" y="2219550"/>
            <a:ext cx="176700" cy="212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27a059c4f6_0_18"/>
          <p:cNvSpPr/>
          <p:nvPr/>
        </p:nvSpPr>
        <p:spPr>
          <a:xfrm>
            <a:off x="3043575" y="3973925"/>
            <a:ext cx="461700" cy="46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225" name="Google Shape;225;g227a059c4f6_0_18"/>
          <p:cNvSpPr/>
          <p:nvPr/>
        </p:nvSpPr>
        <p:spPr>
          <a:xfrm>
            <a:off x="4530800" y="2095050"/>
            <a:ext cx="461700" cy="46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2</a:t>
            </a:r>
            <a:endParaRPr b="1"/>
          </a:p>
        </p:txBody>
      </p:sp>
      <p:sp>
        <p:nvSpPr>
          <p:cNvPr id="226" name="Google Shape;226;g227a059c4f6_0_18"/>
          <p:cNvSpPr/>
          <p:nvPr/>
        </p:nvSpPr>
        <p:spPr>
          <a:xfrm>
            <a:off x="6862875" y="1633350"/>
            <a:ext cx="461700" cy="46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227" name="Google Shape;227;g227a059c4f6_0_18"/>
          <p:cNvSpPr txBox="1"/>
          <p:nvPr/>
        </p:nvSpPr>
        <p:spPr>
          <a:xfrm>
            <a:off x="1129550" y="4004675"/>
            <a:ext cx="18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Cancel this overlay</a:t>
            </a:r>
            <a:endParaRPr>
              <a:solidFill>
                <a:schemeClr val="lt1"/>
              </a:solidFill>
            </a:endParaRPr>
          </a:p>
        </p:txBody>
      </p:sp>
      <p:sp>
        <p:nvSpPr>
          <p:cNvPr id="228" name="Google Shape;228;g227a059c4f6_0_18"/>
          <p:cNvSpPr txBox="1"/>
          <p:nvPr/>
        </p:nvSpPr>
        <p:spPr>
          <a:xfrm>
            <a:off x="4317650" y="2580450"/>
            <a:ext cx="184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Click here to get the drive options</a:t>
            </a:r>
            <a:endParaRPr>
              <a:solidFill>
                <a:schemeClr val="lt1"/>
              </a:solidFill>
            </a:endParaRPr>
          </a:p>
        </p:txBody>
      </p:sp>
      <p:sp>
        <p:nvSpPr>
          <p:cNvPr id="229" name="Google Shape;229;g227a059c4f6_0_18"/>
          <p:cNvSpPr txBox="1"/>
          <p:nvPr/>
        </p:nvSpPr>
        <p:spPr>
          <a:xfrm>
            <a:off x="7093500" y="2219550"/>
            <a:ext cx="184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Wait to get connected to a runtime environment</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33" name="Shape 233"/>
        <p:cNvGrpSpPr/>
        <p:nvPr/>
      </p:nvGrpSpPr>
      <p:grpSpPr>
        <a:xfrm>
          <a:off x="0" y="0"/>
          <a:ext cx="0" cy="0"/>
          <a:chOff x="0" y="0"/>
          <a:chExt cx="0" cy="0"/>
        </a:xfrm>
      </p:grpSpPr>
      <p:pic>
        <p:nvPicPr>
          <p:cNvPr id="234" name="Google Shape;234;g227a059c4f6_0_37"/>
          <p:cNvPicPr preferRelativeResize="0"/>
          <p:nvPr/>
        </p:nvPicPr>
        <p:blipFill>
          <a:blip r:embed="rId3">
            <a:alphaModFix/>
          </a:blip>
          <a:stretch>
            <a:fillRect/>
          </a:stretch>
        </p:blipFill>
        <p:spPr>
          <a:xfrm>
            <a:off x="4724400" y="560038"/>
            <a:ext cx="3864475" cy="4150314"/>
          </a:xfrm>
          <a:prstGeom prst="rect">
            <a:avLst/>
          </a:prstGeom>
          <a:noFill/>
          <a:ln>
            <a:noFill/>
          </a:ln>
        </p:spPr>
      </p:pic>
      <p:pic>
        <p:nvPicPr>
          <p:cNvPr id="235" name="Google Shape;235;g227a059c4f6_0_37"/>
          <p:cNvPicPr preferRelativeResize="0"/>
          <p:nvPr/>
        </p:nvPicPr>
        <p:blipFill>
          <a:blip r:embed="rId4">
            <a:alphaModFix/>
          </a:blip>
          <a:stretch>
            <a:fillRect/>
          </a:stretch>
        </p:blipFill>
        <p:spPr>
          <a:xfrm>
            <a:off x="473413" y="560050"/>
            <a:ext cx="3864475" cy="4150293"/>
          </a:xfrm>
          <a:prstGeom prst="rect">
            <a:avLst/>
          </a:prstGeom>
          <a:noFill/>
          <a:ln>
            <a:noFill/>
          </a:ln>
        </p:spPr>
      </p:pic>
      <p:pic>
        <p:nvPicPr>
          <p:cNvPr id="236" name="Google Shape;236;g227a059c4f6_0_37"/>
          <p:cNvPicPr preferRelativeResize="0"/>
          <p:nvPr/>
        </p:nvPicPr>
        <p:blipFill rotWithShape="1">
          <a:blip r:embed="rId5">
            <a:alphaModFix/>
          </a:blip>
          <a:srcRect b="0" l="0" r="0" t="0"/>
          <a:stretch/>
        </p:blipFill>
        <p:spPr>
          <a:xfrm rot="720615">
            <a:off x="-308325" y="2834025"/>
            <a:ext cx="1974947" cy="2487726"/>
          </a:xfrm>
          <a:prstGeom prst="rect">
            <a:avLst/>
          </a:prstGeom>
          <a:noFill/>
          <a:ln>
            <a:noFill/>
          </a:ln>
        </p:spPr>
      </p:pic>
      <p:pic>
        <p:nvPicPr>
          <p:cNvPr id="237" name="Google Shape;237;g227a059c4f6_0_37"/>
          <p:cNvPicPr preferRelativeResize="0"/>
          <p:nvPr/>
        </p:nvPicPr>
        <p:blipFill rotWithShape="1">
          <a:blip r:embed="rId6">
            <a:alphaModFix/>
          </a:blip>
          <a:srcRect b="0" l="0" r="0" t="0"/>
          <a:stretch/>
        </p:blipFill>
        <p:spPr>
          <a:xfrm rot="-254847">
            <a:off x="6675657" y="-95600"/>
            <a:ext cx="2679769" cy="2655775"/>
          </a:xfrm>
          <a:prstGeom prst="rect">
            <a:avLst/>
          </a:prstGeom>
          <a:noFill/>
          <a:ln>
            <a:noFill/>
          </a:ln>
        </p:spPr>
      </p:pic>
      <p:pic>
        <p:nvPicPr>
          <p:cNvPr id="238" name="Google Shape;238;g227a059c4f6_0_37"/>
          <p:cNvPicPr preferRelativeResize="0"/>
          <p:nvPr/>
        </p:nvPicPr>
        <p:blipFill rotWithShape="1">
          <a:blip r:embed="rId7">
            <a:alphaModFix/>
          </a:blip>
          <a:srcRect b="0" l="0" r="0" t="0"/>
          <a:stretch/>
        </p:blipFill>
        <p:spPr>
          <a:xfrm>
            <a:off x="8588876" y="4477525"/>
            <a:ext cx="176824" cy="400200"/>
          </a:xfrm>
          <a:prstGeom prst="rect">
            <a:avLst/>
          </a:prstGeom>
          <a:noFill/>
          <a:ln>
            <a:noFill/>
          </a:ln>
        </p:spPr>
      </p:pic>
      <p:sp>
        <p:nvSpPr>
          <p:cNvPr id="239" name="Google Shape;239;g227a059c4f6_0_37"/>
          <p:cNvSpPr/>
          <p:nvPr/>
        </p:nvSpPr>
        <p:spPr>
          <a:xfrm>
            <a:off x="3650125" y="1202225"/>
            <a:ext cx="461700" cy="290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27a059c4f6_0_37"/>
          <p:cNvSpPr/>
          <p:nvPr/>
        </p:nvSpPr>
        <p:spPr>
          <a:xfrm>
            <a:off x="473425" y="1291350"/>
            <a:ext cx="930300" cy="928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27a059c4f6_0_37"/>
          <p:cNvSpPr/>
          <p:nvPr/>
        </p:nvSpPr>
        <p:spPr>
          <a:xfrm>
            <a:off x="1466350" y="1492325"/>
            <a:ext cx="461700" cy="46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4</a:t>
            </a:r>
            <a:endParaRPr b="1"/>
          </a:p>
        </p:txBody>
      </p:sp>
      <p:sp>
        <p:nvSpPr>
          <p:cNvPr id="242" name="Google Shape;242;g227a059c4f6_0_37"/>
          <p:cNvSpPr/>
          <p:nvPr/>
        </p:nvSpPr>
        <p:spPr>
          <a:xfrm>
            <a:off x="3095375" y="1116425"/>
            <a:ext cx="461700" cy="46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4</a:t>
            </a:r>
            <a:endParaRPr b="1"/>
          </a:p>
        </p:txBody>
      </p:sp>
      <p:sp>
        <p:nvSpPr>
          <p:cNvPr id="243" name="Google Shape;243;g227a059c4f6_0_37"/>
          <p:cNvSpPr/>
          <p:nvPr/>
        </p:nvSpPr>
        <p:spPr>
          <a:xfrm>
            <a:off x="5520500" y="928950"/>
            <a:ext cx="461700" cy="46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5</a:t>
            </a:r>
            <a:endParaRPr b="1"/>
          </a:p>
        </p:txBody>
      </p:sp>
      <p:sp>
        <p:nvSpPr>
          <p:cNvPr id="244" name="Google Shape;244;g227a059c4f6_0_37"/>
          <p:cNvSpPr txBox="1"/>
          <p:nvPr/>
        </p:nvSpPr>
        <p:spPr>
          <a:xfrm>
            <a:off x="1355650" y="1927775"/>
            <a:ext cx="21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Once done, we will see these in our window</a:t>
            </a:r>
            <a:endParaRPr>
              <a:solidFill>
                <a:schemeClr val="lt1"/>
              </a:solidFill>
            </a:endParaRPr>
          </a:p>
        </p:txBody>
      </p:sp>
      <p:sp>
        <p:nvSpPr>
          <p:cNvPr id="245" name="Google Shape;245;g227a059c4f6_0_37"/>
          <p:cNvSpPr txBox="1"/>
          <p:nvPr/>
        </p:nvSpPr>
        <p:spPr>
          <a:xfrm>
            <a:off x="4724400" y="1782425"/>
            <a:ext cx="2234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Click this button to get a cell containing some code. Press the play once you’re done.</a:t>
            </a:r>
            <a:endParaRPr>
              <a:solidFill>
                <a:schemeClr val="lt1"/>
              </a:solidFill>
            </a:endParaRPr>
          </a:p>
        </p:txBody>
      </p:sp>
      <p:sp>
        <p:nvSpPr>
          <p:cNvPr id="246" name="Google Shape;246;g227a059c4f6_0_37"/>
          <p:cNvSpPr/>
          <p:nvPr/>
        </p:nvSpPr>
        <p:spPr>
          <a:xfrm>
            <a:off x="5228600" y="1390650"/>
            <a:ext cx="291900" cy="290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27a059c4f6_0_37"/>
          <p:cNvSpPr/>
          <p:nvPr/>
        </p:nvSpPr>
        <p:spPr>
          <a:xfrm>
            <a:off x="6161750" y="1492325"/>
            <a:ext cx="2344200" cy="290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63" name="Shape 63"/>
        <p:cNvGrpSpPr/>
        <p:nvPr/>
      </p:nvGrpSpPr>
      <p:grpSpPr>
        <a:xfrm>
          <a:off x="0" y="0"/>
          <a:ext cx="0" cy="0"/>
          <a:chOff x="0" y="0"/>
          <a:chExt cx="0" cy="0"/>
        </a:xfrm>
      </p:grpSpPr>
      <p:pic>
        <p:nvPicPr>
          <p:cNvPr id="64" name="Google Shape;64;p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65" name="Google Shape;65;p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66" name="Google Shape;66;p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67" name="Google Shape;67;p2"/>
          <p:cNvSpPr txBox="1"/>
          <p:nvPr/>
        </p:nvSpPr>
        <p:spPr>
          <a:xfrm>
            <a:off x="1048675" y="2076625"/>
            <a:ext cx="7672500" cy="598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68" name="Google Shape;68;p2"/>
          <p:cNvSpPr txBox="1"/>
          <p:nvPr/>
        </p:nvSpPr>
        <p:spPr>
          <a:xfrm>
            <a:off x="333900" y="96600"/>
            <a:ext cx="6423900" cy="144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lang="en" sz="4100">
                <a:solidFill>
                  <a:srgbClr val="FFFFFF"/>
                </a:solidFill>
              </a:rPr>
              <a:t>Introduction to Machine Learning</a:t>
            </a:r>
            <a:endParaRPr b="1" i="0" sz="3400" u="none" cap="none" strike="noStrike">
              <a:solidFill>
                <a:srgbClr val="FFFFFF"/>
              </a:solidFill>
              <a:latin typeface="Fjalla One"/>
              <a:ea typeface="Fjalla One"/>
              <a:cs typeface="Fjalla One"/>
              <a:sym typeface="Fjalla One"/>
            </a:endParaRPr>
          </a:p>
        </p:txBody>
      </p:sp>
      <p:sp>
        <p:nvSpPr>
          <p:cNvPr id="69" name="Google Shape;69;p2"/>
          <p:cNvSpPr txBox="1"/>
          <p:nvPr/>
        </p:nvSpPr>
        <p:spPr>
          <a:xfrm>
            <a:off x="333900" y="1395525"/>
            <a:ext cx="8002200" cy="3321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900">
                <a:solidFill>
                  <a:srgbClr val="FFFFFF"/>
                </a:solidFill>
              </a:rPr>
              <a:t>Machine learning is a field of computer science that focuses on creating algorithms that can learn and make predictions based on data. These algorithms are designed to automatically improve their performance over time as they are exposed to more data.</a:t>
            </a:r>
            <a:endParaRPr b="1" sz="1900">
              <a:solidFill>
                <a:srgbClr val="FFFFFF"/>
              </a:solidFill>
            </a:endParaRPr>
          </a:p>
          <a:p>
            <a:pPr indent="0" lvl="0" marL="0" rtl="0" algn="just">
              <a:lnSpc>
                <a:spcPct val="115000"/>
              </a:lnSpc>
              <a:spcBef>
                <a:spcPts val="1200"/>
              </a:spcBef>
              <a:spcAft>
                <a:spcPts val="1200"/>
              </a:spcAft>
              <a:buNone/>
            </a:pPr>
            <a:r>
              <a:rPr b="1" lang="en" sz="1900">
                <a:solidFill>
                  <a:srgbClr val="FFFFFF"/>
                </a:solidFill>
              </a:rPr>
              <a:t>One of the key benefits of machine learning is its ability to automate complex decision-making processes. For example, machine learning algorithms can be used to analyze large volumes of medical data in order to identify patterns and make accurate diagnoses.</a:t>
            </a:r>
            <a:endParaRPr b="1" sz="19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51" name="Shape 251"/>
        <p:cNvGrpSpPr/>
        <p:nvPr/>
      </p:nvGrpSpPr>
      <p:grpSpPr>
        <a:xfrm>
          <a:off x="0" y="0"/>
          <a:ext cx="0" cy="0"/>
          <a:chOff x="0" y="0"/>
          <a:chExt cx="0" cy="0"/>
        </a:xfrm>
      </p:grpSpPr>
      <p:pic>
        <p:nvPicPr>
          <p:cNvPr id="252" name="Google Shape;252;g227a059c4f6_0_6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53" name="Google Shape;253;g227a059c4f6_0_6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54" name="Google Shape;254;g227a059c4f6_0_60"/>
          <p:cNvPicPr preferRelativeResize="0"/>
          <p:nvPr/>
        </p:nvPicPr>
        <p:blipFill>
          <a:blip r:embed="rId5">
            <a:alphaModFix/>
          </a:blip>
          <a:stretch>
            <a:fillRect/>
          </a:stretch>
        </p:blipFill>
        <p:spPr>
          <a:xfrm>
            <a:off x="760838" y="152400"/>
            <a:ext cx="4372349" cy="4695720"/>
          </a:xfrm>
          <a:prstGeom prst="rect">
            <a:avLst/>
          </a:prstGeom>
          <a:noFill/>
          <a:ln>
            <a:noFill/>
          </a:ln>
        </p:spPr>
      </p:pic>
      <p:sp>
        <p:nvSpPr>
          <p:cNvPr id="255" name="Google Shape;255;g227a059c4f6_0_60"/>
          <p:cNvSpPr/>
          <p:nvPr/>
        </p:nvSpPr>
        <p:spPr>
          <a:xfrm>
            <a:off x="3344200" y="2965975"/>
            <a:ext cx="930300" cy="250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27a059c4f6_0_60"/>
          <p:cNvSpPr/>
          <p:nvPr/>
        </p:nvSpPr>
        <p:spPr>
          <a:xfrm>
            <a:off x="4341150" y="2860375"/>
            <a:ext cx="461700" cy="46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6</a:t>
            </a:r>
            <a:endParaRPr b="1"/>
          </a:p>
        </p:txBody>
      </p:sp>
      <p:sp>
        <p:nvSpPr>
          <p:cNvPr id="257" name="Google Shape;257;g227a059c4f6_0_60"/>
          <p:cNvSpPr txBox="1"/>
          <p:nvPr/>
        </p:nvSpPr>
        <p:spPr>
          <a:xfrm>
            <a:off x="4869500" y="2860375"/>
            <a:ext cx="333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Connect and provide the necessary permissions</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61" name="Shape 261"/>
        <p:cNvGrpSpPr/>
        <p:nvPr/>
      </p:nvGrpSpPr>
      <p:grpSpPr>
        <a:xfrm>
          <a:off x="0" y="0"/>
          <a:ext cx="0" cy="0"/>
          <a:chOff x="0" y="0"/>
          <a:chExt cx="0" cy="0"/>
        </a:xfrm>
      </p:grpSpPr>
      <p:pic>
        <p:nvPicPr>
          <p:cNvPr id="262" name="Google Shape;262;g20f1851fc09_0_3"/>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63" name="Google Shape;263;g20f1851fc09_0_3"/>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64" name="Google Shape;264;g20f1851fc09_0_3"/>
          <p:cNvPicPr preferRelativeResize="0"/>
          <p:nvPr/>
        </p:nvPicPr>
        <p:blipFill>
          <a:blip r:embed="rId5">
            <a:alphaModFix/>
          </a:blip>
          <a:stretch>
            <a:fillRect/>
          </a:stretch>
        </p:blipFill>
        <p:spPr>
          <a:xfrm>
            <a:off x="886663" y="223888"/>
            <a:ext cx="4372349" cy="4695720"/>
          </a:xfrm>
          <a:prstGeom prst="rect">
            <a:avLst/>
          </a:prstGeom>
          <a:noFill/>
          <a:ln>
            <a:noFill/>
          </a:ln>
        </p:spPr>
      </p:pic>
      <p:sp>
        <p:nvSpPr>
          <p:cNvPr id="265" name="Google Shape;265;g20f1851fc09_0_3"/>
          <p:cNvSpPr/>
          <p:nvPr/>
        </p:nvSpPr>
        <p:spPr>
          <a:xfrm>
            <a:off x="1098075" y="1517275"/>
            <a:ext cx="930300" cy="250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0f1851fc09_0_3"/>
          <p:cNvSpPr/>
          <p:nvPr/>
        </p:nvSpPr>
        <p:spPr>
          <a:xfrm>
            <a:off x="2174775" y="1517275"/>
            <a:ext cx="461700" cy="46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6</a:t>
            </a:r>
            <a:endParaRPr b="1"/>
          </a:p>
        </p:txBody>
      </p:sp>
      <p:sp>
        <p:nvSpPr>
          <p:cNvPr id="267" name="Google Shape;267;g20f1851fc09_0_3"/>
          <p:cNvSpPr txBox="1"/>
          <p:nvPr/>
        </p:nvSpPr>
        <p:spPr>
          <a:xfrm>
            <a:off x="2782875" y="1548025"/>
            <a:ext cx="333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Make sure your drive is visible, then click on file and new notebook</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71" name="Shape 271"/>
        <p:cNvGrpSpPr/>
        <p:nvPr/>
      </p:nvGrpSpPr>
      <p:grpSpPr>
        <a:xfrm>
          <a:off x="0" y="0"/>
          <a:ext cx="0" cy="0"/>
          <a:chOff x="0" y="0"/>
          <a:chExt cx="0" cy="0"/>
        </a:xfrm>
      </p:grpSpPr>
      <p:pic>
        <p:nvPicPr>
          <p:cNvPr id="272" name="Google Shape;272;g227a059c4f6_0_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73" name="Google Shape;273;g227a059c4f6_0_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74" name="Google Shape;274;g227a059c4f6_0_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75" name="Google Shape;275;g227a059c4f6_0_8"/>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276" name="Google Shape;276;g227a059c4f6_0_8"/>
          <p:cNvSpPr txBox="1"/>
          <p:nvPr/>
        </p:nvSpPr>
        <p:spPr>
          <a:xfrm>
            <a:off x="618279" y="552625"/>
            <a:ext cx="7365300" cy="432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rPr>
              <a:t>Regression</a:t>
            </a:r>
            <a:endParaRPr sz="1700">
              <a:solidFill>
                <a:srgbClr val="FFFFFF"/>
              </a:solidFill>
            </a:endParaRPr>
          </a:p>
          <a:p>
            <a:pPr indent="0" lvl="0" marL="0" rtl="0" algn="l">
              <a:spcBef>
                <a:spcPts val="0"/>
              </a:spcBef>
              <a:spcAft>
                <a:spcPts val="0"/>
              </a:spcAft>
              <a:buNone/>
            </a:pPr>
            <a:r>
              <a:rPr lang="en" sz="1700">
                <a:solidFill>
                  <a:srgbClr val="FFFFFF"/>
                </a:solidFill>
              </a:rPr>
              <a:t>Regression analysis is a form of predictive modelling technique which investigates the relationship between a dependent (target) and independent variable (s) (predictor). This technique is used for forecasting, time series modelling and   finding the causal effect relationship between the variables.</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spcBef>
                <a:spcPts val="0"/>
              </a:spcBef>
              <a:spcAft>
                <a:spcPts val="0"/>
              </a:spcAft>
              <a:buNone/>
            </a:pPr>
            <a:r>
              <a:rPr lang="en" sz="1700">
                <a:solidFill>
                  <a:srgbClr val="FFFFFF"/>
                </a:solidFill>
              </a:rPr>
              <a:t>Let’s go through one regression algorithm, but the following are some of the famous ones:</a:t>
            </a:r>
            <a:endParaRPr sz="1700">
              <a:solidFill>
                <a:srgbClr val="FFFFFF"/>
              </a:solidFill>
            </a:endParaRPr>
          </a:p>
          <a:p>
            <a:pPr indent="0" lvl="0" marL="0" rtl="0" algn="l">
              <a:spcBef>
                <a:spcPts val="0"/>
              </a:spcBef>
              <a:spcAft>
                <a:spcPts val="0"/>
              </a:spcAft>
              <a:buNone/>
            </a:pPr>
            <a:r>
              <a:rPr lang="en" sz="1700">
                <a:solidFill>
                  <a:srgbClr val="FFFFFF"/>
                </a:solidFill>
              </a:rPr>
              <a:t>1. Linear Regression (We will go through this one)</a:t>
            </a:r>
            <a:endParaRPr sz="1700">
              <a:solidFill>
                <a:srgbClr val="FFFFFF"/>
              </a:solidFill>
            </a:endParaRPr>
          </a:p>
          <a:p>
            <a:pPr indent="0" lvl="0" marL="0" rtl="0" algn="l">
              <a:spcBef>
                <a:spcPts val="0"/>
              </a:spcBef>
              <a:spcAft>
                <a:spcPts val="0"/>
              </a:spcAft>
              <a:buNone/>
            </a:pPr>
            <a:r>
              <a:rPr lang="en" sz="1700">
                <a:solidFill>
                  <a:srgbClr val="FFFFFF"/>
                </a:solidFill>
              </a:rPr>
              <a:t>2. Lasso Regression</a:t>
            </a:r>
            <a:endParaRPr sz="1700">
              <a:solidFill>
                <a:srgbClr val="FFFFFF"/>
              </a:solidFill>
            </a:endParaRPr>
          </a:p>
          <a:p>
            <a:pPr indent="0" lvl="0" marL="0" rtl="0" algn="l">
              <a:spcBef>
                <a:spcPts val="0"/>
              </a:spcBef>
              <a:spcAft>
                <a:spcPts val="0"/>
              </a:spcAft>
              <a:buNone/>
            </a:pPr>
            <a:r>
              <a:rPr lang="en" sz="1700">
                <a:solidFill>
                  <a:srgbClr val="FFFFFF"/>
                </a:solidFill>
              </a:rPr>
              <a:t>3. Polynomial Regression </a:t>
            </a:r>
            <a:endParaRPr sz="1700">
              <a:solidFill>
                <a:srgbClr val="FFFFFF"/>
              </a:solidFill>
            </a:endParaRPr>
          </a:p>
          <a:p>
            <a:pPr indent="0" lvl="0" marL="0" rtl="0" algn="l">
              <a:spcBef>
                <a:spcPts val="0"/>
              </a:spcBef>
              <a:spcAft>
                <a:spcPts val="0"/>
              </a:spcAft>
              <a:buNone/>
            </a:pPr>
            <a:r>
              <a:rPr lang="en" sz="1700">
                <a:solidFill>
                  <a:srgbClr val="FFFFFF"/>
                </a:solidFill>
              </a:rPr>
              <a:t>4. Stepwise Regression </a:t>
            </a:r>
            <a:endParaRPr sz="1700">
              <a:solidFill>
                <a:srgbClr val="FFFFFF"/>
              </a:solidFill>
            </a:endParaRPr>
          </a:p>
          <a:p>
            <a:pPr indent="0" lvl="0" marL="0" rtl="0" algn="l">
              <a:spcBef>
                <a:spcPts val="0"/>
              </a:spcBef>
              <a:spcAft>
                <a:spcPts val="0"/>
              </a:spcAft>
              <a:buNone/>
            </a:pPr>
            <a:r>
              <a:rPr lang="en" sz="1700">
                <a:solidFill>
                  <a:srgbClr val="FFFFFF"/>
                </a:solidFill>
              </a:rPr>
              <a:t>5. Ridge Regression</a:t>
            </a:r>
            <a:endParaRPr sz="17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80" name="Shape 280"/>
        <p:cNvGrpSpPr/>
        <p:nvPr/>
      </p:nvGrpSpPr>
      <p:grpSpPr>
        <a:xfrm>
          <a:off x="0" y="0"/>
          <a:ext cx="0" cy="0"/>
          <a:chOff x="0" y="0"/>
          <a:chExt cx="0" cy="0"/>
        </a:xfrm>
      </p:grpSpPr>
      <p:pic>
        <p:nvPicPr>
          <p:cNvPr id="281" name="Google Shape;281;g18a1669c60c90552_3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82" name="Google Shape;282;g18a1669c60c90552_3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83" name="Google Shape;283;g18a1669c60c90552_3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84" name="Google Shape;284;g18a1669c60c90552_32"/>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285" name="Google Shape;285;g18a1669c60c90552_32"/>
          <p:cNvSpPr txBox="1"/>
          <p:nvPr/>
        </p:nvSpPr>
        <p:spPr>
          <a:xfrm>
            <a:off x="350700" y="506375"/>
            <a:ext cx="8113200" cy="252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rPr>
              <a:t>Linear Regression</a:t>
            </a:r>
            <a:endParaRPr sz="1700">
              <a:solidFill>
                <a:srgbClr val="FFFFFF"/>
              </a:solidFill>
            </a:endParaRPr>
          </a:p>
          <a:p>
            <a:pPr indent="0" lvl="0" marL="0" rtl="0" algn="l">
              <a:spcBef>
                <a:spcPts val="0"/>
              </a:spcBef>
              <a:spcAft>
                <a:spcPts val="0"/>
              </a:spcAft>
              <a:buNone/>
            </a:pPr>
            <a:r>
              <a:rPr lang="en" sz="1700">
                <a:solidFill>
                  <a:srgbClr val="FFFFFF"/>
                </a:solidFill>
              </a:rPr>
              <a:t>Simple linear regression is a statistical method that enables users to summarise and study the relationships between two continuous (quantitative) variables. Linear regression is a linear model wherein a model that assumes a linear relationship between the input variables (x) and the single output variable (y). Here, y can be calculated from a linear combination of the input variables (x). When there is a single input variable (x), the method is called a simple linear regression. When there are multiple input variables, the procedure is referred to as multiple linear regression.</a:t>
            </a:r>
            <a:endParaRPr sz="17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289" name="Shape 289"/>
        <p:cNvGrpSpPr/>
        <p:nvPr/>
      </p:nvGrpSpPr>
      <p:grpSpPr>
        <a:xfrm>
          <a:off x="0" y="0"/>
          <a:ext cx="0" cy="0"/>
          <a:chOff x="0" y="0"/>
          <a:chExt cx="0" cy="0"/>
        </a:xfrm>
      </p:grpSpPr>
      <p:pic>
        <p:nvPicPr>
          <p:cNvPr id="290" name="Google Shape;290;g18a1669c60c90552_4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291" name="Google Shape;291;g18a1669c60c90552_4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292" name="Google Shape;292;g18a1669c60c90552_4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293" name="Google Shape;293;g18a1669c60c90552_40"/>
          <p:cNvSpPr txBox="1"/>
          <p:nvPr/>
        </p:nvSpPr>
        <p:spPr>
          <a:xfrm>
            <a:off x="5416175" y="825750"/>
            <a:ext cx="3305100" cy="1425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lang="en" sz="1800">
                <a:solidFill>
                  <a:schemeClr val="lt1"/>
                </a:solidFill>
                <a:latin typeface="Inter SemiBold"/>
                <a:ea typeface="Inter SemiBold"/>
                <a:cs typeface="Inter SemiBold"/>
                <a:sym typeface="Inter SemiBold"/>
              </a:rPr>
              <a:t>Regression Analysis Formula</a:t>
            </a:r>
            <a:endParaRPr b="1" sz="1800">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lang="en" sz="1800">
                <a:solidFill>
                  <a:schemeClr val="lt1"/>
                </a:solidFill>
                <a:latin typeface="Inter SemiBold"/>
                <a:ea typeface="Inter SemiBold"/>
                <a:cs typeface="Inter SemiBold"/>
                <a:sym typeface="Inter SemiBold"/>
              </a:rPr>
              <a:t>f (Y) = mx + b </a:t>
            </a:r>
            <a:endParaRPr b="1" sz="1800">
              <a:solidFill>
                <a:schemeClr val="lt1"/>
              </a:solidFill>
              <a:latin typeface="Inter SemiBold"/>
              <a:ea typeface="Inter SemiBold"/>
              <a:cs typeface="Inter SemiBold"/>
              <a:sym typeface="Inter SemiBold"/>
            </a:endParaRPr>
          </a:p>
        </p:txBody>
      </p:sp>
      <p:sp>
        <p:nvSpPr>
          <p:cNvPr id="294" name="Google Shape;294;g18a1669c60c90552_40"/>
          <p:cNvSpPr txBox="1"/>
          <p:nvPr/>
        </p:nvSpPr>
        <p:spPr>
          <a:xfrm>
            <a:off x="350700" y="449575"/>
            <a:ext cx="4692900" cy="188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pic>
        <p:nvPicPr>
          <p:cNvPr id="295" name="Google Shape;295;g18a1669c60c90552_40"/>
          <p:cNvPicPr preferRelativeResize="0"/>
          <p:nvPr/>
        </p:nvPicPr>
        <p:blipFill>
          <a:blip r:embed="rId6">
            <a:alphaModFix/>
          </a:blip>
          <a:stretch>
            <a:fillRect/>
          </a:stretch>
        </p:blipFill>
        <p:spPr>
          <a:xfrm>
            <a:off x="510175" y="315675"/>
            <a:ext cx="4264275" cy="4301875"/>
          </a:xfrm>
          <a:prstGeom prst="rect">
            <a:avLst/>
          </a:prstGeom>
          <a:noFill/>
          <a:ln>
            <a:noFill/>
          </a:ln>
        </p:spPr>
      </p:pic>
      <p:pic>
        <p:nvPicPr>
          <p:cNvPr id="296" name="Google Shape;296;g18a1669c60c90552_40"/>
          <p:cNvPicPr preferRelativeResize="0"/>
          <p:nvPr/>
        </p:nvPicPr>
        <p:blipFill>
          <a:blip r:embed="rId7">
            <a:alphaModFix/>
          </a:blip>
          <a:stretch>
            <a:fillRect/>
          </a:stretch>
        </p:blipFill>
        <p:spPr>
          <a:xfrm>
            <a:off x="5460525" y="3389101"/>
            <a:ext cx="3305175" cy="1088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00" name="Shape 300"/>
        <p:cNvGrpSpPr/>
        <p:nvPr/>
      </p:nvGrpSpPr>
      <p:grpSpPr>
        <a:xfrm>
          <a:off x="0" y="0"/>
          <a:ext cx="0" cy="0"/>
          <a:chOff x="0" y="0"/>
          <a:chExt cx="0" cy="0"/>
        </a:xfrm>
      </p:grpSpPr>
      <p:pic>
        <p:nvPicPr>
          <p:cNvPr id="301" name="Google Shape;301;g18a1669c60c90552_4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02" name="Google Shape;302;g18a1669c60c90552_4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03" name="Google Shape;303;g18a1669c60c90552_4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04" name="Google Shape;304;g18a1669c60c90552_48"/>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05" name="Google Shape;305;g18a1669c60c90552_48"/>
          <p:cNvSpPr txBox="1"/>
          <p:nvPr/>
        </p:nvSpPr>
        <p:spPr>
          <a:xfrm>
            <a:off x="501979" y="836178"/>
            <a:ext cx="74073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rPr>
              <a:t>Multiple Linear Regression</a:t>
            </a:r>
            <a:endParaRPr sz="2000">
              <a:solidFill>
                <a:srgbClr val="FFFFFF"/>
              </a:solidFill>
            </a:endParaRPr>
          </a:p>
          <a:p>
            <a:pPr indent="0" lvl="0" marL="0" rtl="0" algn="l">
              <a:spcBef>
                <a:spcPts val="0"/>
              </a:spcBef>
              <a:spcAft>
                <a:spcPts val="0"/>
              </a:spcAft>
              <a:buNone/>
            </a:pPr>
            <a:r>
              <a:rPr lang="en" sz="2000">
                <a:solidFill>
                  <a:srgbClr val="FFFFFF"/>
                </a:solidFill>
              </a:rPr>
              <a:t>The difference between simple linear regression and multiple linear regression, multiple linear regression has (&gt;1) independent variables, whereas simple linear regression has only 1 independent variable.</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2000">
                <a:solidFill>
                  <a:srgbClr val="FFFFFF"/>
                </a:solidFill>
              </a:rPr>
              <a:t>Simple Linear Regression → y = bo + b1*x1</a:t>
            </a:r>
            <a:endParaRPr sz="2000">
              <a:solidFill>
                <a:srgbClr val="FFFFFF"/>
              </a:solidFill>
            </a:endParaRPr>
          </a:p>
          <a:p>
            <a:pPr indent="0" lvl="0" marL="0" rtl="0" algn="l">
              <a:spcBef>
                <a:spcPts val="0"/>
              </a:spcBef>
              <a:spcAft>
                <a:spcPts val="0"/>
              </a:spcAft>
              <a:buNone/>
            </a:pPr>
            <a:r>
              <a:rPr lang="en" sz="2000">
                <a:solidFill>
                  <a:srgbClr val="FFFFFF"/>
                </a:solidFill>
              </a:rPr>
              <a:t>Multiple Linear Regression → y = bo + b1*x1 + b2*x2 + .... + bn*xn</a:t>
            </a:r>
            <a:endParaRPr sz="2000">
              <a:solidFill>
                <a:srgbClr val="FFFFFF"/>
              </a:solidFill>
            </a:endParaRPr>
          </a:p>
          <a:p>
            <a:pPr indent="0" lvl="0" marL="0" rtl="0" algn="l">
              <a:spcBef>
                <a:spcPts val="0"/>
              </a:spcBef>
              <a:spcAft>
                <a:spcPts val="0"/>
              </a:spcAft>
              <a:buNone/>
            </a:pPr>
            <a:r>
              <a:rPr lang="en" sz="2000">
                <a:solidFill>
                  <a:srgbClr val="FFFFFF"/>
                </a:solidFill>
              </a:rPr>
              <a:t>Where, y → Dependent variable</a:t>
            </a:r>
            <a:endParaRPr sz="2000">
              <a:solidFill>
                <a:srgbClr val="FFFFFF"/>
              </a:solidFill>
            </a:endParaRPr>
          </a:p>
          <a:p>
            <a:pPr indent="0" lvl="0" marL="0" rtl="0" algn="l">
              <a:spcBef>
                <a:spcPts val="0"/>
              </a:spcBef>
              <a:spcAft>
                <a:spcPts val="0"/>
              </a:spcAft>
              <a:buNone/>
            </a:pPr>
            <a:r>
              <a:rPr lang="en" sz="2000">
                <a:solidFill>
                  <a:srgbClr val="FFFFFF"/>
                </a:solidFill>
              </a:rPr>
              <a:t>x1, x2, ....xn → Independent variables</a:t>
            </a:r>
            <a:endParaRPr sz="20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09" name="Shape 309"/>
        <p:cNvGrpSpPr/>
        <p:nvPr/>
      </p:nvGrpSpPr>
      <p:grpSpPr>
        <a:xfrm>
          <a:off x="0" y="0"/>
          <a:ext cx="0" cy="0"/>
          <a:chOff x="0" y="0"/>
          <a:chExt cx="0" cy="0"/>
        </a:xfrm>
      </p:grpSpPr>
      <p:pic>
        <p:nvPicPr>
          <p:cNvPr id="310" name="Google Shape;310;g18a1669c60c90552_56"/>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11" name="Google Shape;311;g18a1669c60c90552_56"/>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12" name="Google Shape;312;g18a1669c60c90552_5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13" name="Google Shape;313;g18a1669c60c90552_56"/>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14" name="Google Shape;314;g18a1669c60c90552_56"/>
          <p:cNvSpPr txBox="1"/>
          <p:nvPr/>
        </p:nvSpPr>
        <p:spPr>
          <a:xfrm>
            <a:off x="350700" y="449575"/>
            <a:ext cx="4692900" cy="188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
        <p:nvSpPr>
          <p:cNvPr id="315" name="Google Shape;315;g18a1669c60c90552_56"/>
          <p:cNvSpPr txBox="1"/>
          <p:nvPr/>
        </p:nvSpPr>
        <p:spPr>
          <a:xfrm>
            <a:off x="5286375" y="1771350"/>
            <a:ext cx="3663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rPr>
              <a:t>Multiple Regression Formula</a:t>
            </a:r>
            <a:endParaRPr sz="2000">
              <a:solidFill>
                <a:srgbClr val="FFFFFF"/>
              </a:solidFill>
            </a:endParaRPr>
          </a:p>
          <a:p>
            <a:pPr indent="0" lvl="0" marL="0" rtl="0" algn="l">
              <a:spcBef>
                <a:spcPts val="0"/>
              </a:spcBef>
              <a:spcAft>
                <a:spcPts val="0"/>
              </a:spcAft>
              <a:buNone/>
            </a:pPr>
            <a:r>
              <a:rPr lang="en" sz="2000">
                <a:solidFill>
                  <a:srgbClr val="FFFFFF"/>
                </a:solidFill>
              </a:rPr>
              <a:t>∑Y= mx1 + mx2+ mx3+ b</a:t>
            </a:r>
            <a:endParaRPr sz="2000">
              <a:solidFill>
                <a:srgbClr val="FFFFFF"/>
              </a:solidFill>
            </a:endParaRPr>
          </a:p>
        </p:txBody>
      </p:sp>
      <p:pic>
        <p:nvPicPr>
          <p:cNvPr id="316" name="Google Shape;316;g18a1669c60c90552_56"/>
          <p:cNvPicPr preferRelativeResize="0"/>
          <p:nvPr/>
        </p:nvPicPr>
        <p:blipFill>
          <a:blip r:embed="rId6">
            <a:alphaModFix/>
          </a:blip>
          <a:stretch>
            <a:fillRect/>
          </a:stretch>
        </p:blipFill>
        <p:spPr>
          <a:xfrm>
            <a:off x="783593" y="1231500"/>
            <a:ext cx="3827100" cy="188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20" name="Shape 320"/>
        <p:cNvGrpSpPr/>
        <p:nvPr/>
      </p:nvGrpSpPr>
      <p:grpSpPr>
        <a:xfrm>
          <a:off x="0" y="0"/>
          <a:ext cx="0" cy="0"/>
          <a:chOff x="0" y="0"/>
          <a:chExt cx="0" cy="0"/>
        </a:xfrm>
      </p:grpSpPr>
      <p:pic>
        <p:nvPicPr>
          <p:cNvPr id="321" name="Google Shape;321;g18a1669c60c90552_8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22" name="Google Shape;322;g18a1669c60c90552_8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23" name="Google Shape;323;g18a1669c60c90552_8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24" name="Google Shape;324;g18a1669c60c90552_88"/>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25" name="Google Shape;325;g18a1669c60c90552_88"/>
          <p:cNvSpPr txBox="1"/>
          <p:nvPr/>
        </p:nvSpPr>
        <p:spPr>
          <a:xfrm>
            <a:off x="468362" y="1199850"/>
            <a:ext cx="7672500" cy="27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FFFFFF"/>
                </a:solidFill>
              </a:rPr>
              <a:t>Regression Error Metrices</a:t>
            </a:r>
            <a:endParaRPr sz="2400">
              <a:solidFill>
                <a:srgbClr val="FFFFFF"/>
              </a:solidFill>
            </a:endParaRPr>
          </a:p>
          <a:p>
            <a:pPr indent="0" lvl="0" marL="0" rtl="0" algn="l">
              <a:spcBef>
                <a:spcPts val="0"/>
              </a:spcBef>
              <a:spcAft>
                <a:spcPts val="0"/>
              </a:spcAft>
              <a:buNone/>
            </a:pPr>
            <a:r>
              <a:rPr lang="en" sz="2400">
                <a:solidFill>
                  <a:srgbClr val="FFFFFF"/>
                </a:solidFill>
              </a:rPr>
              <a:t>MAE, MSE, RMSE, MAPE etc.</a:t>
            </a:r>
            <a:endParaRPr sz="2400">
              <a:solidFill>
                <a:srgbClr val="FFFFFF"/>
              </a:solidFill>
            </a:endParaRPr>
          </a:p>
          <a:p>
            <a:pPr indent="0" lvl="0" marL="0" rtl="0" algn="l">
              <a:spcBef>
                <a:spcPts val="0"/>
              </a:spcBef>
              <a:spcAft>
                <a:spcPts val="0"/>
              </a:spcAft>
              <a:buNone/>
            </a:pPr>
            <a:r>
              <a:rPr lang="en" sz="2400">
                <a:solidFill>
                  <a:srgbClr val="FFFFFF"/>
                </a:solidFill>
              </a:rPr>
              <a:t>• MSE (Mean Squared Error)</a:t>
            </a:r>
            <a:endParaRPr sz="2400">
              <a:solidFill>
                <a:srgbClr val="FFFFFF"/>
              </a:solidFill>
            </a:endParaRPr>
          </a:p>
          <a:p>
            <a:pPr indent="0" lvl="0" marL="0" rtl="0" algn="l">
              <a:spcBef>
                <a:spcPts val="0"/>
              </a:spcBef>
              <a:spcAft>
                <a:spcPts val="0"/>
              </a:spcAft>
              <a:buNone/>
            </a:pPr>
            <a:r>
              <a:rPr lang="en" sz="2400">
                <a:solidFill>
                  <a:srgbClr val="FFFFFF"/>
                </a:solidFill>
              </a:rPr>
              <a:t>• RMSE (Root Mean Squared Error)</a:t>
            </a:r>
            <a:endParaRPr sz="2400">
              <a:solidFill>
                <a:srgbClr val="FFFFFF"/>
              </a:solidFill>
            </a:endParaRPr>
          </a:p>
          <a:p>
            <a:pPr indent="0" lvl="0" marL="0" rtl="0" algn="l">
              <a:spcBef>
                <a:spcPts val="0"/>
              </a:spcBef>
              <a:spcAft>
                <a:spcPts val="0"/>
              </a:spcAft>
              <a:buNone/>
            </a:pPr>
            <a:r>
              <a:rPr lang="en" sz="2400">
                <a:solidFill>
                  <a:srgbClr val="FFFFFF"/>
                </a:solidFill>
              </a:rPr>
              <a:t>• MAE (Mean Absolute Error)</a:t>
            </a:r>
            <a:endParaRPr sz="2400">
              <a:solidFill>
                <a:srgbClr val="FFFFFF"/>
              </a:solidFill>
            </a:endParaRPr>
          </a:p>
          <a:p>
            <a:pPr indent="0" lvl="0" marL="0" rtl="0" algn="l">
              <a:spcBef>
                <a:spcPts val="0"/>
              </a:spcBef>
              <a:spcAft>
                <a:spcPts val="0"/>
              </a:spcAft>
              <a:buNone/>
            </a:pPr>
            <a:r>
              <a:rPr lang="en" sz="2400">
                <a:solidFill>
                  <a:srgbClr val="FFFFFF"/>
                </a:solidFill>
              </a:rPr>
              <a:t>• MAPE (Mean Absolute Percentage</a:t>
            </a:r>
            <a:endParaRPr sz="2400">
              <a:solidFill>
                <a:srgbClr val="FFFFFF"/>
              </a:solidFill>
            </a:endParaRPr>
          </a:p>
          <a:p>
            <a:pPr indent="0" lvl="0" marL="0" rtl="0" algn="l">
              <a:spcBef>
                <a:spcPts val="0"/>
              </a:spcBef>
              <a:spcAft>
                <a:spcPts val="0"/>
              </a:spcAft>
              <a:buNone/>
            </a:pPr>
            <a:r>
              <a:rPr lang="en" sz="2400">
                <a:solidFill>
                  <a:srgbClr val="FFFFFF"/>
                </a:solidFill>
              </a:rPr>
              <a:t>Error)</a:t>
            </a:r>
            <a:endParaRPr sz="24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29" name="Shape 329"/>
        <p:cNvGrpSpPr/>
        <p:nvPr/>
      </p:nvGrpSpPr>
      <p:grpSpPr>
        <a:xfrm>
          <a:off x="0" y="0"/>
          <a:ext cx="0" cy="0"/>
          <a:chOff x="0" y="0"/>
          <a:chExt cx="0" cy="0"/>
        </a:xfrm>
      </p:grpSpPr>
      <p:pic>
        <p:nvPicPr>
          <p:cNvPr id="330" name="Google Shape;330;g18a1669c60c90552_96"/>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31" name="Google Shape;331;g18a1669c60c90552_96"/>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32" name="Google Shape;332;g18a1669c60c90552_9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33" name="Google Shape;333;g18a1669c60c90552_96"/>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34" name="Google Shape;334;g18a1669c60c90552_96"/>
          <p:cNvSpPr txBox="1"/>
          <p:nvPr/>
        </p:nvSpPr>
        <p:spPr>
          <a:xfrm>
            <a:off x="207825" y="1284715"/>
            <a:ext cx="4692900" cy="186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rPr>
              <a:t>Mean Absolute Error</a:t>
            </a:r>
            <a:endParaRPr sz="2200">
              <a:solidFill>
                <a:srgbClr val="FFFFFF"/>
              </a:solidFill>
            </a:endParaRPr>
          </a:p>
          <a:p>
            <a:pPr indent="0" lvl="0" marL="0" rtl="0" algn="l">
              <a:spcBef>
                <a:spcPts val="0"/>
              </a:spcBef>
              <a:spcAft>
                <a:spcPts val="0"/>
              </a:spcAft>
              <a:buNone/>
            </a:pPr>
            <a:r>
              <a:rPr lang="en" sz="2200">
                <a:solidFill>
                  <a:srgbClr val="FFFFFF"/>
                </a:solidFill>
              </a:rPr>
              <a:t>MAE: We just look at the absolute difference between data and model’s predictions</a:t>
            </a:r>
            <a:endParaRPr sz="2200">
              <a:solidFill>
                <a:srgbClr val="FFFFFF"/>
              </a:solidFill>
            </a:endParaRPr>
          </a:p>
          <a:p>
            <a:pPr indent="0" lvl="0" marL="0" rtl="0" algn="l">
              <a:spcBef>
                <a:spcPts val="0"/>
              </a:spcBef>
              <a:spcAft>
                <a:spcPts val="0"/>
              </a:spcAft>
              <a:buNone/>
            </a:pPr>
            <a:r>
              <a:rPr lang="en" sz="2200">
                <a:solidFill>
                  <a:srgbClr val="FFFFFF"/>
                </a:solidFill>
              </a:rPr>
              <a:t>Lower MAE → Better model</a:t>
            </a:r>
            <a:endParaRPr sz="2200">
              <a:solidFill>
                <a:srgbClr val="FFFFFF"/>
              </a:solidFill>
            </a:endParaRPr>
          </a:p>
        </p:txBody>
      </p:sp>
      <p:pic>
        <p:nvPicPr>
          <p:cNvPr id="335" name="Google Shape;335;g18a1669c60c90552_96"/>
          <p:cNvPicPr preferRelativeResize="0"/>
          <p:nvPr/>
        </p:nvPicPr>
        <p:blipFill>
          <a:blip r:embed="rId6">
            <a:alphaModFix/>
          </a:blip>
          <a:stretch>
            <a:fillRect/>
          </a:stretch>
        </p:blipFill>
        <p:spPr>
          <a:xfrm>
            <a:off x="-7222566" y="3449233"/>
            <a:ext cx="3638550" cy="1257300"/>
          </a:xfrm>
          <a:prstGeom prst="rect">
            <a:avLst/>
          </a:prstGeom>
          <a:noFill/>
          <a:ln>
            <a:noFill/>
          </a:ln>
        </p:spPr>
      </p:pic>
      <p:pic>
        <p:nvPicPr>
          <p:cNvPr id="336" name="Google Shape;336;g18a1669c60c90552_96"/>
          <p:cNvPicPr preferRelativeResize="0"/>
          <p:nvPr/>
        </p:nvPicPr>
        <p:blipFill>
          <a:blip r:embed="rId7">
            <a:alphaModFix/>
          </a:blip>
          <a:stretch>
            <a:fillRect/>
          </a:stretch>
        </p:blipFill>
        <p:spPr>
          <a:xfrm>
            <a:off x="5043608" y="750104"/>
            <a:ext cx="3190875" cy="1428750"/>
          </a:xfrm>
          <a:prstGeom prst="rect">
            <a:avLst/>
          </a:prstGeom>
          <a:noFill/>
          <a:ln>
            <a:noFill/>
          </a:ln>
        </p:spPr>
      </p:pic>
      <p:pic>
        <p:nvPicPr>
          <p:cNvPr id="337" name="Google Shape;337;g18a1669c60c90552_96"/>
          <p:cNvPicPr preferRelativeResize="0"/>
          <p:nvPr/>
        </p:nvPicPr>
        <p:blipFill>
          <a:blip r:embed="rId8">
            <a:alphaModFix/>
          </a:blip>
          <a:stretch>
            <a:fillRect/>
          </a:stretch>
        </p:blipFill>
        <p:spPr>
          <a:xfrm>
            <a:off x="5823042" y="2809745"/>
            <a:ext cx="2466975" cy="1847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41" name="Shape 341"/>
        <p:cNvGrpSpPr/>
        <p:nvPr/>
      </p:nvGrpSpPr>
      <p:grpSpPr>
        <a:xfrm>
          <a:off x="0" y="0"/>
          <a:ext cx="0" cy="0"/>
          <a:chOff x="0" y="0"/>
          <a:chExt cx="0" cy="0"/>
        </a:xfrm>
      </p:grpSpPr>
      <p:pic>
        <p:nvPicPr>
          <p:cNvPr id="342" name="Google Shape;342;g18a1669c60c90552_104"/>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43" name="Google Shape;343;g18a1669c60c90552_104"/>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44" name="Google Shape;344;g18a1669c60c90552_10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45" name="Google Shape;345;g18a1669c60c90552_104"/>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46" name="Google Shape;346;g18a1669c60c90552_104"/>
          <p:cNvSpPr txBox="1"/>
          <p:nvPr/>
        </p:nvSpPr>
        <p:spPr>
          <a:xfrm>
            <a:off x="401126" y="945025"/>
            <a:ext cx="4692900" cy="35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Mean </a:t>
            </a:r>
            <a:r>
              <a:rPr lang="en" sz="1800">
                <a:solidFill>
                  <a:srgbClr val="FFFFFF"/>
                </a:solidFill>
              </a:rPr>
              <a:t>Squared</a:t>
            </a:r>
            <a:r>
              <a:rPr lang="en" sz="1800">
                <a:solidFill>
                  <a:srgbClr val="FFFFFF"/>
                </a:solidFill>
              </a:rPr>
              <a:t> Error</a:t>
            </a:r>
            <a:endParaRPr sz="1800">
              <a:solidFill>
                <a:srgbClr val="FFFFFF"/>
              </a:solidFill>
            </a:endParaRPr>
          </a:p>
          <a:p>
            <a:pPr indent="0" lvl="0" marL="0" rtl="0" algn="l">
              <a:spcBef>
                <a:spcPts val="0"/>
              </a:spcBef>
              <a:spcAft>
                <a:spcPts val="0"/>
              </a:spcAft>
              <a:buNone/>
            </a:pPr>
            <a:r>
              <a:rPr lang="en" sz="1800">
                <a:solidFill>
                  <a:srgbClr val="FFFFFF"/>
                </a:solidFill>
              </a:rPr>
              <a:t>MSE is going to be a huge number because of squaring, hence, we can’t compare it with MAE. This ultimately means that outliers in our data will contribute to much higher total error in the MSE than they would the MAE. Similarly, our model will be penalized more for making predictions that differ greatly from the corresponding actual value. This is to say that large differences between actual and predicted are punished more in MSE than in MAE.</a:t>
            </a:r>
            <a:endParaRPr sz="1800">
              <a:solidFill>
                <a:srgbClr val="FFFFFF"/>
              </a:solidFill>
            </a:endParaRPr>
          </a:p>
        </p:txBody>
      </p:sp>
      <p:pic>
        <p:nvPicPr>
          <p:cNvPr id="347" name="Google Shape;347;g18a1669c60c90552_104"/>
          <p:cNvPicPr preferRelativeResize="0"/>
          <p:nvPr/>
        </p:nvPicPr>
        <p:blipFill>
          <a:blip r:embed="rId6">
            <a:alphaModFix/>
          </a:blip>
          <a:stretch>
            <a:fillRect/>
          </a:stretch>
        </p:blipFill>
        <p:spPr>
          <a:xfrm>
            <a:off x="5320738" y="799978"/>
            <a:ext cx="2857500" cy="1600200"/>
          </a:xfrm>
          <a:prstGeom prst="rect">
            <a:avLst/>
          </a:prstGeom>
          <a:noFill/>
          <a:ln>
            <a:noFill/>
          </a:ln>
        </p:spPr>
      </p:pic>
      <p:pic>
        <p:nvPicPr>
          <p:cNvPr id="348" name="Google Shape;348;g18a1669c60c90552_104"/>
          <p:cNvPicPr preferRelativeResize="0"/>
          <p:nvPr/>
        </p:nvPicPr>
        <p:blipFill>
          <a:blip r:embed="rId7">
            <a:alphaModFix/>
          </a:blip>
          <a:stretch>
            <a:fillRect/>
          </a:stretch>
        </p:blipFill>
        <p:spPr>
          <a:xfrm>
            <a:off x="5507596" y="2574421"/>
            <a:ext cx="2466975" cy="184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73" name="Shape 73"/>
        <p:cNvGrpSpPr/>
        <p:nvPr/>
      </p:nvGrpSpPr>
      <p:grpSpPr>
        <a:xfrm>
          <a:off x="0" y="0"/>
          <a:ext cx="0" cy="0"/>
          <a:chOff x="0" y="0"/>
          <a:chExt cx="0" cy="0"/>
        </a:xfrm>
      </p:grpSpPr>
      <p:pic>
        <p:nvPicPr>
          <p:cNvPr id="74" name="Google Shape;74;g20ee4cfdce3_0_1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75" name="Google Shape;75;g20ee4cfdce3_0_1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76" name="Google Shape;76;g20ee4cfdce3_0_1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pic>
        <p:nvPicPr>
          <p:cNvPr id="77" name="Google Shape;77;g20ee4cfdce3_0_12"/>
          <p:cNvPicPr preferRelativeResize="0"/>
          <p:nvPr/>
        </p:nvPicPr>
        <p:blipFill>
          <a:blip r:embed="rId6">
            <a:alphaModFix/>
          </a:blip>
          <a:stretch>
            <a:fillRect/>
          </a:stretch>
        </p:blipFill>
        <p:spPr>
          <a:xfrm>
            <a:off x="2340724" y="330521"/>
            <a:ext cx="4462550" cy="4482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52" name="Shape 352"/>
        <p:cNvGrpSpPr/>
        <p:nvPr/>
      </p:nvGrpSpPr>
      <p:grpSpPr>
        <a:xfrm>
          <a:off x="0" y="0"/>
          <a:ext cx="0" cy="0"/>
          <a:chOff x="0" y="0"/>
          <a:chExt cx="0" cy="0"/>
        </a:xfrm>
      </p:grpSpPr>
      <p:pic>
        <p:nvPicPr>
          <p:cNvPr id="353" name="Google Shape;353;g18a1669c60c90552_11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54" name="Google Shape;354;g18a1669c60c90552_11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55" name="Google Shape;355;g18a1669c60c90552_11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56" name="Google Shape;356;g18a1669c60c90552_112"/>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57" name="Google Shape;357;g18a1669c60c90552_112"/>
          <p:cNvSpPr txBox="1"/>
          <p:nvPr/>
        </p:nvSpPr>
        <p:spPr>
          <a:xfrm>
            <a:off x="350700" y="449575"/>
            <a:ext cx="46929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FFFF"/>
                </a:solidFill>
              </a:rPr>
              <a:t>Root Mean </a:t>
            </a:r>
            <a:r>
              <a:rPr lang="en" sz="2100">
                <a:solidFill>
                  <a:srgbClr val="FFFFFF"/>
                </a:solidFill>
              </a:rPr>
              <a:t>Squared</a:t>
            </a:r>
            <a:r>
              <a:rPr lang="en" sz="2100">
                <a:solidFill>
                  <a:srgbClr val="FFFFFF"/>
                </a:solidFill>
              </a:rPr>
              <a:t> Error</a:t>
            </a:r>
            <a:endParaRPr sz="2100">
              <a:solidFill>
                <a:srgbClr val="FFFFFF"/>
              </a:solidFill>
            </a:endParaRPr>
          </a:p>
          <a:p>
            <a:pPr indent="0" lvl="0" marL="0" rtl="0" algn="l">
              <a:spcBef>
                <a:spcPts val="0"/>
              </a:spcBef>
              <a:spcAft>
                <a:spcPts val="0"/>
              </a:spcAft>
              <a:buNone/>
            </a:pPr>
            <a:r>
              <a:rPr lang="en" sz="2100">
                <a:solidFill>
                  <a:srgbClr val="FFFFFF"/>
                </a:solidFill>
              </a:rPr>
              <a:t>RMSE = Square root(MSE)</a:t>
            </a:r>
            <a:endParaRPr sz="2100">
              <a:solidFill>
                <a:srgbClr val="FFFFFF"/>
              </a:solidFill>
            </a:endParaRPr>
          </a:p>
          <a:p>
            <a:pPr indent="0" lvl="0" marL="0" rtl="0" algn="l">
              <a:spcBef>
                <a:spcPts val="0"/>
              </a:spcBef>
              <a:spcAft>
                <a:spcPts val="0"/>
              </a:spcAft>
              <a:buNone/>
            </a:pPr>
            <a:r>
              <a:rPr lang="en" sz="2100">
                <a:solidFill>
                  <a:srgbClr val="FFFFFF"/>
                </a:solidFill>
              </a:rPr>
              <a:t>As the name suggests, it is the square root of the MSE. Because the MSE is squared, its units do not match that of the original output. Researchers will often use RMSE to convert the error metric back into similar units, making interpretation easier. Since the MSE and RMSE both square the residual, they are similarly affected by outliers.</a:t>
            </a:r>
            <a:endParaRPr sz="2100">
              <a:solidFill>
                <a:srgbClr val="FFFFFF"/>
              </a:solidFill>
            </a:endParaRPr>
          </a:p>
        </p:txBody>
      </p:sp>
      <p:pic>
        <p:nvPicPr>
          <p:cNvPr id="358" name="Google Shape;358;g18a1669c60c90552_112"/>
          <p:cNvPicPr preferRelativeResize="0"/>
          <p:nvPr/>
        </p:nvPicPr>
        <p:blipFill>
          <a:blip r:embed="rId6">
            <a:alphaModFix/>
          </a:blip>
          <a:stretch>
            <a:fillRect/>
          </a:stretch>
        </p:blipFill>
        <p:spPr>
          <a:xfrm>
            <a:off x="5287125" y="574850"/>
            <a:ext cx="2913339" cy="3359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62" name="Shape 362"/>
        <p:cNvGrpSpPr/>
        <p:nvPr/>
      </p:nvGrpSpPr>
      <p:grpSpPr>
        <a:xfrm>
          <a:off x="0" y="0"/>
          <a:ext cx="0" cy="0"/>
          <a:chOff x="0" y="0"/>
          <a:chExt cx="0" cy="0"/>
        </a:xfrm>
      </p:grpSpPr>
      <p:pic>
        <p:nvPicPr>
          <p:cNvPr id="363" name="Google Shape;363;g18a1669c60c90552_12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64" name="Google Shape;364;g18a1669c60c90552_12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65" name="Google Shape;365;g18a1669c60c90552_12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66" name="Google Shape;366;g18a1669c60c90552_120"/>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67" name="Google Shape;367;g18a1669c60c90552_120"/>
          <p:cNvSpPr txBox="1"/>
          <p:nvPr/>
        </p:nvSpPr>
        <p:spPr>
          <a:xfrm>
            <a:off x="493575" y="1172354"/>
            <a:ext cx="7365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rPr>
              <a:t>Classification</a:t>
            </a:r>
            <a:endParaRPr sz="2200">
              <a:solidFill>
                <a:srgbClr val="FFFFFF"/>
              </a:solidFill>
            </a:endParaRPr>
          </a:p>
          <a:p>
            <a:pPr indent="0" lvl="0" marL="0" rtl="0" algn="l">
              <a:spcBef>
                <a:spcPts val="0"/>
              </a:spcBef>
              <a:spcAft>
                <a:spcPts val="0"/>
              </a:spcAft>
              <a:buNone/>
            </a:pPr>
            <a:r>
              <a:rPr lang="en" sz="2200">
                <a:solidFill>
                  <a:srgbClr val="FFFFFF"/>
                </a:solidFill>
              </a:rPr>
              <a:t>Predicting category of new observations</a:t>
            </a:r>
            <a:endParaRPr sz="2200">
              <a:solidFill>
                <a:srgbClr val="FFFFFF"/>
              </a:solidFill>
            </a:endParaRPr>
          </a:p>
          <a:p>
            <a:pPr indent="0" lvl="0" marL="0" rtl="0" algn="l">
              <a:spcBef>
                <a:spcPts val="0"/>
              </a:spcBef>
              <a:spcAft>
                <a:spcPts val="0"/>
              </a:spcAft>
              <a:buNone/>
            </a:pPr>
            <a:r>
              <a:rPr lang="en" sz="2200">
                <a:solidFill>
                  <a:srgbClr val="FFFFFF"/>
                </a:solidFill>
              </a:rPr>
              <a:t>Let’s go through one classification algorithms from below:</a:t>
            </a:r>
            <a:endParaRPr sz="2200">
              <a:solidFill>
                <a:srgbClr val="FFFFFF"/>
              </a:solidFill>
            </a:endParaRPr>
          </a:p>
          <a:p>
            <a:pPr indent="0" lvl="0" marL="0" rtl="0" algn="l">
              <a:spcBef>
                <a:spcPts val="0"/>
              </a:spcBef>
              <a:spcAft>
                <a:spcPts val="0"/>
              </a:spcAft>
              <a:buNone/>
            </a:pPr>
            <a:r>
              <a:rPr lang="en" sz="2200">
                <a:solidFill>
                  <a:srgbClr val="FFFFFF"/>
                </a:solidFill>
              </a:rPr>
              <a:t>1. k-NN ( K- nearest neighbours) (This one)</a:t>
            </a:r>
            <a:endParaRPr sz="2200">
              <a:solidFill>
                <a:srgbClr val="FFFFFF"/>
              </a:solidFill>
            </a:endParaRPr>
          </a:p>
          <a:p>
            <a:pPr indent="0" lvl="0" marL="0" rtl="0" algn="l">
              <a:spcBef>
                <a:spcPts val="0"/>
              </a:spcBef>
              <a:spcAft>
                <a:spcPts val="0"/>
              </a:spcAft>
              <a:buNone/>
            </a:pPr>
            <a:r>
              <a:rPr lang="en" sz="2200">
                <a:solidFill>
                  <a:srgbClr val="FFFFFF"/>
                </a:solidFill>
              </a:rPr>
              <a:t>2. Decision Trees</a:t>
            </a:r>
            <a:endParaRPr sz="2200">
              <a:solidFill>
                <a:srgbClr val="FFFFFF"/>
              </a:solidFill>
            </a:endParaRPr>
          </a:p>
          <a:p>
            <a:pPr indent="0" lvl="0" marL="0" rtl="0" algn="l">
              <a:spcBef>
                <a:spcPts val="0"/>
              </a:spcBef>
              <a:spcAft>
                <a:spcPts val="0"/>
              </a:spcAft>
              <a:buNone/>
            </a:pPr>
            <a:r>
              <a:rPr lang="en" sz="2200">
                <a:solidFill>
                  <a:srgbClr val="FFFFFF"/>
                </a:solidFill>
              </a:rPr>
              <a:t>3. Random Forest</a:t>
            </a:r>
            <a:endParaRPr sz="2200">
              <a:solidFill>
                <a:srgbClr val="FFFFFF"/>
              </a:solidFill>
            </a:endParaRPr>
          </a:p>
          <a:p>
            <a:pPr indent="0" lvl="0" marL="0" rtl="0" algn="l">
              <a:spcBef>
                <a:spcPts val="0"/>
              </a:spcBef>
              <a:spcAft>
                <a:spcPts val="0"/>
              </a:spcAft>
              <a:buNone/>
            </a:pPr>
            <a:r>
              <a:rPr lang="en" sz="2200">
                <a:solidFill>
                  <a:srgbClr val="FFFFFF"/>
                </a:solidFill>
              </a:rPr>
              <a:t>4. Naive Bayes</a:t>
            </a:r>
            <a:endParaRPr sz="2200">
              <a:solidFill>
                <a:srgbClr val="FFFFFF"/>
              </a:solidFill>
            </a:endParaRPr>
          </a:p>
          <a:p>
            <a:pPr indent="0" lvl="0" marL="0" rtl="0" algn="l">
              <a:spcBef>
                <a:spcPts val="0"/>
              </a:spcBef>
              <a:spcAft>
                <a:spcPts val="0"/>
              </a:spcAft>
              <a:buNone/>
            </a:pPr>
            <a:r>
              <a:rPr lang="en" sz="2200">
                <a:solidFill>
                  <a:srgbClr val="FFFFFF"/>
                </a:solidFill>
              </a:rPr>
              <a:t>5. Support Vector Machines </a:t>
            </a:r>
            <a:endParaRPr sz="2200">
              <a:solidFill>
                <a:srgbClr val="FFFFFF"/>
              </a:solidFill>
            </a:endParaRPr>
          </a:p>
          <a:p>
            <a:pPr indent="0" lvl="0" marL="0" rtl="0" algn="l">
              <a:spcBef>
                <a:spcPts val="0"/>
              </a:spcBef>
              <a:spcAft>
                <a:spcPts val="0"/>
              </a:spcAft>
              <a:buNone/>
            </a:pPr>
            <a:r>
              <a:rPr lang="en" sz="2200">
                <a:solidFill>
                  <a:srgbClr val="FFFFFF"/>
                </a:solidFill>
              </a:rPr>
              <a:t>6. Logistic Regression</a:t>
            </a:r>
            <a:endParaRPr sz="22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71" name="Shape 371"/>
        <p:cNvGrpSpPr/>
        <p:nvPr/>
      </p:nvGrpSpPr>
      <p:grpSpPr>
        <a:xfrm>
          <a:off x="0" y="0"/>
          <a:ext cx="0" cy="0"/>
          <a:chOff x="0" y="0"/>
          <a:chExt cx="0" cy="0"/>
        </a:xfrm>
      </p:grpSpPr>
      <p:pic>
        <p:nvPicPr>
          <p:cNvPr id="372" name="Google Shape;372;g18a1669c60c90552_12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73" name="Google Shape;373;g18a1669c60c90552_12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74" name="Google Shape;374;g18a1669c60c90552_12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75" name="Google Shape;375;g18a1669c60c90552_128"/>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76" name="Google Shape;376;g18a1669c60c90552_128"/>
          <p:cNvSpPr txBox="1"/>
          <p:nvPr/>
        </p:nvSpPr>
        <p:spPr>
          <a:xfrm>
            <a:off x="350575" y="229050"/>
            <a:ext cx="8238300" cy="46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2400">
                <a:solidFill>
                  <a:schemeClr val="lt1"/>
                </a:solidFill>
                <a:latin typeface="Lora Medium"/>
                <a:ea typeface="Lora Medium"/>
                <a:cs typeface="Lora Medium"/>
                <a:sym typeface="Lora Medium"/>
              </a:rPr>
              <a:t>Introduction to KNN Classification</a:t>
            </a:r>
            <a:endParaRPr sz="2400">
              <a:solidFill>
                <a:schemeClr val="lt1"/>
              </a:solidFill>
              <a:latin typeface="Lora Medium"/>
              <a:ea typeface="Lora Medium"/>
              <a:cs typeface="Lora Medium"/>
              <a:sym typeface="Lora Medium"/>
            </a:endParaRPr>
          </a:p>
          <a:p>
            <a:pPr indent="0" lvl="0" marL="0" rtl="0" algn="l">
              <a:lnSpc>
                <a:spcPct val="115000"/>
              </a:lnSpc>
              <a:spcBef>
                <a:spcPts val="1200"/>
              </a:spcBef>
              <a:spcAft>
                <a:spcPts val="0"/>
              </a:spcAft>
              <a:buNone/>
            </a:pPr>
            <a:r>
              <a:rPr lang="en" sz="2400">
                <a:solidFill>
                  <a:schemeClr val="lt1"/>
                </a:solidFill>
                <a:latin typeface="Lora Medium"/>
                <a:ea typeface="Lora Medium"/>
                <a:cs typeface="Lora Medium"/>
                <a:sym typeface="Lora Medium"/>
              </a:rPr>
              <a:t>K-Nearest Neighbors (KNN) is a simple yet powerful classification algorithm used in machine learning. It is a non-parametric algorithm that makes predictions based on the closest data points in the feature space.</a:t>
            </a:r>
            <a:endParaRPr sz="2400">
              <a:solidFill>
                <a:schemeClr val="lt1"/>
              </a:solidFill>
              <a:latin typeface="Lora Medium"/>
              <a:ea typeface="Lora Medium"/>
              <a:cs typeface="Lora Medium"/>
              <a:sym typeface="Lora Medium"/>
            </a:endParaRPr>
          </a:p>
          <a:p>
            <a:pPr indent="0" lvl="0" marL="0" rtl="0" algn="l">
              <a:lnSpc>
                <a:spcPct val="115000"/>
              </a:lnSpc>
              <a:spcBef>
                <a:spcPts val="1200"/>
              </a:spcBef>
              <a:spcAft>
                <a:spcPts val="1200"/>
              </a:spcAft>
              <a:buNone/>
            </a:pPr>
            <a:r>
              <a:rPr lang="en" sz="2400">
                <a:solidFill>
                  <a:schemeClr val="lt1"/>
                </a:solidFill>
                <a:latin typeface="Lora Medium"/>
                <a:ea typeface="Lora Medium"/>
                <a:cs typeface="Lora Medium"/>
                <a:sym typeface="Lora Medium"/>
              </a:rPr>
              <a:t>The KNN algorithm is widely used in various fields such as image recognition, natural language processing, and recommendation systems. It is easy to implement and can handle both binary and multi-class classification problems.</a:t>
            </a:r>
            <a:endParaRPr i="0" sz="2400" u="none" cap="none" strike="noStrike">
              <a:solidFill>
                <a:schemeClr val="lt1"/>
              </a:solidFill>
              <a:latin typeface="Lora Medium"/>
              <a:ea typeface="Lora Medium"/>
              <a:cs typeface="Lora Medium"/>
              <a:sym typeface="Lora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80" name="Shape 380"/>
        <p:cNvGrpSpPr/>
        <p:nvPr/>
      </p:nvGrpSpPr>
      <p:grpSpPr>
        <a:xfrm>
          <a:off x="0" y="0"/>
          <a:ext cx="0" cy="0"/>
          <a:chOff x="0" y="0"/>
          <a:chExt cx="0" cy="0"/>
        </a:xfrm>
      </p:grpSpPr>
      <p:pic>
        <p:nvPicPr>
          <p:cNvPr id="381" name="Google Shape;381;g18a1669c60c90552_136"/>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82" name="Google Shape;382;g18a1669c60c90552_136"/>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83" name="Google Shape;383;g18a1669c60c90552_13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84" name="Google Shape;384;g18a1669c60c90552_136"/>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85" name="Google Shape;385;g18a1669c60c90552_136"/>
          <p:cNvSpPr txBox="1"/>
          <p:nvPr/>
        </p:nvSpPr>
        <p:spPr>
          <a:xfrm>
            <a:off x="350700" y="449575"/>
            <a:ext cx="4692900" cy="188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
        <p:nvSpPr>
          <p:cNvPr id="386" name="Google Shape;386;g18a1669c60c90552_136"/>
          <p:cNvSpPr txBox="1"/>
          <p:nvPr/>
        </p:nvSpPr>
        <p:spPr>
          <a:xfrm>
            <a:off x="350575" y="229050"/>
            <a:ext cx="8238300" cy="526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2400">
                <a:solidFill>
                  <a:schemeClr val="lt1"/>
                </a:solidFill>
                <a:latin typeface="Lora Medium"/>
                <a:ea typeface="Lora Medium"/>
                <a:cs typeface="Lora Medium"/>
                <a:sym typeface="Lora Medium"/>
              </a:rPr>
              <a:t>Working of KNN Algorithm</a:t>
            </a:r>
            <a:endParaRPr sz="2400">
              <a:solidFill>
                <a:schemeClr val="lt1"/>
              </a:solidFill>
              <a:latin typeface="Lora Medium"/>
              <a:ea typeface="Lora Medium"/>
              <a:cs typeface="Lora Medium"/>
              <a:sym typeface="Lora Medium"/>
            </a:endParaRPr>
          </a:p>
          <a:p>
            <a:pPr indent="0" lvl="0" marL="0" rtl="0" algn="l">
              <a:lnSpc>
                <a:spcPct val="115000"/>
              </a:lnSpc>
              <a:spcBef>
                <a:spcPts val="1200"/>
              </a:spcBef>
              <a:spcAft>
                <a:spcPts val="0"/>
              </a:spcAft>
              <a:buNone/>
            </a:pPr>
            <a:r>
              <a:rPr lang="en" sz="2400">
                <a:solidFill>
                  <a:schemeClr val="lt1"/>
                </a:solidFill>
                <a:latin typeface="Lora Medium"/>
                <a:ea typeface="Lora Medium"/>
                <a:cs typeface="Lora Medium"/>
                <a:sym typeface="Lora Medium"/>
              </a:rPr>
              <a:t>The working of the KNN algorithm involves finding the K-nearest neighbors of a given data point in the feature space. The distance between the data points is calculated using various distance metrics such as Euclidean distance, Manhattan distance, etc.</a:t>
            </a:r>
            <a:endParaRPr sz="2400">
              <a:solidFill>
                <a:schemeClr val="lt1"/>
              </a:solidFill>
              <a:latin typeface="Lora Medium"/>
              <a:ea typeface="Lora Medium"/>
              <a:cs typeface="Lora Medium"/>
              <a:sym typeface="Lora Medium"/>
            </a:endParaRPr>
          </a:p>
          <a:p>
            <a:pPr indent="0" lvl="0" marL="0" rtl="0" algn="l">
              <a:lnSpc>
                <a:spcPct val="115000"/>
              </a:lnSpc>
              <a:spcBef>
                <a:spcPts val="1200"/>
              </a:spcBef>
              <a:spcAft>
                <a:spcPts val="0"/>
              </a:spcAft>
              <a:buNone/>
            </a:pPr>
            <a:r>
              <a:rPr lang="en" sz="2400">
                <a:solidFill>
                  <a:schemeClr val="lt1"/>
                </a:solidFill>
                <a:latin typeface="Lora Medium"/>
                <a:ea typeface="Lora Medium"/>
                <a:cs typeface="Lora Medium"/>
                <a:sym typeface="Lora Medium"/>
              </a:rPr>
              <a:t>Once the K-nearest neighbors are identified, the majority class among them is assigned to the given data point. This process is repeated for all the data points in the dataset to obtain the final classification results.</a:t>
            </a:r>
            <a:endParaRPr sz="2400">
              <a:solidFill>
                <a:schemeClr val="lt1"/>
              </a:solidFill>
              <a:latin typeface="Lora Medium"/>
              <a:ea typeface="Lora Medium"/>
              <a:cs typeface="Lora Medium"/>
              <a:sym typeface="Lora Medium"/>
            </a:endParaRPr>
          </a:p>
          <a:p>
            <a:pPr indent="0" lvl="0" marL="0" rtl="0" algn="l">
              <a:lnSpc>
                <a:spcPct val="115000"/>
              </a:lnSpc>
              <a:spcBef>
                <a:spcPts val="1200"/>
              </a:spcBef>
              <a:spcAft>
                <a:spcPts val="1200"/>
              </a:spcAft>
              <a:buNone/>
            </a:pPr>
            <a:r>
              <a:t/>
            </a:r>
            <a:endParaRPr sz="2400">
              <a:solidFill>
                <a:schemeClr val="lt1"/>
              </a:solidFill>
              <a:latin typeface="Lora Medium"/>
              <a:ea typeface="Lora Medium"/>
              <a:cs typeface="Lora Medium"/>
              <a:sym typeface="Lora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90" name="Shape 390"/>
        <p:cNvGrpSpPr/>
        <p:nvPr/>
      </p:nvGrpSpPr>
      <p:grpSpPr>
        <a:xfrm>
          <a:off x="0" y="0"/>
          <a:ext cx="0" cy="0"/>
          <a:chOff x="0" y="0"/>
          <a:chExt cx="0" cy="0"/>
        </a:xfrm>
      </p:grpSpPr>
      <p:pic>
        <p:nvPicPr>
          <p:cNvPr id="391" name="Google Shape;391;g18a1669c60c90552_144"/>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392" name="Google Shape;392;g18a1669c60c90552_144"/>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393" name="Google Shape;393;g18a1669c60c90552_14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394" name="Google Shape;394;g18a1669c60c90552_144"/>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395" name="Google Shape;395;g18a1669c60c90552_144"/>
          <p:cNvSpPr txBox="1"/>
          <p:nvPr/>
        </p:nvSpPr>
        <p:spPr>
          <a:xfrm>
            <a:off x="363975" y="10974"/>
            <a:ext cx="7995900" cy="5135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800"/>
              </a:spcBef>
              <a:spcAft>
                <a:spcPts val="0"/>
              </a:spcAft>
              <a:buNone/>
            </a:pPr>
            <a:r>
              <a:rPr lang="en" sz="2100">
                <a:solidFill>
                  <a:schemeClr val="lt1"/>
                </a:solidFill>
                <a:latin typeface="Lora Medium"/>
                <a:ea typeface="Lora Medium"/>
                <a:cs typeface="Lora Medium"/>
                <a:sym typeface="Lora Medium"/>
              </a:rPr>
              <a:t>Choosing the Value of K</a:t>
            </a:r>
            <a:endParaRPr sz="2100">
              <a:solidFill>
                <a:schemeClr val="lt1"/>
              </a:solidFill>
              <a:latin typeface="Lora Medium"/>
              <a:ea typeface="Lora Medium"/>
              <a:cs typeface="Lora Medium"/>
              <a:sym typeface="Lora Medium"/>
            </a:endParaRPr>
          </a:p>
          <a:p>
            <a:pPr indent="0" lvl="0" marL="0" rtl="0" algn="just">
              <a:lnSpc>
                <a:spcPct val="115000"/>
              </a:lnSpc>
              <a:spcBef>
                <a:spcPts val="1800"/>
              </a:spcBef>
              <a:spcAft>
                <a:spcPts val="0"/>
              </a:spcAft>
              <a:buNone/>
            </a:pPr>
            <a:r>
              <a:rPr lang="en" sz="2100">
                <a:solidFill>
                  <a:schemeClr val="lt1"/>
                </a:solidFill>
                <a:latin typeface="Lora Medium"/>
                <a:ea typeface="Lora Medium"/>
                <a:cs typeface="Lora Medium"/>
                <a:sym typeface="Lora Medium"/>
              </a:rPr>
              <a:t>The value of K is an important parameter in the KNN algorithm. A smaller value of K can lead to overfitting while a larger value of K can lead to underfitting. Therefore, it is important to choose an optimal value of K for the given dataset.</a:t>
            </a:r>
            <a:endParaRPr sz="2100">
              <a:solidFill>
                <a:schemeClr val="lt1"/>
              </a:solidFill>
              <a:latin typeface="Lora Medium"/>
              <a:ea typeface="Lora Medium"/>
              <a:cs typeface="Lora Medium"/>
              <a:sym typeface="Lora Medium"/>
            </a:endParaRPr>
          </a:p>
          <a:p>
            <a:pPr indent="0" lvl="0" marL="0" rtl="0" algn="just">
              <a:lnSpc>
                <a:spcPct val="115000"/>
              </a:lnSpc>
              <a:spcBef>
                <a:spcPts val="2400"/>
              </a:spcBef>
              <a:spcAft>
                <a:spcPts val="2400"/>
              </a:spcAft>
              <a:buNone/>
            </a:pPr>
            <a:r>
              <a:rPr lang="en" sz="2100">
                <a:solidFill>
                  <a:schemeClr val="lt1"/>
                </a:solidFill>
                <a:latin typeface="Lora Medium"/>
                <a:ea typeface="Lora Medium"/>
                <a:cs typeface="Lora Medium"/>
                <a:sym typeface="Lora Medium"/>
              </a:rPr>
              <a:t>Various techniques such as cross-validation and grid search can be used to find the optimal value of K. Cross-validation involves dividing the dataset into training and validation sets and testing the algorithm on different values of K. Grid search involves testing the algorithm on a range of values of K and choosing the one with the highest accuracy.</a:t>
            </a:r>
            <a:endParaRPr sz="2100">
              <a:solidFill>
                <a:schemeClr val="lt1"/>
              </a:solidFill>
              <a:latin typeface="Lora Medium"/>
              <a:ea typeface="Lora Medium"/>
              <a:cs typeface="Lora Medium"/>
              <a:sym typeface="Lora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399" name="Shape 399"/>
        <p:cNvGrpSpPr/>
        <p:nvPr/>
      </p:nvGrpSpPr>
      <p:grpSpPr>
        <a:xfrm>
          <a:off x="0" y="0"/>
          <a:ext cx="0" cy="0"/>
          <a:chOff x="0" y="0"/>
          <a:chExt cx="0" cy="0"/>
        </a:xfrm>
      </p:grpSpPr>
      <p:pic>
        <p:nvPicPr>
          <p:cNvPr id="400" name="Google Shape;400;g20ee4cfdce3_0_61"/>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01" name="Google Shape;401;g20ee4cfdce3_0_61"/>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02" name="Google Shape;402;g20ee4cfdce3_0_61"/>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03" name="Google Shape;403;g20ee4cfdce3_0_61"/>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04" name="Google Shape;404;g20ee4cfdce3_0_61"/>
          <p:cNvSpPr txBox="1"/>
          <p:nvPr/>
        </p:nvSpPr>
        <p:spPr>
          <a:xfrm>
            <a:off x="138044" y="248159"/>
            <a:ext cx="4314300" cy="422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800"/>
              </a:spcBef>
              <a:spcAft>
                <a:spcPts val="0"/>
              </a:spcAft>
              <a:buNone/>
            </a:pPr>
            <a:r>
              <a:rPr lang="en" sz="2000">
                <a:solidFill>
                  <a:schemeClr val="lt1"/>
                </a:solidFill>
                <a:latin typeface="Lora Medium"/>
                <a:ea typeface="Lora Medium"/>
                <a:cs typeface="Lora Medium"/>
                <a:sym typeface="Lora Medium"/>
              </a:rPr>
              <a:t>Advantages of KNN Algorithm</a:t>
            </a:r>
            <a:endParaRPr sz="2000">
              <a:solidFill>
                <a:schemeClr val="lt1"/>
              </a:solidFill>
              <a:latin typeface="Lora Medium"/>
              <a:ea typeface="Lora Medium"/>
              <a:cs typeface="Lora Medium"/>
              <a:sym typeface="Lora Medium"/>
            </a:endParaRPr>
          </a:p>
          <a:p>
            <a:pPr indent="0" lvl="0" marL="0" rtl="0" algn="just">
              <a:lnSpc>
                <a:spcPct val="115000"/>
              </a:lnSpc>
              <a:spcBef>
                <a:spcPts val="2100"/>
              </a:spcBef>
              <a:spcAft>
                <a:spcPts val="0"/>
              </a:spcAft>
              <a:buNone/>
            </a:pPr>
            <a:r>
              <a:rPr lang="en" sz="1800">
                <a:solidFill>
                  <a:schemeClr val="lt1"/>
                </a:solidFill>
                <a:latin typeface="Lora Medium"/>
                <a:ea typeface="Lora Medium"/>
                <a:cs typeface="Lora Medium"/>
                <a:sym typeface="Lora Medium"/>
              </a:rPr>
              <a:t>The KNN algorithm has several advantages such as its simplicity, easy implementation, and ability to handle both binary and multi-class classification problems.</a:t>
            </a:r>
            <a:endParaRPr sz="1800">
              <a:solidFill>
                <a:schemeClr val="lt1"/>
              </a:solidFill>
              <a:latin typeface="Lora Medium"/>
              <a:ea typeface="Lora Medium"/>
              <a:cs typeface="Lora Medium"/>
              <a:sym typeface="Lora Medium"/>
            </a:endParaRPr>
          </a:p>
          <a:p>
            <a:pPr indent="0" lvl="0" marL="0" rtl="0" algn="just">
              <a:lnSpc>
                <a:spcPct val="115000"/>
              </a:lnSpc>
              <a:spcBef>
                <a:spcPts val="2100"/>
              </a:spcBef>
              <a:spcAft>
                <a:spcPts val="2100"/>
              </a:spcAft>
              <a:buNone/>
            </a:pPr>
            <a:r>
              <a:rPr lang="en" sz="1800">
                <a:solidFill>
                  <a:schemeClr val="lt1"/>
                </a:solidFill>
                <a:latin typeface="Lora Medium"/>
                <a:ea typeface="Lora Medium"/>
                <a:cs typeface="Lora Medium"/>
                <a:sym typeface="Lora Medium"/>
              </a:rPr>
              <a:t>It also does not make any assumptions about the underlying distribution of the data and can handle noisy data. Additionally, it can be used for both classification and regression tasks.</a:t>
            </a:r>
            <a:endParaRPr sz="1800">
              <a:solidFill>
                <a:schemeClr val="lt1"/>
              </a:solidFill>
              <a:latin typeface="Lora Medium"/>
              <a:ea typeface="Lora Medium"/>
              <a:cs typeface="Lora Medium"/>
              <a:sym typeface="Lora Medium"/>
            </a:endParaRPr>
          </a:p>
        </p:txBody>
      </p:sp>
      <p:sp>
        <p:nvSpPr>
          <p:cNvPr id="405" name="Google Shape;405;g20ee4cfdce3_0_61"/>
          <p:cNvSpPr txBox="1"/>
          <p:nvPr/>
        </p:nvSpPr>
        <p:spPr>
          <a:xfrm>
            <a:off x="4636519" y="195009"/>
            <a:ext cx="4314300" cy="462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800"/>
              </a:spcBef>
              <a:spcAft>
                <a:spcPts val="0"/>
              </a:spcAft>
              <a:buNone/>
            </a:pPr>
            <a:r>
              <a:rPr lang="en" sz="2000">
                <a:solidFill>
                  <a:schemeClr val="lt1"/>
                </a:solidFill>
                <a:latin typeface="Lora Medium"/>
                <a:ea typeface="Lora Medium"/>
                <a:cs typeface="Lora Medium"/>
                <a:sym typeface="Lora Medium"/>
              </a:rPr>
              <a:t>Disadvantages of KNN Algorithm</a:t>
            </a:r>
            <a:endParaRPr sz="2000">
              <a:solidFill>
                <a:schemeClr val="lt1"/>
              </a:solidFill>
              <a:latin typeface="Lora Medium"/>
              <a:ea typeface="Lora Medium"/>
              <a:cs typeface="Lora Medium"/>
              <a:sym typeface="Lora Medium"/>
            </a:endParaRPr>
          </a:p>
          <a:p>
            <a:pPr indent="0" lvl="0" marL="0" rtl="0" algn="just">
              <a:lnSpc>
                <a:spcPct val="115000"/>
              </a:lnSpc>
              <a:spcBef>
                <a:spcPts val="1200"/>
              </a:spcBef>
              <a:spcAft>
                <a:spcPts val="0"/>
              </a:spcAft>
              <a:buNone/>
            </a:pPr>
            <a:r>
              <a:rPr lang="en" sz="1800">
                <a:solidFill>
                  <a:schemeClr val="lt1"/>
                </a:solidFill>
                <a:latin typeface="Lora Medium"/>
                <a:ea typeface="Lora Medium"/>
                <a:cs typeface="Lora Medium"/>
                <a:sym typeface="Lora Medium"/>
              </a:rPr>
              <a:t>Despite its advantages, the KNN algorithm has some limitations. It is computationally expensive and requires high memory to store the entire dataset.</a:t>
            </a:r>
            <a:endParaRPr sz="1800">
              <a:solidFill>
                <a:schemeClr val="lt1"/>
              </a:solidFill>
              <a:latin typeface="Lora Medium"/>
              <a:ea typeface="Lora Medium"/>
              <a:cs typeface="Lora Medium"/>
              <a:sym typeface="Lora Medium"/>
            </a:endParaRPr>
          </a:p>
          <a:p>
            <a:pPr indent="0" lvl="0" marL="0" rtl="0" algn="just">
              <a:lnSpc>
                <a:spcPct val="115000"/>
              </a:lnSpc>
              <a:spcBef>
                <a:spcPts val="1200"/>
              </a:spcBef>
              <a:spcAft>
                <a:spcPts val="1200"/>
              </a:spcAft>
              <a:buNone/>
            </a:pPr>
            <a:r>
              <a:rPr lang="en" sz="1800">
                <a:solidFill>
                  <a:schemeClr val="lt1"/>
                </a:solidFill>
                <a:latin typeface="Lora Medium"/>
                <a:ea typeface="Lora Medium"/>
                <a:cs typeface="Lora Medium"/>
                <a:sym typeface="Lora Medium"/>
              </a:rPr>
              <a:t>It also suffers from the curse of dimensionality where the performance of the algorithm decreases as the number of dimensions increases. Furthermore, it is sensitive to the choice of distance metric and the value of K.</a:t>
            </a:r>
            <a:endParaRPr sz="2000">
              <a:solidFill>
                <a:schemeClr val="lt1"/>
              </a:solidFill>
              <a:latin typeface="Lora Medium"/>
              <a:ea typeface="Lora Medium"/>
              <a:cs typeface="Lora Medium"/>
              <a:sym typeface="Lora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09" name="Shape 409"/>
        <p:cNvGrpSpPr/>
        <p:nvPr/>
      </p:nvGrpSpPr>
      <p:grpSpPr>
        <a:xfrm>
          <a:off x="0" y="0"/>
          <a:ext cx="0" cy="0"/>
          <a:chOff x="0" y="0"/>
          <a:chExt cx="0" cy="0"/>
        </a:xfrm>
      </p:grpSpPr>
      <p:pic>
        <p:nvPicPr>
          <p:cNvPr id="410" name="Google Shape;410;g20ee7efb453_0_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11" name="Google Shape;411;g20ee7efb453_0_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12" name="Google Shape;412;g20ee7efb453_0_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13" name="Google Shape;413;g20ee7efb453_0_0"/>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14" name="Google Shape;414;g20ee7efb453_0_0"/>
          <p:cNvSpPr txBox="1"/>
          <p:nvPr/>
        </p:nvSpPr>
        <p:spPr>
          <a:xfrm>
            <a:off x="186075" y="255300"/>
            <a:ext cx="8638800" cy="4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rPr>
              <a:t>Unsupervised clustering</a:t>
            </a:r>
            <a:endParaRPr sz="2200">
              <a:solidFill>
                <a:srgbClr val="FFFFFF"/>
              </a:solidFill>
            </a:endParaRPr>
          </a:p>
          <a:p>
            <a:pPr indent="0" lvl="0" marL="0" rtl="0" algn="l">
              <a:spcBef>
                <a:spcPts val="0"/>
              </a:spcBef>
              <a:spcAft>
                <a:spcPts val="0"/>
              </a:spcAft>
              <a:buNone/>
            </a:pPr>
            <a:r>
              <a:t/>
            </a:r>
            <a:endParaRPr sz="2200">
              <a:solidFill>
                <a:srgbClr val="FFFFFF"/>
              </a:solidFill>
            </a:endParaRPr>
          </a:p>
          <a:p>
            <a:pPr indent="0" lvl="0" marL="0" rtl="0" algn="l">
              <a:spcBef>
                <a:spcPts val="0"/>
              </a:spcBef>
              <a:spcAft>
                <a:spcPts val="0"/>
              </a:spcAft>
              <a:buNone/>
            </a:pPr>
            <a:r>
              <a:rPr lang="en" sz="2200">
                <a:solidFill>
                  <a:srgbClr val="FFFFFF"/>
                </a:solidFill>
              </a:rPr>
              <a:t>We will now look at one unsupervised model called K means clustering. K means clustering is a popular unsupervised machine learning algorithm used for partitioning data into distinct groups, or clusters. The algorithm works by iteratively assigning data points to the nearest cluster centroid, and recalculating the centroid based on the mean of all data points in the cluster.</a:t>
            </a:r>
            <a:endParaRPr sz="2200">
              <a:solidFill>
                <a:srgbClr val="FFFFFF"/>
              </a:solidFill>
            </a:endParaRPr>
          </a:p>
          <a:p>
            <a:pPr indent="0" lvl="0" marL="0" rtl="0" algn="l">
              <a:lnSpc>
                <a:spcPct val="115000"/>
              </a:lnSpc>
              <a:spcBef>
                <a:spcPts val="1200"/>
              </a:spcBef>
              <a:spcAft>
                <a:spcPts val="1200"/>
              </a:spcAft>
              <a:buNone/>
            </a:pPr>
            <a:r>
              <a:rPr lang="en" sz="2200">
                <a:solidFill>
                  <a:srgbClr val="FFFFFF"/>
                </a:solidFill>
              </a:rPr>
              <a:t>One of the key advantages of k means clustering is its simplicity and speed. It can quickly identify natural groupings within large datasets, making it useful for a wide range of applications, from customer segmentation to image processing.</a:t>
            </a:r>
            <a:endParaRPr sz="22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18" name="Shape 418"/>
        <p:cNvGrpSpPr/>
        <p:nvPr/>
      </p:nvGrpSpPr>
      <p:grpSpPr>
        <a:xfrm>
          <a:off x="0" y="0"/>
          <a:ext cx="0" cy="0"/>
          <a:chOff x="0" y="0"/>
          <a:chExt cx="0" cy="0"/>
        </a:xfrm>
      </p:grpSpPr>
      <p:pic>
        <p:nvPicPr>
          <p:cNvPr id="419" name="Google Shape;419;g20ee7efb453_0_9"/>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20" name="Google Shape;420;g20ee7efb453_0_9"/>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21" name="Google Shape;421;g20ee7efb453_0_9"/>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22" name="Google Shape;422;g20ee7efb453_0_9"/>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23" name="Google Shape;423;g20ee7efb453_0_9"/>
          <p:cNvSpPr txBox="1"/>
          <p:nvPr/>
        </p:nvSpPr>
        <p:spPr>
          <a:xfrm>
            <a:off x="138056" y="248150"/>
            <a:ext cx="8450700" cy="374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800"/>
              </a:spcBef>
              <a:spcAft>
                <a:spcPts val="0"/>
              </a:spcAft>
              <a:buNone/>
            </a:pPr>
            <a:r>
              <a:rPr lang="en" sz="2400">
                <a:solidFill>
                  <a:schemeClr val="lt1"/>
                </a:solidFill>
                <a:latin typeface="Lora Medium"/>
                <a:ea typeface="Lora Medium"/>
                <a:cs typeface="Lora Medium"/>
                <a:sym typeface="Lora Medium"/>
              </a:rPr>
              <a:t>Introduction to k means clustering</a:t>
            </a:r>
            <a:endParaRPr sz="2400">
              <a:solidFill>
                <a:schemeClr val="lt1"/>
              </a:solidFill>
              <a:latin typeface="Lora Medium"/>
              <a:ea typeface="Lora Medium"/>
              <a:cs typeface="Lora Medium"/>
              <a:sym typeface="Lora Medium"/>
            </a:endParaRPr>
          </a:p>
          <a:p>
            <a:pPr indent="0" lvl="0" marL="0" rtl="0" algn="l">
              <a:lnSpc>
                <a:spcPct val="115000"/>
              </a:lnSpc>
              <a:spcBef>
                <a:spcPts val="1200"/>
              </a:spcBef>
              <a:spcAft>
                <a:spcPts val="0"/>
              </a:spcAft>
              <a:buNone/>
            </a:pPr>
            <a:r>
              <a:rPr lang="en" sz="1800">
                <a:solidFill>
                  <a:schemeClr val="lt1"/>
                </a:solidFill>
                <a:latin typeface="Lora Medium"/>
                <a:ea typeface="Lora Medium"/>
                <a:cs typeface="Lora Medium"/>
                <a:sym typeface="Lora Medium"/>
              </a:rPr>
              <a:t>K means clustering is a popular unsupervised machine learning algorithm used for partitioning data into distinct groups, or clusters. The algorithm works by iteratively assigning data points to the nearest cluster centroid, and recalculating the centroid based on the mean of all data points in the cluster.</a:t>
            </a:r>
            <a:endParaRPr sz="1800">
              <a:solidFill>
                <a:schemeClr val="lt1"/>
              </a:solidFill>
              <a:latin typeface="Lora Medium"/>
              <a:ea typeface="Lora Medium"/>
              <a:cs typeface="Lora Medium"/>
              <a:sym typeface="Lora Medium"/>
            </a:endParaRPr>
          </a:p>
          <a:p>
            <a:pPr indent="0" lvl="0" marL="0" rtl="0" algn="l">
              <a:lnSpc>
                <a:spcPct val="115000"/>
              </a:lnSpc>
              <a:spcBef>
                <a:spcPts val="1200"/>
              </a:spcBef>
              <a:spcAft>
                <a:spcPts val="1200"/>
              </a:spcAft>
              <a:buNone/>
            </a:pPr>
            <a:r>
              <a:rPr lang="en" sz="1800">
                <a:solidFill>
                  <a:schemeClr val="lt1"/>
                </a:solidFill>
                <a:latin typeface="Lora Medium"/>
                <a:ea typeface="Lora Medium"/>
                <a:cs typeface="Lora Medium"/>
                <a:sym typeface="Lora Medium"/>
              </a:rPr>
              <a:t>One of the key advantages of k means clustering is its simplicity and speed. It can quickly identify natural groupings within large datasets, making it useful for a wide range of applications, from customer segmentation to image processing.</a:t>
            </a:r>
            <a:endParaRPr sz="1800">
              <a:solidFill>
                <a:schemeClr val="lt1"/>
              </a:solidFill>
              <a:latin typeface="Lora Medium"/>
              <a:ea typeface="Lora Medium"/>
              <a:cs typeface="Lora Medium"/>
              <a:sym typeface="Lora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27" name="Shape 427"/>
        <p:cNvGrpSpPr/>
        <p:nvPr/>
      </p:nvGrpSpPr>
      <p:grpSpPr>
        <a:xfrm>
          <a:off x="0" y="0"/>
          <a:ext cx="0" cy="0"/>
          <a:chOff x="0" y="0"/>
          <a:chExt cx="0" cy="0"/>
        </a:xfrm>
      </p:grpSpPr>
      <p:pic>
        <p:nvPicPr>
          <p:cNvPr id="428" name="Google Shape;428;g20ee7efb453_0_1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29" name="Google Shape;429;g20ee7efb453_0_1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30" name="Google Shape;430;g20ee7efb453_0_1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31" name="Google Shape;431;g20ee7efb453_0_18"/>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32" name="Google Shape;432;g20ee7efb453_0_18"/>
          <p:cNvSpPr txBox="1"/>
          <p:nvPr/>
        </p:nvSpPr>
        <p:spPr>
          <a:xfrm>
            <a:off x="138056" y="248150"/>
            <a:ext cx="8450700" cy="346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800"/>
              </a:spcBef>
              <a:spcAft>
                <a:spcPts val="0"/>
              </a:spcAft>
              <a:buNone/>
            </a:pPr>
            <a:r>
              <a:rPr lang="en" sz="2600">
                <a:solidFill>
                  <a:schemeClr val="lt1"/>
                </a:solidFill>
                <a:latin typeface="Lora Medium"/>
                <a:ea typeface="Lora Medium"/>
                <a:cs typeface="Lora Medium"/>
                <a:sym typeface="Lora Medium"/>
              </a:rPr>
              <a:t>Choosing the optimal number of clusters</a:t>
            </a:r>
            <a:endParaRPr sz="2600">
              <a:solidFill>
                <a:schemeClr val="lt1"/>
              </a:solidFill>
              <a:latin typeface="Lora Medium"/>
              <a:ea typeface="Lora Medium"/>
              <a:cs typeface="Lora Medium"/>
              <a:sym typeface="Lora Medium"/>
            </a:endParaRPr>
          </a:p>
          <a:p>
            <a:pPr indent="0" lvl="0" marL="0" rtl="0" algn="l">
              <a:lnSpc>
                <a:spcPct val="115000"/>
              </a:lnSpc>
              <a:spcBef>
                <a:spcPts val="1200"/>
              </a:spcBef>
              <a:spcAft>
                <a:spcPts val="0"/>
              </a:spcAft>
              <a:buNone/>
            </a:pPr>
            <a:r>
              <a:rPr lang="en" sz="1800">
                <a:solidFill>
                  <a:schemeClr val="lt1"/>
                </a:solidFill>
                <a:latin typeface="Lora Medium"/>
                <a:ea typeface="Lora Medium"/>
                <a:cs typeface="Lora Medium"/>
                <a:sym typeface="Lora Medium"/>
              </a:rPr>
              <a:t>One of the most important decisions when using k means clustering is determining the optimal number of clusters. This can be done using methods such as the elbow method, which involves plotting the within-cluster sum of squares (WCSS) against the number of clusters, and selecting the point where the rate of decrease slows down.</a:t>
            </a:r>
            <a:endParaRPr sz="1800">
              <a:solidFill>
                <a:schemeClr val="lt1"/>
              </a:solidFill>
              <a:latin typeface="Lora Medium"/>
              <a:ea typeface="Lora Medium"/>
              <a:cs typeface="Lora Medium"/>
              <a:sym typeface="Lora Medium"/>
            </a:endParaRPr>
          </a:p>
          <a:p>
            <a:pPr indent="0" lvl="0" marL="0" rtl="0" algn="l">
              <a:lnSpc>
                <a:spcPct val="115000"/>
              </a:lnSpc>
              <a:spcBef>
                <a:spcPts val="1200"/>
              </a:spcBef>
              <a:spcAft>
                <a:spcPts val="1200"/>
              </a:spcAft>
              <a:buNone/>
            </a:pPr>
            <a:r>
              <a:rPr lang="en" sz="1800">
                <a:solidFill>
                  <a:schemeClr val="lt1"/>
                </a:solidFill>
                <a:latin typeface="Lora Medium"/>
                <a:ea typeface="Lora Medium"/>
                <a:cs typeface="Lora Medium"/>
                <a:sym typeface="Lora Medium"/>
              </a:rPr>
              <a:t>It's important to note that the optimal number of clusters may vary depending on the dataset and the specific problem being solved. It's often necessary to experiment with different values to find the best solution.</a:t>
            </a:r>
            <a:endParaRPr sz="1800">
              <a:solidFill>
                <a:schemeClr val="lt1"/>
              </a:solidFill>
              <a:latin typeface="Lora Medium"/>
              <a:ea typeface="Lora Medium"/>
              <a:cs typeface="Lora Medium"/>
              <a:sym typeface="Lora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36" name="Shape 436"/>
        <p:cNvGrpSpPr/>
        <p:nvPr/>
      </p:nvGrpSpPr>
      <p:grpSpPr>
        <a:xfrm>
          <a:off x="0" y="0"/>
          <a:ext cx="0" cy="0"/>
          <a:chOff x="0" y="0"/>
          <a:chExt cx="0" cy="0"/>
        </a:xfrm>
      </p:grpSpPr>
      <p:pic>
        <p:nvPicPr>
          <p:cNvPr id="437" name="Google Shape;437;g20ee7efb453_0_43"/>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38" name="Google Shape;438;g20ee7efb453_0_43"/>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39" name="Google Shape;439;g20ee7efb453_0_4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40" name="Google Shape;440;g20ee7efb453_0_43"/>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41" name="Google Shape;441;g20ee7efb453_0_43"/>
          <p:cNvSpPr txBox="1"/>
          <p:nvPr/>
        </p:nvSpPr>
        <p:spPr>
          <a:xfrm>
            <a:off x="138056" y="248150"/>
            <a:ext cx="8450700" cy="424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2600">
                <a:solidFill>
                  <a:schemeClr val="lt1"/>
                </a:solidFill>
                <a:latin typeface="Lora Medium"/>
                <a:ea typeface="Lora Medium"/>
                <a:cs typeface="Lora Medium"/>
                <a:sym typeface="Lora Medium"/>
              </a:rPr>
              <a:t>Applications of k means clustering</a:t>
            </a:r>
            <a:endParaRPr sz="2600">
              <a:solidFill>
                <a:schemeClr val="lt1"/>
              </a:solidFill>
              <a:latin typeface="Lora Medium"/>
              <a:ea typeface="Lora Medium"/>
              <a:cs typeface="Lora Medium"/>
              <a:sym typeface="Lora Medium"/>
            </a:endParaRPr>
          </a:p>
          <a:p>
            <a:pPr indent="0" lvl="0" marL="0" rtl="0" algn="l">
              <a:lnSpc>
                <a:spcPct val="115000"/>
              </a:lnSpc>
              <a:spcBef>
                <a:spcPts val="1200"/>
              </a:spcBef>
              <a:spcAft>
                <a:spcPts val="0"/>
              </a:spcAft>
              <a:buNone/>
            </a:pPr>
            <a:r>
              <a:rPr lang="en" sz="2000">
                <a:solidFill>
                  <a:schemeClr val="lt1"/>
                </a:solidFill>
                <a:latin typeface="Lora Medium"/>
                <a:ea typeface="Lora Medium"/>
                <a:cs typeface="Lora Medium"/>
                <a:sym typeface="Lora Medium"/>
              </a:rPr>
              <a:t>K means clustering has a wide range of applications across various industries and fields. In marketing, it can be used for customer segmentation and targeting. In biology, it can be used for gene expression analysis and protein structure prediction. In image processing, it can be used for object recognition and segmentation.</a:t>
            </a:r>
            <a:endParaRPr sz="2000">
              <a:solidFill>
                <a:schemeClr val="lt1"/>
              </a:solidFill>
              <a:latin typeface="Lora Medium"/>
              <a:ea typeface="Lora Medium"/>
              <a:cs typeface="Lora Medium"/>
              <a:sym typeface="Lora Medium"/>
            </a:endParaRPr>
          </a:p>
          <a:p>
            <a:pPr indent="0" lvl="0" marL="0" rtl="0" algn="l">
              <a:lnSpc>
                <a:spcPct val="115000"/>
              </a:lnSpc>
              <a:spcBef>
                <a:spcPts val="1200"/>
              </a:spcBef>
              <a:spcAft>
                <a:spcPts val="0"/>
              </a:spcAft>
              <a:buNone/>
            </a:pPr>
            <a:r>
              <a:rPr lang="en" sz="2000">
                <a:solidFill>
                  <a:schemeClr val="lt1"/>
                </a:solidFill>
                <a:latin typeface="Lora Medium"/>
                <a:ea typeface="Lora Medium"/>
                <a:cs typeface="Lora Medium"/>
                <a:sym typeface="Lora Medium"/>
              </a:rPr>
              <a:t>Other applications of k means clustering include anomaly detection, document clustering, and recommendation systems. Its versatility and speed make it a valuable tool for any data-driven organization.</a:t>
            </a:r>
            <a:endParaRPr sz="2000">
              <a:solidFill>
                <a:schemeClr val="lt1"/>
              </a:solidFill>
              <a:latin typeface="Lora Medium"/>
              <a:ea typeface="Lora Medium"/>
              <a:cs typeface="Lora Medium"/>
              <a:sym typeface="Lora Medium"/>
            </a:endParaRPr>
          </a:p>
          <a:p>
            <a:pPr indent="0" lvl="0" marL="0" rtl="0" algn="l">
              <a:lnSpc>
                <a:spcPct val="115000"/>
              </a:lnSpc>
              <a:spcBef>
                <a:spcPts val="1200"/>
              </a:spcBef>
              <a:spcAft>
                <a:spcPts val="1200"/>
              </a:spcAft>
              <a:buNone/>
            </a:pPr>
            <a:r>
              <a:t/>
            </a:r>
            <a:endParaRPr sz="2000">
              <a:solidFill>
                <a:schemeClr val="lt1"/>
              </a:solidFill>
              <a:latin typeface="Lora Medium"/>
              <a:ea typeface="Lora Medium"/>
              <a:cs typeface="Lora Medium"/>
              <a:sym typeface="Lor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81" name="Shape 81"/>
        <p:cNvGrpSpPr/>
        <p:nvPr/>
      </p:nvGrpSpPr>
      <p:grpSpPr>
        <a:xfrm>
          <a:off x="0" y="0"/>
          <a:ext cx="0" cy="0"/>
          <a:chOff x="0" y="0"/>
          <a:chExt cx="0" cy="0"/>
        </a:xfrm>
      </p:grpSpPr>
      <p:pic>
        <p:nvPicPr>
          <p:cNvPr id="82" name="Google Shape;82;g20ee4cfdce3_0_2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83" name="Google Shape;83;g20ee4cfdce3_0_2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84" name="Google Shape;84;g20ee4cfdce3_0_2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85" name="Google Shape;85;g20ee4cfdce3_0_22"/>
          <p:cNvSpPr txBox="1"/>
          <p:nvPr/>
        </p:nvSpPr>
        <p:spPr>
          <a:xfrm>
            <a:off x="1048675" y="207662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86" name="Google Shape;86;g20ee4cfdce3_0_22"/>
          <p:cNvSpPr txBox="1"/>
          <p:nvPr/>
        </p:nvSpPr>
        <p:spPr>
          <a:xfrm>
            <a:off x="333900" y="96600"/>
            <a:ext cx="6423900" cy="144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lang="en" sz="4100">
                <a:solidFill>
                  <a:srgbClr val="FFFFFF"/>
                </a:solidFill>
              </a:rPr>
              <a:t>Types of Machine Learning</a:t>
            </a:r>
            <a:endParaRPr b="1" i="0" sz="3400" u="none" cap="none" strike="noStrike">
              <a:solidFill>
                <a:srgbClr val="FFFFFF"/>
              </a:solidFill>
              <a:latin typeface="Fjalla One"/>
              <a:ea typeface="Fjalla One"/>
              <a:cs typeface="Fjalla One"/>
              <a:sym typeface="Fjalla One"/>
            </a:endParaRPr>
          </a:p>
        </p:txBody>
      </p:sp>
      <p:sp>
        <p:nvSpPr>
          <p:cNvPr id="87" name="Google Shape;87;g20ee4cfdce3_0_22"/>
          <p:cNvSpPr txBox="1"/>
          <p:nvPr/>
        </p:nvSpPr>
        <p:spPr>
          <a:xfrm>
            <a:off x="506675" y="1341600"/>
            <a:ext cx="8002200" cy="380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800">
                <a:solidFill>
                  <a:srgbClr val="FFFFFF"/>
                </a:solidFill>
              </a:rPr>
              <a:t>There are three main types of machine learning: supervised learning, unsupervised learning, and reinforcement learning. Supervised learning involves training a model on labeled data, while unsupervised learning involves finding patterns in unlabeled data. Reinforcement learning involves training a model to make decisions based on feedback from its environment.</a:t>
            </a:r>
            <a:endParaRPr b="1" sz="1800">
              <a:solidFill>
                <a:srgbClr val="FFFFFF"/>
              </a:solidFill>
            </a:endParaRPr>
          </a:p>
          <a:p>
            <a:pPr indent="0" lvl="0" marL="0" rtl="0" algn="just">
              <a:lnSpc>
                <a:spcPct val="115000"/>
              </a:lnSpc>
              <a:spcBef>
                <a:spcPts val="1200"/>
              </a:spcBef>
              <a:spcAft>
                <a:spcPts val="1200"/>
              </a:spcAft>
              <a:buNone/>
            </a:pPr>
            <a:r>
              <a:rPr b="1" lang="en" sz="1800">
                <a:solidFill>
                  <a:srgbClr val="FFFFFF"/>
                </a:solidFill>
              </a:rPr>
              <a:t>Each type of machine learning has its own strengths and weaknesses. Supervised learning is particularly useful for prediction tasks, while unsupervised learning is often used for clustering and anomaly detection. Reinforcement learning is well-suited for tasks that involve decision-making in complex environments.</a:t>
            </a:r>
            <a:endParaRPr b="1" sz="18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45" name="Shape 445"/>
        <p:cNvGrpSpPr/>
        <p:nvPr/>
      </p:nvGrpSpPr>
      <p:grpSpPr>
        <a:xfrm>
          <a:off x="0" y="0"/>
          <a:ext cx="0" cy="0"/>
          <a:chOff x="0" y="0"/>
          <a:chExt cx="0" cy="0"/>
        </a:xfrm>
      </p:grpSpPr>
      <p:pic>
        <p:nvPicPr>
          <p:cNvPr id="446" name="Google Shape;446;g20ee7efb453_0_53"/>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47" name="Google Shape;447;g20ee7efb453_0_53"/>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48" name="Google Shape;448;g20ee7efb453_0_53"/>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49" name="Google Shape;449;g20ee7efb453_0_53"/>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50" name="Google Shape;450;g20ee7efb453_0_53"/>
          <p:cNvSpPr txBox="1"/>
          <p:nvPr/>
        </p:nvSpPr>
        <p:spPr>
          <a:xfrm>
            <a:off x="138056" y="248150"/>
            <a:ext cx="8450700" cy="409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2600">
                <a:solidFill>
                  <a:schemeClr val="lt1"/>
                </a:solidFill>
                <a:latin typeface="Lora Medium"/>
                <a:ea typeface="Lora Medium"/>
                <a:cs typeface="Lora Medium"/>
                <a:sym typeface="Lora Medium"/>
              </a:rPr>
              <a:t>Limitations and extensions of k means clustering</a:t>
            </a:r>
            <a:endParaRPr sz="2600">
              <a:solidFill>
                <a:schemeClr val="lt1"/>
              </a:solidFill>
              <a:latin typeface="Lora Medium"/>
              <a:ea typeface="Lora Medium"/>
              <a:cs typeface="Lora Medium"/>
              <a:sym typeface="Lora Medium"/>
            </a:endParaRPr>
          </a:p>
          <a:p>
            <a:pPr indent="0" lvl="0" marL="0" rtl="0" algn="l">
              <a:lnSpc>
                <a:spcPct val="115000"/>
              </a:lnSpc>
              <a:spcBef>
                <a:spcPts val="1200"/>
              </a:spcBef>
              <a:spcAft>
                <a:spcPts val="0"/>
              </a:spcAft>
              <a:buNone/>
            </a:pPr>
            <a:r>
              <a:rPr lang="en" sz="2000">
                <a:solidFill>
                  <a:schemeClr val="lt1"/>
                </a:solidFill>
                <a:latin typeface="Lora Medium"/>
                <a:ea typeface="Lora Medium"/>
                <a:cs typeface="Lora Medium"/>
                <a:sym typeface="Lora Medium"/>
              </a:rPr>
              <a:t>While k means clustering is a powerful tool for identifying natural groupings within data, it has some limitations. For example, it assumes that clusters are spherical and equally sized, which may not always be the case in real-world datasets.</a:t>
            </a:r>
            <a:endParaRPr sz="2000">
              <a:solidFill>
                <a:schemeClr val="lt1"/>
              </a:solidFill>
              <a:latin typeface="Lora Medium"/>
              <a:ea typeface="Lora Medium"/>
              <a:cs typeface="Lora Medium"/>
              <a:sym typeface="Lora Medium"/>
            </a:endParaRPr>
          </a:p>
          <a:p>
            <a:pPr indent="0" lvl="0" marL="0" rtl="0" algn="l">
              <a:lnSpc>
                <a:spcPct val="115000"/>
              </a:lnSpc>
              <a:spcBef>
                <a:spcPts val="1200"/>
              </a:spcBef>
              <a:spcAft>
                <a:spcPts val="1200"/>
              </a:spcAft>
              <a:buNone/>
            </a:pPr>
            <a:r>
              <a:rPr lang="en" sz="2000">
                <a:solidFill>
                  <a:schemeClr val="lt1"/>
                </a:solidFill>
                <a:latin typeface="Lora Medium"/>
                <a:ea typeface="Lora Medium"/>
                <a:cs typeface="Lora Medium"/>
                <a:sym typeface="Lora Medium"/>
              </a:rPr>
              <a:t>There are several extensions of k means clustering that address these limitations, such as hierarchical clustering, fuzzy clustering, and spectral clustering. These algorithms can handle more complex data structures and produce more accurate clustering results in certain scenarios.</a:t>
            </a:r>
            <a:endParaRPr sz="2000">
              <a:solidFill>
                <a:schemeClr val="lt1"/>
              </a:solidFill>
              <a:latin typeface="Lora Medium"/>
              <a:ea typeface="Lora Medium"/>
              <a:cs typeface="Lora Medium"/>
              <a:sym typeface="Lora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54" name="Shape 454"/>
        <p:cNvGrpSpPr/>
        <p:nvPr/>
      </p:nvGrpSpPr>
      <p:grpSpPr>
        <a:xfrm>
          <a:off x="0" y="0"/>
          <a:ext cx="0" cy="0"/>
          <a:chOff x="0" y="0"/>
          <a:chExt cx="0" cy="0"/>
        </a:xfrm>
      </p:grpSpPr>
      <p:pic>
        <p:nvPicPr>
          <p:cNvPr id="455" name="Google Shape;455;g227a059c4f6_0_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56" name="Google Shape;456;g227a059c4f6_0_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57" name="Google Shape;457;g227a059c4f6_0_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58" name="Google Shape;458;g227a059c4f6_0_0"/>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59" name="Google Shape;459;g227a059c4f6_0_0"/>
          <p:cNvSpPr txBox="1"/>
          <p:nvPr/>
        </p:nvSpPr>
        <p:spPr>
          <a:xfrm>
            <a:off x="138056" y="248150"/>
            <a:ext cx="8450700" cy="287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2600">
                <a:solidFill>
                  <a:schemeClr val="lt1"/>
                </a:solidFill>
                <a:latin typeface="Lora Medium"/>
                <a:ea typeface="Lora Medium"/>
                <a:cs typeface="Lora Medium"/>
                <a:sym typeface="Lora Medium"/>
              </a:rPr>
              <a:t>Next we look at EDA</a:t>
            </a:r>
            <a:endParaRPr sz="2600">
              <a:solidFill>
                <a:schemeClr val="lt1"/>
              </a:solidFill>
              <a:latin typeface="Lora Medium"/>
              <a:ea typeface="Lora Medium"/>
              <a:cs typeface="Lora Medium"/>
              <a:sym typeface="Lora Medium"/>
            </a:endParaRPr>
          </a:p>
          <a:p>
            <a:pPr indent="0" lvl="0" marL="0" rtl="0" algn="l">
              <a:lnSpc>
                <a:spcPct val="115000"/>
              </a:lnSpc>
              <a:spcBef>
                <a:spcPts val="1200"/>
              </a:spcBef>
              <a:spcAft>
                <a:spcPts val="1200"/>
              </a:spcAft>
              <a:buNone/>
            </a:pPr>
            <a:r>
              <a:rPr lang="en" sz="2000">
                <a:solidFill>
                  <a:schemeClr val="lt1"/>
                </a:solidFill>
                <a:latin typeface="Lora Medium"/>
                <a:ea typeface="Lora Medium"/>
                <a:cs typeface="Lora Medium"/>
                <a:sym typeface="Lora Medium"/>
              </a:rPr>
              <a:t>Now that we know how to create a few ML algorithms, we look at exploratory data analysis or EDA. This is how we look at the data to try and answer questions related to the business. We try to leverage the data to see which features have the most information, what model we can apply, and which questions can and cannot be answered from our data.</a:t>
            </a:r>
            <a:endParaRPr sz="2000">
              <a:solidFill>
                <a:schemeClr val="lt1"/>
              </a:solidFill>
              <a:latin typeface="Lora Medium"/>
              <a:ea typeface="Lora Medium"/>
              <a:cs typeface="Lora Medium"/>
              <a:sym typeface="Lora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63" name="Shape 463"/>
        <p:cNvGrpSpPr/>
        <p:nvPr/>
      </p:nvGrpSpPr>
      <p:grpSpPr>
        <a:xfrm>
          <a:off x="0" y="0"/>
          <a:ext cx="0" cy="0"/>
          <a:chOff x="0" y="0"/>
          <a:chExt cx="0" cy="0"/>
        </a:xfrm>
      </p:grpSpPr>
      <p:pic>
        <p:nvPicPr>
          <p:cNvPr id="464" name="Google Shape;464;g20ee4cfdce3_0_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65" name="Google Shape;465;g20ee4cfdce3_0_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66" name="Google Shape;466;g20ee4cfdce3_0_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67" name="Google Shape;467;g20ee4cfdce3_0_0"/>
          <p:cNvSpPr txBox="1"/>
          <p:nvPr/>
        </p:nvSpPr>
        <p:spPr>
          <a:xfrm>
            <a:off x="1048675" y="207662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68" name="Google Shape;468;g20ee4cfdce3_0_0"/>
          <p:cNvSpPr txBox="1"/>
          <p:nvPr/>
        </p:nvSpPr>
        <p:spPr>
          <a:xfrm>
            <a:off x="333900" y="96600"/>
            <a:ext cx="6423900" cy="186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Exploratory data analysis          </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
        <p:nvSpPr>
          <p:cNvPr id="469" name="Google Shape;469;g20ee4cfdce3_0_0"/>
          <p:cNvSpPr txBox="1"/>
          <p:nvPr/>
        </p:nvSpPr>
        <p:spPr>
          <a:xfrm>
            <a:off x="333900" y="938150"/>
            <a:ext cx="8002200" cy="3586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4100"/>
              <a:buFont typeface="Arial"/>
              <a:buNone/>
            </a:pPr>
            <a:r>
              <a:t/>
            </a:r>
            <a:endParaRPr i="0" sz="4100" u="none" cap="none" strike="noStrike">
              <a:solidFill>
                <a:srgbClr val="FFFFFF"/>
              </a:solidFill>
              <a:latin typeface="Lora Medium"/>
              <a:ea typeface="Lora Medium"/>
              <a:cs typeface="Lora Medium"/>
              <a:sym typeface="Lora Medium"/>
            </a:endParaRPr>
          </a:p>
          <a:p>
            <a:pPr indent="0" lvl="0" marL="0" marR="0" rtl="0" algn="just">
              <a:lnSpc>
                <a:spcPct val="100000"/>
              </a:lnSpc>
              <a:spcBef>
                <a:spcPts val="0"/>
              </a:spcBef>
              <a:spcAft>
                <a:spcPts val="0"/>
              </a:spcAft>
              <a:buClr>
                <a:srgbClr val="000000"/>
              </a:buClr>
              <a:buSzPts val="3400"/>
              <a:buFont typeface="Arial"/>
              <a:buNone/>
            </a:pPr>
            <a:r>
              <a:rPr i="0" lang="en" sz="3400" u="none" cap="none" strike="noStrike">
                <a:solidFill>
                  <a:srgbClr val="FFFFFF"/>
                </a:solidFill>
                <a:latin typeface="Lora Medium"/>
                <a:ea typeface="Lora Medium"/>
                <a:cs typeface="Lora Medium"/>
                <a:sym typeface="Lora Medium"/>
              </a:rPr>
              <a:t>Data collection:</a:t>
            </a:r>
            <a:endParaRPr i="0" sz="3400" u="none" cap="none" strike="noStrike">
              <a:solidFill>
                <a:srgbClr val="FFFFFF"/>
              </a:solidFill>
              <a:latin typeface="Lora Medium"/>
              <a:ea typeface="Lora Medium"/>
              <a:cs typeface="Lora Medium"/>
              <a:sym typeface="Lora Medium"/>
            </a:endParaRPr>
          </a:p>
          <a:p>
            <a:pPr indent="0" lvl="0" marL="0" marR="0" rtl="0" algn="just">
              <a:lnSpc>
                <a:spcPct val="100000"/>
              </a:lnSpc>
              <a:spcBef>
                <a:spcPts val="0"/>
              </a:spcBef>
              <a:spcAft>
                <a:spcPts val="0"/>
              </a:spcAft>
              <a:buClr>
                <a:srgbClr val="000000"/>
              </a:buClr>
              <a:buSzPts val="3400"/>
              <a:buFont typeface="Arial"/>
              <a:buNone/>
            </a:pPr>
            <a:r>
              <a:t/>
            </a:r>
            <a:endParaRPr i="0" sz="3400" u="none" cap="none" strike="noStrike">
              <a:solidFill>
                <a:srgbClr val="FFFFFF"/>
              </a:solidFill>
              <a:latin typeface="Lora Medium"/>
              <a:ea typeface="Lora Medium"/>
              <a:cs typeface="Lora Medium"/>
              <a:sym typeface="Lora Medium"/>
            </a:endParaRPr>
          </a:p>
          <a:p>
            <a:pPr indent="0" lvl="0" marL="0" marR="0" rtl="0" algn="just">
              <a:lnSpc>
                <a:spcPct val="100000"/>
              </a:lnSpc>
              <a:spcBef>
                <a:spcPts val="0"/>
              </a:spcBef>
              <a:spcAft>
                <a:spcPts val="0"/>
              </a:spcAft>
              <a:buClr>
                <a:srgbClr val="000000"/>
              </a:buClr>
              <a:buSzPts val="3400"/>
              <a:buFont typeface="Arial"/>
              <a:buNone/>
            </a:pPr>
            <a:r>
              <a:rPr i="0" lang="en" sz="2600" u="none" cap="none" strike="noStrike">
                <a:solidFill>
                  <a:srgbClr val="FFFFFF"/>
                </a:solidFill>
                <a:latin typeface="Lora Medium"/>
                <a:ea typeface="Lora Medium"/>
                <a:cs typeface="Lora Medium"/>
                <a:sym typeface="Lora Medium"/>
              </a:rPr>
              <a:t>From customer records, server logs, surveys, interviews , crowdsourcing, web APIs, web scraping, publicly available datasets</a:t>
            </a:r>
            <a:endParaRPr i="0" sz="2600" u="none" cap="none" strike="noStrike">
              <a:solidFill>
                <a:srgbClr val="FFFFFF"/>
              </a:solidFill>
              <a:latin typeface="Lora Medium"/>
              <a:ea typeface="Lora Medium"/>
              <a:cs typeface="Lora Medium"/>
              <a:sym typeface="Lora Medium"/>
            </a:endParaRPr>
          </a:p>
          <a:p>
            <a:pPr indent="0" lvl="0" marL="0" marR="0" rtl="0" algn="just">
              <a:lnSpc>
                <a:spcPct val="100000"/>
              </a:lnSpc>
              <a:spcBef>
                <a:spcPts val="0"/>
              </a:spcBef>
              <a:spcAft>
                <a:spcPts val="0"/>
              </a:spcAft>
              <a:buClr>
                <a:srgbClr val="000000"/>
              </a:buClr>
              <a:buSzPts val="3400"/>
              <a:buFont typeface="Arial"/>
              <a:buNone/>
            </a:pPr>
            <a:r>
              <a:t/>
            </a:r>
            <a:endParaRPr i="0" sz="3400" u="none" cap="none" strike="noStrike">
              <a:solidFill>
                <a:srgbClr val="FFFFFF"/>
              </a:solidFill>
              <a:latin typeface="Lora Medium"/>
              <a:ea typeface="Lora Medium"/>
              <a:cs typeface="Lora Medium"/>
              <a:sym typeface="Lora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73" name="Shape 473"/>
        <p:cNvGrpSpPr/>
        <p:nvPr/>
      </p:nvGrpSpPr>
      <p:grpSpPr>
        <a:xfrm>
          <a:off x="0" y="0"/>
          <a:ext cx="0" cy="0"/>
          <a:chOff x="0" y="0"/>
          <a:chExt cx="0" cy="0"/>
        </a:xfrm>
      </p:grpSpPr>
      <p:pic>
        <p:nvPicPr>
          <p:cNvPr id="474" name="Google Shape;474;g26cbf0671943e187_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75" name="Google Shape;475;g26cbf0671943e187_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76" name="Google Shape;476;g26cbf0671943e187_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77" name="Google Shape;477;g26cbf0671943e187_0"/>
          <p:cNvSpPr txBox="1"/>
          <p:nvPr/>
        </p:nvSpPr>
        <p:spPr>
          <a:xfrm>
            <a:off x="1048675" y="2128425"/>
            <a:ext cx="7672500" cy="183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EDA deals with the process of performing initial investigations on data so as to discover patterns, spot, anomalies, test hypothesis and to check assumptions with the help of summary statistics and graphical representations </a:t>
            </a:r>
            <a:endParaRPr b="1" i="0" sz="1800" u="none" cap="none" strike="noStrike">
              <a:solidFill>
                <a:schemeClr val="lt1"/>
              </a:solidFill>
              <a:latin typeface="Inter SemiBold"/>
              <a:ea typeface="Inter SemiBold"/>
              <a:cs typeface="Inter SemiBold"/>
              <a:sym typeface="Inter SemiBold"/>
            </a:endParaRPr>
          </a:p>
        </p:txBody>
      </p:sp>
      <p:sp>
        <p:nvSpPr>
          <p:cNvPr id="478" name="Google Shape;478;g26cbf0671943e187_0"/>
          <p:cNvSpPr txBox="1"/>
          <p:nvPr/>
        </p:nvSpPr>
        <p:spPr>
          <a:xfrm>
            <a:off x="350700" y="449575"/>
            <a:ext cx="46929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Exploratory data analysis </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82" name="Shape 482"/>
        <p:cNvGrpSpPr/>
        <p:nvPr/>
      </p:nvGrpSpPr>
      <p:grpSpPr>
        <a:xfrm>
          <a:off x="0" y="0"/>
          <a:ext cx="0" cy="0"/>
          <a:chOff x="0" y="0"/>
          <a:chExt cx="0" cy="0"/>
        </a:xfrm>
      </p:grpSpPr>
      <p:pic>
        <p:nvPicPr>
          <p:cNvPr id="483" name="Google Shape;483;g26cbf0671943e187_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84" name="Google Shape;484;g26cbf0671943e187_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85" name="Google Shape;485;g26cbf0671943e187_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86" name="Google Shape;486;g26cbf0671943e187_8"/>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87" name="Google Shape;487;g26cbf0671943e187_8"/>
          <p:cNvSpPr txBox="1"/>
          <p:nvPr/>
        </p:nvSpPr>
        <p:spPr>
          <a:xfrm>
            <a:off x="350700" y="449575"/>
            <a:ext cx="76725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Need for exploratory data analysis</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
        <p:nvSpPr>
          <p:cNvPr id="488" name="Google Shape;488;g26cbf0671943e187_8"/>
          <p:cNvSpPr txBox="1"/>
          <p:nvPr/>
        </p:nvSpPr>
        <p:spPr>
          <a:xfrm>
            <a:off x="1048675" y="2045275"/>
            <a:ext cx="7672500" cy="183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To listen to data</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 To catch mistakes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 To see patterns in the data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 To find violations of statistical assumptions</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492" name="Shape 492"/>
        <p:cNvGrpSpPr/>
        <p:nvPr/>
      </p:nvGrpSpPr>
      <p:grpSpPr>
        <a:xfrm>
          <a:off x="0" y="0"/>
          <a:ext cx="0" cy="0"/>
          <a:chOff x="0" y="0"/>
          <a:chExt cx="0" cy="0"/>
        </a:xfrm>
      </p:grpSpPr>
      <p:pic>
        <p:nvPicPr>
          <p:cNvPr id="493" name="Google Shape;493;g26cbf0671943e187_16"/>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494" name="Google Shape;494;g26cbf0671943e187_16"/>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495" name="Google Shape;495;g26cbf0671943e187_1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496" name="Google Shape;496;g26cbf0671943e187_16"/>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497" name="Google Shape;497;g26cbf0671943e187_16"/>
          <p:cNvSpPr txBox="1"/>
          <p:nvPr/>
        </p:nvSpPr>
        <p:spPr>
          <a:xfrm>
            <a:off x="359104" y="0"/>
            <a:ext cx="76725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What are you trying to do in EDA?</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
        <p:nvSpPr>
          <p:cNvPr id="498" name="Google Shape;498;g26cbf0671943e187_16"/>
          <p:cNvSpPr txBox="1"/>
          <p:nvPr/>
        </p:nvSpPr>
        <p:spPr>
          <a:xfrm>
            <a:off x="1048675" y="1699800"/>
            <a:ext cx="7672500" cy="3080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What questions are you trying to solve or prove wrong?</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What kind of data do you have and how do you treat different types?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What is missing from the data and how do you deal with it?</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What are the outliers and why should you care about them?</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How can you add change or remove features to get more out of your data ?</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02" name="Shape 502"/>
        <p:cNvGrpSpPr/>
        <p:nvPr/>
      </p:nvGrpSpPr>
      <p:grpSpPr>
        <a:xfrm>
          <a:off x="0" y="0"/>
          <a:ext cx="0" cy="0"/>
          <a:chOff x="0" y="0"/>
          <a:chExt cx="0" cy="0"/>
        </a:xfrm>
      </p:grpSpPr>
      <p:pic>
        <p:nvPicPr>
          <p:cNvPr id="503" name="Google Shape;503;g26cbf0671943e187_24"/>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04" name="Google Shape;504;g26cbf0671943e187_24"/>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05" name="Google Shape;505;g26cbf0671943e187_2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06" name="Google Shape;506;g26cbf0671943e187_24"/>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507" name="Google Shape;507;g26cbf0671943e187_24"/>
          <p:cNvSpPr txBox="1"/>
          <p:nvPr/>
        </p:nvSpPr>
        <p:spPr>
          <a:xfrm>
            <a:off x="544001" y="-419225"/>
            <a:ext cx="46929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So what should you do?</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
        <p:nvSpPr>
          <p:cNvPr id="508" name="Google Shape;508;g26cbf0671943e187_24"/>
          <p:cNvSpPr txBox="1"/>
          <p:nvPr/>
        </p:nvSpPr>
        <p:spPr>
          <a:xfrm>
            <a:off x="1048675" y="1288010"/>
            <a:ext cx="7672500" cy="390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Examine all your variables, thoroughly and carefully before you begin the analysis.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Use visual displays whenever possible.</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Transform each variable as necessary to deal with mistakes, outliers and distributions.</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If you find a mistake fix it.</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If you find an outlier, trim it or delete it or keep it if it is important .</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If you are distributions are askew, transform the data.</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12" name="Shape 512"/>
        <p:cNvGrpSpPr/>
        <p:nvPr/>
      </p:nvGrpSpPr>
      <p:grpSpPr>
        <a:xfrm>
          <a:off x="0" y="0"/>
          <a:ext cx="0" cy="0"/>
          <a:chOff x="0" y="0"/>
          <a:chExt cx="0" cy="0"/>
        </a:xfrm>
      </p:grpSpPr>
      <p:pic>
        <p:nvPicPr>
          <p:cNvPr id="513" name="Google Shape;513;g26cbf0671943e187_3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14" name="Google Shape;514;g26cbf0671943e187_3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15" name="Google Shape;515;g26cbf0671943e187_3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16" name="Google Shape;516;g26cbf0671943e187_32"/>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517" name="Google Shape;517;g26cbf0671943e187_32"/>
          <p:cNvSpPr txBox="1"/>
          <p:nvPr/>
        </p:nvSpPr>
        <p:spPr>
          <a:xfrm>
            <a:off x="350700" y="449575"/>
            <a:ext cx="73737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EDA using pandas or seaborn</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
        <p:nvSpPr>
          <p:cNvPr id="518" name="Google Shape;518;g26cbf0671943e187_32"/>
          <p:cNvSpPr txBox="1"/>
          <p:nvPr/>
        </p:nvSpPr>
        <p:spPr>
          <a:xfrm>
            <a:off x="1048675" y="2128425"/>
            <a:ext cx="7672500" cy="183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For EDA, and as we will cover the following topics.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Variable identification.</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Univariate analysis.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Bivariate analysis. </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22" name="Shape 522"/>
        <p:cNvGrpSpPr/>
        <p:nvPr/>
      </p:nvGrpSpPr>
      <p:grpSpPr>
        <a:xfrm>
          <a:off x="0" y="0"/>
          <a:ext cx="0" cy="0"/>
          <a:chOff x="0" y="0"/>
          <a:chExt cx="0" cy="0"/>
        </a:xfrm>
      </p:grpSpPr>
      <p:pic>
        <p:nvPicPr>
          <p:cNvPr id="523" name="Google Shape;523;g26cbf0671943e187_4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24" name="Google Shape;524;g26cbf0671943e187_4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25" name="Google Shape;525;g26cbf0671943e187_4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26" name="Google Shape;526;g26cbf0671943e187_40"/>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527" name="Google Shape;527;g26cbf0671943e187_40"/>
          <p:cNvSpPr txBox="1"/>
          <p:nvPr/>
        </p:nvSpPr>
        <p:spPr>
          <a:xfrm>
            <a:off x="224634" y="-419232"/>
            <a:ext cx="46929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Variable identification</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
        <p:nvSpPr>
          <p:cNvPr id="528" name="Google Shape;528;g26cbf0671943e187_40"/>
          <p:cNvSpPr txBox="1"/>
          <p:nvPr/>
        </p:nvSpPr>
        <p:spPr>
          <a:xfrm>
            <a:off x="735750" y="951819"/>
            <a:ext cx="7672500" cy="432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Identify the type of variables that is what is this data type.</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You also need to identify whether the data is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a:ea typeface="Inter"/>
                <a:cs typeface="Inter"/>
                <a:sym typeface="Inter"/>
              </a:rPr>
              <a:t>Qualitative</a:t>
            </a:r>
            <a:r>
              <a:rPr b="1" i="0" lang="en" sz="1800" u="none" cap="none" strike="noStrike">
                <a:solidFill>
                  <a:schemeClr val="lt1"/>
                </a:solidFill>
                <a:latin typeface="Inter SemiBold"/>
                <a:ea typeface="Inter SemiBold"/>
                <a:cs typeface="Inter SemiBold"/>
                <a:sym typeface="Inter SemiBold"/>
              </a:rPr>
              <a:t>-data are measurements that each fall into one of several categories.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Example-hair, colour, ethnic groups, and other attributes of population.</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Quantitative</a:t>
            </a:r>
            <a:r>
              <a:rPr b="1" i="0" lang="en" sz="1800" u="none" cap="none" strike="noStrike">
                <a:solidFill>
                  <a:schemeClr val="lt1"/>
                </a:solidFill>
                <a:latin typeface="Inter SemiBold"/>
                <a:ea typeface="Inter SemiBold"/>
                <a:cs typeface="Inter SemiBold"/>
                <a:sym typeface="Inter SemiBold"/>
              </a:rPr>
              <a:t>-data are observations that a measure on a numerical scale.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Example-Distance travelled to college, number of children’s in a family.</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32" name="Shape 532"/>
        <p:cNvGrpSpPr/>
        <p:nvPr/>
      </p:nvGrpSpPr>
      <p:grpSpPr>
        <a:xfrm>
          <a:off x="0" y="0"/>
          <a:ext cx="0" cy="0"/>
          <a:chOff x="0" y="0"/>
          <a:chExt cx="0" cy="0"/>
        </a:xfrm>
      </p:grpSpPr>
      <p:pic>
        <p:nvPicPr>
          <p:cNvPr id="533" name="Google Shape;533;g26cbf0671943e187_4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34" name="Google Shape;534;g26cbf0671943e187_4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35" name="Google Shape;535;g26cbf0671943e187_4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36" name="Google Shape;536;g26cbf0671943e187_48"/>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537" name="Google Shape;537;g26cbf0671943e187_48"/>
          <p:cNvSpPr txBox="1"/>
          <p:nvPr/>
        </p:nvSpPr>
        <p:spPr>
          <a:xfrm>
            <a:off x="350700" y="449575"/>
            <a:ext cx="4692900" cy="188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
        <p:nvSpPr>
          <p:cNvPr id="538" name="Google Shape;538;g26cbf0671943e187_48"/>
          <p:cNvSpPr txBox="1"/>
          <p:nvPr/>
        </p:nvSpPr>
        <p:spPr>
          <a:xfrm>
            <a:off x="735750" y="1226925"/>
            <a:ext cx="8030100" cy="2253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Qualitative data can be separated into to sub group:.</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Discrete</a:t>
            </a:r>
            <a:r>
              <a:rPr b="1" i="0" lang="en" sz="1800" u="none" cap="none" strike="noStrike">
                <a:solidFill>
                  <a:schemeClr val="lt1"/>
                </a:solidFill>
                <a:latin typeface="Inter SemiBold"/>
                <a:ea typeface="Inter SemiBold"/>
                <a:cs typeface="Inter SemiBold"/>
                <a:sym typeface="Inter SemiBold"/>
              </a:rPr>
              <a:t>-if it is the result of counting like the number of students of a given ethnic group in a class or the number of books in a shelf</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Continuous</a:t>
            </a:r>
            <a:r>
              <a:rPr b="1" i="0" lang="en" sz="1800" u="none" cap="none" strike="noStrike">
                <a:solidFill>
                  <a:schemeClr val="lt1"/>
                </a:solidFill>
                <a:latin typeface="Inter SemiBold"/>
                <a:ea typeface="Inter SemiBold"/>
                <a:cs typeface="Inter SemiBold"/>
                <a:sym typeface="Inter SemiBold"/>
              </a:rPr>
              <a:t>-if it is a result of measuring distance travelled or weight of the luggage.</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91" name="Shape 91"/>
        <p:cNvGrpSpPr/>
        <p:nvPr/>
      </p:nvGrpSpPr>
      <p:grpSpPr>
        <a:xfrm>
          <a:off x="0" y="0"/>
          <a:ext cx="0" cy="0"/>
          <a:chOff x="0" y="0"/>
          <a:chExt cx="0" cy="0"/>
        </a:xfrm>
      </p:grpSpPr>
      <p:pic>
        <p:nvPicPr>
          <p:cNvPr id="92" name="Google Shape;92;g20ee4cfdce3_0_3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93" name="Google Shape;93;g20ee4cfdce3_0_3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94" name="Google Shape;94;g20ee4cfdce3_0_3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95" name="Google Shape;95;g20ee4cfdce3_0_30"/>
          <p:cNvSpPr txBox="1"/>
          <p:nvPr/>
        </p:nvSpPr>
        <p:spPr>
          <a:xfrm>
            <a:off x="916375" y="4758075"/>
            <a:ext cx="767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rPr>
              <a:t>Source:</a:t>
            </a:r>
            <a:r>
              <a:rPr lang="en" sz="800"/>
              <a:t> </a:t>
            </a:r>
            <a:r>
              <a:rPr lang="en" sz="800" u="sng">
                <a:solidFill>
                  <a:schemeClr val="hlink"/>
                </a:solidFill>
                <a:hlinkClick r:id="rId6"/>
              </a:rPr>
              <a:t>https://www.intellspot.com/unsupervised-vs-supervised-learning/</a:t>
            </a:r>
            <a:endParaRPr sz="800"/>
          </a:p>
        </p:txBody>
      </p:sp>
      <p:pic>
        <p:nvPicPr>
          <p:cNvPr id="96" name="Google Shape;96;g20ee4cfdce3_0_30"/>
          <p:cNvPicPr preferRelativeResize="0"/>
          <p:nvPr/>
        </p:nvPicPr>
        <p:blipFill>
          <a:blip r:embed="rId7">
            <a:alphaModFix/>
          </a:blip>
          <a:stretch>
            <a:fillRect/>
          </a:stretch>
        </p:blipFill>
        <p:spPr>
          <a:xfrm>
            <a:off x="1175182" y="435775"/>
            <a:ext cx="6793650" cy="427194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42" name="Shape 542"/>
        <p:cNvGrpSpPr/>
        <p:nvPr/>
      </p:nvGrpSpPr>
      <p:grpSpPr>
        <a:xfrm>
          <a:off x="0" y="0"/>
          <a:ext cx="0" cy="0"/>
          <a:chOff x="0" y="0"/>
          <a:chExt cx="0" cy="0"/>
        </a:xfrm>
      </p:grpSpPr>
      <p:pic>
        <p:nvPicPr>
          <p:cNvPr id="543" name="Google Shape;543;g26cbf0671943e187_56"/>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44" name="Google Shape;544;g26cbf0671943e187_56"/>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45" name="Google Shape;545;g26cbf0671943e187_5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46" name="Google Shape;546;g26cbf0671943e187_56"/>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547" name="Google Shape;547;g26cbf0671943e187_56"/>
          <p:cNvSpPr txBox="1"/>
          <p:nvPr/>
        </p:nvSpPr>
        <p:spPr>
          <a:xfrm>
            <a:off x="350700" y="449575"/>
            <a:ext cx="75501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i="0" lang="en" sz="4100" u="none" cap="none" strike="noStrike">
                <a:solidFill>
                  <a:schemeClr val="lt1"/>
                </a:solidFill>
                <a:latin typeface="Arial"/>
                <a:ea typeface="Arial"/>
                <a:cs typeface="Arial"/>
                <a:sym typeface="Arial"/>
              </a:rPr>
              <a:t>Univariate analysis</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
        <p:nvSpPr>
          <p:cNvPr id="548" name="Google Shape;548;g26cbf0671943e187_56"/>
          <p:cNvSpPr txBox="1"/>
          <p:nvPr/>
        </p:nvSpPr>
        <p:spPr>
          <a:xfrm>
            <a:off x="916375" y="1439275"/>
            <a:ext cx="7672500" cy="3494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Univariate analysis deals with exploring variables individually. This also depends on the type of the variable.</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Continuous variables</a:t>
            </a:r>
            <a:r>
              <a:rPr b="1" i="0" lang="en" sz="1800" u="none" cap="none" strike="noStrike">
                <a:solidFill>
                  <a:schemeClr val="lt1"/>
                </a:solidFill>
                <a:latin typeface="Inter SemiBold"/>
                <a:ea typeface="Inter SemiBold"/>
                <a:cs typeface="Inter SemiBold"/>
                <a:sym typeface="Inter SemiBold"/>
              </a:rPr>
              <a:t> -find the central tendency and spread of the data for the variable. Visualisation techniques, such as histograms and  box plots would work well for this.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Categorical variables</a:t>
            </a:r>
            <a:r>
              <a:rPr b="1" i="0" lang="en" sz="1800" u="none" cap="none" strike="noStrike">
                <a:solidFill>
                  <a:schemeClr val="lt1"/>
                </a:solidFill>
                <a:latin typeface="Inter SemiBold"/>
                <a:ea typeface="Inter SemiBold"/>
                <a:cs typeface="Inter SemiBold"/>
                <a:sym typeface="Inter SemiBold"/>
              </a:rPr>
              <a:t>-frequency tables can be used to understand distribution of each variable. Visualisation techniques, such as  bar plot or  pie chart would work well for this. </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52" name="Shape 552"/>
        <p:cNvGrpSpPr/>
        <p:nvPr/>
      </p:nvGrpSpPr>
      <p:grpSpPr>
        <a:xfrm>
          <a:off x="0" y="0"/>
          <a:ext cx="0" cy="0"/>
          <a:chOff x="0" y="0"/>
          <a:chExt cx="0" cy="0"/>
        </a:xfrm>
      </p:grpSpPr>
      <p:pic>
        <p:nvPicPr>
          <p:cNvPr id="553" name="Google Shape;553;g26cbf0671943e187_64"/>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54" name="Google Shape;554;g26cbf0671943e187_64"/>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55" name="Google Shape;555;g26cbf0671943e187_6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56" name="Google Shape;556;g26cbf0671943e187_64"/>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557" name="Google Shape;557;g26cbf0671943e187_64"/>
          <p:cNvSpPr txBox="1"/>
          <p:nvPr/>
        </p:nvSpPr>
        <p:spPr>
          <a:xfrm>
            <a:off x="308678" y="-419225"/>
            <a:ext cx="46929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Bivariate Analysis</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
        <p:nvSpPr>
          <p:cNvPr id="558" name="Google Shape;558;g26cbf0671943e187_64"/>
          <p:cNvSpPr txBox="1"/>
          <p:nvPr/>
        </p:nvSpPr>
        <p:spPr>
          <a:xfrm>
            <a:off x="916375" y="969925"/>
            <a:ext cx="7672500" cy="390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Bivariate analysis deals with exploring relationships between two variables. Different techniques are used depending on the types of variables being explored.</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Both continuous variables</a:t>
            </a:r>
            <a:r>
              <a:rPr b="1" i="0" lang="en" sz="1800" u="none" cap="none" strike="noStrike">
                <a:solidFill>
                  <a:schemeClr val="lt1"/>
                </a:solidFill>
                <a:latin typeface="Inter SemiBold"/>
                <a:ea typeface="Inter SemiBold"/>
                <a:cs typeface="Inter SemiBold"/>
                <a:sym typeface="Inter SemiBold"/>
              </a:rPr>
              <a:t>-visualisation techniques, such as scatter plots would work well for this.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Both categorical variables</a:t>
            </a:r>
            <a:r>
              <a:rPr b="1" i="0" lang="en" sz="1800" u="none" cap="none" strike="noStrike">
                <a:solidFill>
                  <a:schemeClr val="lt1"/>
                </a:solidFill>
                <a:latin typeface="Inter SemiBold"/>
                <a:ea typeface="Inter SemiBold"/>
                <a:cs typeface="Inter SemiBold"/>
                <a:sym typeface="Inter SemiBold"/>
              </a:rPr>
              <a:t>-visualisation techniques, such as two-way tables, or stacked column charts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Categorical and continuous variable</a:t>
            </a:r>
            <a:r>
              <a:rPr b="1" i="0" lang="en" sz="1800" u="none" cap="none" strike="noStrike">
                <a:solidFill>
                  <a:schemeClr val="lt1"/>
                </a:solidFill>
                <a:latin typeface="Inter SemiBold"/>
                <a:ea typeface="Inter SemiBold"/>
                <a:cs typeface="Inter SemiBold"/>
                <a:sym typeface="Inter SemiBold"/>
              </a:rPr>
              <a:t>-visualisation techniques, such as box plots for each level of categorical variables.</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62" name="Shape 562"/>
        <p:cNvGrpSpPr/>
        <p:nvPr/>
      </p:nvGrpSpPr>
      <p:grpSpPr>
        <a:xfrm>
          <a:off x="0" y="0"/>
          <a:ext cx="0" cy="0"/>
          <a:chOff x="0" y="0"/>
          <a:chExt cx="0" cy="0"/>
        </a:xfrm>
      </p:grpSpPr>
      <p:pic>
        <p:nvPicPr>
          <p:cNvPr id="563" name="Google Shape;563;g26cbf0671943e187_72"/>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64" name="Google Shape;564;g26cbf0671943e187_72"/>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65" name="Google Shape;565;g26cbf0671943e187_72"/>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66" name="Google Shape;566;g26cbf0671943e187_72"/>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567" name="Google Shape;567;g26cbf0671943e187_72"/>
          <p:cNvSpPr txBox="1"/>
          <p:nvPr/>
        </p:nvSpPr>
        <p:spPr>
          <a:xfrm>
            <a:off x="350700" y="449575"/>
            <a:ext cx="46929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i="0" lang="en" sz="4100" u="none" cap="none" strike="noStrike">
                <a:solidFill>
                  <a:schemeClr val="lt1"/>
                </a:solidFill>
                <a:latin typeface="Arial"/>
                <a:ea typeface="Arial"/>
                <a:cs typeface="Arial"/>
                <a:sym typeface="Arial"/>
              </a:rPr>
              <a:t>Missing values</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sp>
        <p:nvSpPr>
          <p:cNvPr id="568" name="Google Shape;568;g26cbf0671943e187_72"/>
          <p:cNvSpPr txBox="1"/>
          <p:nvPr/>
        </p:nvSpPr>
        <p:spPr>
          <a:xfrm>
            <a:off x="1048675" y="2128425"/>
            <a:ext cx="7672500" cy="183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Identifying missing values - </a:t>
            </a:r>
            <a:r>
              <a:rPr b="1" i="0" lang="en" sz="1800" u="none" cap="none" strike="noStrike">
                <a:solidFill>
                  <a:schemeClr val="lt1"/>
                </a:solidFill>
                <a:latin typeface="Inter SemiBold"/>
                <a:ea typeface="Inter SemiBold"/>
                <a:cs typeface="Inter SemiBold"/>
                <a:sym typeface="Inter SemiBold"/>
              </a:rPr>
              <a:t>you can use the pandas data frames following functions to achieve this.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pandas.Dataframe.isna</a:t>
            </a:r>
            <a:endParaRPr b="1" i="0" sz="18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72" name="Shape 572"/>
        <p:cNvGrpSpPr/>
        <p:nvPr/>
      </p:nvGrpSpPr>
      <p:grpSpPr>
        <a:xfrm>
          <a:off x="0" y="0"/>
          <a:ext cx="0" cy="0"/>
          <a:chOff x="0" y="0"/>
          <a:chExt cx="0" cy="0"/>
        </a:xfrm>
      </p:grpSpPr>
      <p:pic>
        <p:nvPicPr>
          <p:cNvPr id="573" name="Google Shape;573;g26cbf0671943e187_80"/>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74" name="Google Shape;574;g26cbf0671943e187_80"/>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75" name="Google Shape;575;g26cbf0671943e187_80"/>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76" name="Google Shape;576;g26cbf0671943e187_80"/>
          <p:cNvSpPr txBox="1"/>
          <p:nvPr/>
        </p:nvSpPr>
        <p:spPr>
          <a:xfrm>
            <a:off x="916375" y="1363615"/>
            <a:ext cx="7672500" cy="3907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Remove rows with missing values.</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Remove the entire column with missing values.</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Set the values to meaningful value like zero mean median.</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You can use the pandas data frames functions to achieve this.</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pandas.Dataframe.dropna</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 pandas.Dataframe.drop</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 pandas.Dataframe.fillna</a:t>
            </a:r>
            <a:endParaRPr b="1" i="0" sz="1800" u="none" cap="none" strike="noStrike">
              <a:solidFill>
                <a:schemeClr val="lt1"/>
              </a:solidFill>
              <a:latin typeface="Inter SemiBold"/>
              <a:ea typeface="Inter SemiBold"/>
              <a:cs typeface="Inter SemiBold"/>
              <a:sym typeface="Inter SemiBold"/>
            </a:endParaRPr>
          </a:p>
          <a:p>
            <a:pPr indent="-342900" lvl="0" marL="457200" marR="0" rtl="0" algn="l">
              <a:lnSpc>
                <a:spcPct val="150000"/>
              </a:lnSpc>
              <a:spcBef>
                <a:spcPts val="0"/>
              </a:spcBef>
              <a:spcAft>
                <a:spcPts val="0"/>
              </a:spcAft>
              <a:buClr>
                <a:schemeClr val="lt1"/>
              </a:buClr>
              <a:buSzPts val="1800"/>
              <a:buFont typeface="Inter SemiBold"/>
              <a:buChar char="●"/>
            </a:pPr>
            <a:r>
              <a:rPr b="1" i="0" lang="en" sz="1800" u="none" cap="none" strike="noStrike">
                <a:solidFill>
                  <a:schemeClr val="lt1"/>
                </a:solidFill>
                <a:latin typeface="Inter SemiBold"/>
                <a:ea typeface="Inter SemiBold"/>
                <a:cs typeface="Inter SemiBold"/>
                <a:sym typeface="Inter SemiBold"/>
              </a:rPr>
              <a:t> Imputation of missing values</a:t>
            </a:r>
            <a:endParaRPr b="1" i="0" sz="1800" u="none" cap="none" strike="noStrike">
              <a:solidFill>
                <a:schemeClr val="lt1"/>
              </a:solidFill>
              <a:latin typeface="Inter SemiBold"/>
              <a:ea typeface="Inter SemiBold"/>
              <a:cs typeface="Inter SemiBold"/>
              <a:sym typeface="Inter SemiBold"/>
            </a:endParaRPr>
          </a:p>
        </p:txBody>
      </p:sp>
      <p:sp>
        <p:nvSpPr>
          <p:cNvPr id="577" name="Google Shape;577;g26cbf0671943e187_80"/>
          <p:cNvSpPr txBox="1"/>
          <p:nvPr/>
        </p:nvSpPr>
        <p:spPr>
          <a:xfrm>
            <a:off x="417920" y="-191200"/>
            <a:ext cx="67938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To take care of missing values</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81" name="Shape 581"/>
        <p:cNvGrpSpPr/>
        <p:nvPr/>
      </p:nvGrpSpPr>
      <p:grpSpPr>
        <a:xfrm>
          <a:off x="0" y="0"/>
          <a:ext cx="0" cy="0"/>
          <a:chOff x="0" y="0"/>
          <a:chExt cx="0" cy="0"/>
        </a:xfrm>
      </p:grpSpPr>
      <p:pic>
        <p:nvPicPr>
          <p:cNvPr id="582" name="Google Shape;582;g26cbf0671943e187_8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83" name="Google Shape;583;g26cbf0671943e187_8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84" name="Google Shape;584;g26cbf0671943e187_8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85" name="Google Shape;585;g26cbf0671943e187_88"/>
          <p:cNvSpPr txBox="1"/>
          <p:nvPr/>
        </p:nvSpPr>
        <p:spPr>
          <a:xfrm>
            <a:off x="916375" y="1556937"/>
            <a:ext cx="7672500" cy="266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sng" cap="none" strike="noStrike">
                <a:solidFill>
                  <a:schemeClr val="lt1"/>
                </a:solidFill>
                <a:latin typeface="Inter SemiBold"/>
                <a:ea typeface="Inter SemiBold"/>
                <a:cs typeface="Inter SemiBold"/>
                <a:sym typeface="Inter SemiBold"/>
              </a:rPr>
              <a:t>Standardise</a:t>
            </a:r>
            <a:endParaRPr b="1" i="0" sz="1800" u="sng"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Standard Gaussian distribution with a mean of 0 and standard deviation of 1</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Modules: StandardScalar (from scikit learn)</a:t>
            </a:r>
            <a:endParaRPr b="1" i="0" sz="1800" u="none" cap="none" strike="noStrike">
              <a:solidFill>
                <a:schemeClr val="lt1"/>
              </a:solidFill>
              <a:latin typeface="Inter SemiBold"/>
              <a:ea typeface="Inter SemiBold"/>
              <a:cs typeface="Inter SemiBold"/>
              <a:sym typeface="Inter SemiBold"/>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586" name="Google Shape;586;g26cbf0671943e187_88"/>
          <p:cNvSpPr txBox="1"/>
          <p:nvPr/>
        </p:nvSpPr>
        <p:spPr>
          <a:xfrm>
            <a:off x="342296" y="-191200"/>
            <a:ext cx="46929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FFFFFF"/>
                </a:solidFill>
                <a:latin typeface="Fjalla One"/>
                <a:ea typeface="Fjalla One"/>
                <a:cs typeface="Fjalla One"/>
                <a:sym typeface="Fjalla One"/>
              </a:rPr>
              <a:t>Feature Scaling</a:t>
            </a:r>
            <a:endParaRPr b="1" i="0" sz="3400" u="none" cap="none" strike="noStrike">
              <a:solidFill>
                <a:srgbClr val="FFFFFF"/>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FFFFFF"/>
              </a:solidFill>
              <a:latin typeface="Fjalla One"/>
              <a:ea typeface="Fjalla One"/>
              <a:cs typeface="Fjalla One"/>
              <a:sym typeface="Fjalla On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590" name="Shape 590"/>
        <p:cNvGrpSpPr/>
        <p:nvPr/>
      </p:nvGrpSpPr>
      <p:grpSpPr>
        <a:xfrm>
          <a:off x="0" y="0"/>
          <a:ext cx="0" cy="0"/>
          <a:chOff x="0" y="0"/>
          <a:chExt cx="0" cy="0"/>
        </a:xfrm>
      </p:grpSpPr>
      <p:pic>
        <p:nvPicPr>
          <p:cNvPr id="591" name="Google Shape;591;g26cbf0671943e187_96"/>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592" name="Google Shape;592;g26cbf0671943e187_96"/>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593" name="Google Shape;593;g26cbf0671943e187_9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594" name="Google Shape;594;g26cbf0671943e187_96"/>
          <p:cNvSpPr txBox="1"/>
          <p:nvPr/>
        </p:nvSpPr>
        <p:spPr>
          <a:xfrm>
            <a:off x="1840450" y="1308575"/>
            <a:ext cx="6748500" cy="598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lt1"/>
                </a:solidFill>
                <a:latin typeface="Inter SemiBold"/>
                <a:ea typeface="Inter SemiBold"/>
                <a:cs typeface="Inter SemiBold"/>
                <a:sym typeface="Inter SemiBold"/>
              </a:rPr>
              <a:t>Pandas get_dummies</a:t>
            </a:r>
            <a:endParaRPr b="1" i="0" sz="1800" u="none" cap="none" strike="noStrike">
              <a:solidFill>
                <a:schemeClr val="lt1"/>
              </a:solidFill>
              <a:latin typeface="Inter SemiBold"/>
              <a:ea typeface="Inter SemiBold"/>
              <a:cs typeface="Inter SemiBold"/>
              <a:sym typeface="Inter SemiBold"/>
            </a:endParaRPr>
          </a:p>
        </p:txBody>
      </p:sp>
      <p:sp>
        <p:nvSpPr>
          <p:cNvPr id="595" name="Google Shape;595;g26cbf0671943e187_96"/>
          <p:cNvSpPr txBox="1"/>
          <p:nvPr/>
        </p:nvSpPr>
        <p:spPr>
          <a:xfrm>
            <a:off x="364500" y="78150"/>
            <a:ext cx="84150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rPr b="1" i="0" lang="en" sz="4100" u="none" cap="none" strike="noStrike">
                <a:solidFill>
                  <a:schemeClr val="lt1"/>
                </a:solidFill>
                <a:latin typeface="Arial"/>
                <a:ea typeface="Arial"/>
                <a:cs typeface="Arial"/>
                <a:sym typeface="Arial"/>
              </a:rPr>
              <a:t>Handling Text and Categorical Data</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pic>
        <p:nvPicPr>
          <p:cNvPr id="596" name="Google Shape;596;g26cbf0671943e187_96"/>
          <p:cNvPicPr preferRelativeResize="0"/>
          <p:nvPr/>
        </p:nvPicPr>
        <p:blipFill rotWithShape="1">
          <a:blip r:embed="rId6">
            <a:alphaModFix/>
          </a:blip>
          <a:srcRect b="0" l="0" r="0" t="0"/>
          <a:stretch/>
        </p:blipFill>
        <p:spPr>
          <a:xfrm>
            <a:off x="778916" y="1458540"/>
            <a:ext cx="7586175" cy="379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00" name="Shape 100"/>
        <p:cNvGrpSpPr/>
        <p:nvPr/>
      </p:nvGrpSpPr>
      <p:grpSpPr>
        <a:xfrm>
          <a:off x="0" y="0"/>
          <a:ext cx="0" cy="0"/>
          <a:chOff x="0" y="0"/>
          <a:chExt cx="0" cy="0"/>
        </a:xfrm>
      </p:grpSpPr>
      <p:pic>
        <p:nvPicPr>
          <p:cNvPr id="101" name="Google Shape;101;g20ee4cfdce3_0_4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02" name="Google Shape;102;g20ee4cfdce3_0_4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03" name="Google Shape;103;g20ee4cfdce3_0_4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04" name="Google Shape;104;g20ee4cfdce3_0_48"/>
          <p:cNvSpPr txBox="1"/>
          <p:nvPr/>
        </p:nvSpPr>
        <p:spPr>
          <a:xfrm>
            <a:off x="1048675" y="1439275"/>
            <a:ext cx="7672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05" name="Google Shape;105;g20ee4cfdce3_0_48"/>
          <p:cNvSpPr txBox="1"/>
          <p:nvPr/>
        </p:nvSpPr>
        <p:spPr>
          <a:xfrm>
            <a:off x="350700" y="449575"/>
            <a:ext cx="8370600" cy="450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lang="en" sz="3400">
                <a:solidFill>
                  <a:srgbClr val="FFFFFF"/>
                </a:solidFill>
              </a:rPr>
              <a:t>Recapping back</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 sz="1900" u="sng" cap="none" strike="noStrike">
                <a:solidFill>
                  <a:srgbClr val="FFFFFF"/>
                </a:solidFill>
                <a:latin typeface="Arial"/>
                <a:ea typeface="Arial"/>
                <a:cs typeface="Arial"/>
                <a:sym typeface="Arial"/>
              </a:rPr>
              <a:t>Supervised learning</a:t>
            </a:r>
            <a:r>
              <a:rPr b="0" i="0" lang="en" sz="1900" u="none" cap="none" strike="noStrike">
                <a:solidFill>
                  <a:srgbClr val="FFFFFF"/>
                </a:solidFill>
                <a:latin typeface="Arial"/>
                <a:ea typeface="Arial"/>
                <a:cs typeface="Arial"/>
                <a:sym typeface="Arial"/>
              </a:rPr>
              <a:t>: In this type of learning, the algorithm is trained on labeled data, meaning that the data is already categorized or classified. The algorithm learns to make predictions or decisions based on the patterns it identifies in the labeled data.</a:t>
            </a:r>
            <a:endParaRPr b="0" i="0" sz="1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 sz="1900" u="sng" cap="none" strike="noStrike">
                <a:solidFill>
                  <a:srgbClr val="FFFFFF"/>
                </a:solidFill>
                <a:latin typeface="Arial"/>
                <a:ea typeface="Arial"/>
                <a:cs typeface="Arial"/>
                <a:sym typeface="Arial"/>
              </a:rPr>
              <a:t>Unsupervised learning</a:t>
            </a:r>
            <a:r>
              <a:rPr b="0" i="0" lang="en" sz="1900" u="none" cap="none" strike="noStrike">
                <a:solidFill>
                  <a:srgbClr val="FFFFFF"/>
                </a:solidFill>
                <a:latin typeface="Arial"/>
                <a:ea typeface="Arial"/>
                <a:cs typeface="Arial"/>
                <a:sym typeface="Arial"/>
              </a:rPr>
              <a:t>: In this type of learning, the algorithm is trained on unlabeled data, meaning that the data is not categorized or classified. The algorithm learns to identify patterns and relationships in the data without any prior knowledge of what the data represents.</a:t>
            </a:r>
            <a:endParaRPr b="0" i="0" sz="1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 sz="1900" u="sng" cap="none" strike="noStrike">
                <a:solidFill>
                  <a:srgbClr val="FFFFFF"/>
                </a:solidFill>
                <a:latin typeface="Arial"/>
                <a:ea typeface="Arial"/>
                <a:cs typeface="Arial"/>
                <a:sym typeface="Arial"/>
              </a:rPr>
              <a:t>Reinforcement learning</a:t>
            </a:r>
            <a:r>
              <a:rPr b="0" i="0" lang="en" sz="1900" u="none" cap="none" strike="noStrike">
                <a:solidFill>
                  <a:srgbClr val="FFFFFF"/>
                </a:solidFill>
                <a:latin typeface="Arial"/>
                <a:ea typeface="Arial"/>
                <a:cs typeface="Arial"/>
                <a:sym typeface="Arial"/>
              </a:rPr>
              <a:t>: In this type of learning, the algorithm learns by interacting with an environment and receiving feedback in the form of rewards or penalties. The algorithm learns to make decisions that maximize the reward it receives over time.</a:t>
            </a:r>
            <a:endParaRPr b="0" i="0" sz="19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09" name="Shape 109"/>
        <p:cNvGrpSpPr/>
        <p:nvPr/>
      </p:nvGrpSpPr>
      <p:grpSpPr>
        <a:xfrm>
          <a:off x="0" y="0"/>
          <a:ext cx="0" cy="0"/>
          <a:chOff x="0" y="0"/>
          <a:chExt cx="0" cy="0"/>
        </a:xfrm>
      </p:grpSpPr>
      <p:pic>
        <p:nvPicPr>
          <p:cNvPr id="110" name="Google Shape;110;g26cbf0671943e187_128"/>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11" name="Google Shape;111;g26cbf0671943e187_128"/>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12" name="Google Shape;112;g26cbf0671943e187_128"/>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13" name="Google Shape;113;g26cbf0671943e187_128"/>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14" name="Google Shape;114;g26cbf0671943e187_128"/>
          <p:cNvSpPr txBox="1"/>
          <p:nvPr/>
        </p:nvSpPr>
        <p:spPr>
          <a:xfrm>
            <a:off x="735744" y="263466"/>
            <a:ext cx="7672500" cy="481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rgbClr val="FFFFFF"/>
                </a:solidFill>
                <a:latin typeface="Arial"/>
                <a:ea typeface="Arial"/>
                <a:cs typeface="Arial"/>
                <a:sym typeface="Arial"/>
              </a:rPr>
              <a:t>Applications of machine learning:</a:t>
            </a:r>
            <a:endParaRPr b="1" i="0" sz="3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rPr lang="en" sz="1800">
                <a:solidFill>
                  <a:srgbClr val="FFFFFF"/>
                </a:solidFill>
              </a:rPr>
              <a:t>Machine learning has a wide range of applications across industries, including healthcare, finance, and transportation. In healthcare, machine learning can be used to diagnose diseases, predict patient outcomes, and develop new treatments. In finance, machine learning can be used for fraud detection and risk management. In transportation, machine learning can be used to optimize routes and improve safety.</a:t>
            </a:r>
            <a:endParaRPr sz="1800">
              <a:solidFill>
                <a:srgbClr val="FFFFFF"/>
              </a:solidFill>
            </a:endParaRPr>
          </a:p>
          <a:p>
            <a:pPr indent="0" lvl="0" marL="0" rtl="0" algn="l">
              <a:lnSpc>
                <a:spcPct val="115000"/>
              </a:lnSpc>
              <a:spcBef>
                <a:spcPts val="1200"/>
              </a:spcBef>
              <a:spcAft>
                <a:spcPts val="1200"/>
              </a:spcAft>
              <a:buNone/>
            </a:pPr>
            <a:r>
              <a:rPr lang="en" sz="1800">
                <a:solidFill>
                  <a:srgbClr val="FFFFFF"/>
                </a:solidFill>
              </a:rPr>
              <a:t>One of the most exciting applications of machine learning is in the field of autonomous vehicles. Machine learning algorithms can be used to analyze sensor data and make decisions about how to navigate the vehicle, making it possible for cars to drive themselves safely and efficiently.</a:t>
            </a:r>
            <a:endParaRPr sz="1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18" name="Shape 118"/>
        <p:cNvGrpSpPr/>
        <p:nvPr/>
      </p:nvGrpSpPr>
      <p:grpSpPr>
        <a:xfrm>
          <a:off x="0" y="0"/>
          <a:ext cx="0" cy="0"/>
          <a:chOff x="0" y="0"/>
          <a:chExt cx="0" cy="0"/>
        </a:xfrm>
      </p:grpSpPr>
      <p:pic>
        <p:nvPicPr>
          <p:cNvPr id="119" name="Google Shape;119;g26cbf0671943e187_184"/>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20" name="Google Shape;120;g26cbf0671943e187_184"/>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21" name="Google Shape;121;g26cbf0671943e187_184"/>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22" name="Google Shape;122;g26cbf0671943e187_184"/>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23" name="Google Shape;123;g26cbf0671943e187_184"/>
          <p:cNvSpPr txBox="1"/>
          <p:nvPr/>
        </p:nvSpPr>
        <p:spPr>
          <a:xfrm>
            <a:off x="350700" y="449575"/>
            <a:ext cx="4692900" cy="188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100"/>
              <a:buFont typeface="Arial"/>
              <a:buNone/>
            </a:pPr>
            <a:r>
              <a:t/>
            </a:r>
            <a:endParaRPr b="1" i="0" sz="4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Fjalla One"/>
              <a:ea typeface="Fjalla One"/>
              <a:cs typeface="Fjalla One"/>
              <a:sym typeface="Fjalla One"/>
            </a:endParaRPr>
          </a:p>
        </p:txBody>
      </p:sp>
      <p:pic>
        <p:nvPicPr>
          <p:cNvPr id="124" name="Google Shape;124;g26cbf0671943e187_184"/>
          <p:cNvPicPr preferRelativeResize="0"/>
          <p:nvPr/>
        </p:nvPicPr>
        <p:blipFill>
          <a:blip r:embed="rId6">
            <a:alphaModFix/>
          </a:blip>
          <a:stretch>
            <a:fillRect/>
          </a:stretch>
        </p:blipFill>
        <p:spPr>
          <a:xfrm>
            <a:off x="1359638" y="463263"/>
            <a:ext cx="5994975" cy="421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3B"/>
        </a:solidFill>
      </p:bgPr>
    </p:bg>
    <p:spTree>
      <p:nvGrpSpPr>
        <p:cNvPr id="128" name="Shape 128"/>
        <p:cNvGrpSpPr/>
        <p:nvPr/>
      </p:nvGrpSpPr>
      <p:grpSpPr>
        <a:xfrm>
          <a:off x="0" y="0"/>
          <a:ext cx="0" cy="0"/>
          <a:chOff x="0" y="0"/>
          <a:chExt cx="0" cy="0"/>
        </a:xfrm>
      </p:grpSpPr>
      <p:pic>
        <p:nvPicPr>
          <p:cNvPr id="129" name="Google Shape;129;g26cbf0671943e187_136"/>
          <p:cNvPicPr preferRelativeResize="0"/>
          <p:nvPr/>
        </p:nvPicPr>
        <p:blipFill rotWithShape="1">
          <a:blip r:embed="rId3">
            <a:alphaModFix/>
          </a:blip>
          <a:srcRect b="0" l="0" r="0" t="0"/>
          <a:stretch/>
        </p:blipFill>
        <p:spPr>
          <a:xfrm rot="720615">
            <a:off x="-308325" y="2834025"/>
            <a:ext cx="1974947" cy="2487726"/>
          </a:xfrm>
          <a:prstGeom prst="rect">
            <a:avLst/>
          </a:prstGeom>
          <a:noFill/>
          <a:ln>
            <a:noFill/>
          </a:ln>
        </p:spPr>
      </p:pic>
      <p:pic>
        <p:nvPicPr>
          <p:cNvPr id="130" name="Google Shape;130;g26cbf0671943e187_136"/>
          <p:cNvPicPr preferRelativeResize="0"/>
          <p:nvPr/>
        </p:nvPicPr>
        <p:blipFill rotWithShape="1">
          <a:blip r:embed="rId4">
            <a:alphaModFix/>
          </a:blip>
          <a:srcRect b="0" l="0" r="0" t="0"/>
          <a:stretch/>
        </p:blipFill>
        <p:spPr>
          <a:xfrm rot="-254847">
            <a:off x="6675657" y="-95600"/>
            <a:ext cx="2679769" cy="2655775"/>
          </a:xfrm>
          <a:prstGeom prst="rect">
            <a:avLst/>
          </a:prstGeom>
          <a:noFill/>
          <a:ln>
            <a:noFill/>
          </a:ln>
        </p:spPr>
      </p:pic>
      <p:pic>
        <p:nvPicPr>
          <p:cNvPr id="131" name="Google Shape;131;g26cbf0671943e187_136"/>
          <p:cNvPicPr preferRelativeResize="0"/>
          <p:nvPr/>
        </p:nvPicPr>
        <p:blipFill rotWithShape="1">
          <a:blip r:embed="rId5">
            <a:alphaModFix/>
          </a:blip>
          <a:srcRect b="0" l="0" r="0" t="0"/>
          <a:stretch/>
        </p:blipFill>
        <p:spPr>
          <a:xfrm>
            <a:off x="8588876" y="4477525"/>
            <a:ext cx="176824" cy="400200"/>
          </a:xfrm>
          <a:prstGeom prst="rect">
            <a:avLst/>
          </a:prstGeom>
          <a:noFill/>
          <a:ln>
            <a:noFill/>
          </a:ln>
        </p:spPr>
      </p:pic>
      <p:sp>
        <p:nvSpPr>
          <p:cNvPr id="132" name="Google Shape;132;g26cbf0671943e187_136"/>
          <p:cNvSpPr txBox="1"/>
          <p:nvPr/>
        </p:nvSpPr>
        <p:spPr>
          <a:xfrm>
            <a:off x="1048675" y="1439275"/>
            <a:ext cx="7672500" cy="606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chemeClr val="lt1"/>
              </a:solidFill>
              <a:latin typeface="Inter SemiBold"/>
              <a:ea typeface="Inter SemiBold"/>
              <a:cs typeface="Inter SemiBold"/>
              <a:sym typeface="Inter SemiBold"/>
            </a:endParaRPr>
          </a:p>
        </p:txBody>
      </p:sp>
      <p:sp>
        <p:nvSpPr>
          <p:cNvPr id="133" name="Google Shape;133;g26cbf0671943e187_136"/>
          <p:cNvSpPr txBox="1"/>
          <p:nvPr/>
        </p:nvSpPr>
        <p:spPr>
          <a:xfrm>
            <a:off x="544001" y="1036350"/>
            <a:ext cx="75669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sng" cap="none" strike="noStrike">
                <a:solidFill>
                  <a:srgbClr val="FFFFFF"/>
                </a:solidFill>
                <a:latin typeface="Arial"/>
                <a:ea typeface="Arial"/>
                <a:cs typeface="Arial"/>
                <a:sym typeface="Arial"/>
              </a:rPr>
              <a:t>Supervised learning</a:t>
            </a:r>
            <a:r>
              <a:rPr b="0" i="0" lang="en" sz="1900" u="none" cap="none" strike="noStrike">
                <a:solidFill>
                  <a:srgbClr val="FFFFFF"/>
                </a:solidFill>
                <a:latin typeface="Arial"/>
                <a:ea typeface="Arial"/>
                <a:cs typeface="Arial"/>
                <a:sym typeface="Arial"/>
              </a:rPr>
              <a:t> is commonly used for tasks such as classification and regression. Classification involves predicting a categorical variable, such as whether an email is spam or not. Regression involves predicting a continuous variable, such as the price of a house based on its features.</a:t>
            </a:r>
            <a:endParaRPr b="0" i="0" sz="1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lang="en" sz="1900">
                <a:solidFill>
                  <a:srgbClr val="FFFFFF"/>
                </a:solidFill>
              </a:rPr>
              <a:t>E</a:t>
            </a:r>
            <a:r>
              <a:rPr b="0" i="0" lang="en" sz="1900" u="none" cap="none" strike="noStrike">
                <a:solidFill>
                  <a:srgbClr val="FFFFFF"/>
                </a:solidFill>
                <a:latin typeface="Arial"/>
                <a:ea typeface="Arial"/>
                <a:cs typeface="Arial"/>
                <a:sym typeface="Arial"/>
              </a:rPr>
              <a:t>xample, if we are trying to predict whether a patient has diabetes based on their age, weight, and blood sugar levels, the algorithm would learn how these features are related to the patient's diabetes status.</a:t>
            </a:r>
            <a:endParaRPr b="0" i="0" sz="19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A1A3B"/>
      </a:dk1>
      <a:lt1>
        <a:srgbClr val="FFFFFF"/>
      </a:lt1>
      <a:dk2>
        <a:srgbClr val="595959"/>
      </a:dk2>
      <a:lt2>
        <a:srgbClr val="EEEEEE"/>
      </a:lt2>
      <a:accent1>
        <a:srgbClr val="4451FF"/>
      </a:accent1>
      <a:accent2>
        <a:srgbClr val="7683FF"/>
      </a:accent2>
      <a:accent3>
        <a:srgbClr val="00EEE9"/>
      </a:accent3>
      <a:accent4>
        <a:srgbClr val="00E1F6"/>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