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nter SemiBold"/>
      <p:regular r:id="rId17"/>
      <p:bold r:id="rId18"/>
    </p:embeddedFont>
    <p:embeddedFont>
      <p:font typeface="Inter"/>
      <p:regular r:id="rId19"/>
      <p:bold r:id="rId20"/>
    </p:embeddedFont>
    <p:embeddedFont>
      <p:font typeface="Fjalla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WF0BkiOltGomNpFWChNDD0WWj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FjallaOne-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SemiBold-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Inter-regular.fntdata"/><Relationship Id="rId6" Type="http://schemas.openxmlformats.org/officeDocument/2006/relationships/notesMaster" Target="notesMasters/notesMaster1.xml"/><Relationship Id="rId18" Type="http://schemas.openxmlformats.org/officeDocument/2006/relationships/font" Target="fonts/InterSemiBo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7b8b1c84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d7b8b1c843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7b8b1c8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d7b8b1c843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7b8b1c84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d7b8b1c843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7b8b1c84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d7b8b1c843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next round of bootcamps begin next Monday 4 April! If you’re interested in signing up, you will need to complete your application by Friday 1 April.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strongly encourage those of you interested in pursuing a career in tech to join our April cohort. As you can see, we’ve provided a limited time offer for $29,999 to make it more accessible during these challenging covid times. We also have adjusted the timetable for lunch hour lectures, to allow those of you who are unable to quit your job to study and work at the same time.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will share further information at the end, including the application form.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mt="33000"/>
          </a:blip>
          <a:srcRect b="0" l="2747" r="-4591" t="5024"/>
          <a:stretch/>
        </p:blipFill>
        <p:spPr>
          <a:xfrm>
            <a:off x="-899300" y="1277350"/>
            <a:ext cx="10533751" cy="4061000"/>
          </a:xfrm>
          <a:prstGeom prst="rect">
            <a:avLst/>
          </a:prstGeom>
          <a:noFill/>
          <a:ln>
            <a:noFill/>
          </a:ln>
        </p:spPr>
      </p:pic>
      <p:pic>
        <p:nvPicPr>
          <p:cNvPr id="100" name="Google Shape;100;p1"/>
          <p:cNvPicPr preferRelativeResize="0"/>
          <p:nvPr/>
        </p:nvPicPr>
        <p:blipFill rotWithShape="1">
          <a:blip r:embed="rId4">
            <a:alphaModFix/>
          </a:blip>
          <a:srcRect b="0" l="0" r="0" t="0"/>
          <a:stretch/>
        </p:blipFill>
        <p:spPr>
          <a:xfrm>
            <a:off x="8853151" y="4618450"/>
            <a:ext cx="176824" cy="400200"/>
          </a:xfrm>
          <a:prstGeom prst="rect">
            <a:avLst/>
          </a:prstGeom>
          <a:noFill/>
          <a:ln>
            <a:noFill/>
          </a:ln>
        </p:spPr>
      </p:pic>
      <p:pic>
        <p:nvPicPr>
          <p:cNvPr id="101" name="Google Shape;101;p1"/>
          <p:cNvPicPr preferRelativeResize="0"/>
          <p:nvPr/>
        </p:nvPicPr>
        <p:blipFill rotWithShape="1">
          <a:blip r:embed="rId4">
            <a:alphaModFix/>
          </a:blip>
          <a:srcRect b="0" l="0" r="0" t="0"/>
          <a:stretch/>
        </p:blipFill>
        <p:spPr>
          <a:xfrm>
            <a:off x="484276" y="441150"/>
            <a:ext cx="176824" cy="400200"/>
          </a:xfrm>
          <a:prstGeom prst="rect">
            <a:avLst/>
          </a:prstGeom>
          <a:noFill/>
          <a:ln>
            <a:noFill/>
          </a:ln>
        </p:spPr>
      </p:pic>
      <p:sp>
        <p:nvSpPr>
          <p:cNvPr id="102" name="Google Shape;102;p1"/>
          <p:cNvSpPr txBox="1"/>
          <p:nvPr/>
        </p:nvSpPr>
        <p:spPr>
          <a:xfrm>
            <a:off x="661100" y="418075"/>
            <a:ext cx="143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Xccelerate.co</a:t>
            </a:r>
            <a:endParaRPr b="1" i="0" sz="1400" u="none" cap="none" strike="noStrike">
              <a:solidFill>
                <a:schemeClr val="lt1"/>
              </a:solidFill>
              <a:latin typeface="Arial"/>
              <a:ea typeface="Arial"/>
              <a:cs typeface="Arial"/>
              <a:sym typeface="Arial"/>
            </a:endParaRPr>
          </a:p>
        </p:txBody>
      </p:sp>
      <p:sp>
        <p:nvSpPr>
          <p:cNvPr id="103" name="Google Shape;103;p1"/>
          <p:cNvSpPr txBox="1"/>
          <p:nvPr/>
        </p:nvSpPr>
        <p:spPr>
          <a:xfrm>
            <a:off x="661100" y="1807625"/>
            <a:ext cx="210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Arial"/>
              <a:ea typeface="Arial"/>
              <a:cs typeface="Arial"/>
              <a:sym typeface="Arial"/>
            </a:endParaRPr>
          </a:p>
        </p:txBody>
      </p:sp>
      <p:sp>
        <p:nvSpPr>
          <p:cNvPr id="104" name="Google Shape;104;p1"/>
          <p:cNvSpPr txBox="1"/>
          <p:nvPr/>
        </p:nvSpPr>
        <p:spPr>
          <a:xfrm>
            <a:off x="549700" y="1936350"/>
            <a:ext cx="7227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lt1"/>
                </a:solidFill>
                <a:latin typeface="Arial"/>
                <a:ea typeface="Arial"/>
                <a:cs typeface="Arial"/>
                <a:sym typeface="Arial"/>
              </a:rPr>
              <a:t>Data Science - Tableau Part I </a:t>
            </a:r>
            <a:endParaRPr b="1" i="0" sz="1400" u="none" cap="none" strike="noStrike">
              <a:solidFill>
                <a:schemeClr val="lt1"/>
              </a:solidFill>
              <a:latin typeface="Arial"/>
              <a:ea typeface="Arial"/>
              <a:cs typeface="Arial"/>
              <a:sym typeface="Arial"/>
            </a:endParaRPr>
          </a:p>
        </p:txBody>
      </p:sp>
      <p:sp>
        <p:nvSpPr>
          <p:cNvPr id="105" name="Google Shape;105;p1"/>
          <p:cNvSpPr/>
          <p:nvPr/>
        </p:nvSpPr>
        <p:spPr>
          <a:xfrm>
            <a:off x="628825" y="3166263"/>
            <a:ext cx="3405900" cy="8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Topics Covered:</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Intro to Tableau</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en" sz="1300" u="none" cap="none" strike="noStrike">
                <a:solidFill>
                  <a:srgbClr val="000000"/>
                </a:solidFill>
                <a:latin typeface="Arial"/>
                <a:ea typeface="Arial"/>
                <a:cs typeface="Arial"/>
                <a:sym typeface="Arial"/>
              </a:rPr>
              <a:t>Tableau operations</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83" name="Shape 183"/>
        <p:cNvGrpSpPr/>
        <p:nvPr/>
      </p:nvGrpSpPr>
      <p:grpSpPr>
        <a:xfrm>
          <a:off x="0" y="0"/>
          <a:ext cx="0" cy="0"/>
          <a:chOff x="0" y="0"/>
          <a:chExt cx="0" cy="0"/>
        </a:xfrm>
      </p:grpSpPr>
      <p:pic>
        <p:nvPicPr>
          <p:cNvPr id="184" name="Google Shape;184;g1d7b8b1c843_1_37"/>
          <p:cNvPicPr preferRelativeResize="0"/>
          <p:nvPr/>
        </p:nvPicPr>
        <p:blipFill rotWithShape="1">
          <a:blip r:embed="rId3">
            <a:alphaModFix/>
          </a:blip>
          <a:srcRect b="0" l="0" r="0" t="0"/>
          <a:stretch/>
        </p:blipFill>
        <p:spPr>
          <a:xfrm>
            <a:off x="6891157" y="-313825"/>
            <a:ext cx="2679768" cy="2655775"/>
          </a:xfrm>
          <a:prstGeom prst="rect">
            <a:avLst/>
          </a:prstGeom>
          <a:noFill/>
          <a:ln>
            <a:noFill/>
          </a:ln>
        </p:spPr>
      </p:pic>
      <p:pic>
        <p:nvPicPr>
          <p:cNvPr id="185" name="Google Shape;185;g1d7b8b1c843_1_37"/>
          <p:cNvPicPr preferRelativeResize="0"/>
          <p:nvPr/>
        </p:nvPicPr>
        <p:blipFill rotWithShape="1">
          <a:blip r:embed="rId4">
            <a:alphaModFix/>
          </a:blip>
          <a:srcRect b="0" l="0" r="0" t="0"/>
          <a:stretch/>
        </p:blipFill>
        <p:spPr>
          <a:xfrm>
            <a:off x="8747426" y="4574425"/>
            <a:ext cx="176824" cy="400200"/>
          </a:xfrm>
          <a:prstGeom prst="rect">
            <a:avLst/>
          </a:prstGeom>
          <a:noFill/>
          <a:ln>
            <a:noFill/>
          </a:ln>
        </p:spPr>
      </p:pic>
      <p:sp>
        <p:nvSpPr>
          <p:cNvPr id="186" name="Google Shape;186;g1d7b8b1c843_1_37"/>
          <p:cNvSpPr txBox="1"/>
          <p:nvPr/>
        </p:nvSpPr>
        <p:spPr>
          <a:xfrm>
            <a:off x="170725" y="126850"/>
            <a:ext cx="3760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97A7"/>
                </a:solidFill>
                <a:latin typeface="Inter"/>
                <a:ea typeface="Inter"/>
                <a:cs typeface="Inter"/>
                <a:sym typeface="Inter"/>
              </a:rPr>
              <a:t>Tableau Interface overview:</a:t>
            </a:r>
            <a:endParaRPr b="1" i="0" sz="2000" u="none" cap="none" strike="noStrike">
              <a:solidFill>
                <a:srgbClr val="0097A7"/>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Inter"/>
                <a:ea typeface="Inter"/>
                <a:cs typeface="Inter"/>
                <a:sym typeface="Inter"/>
              </a:rPr>
              <a:t>Discover </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Inter"/>
              <a:ea typeface="Inter"/>
              <a:cs typeface="Inter"/>
              <a:sym typeface="Inter"/>
            </a:endParaRPr>
          </a:p>
        </p:txBody>
      </p:sp>
      <p:sp>
        <p:nvSpPr>
          <p:cNvPr id="187" name="Google Shape;187;g1d7b8b1c843_1_37"/>
          <p:cNvSpPr txBox="1"/>
          <p:nvPr/>
        </p:nvSpPr>
        <p:spPr>
          <a:xfrm>
            <a:off x="2431150" y="632300"/>
            <a:ext cx="22551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a:ea typeface="Inter"/>
                <a:cs typeface="Inter"/>
                <a:sym typeface="Inter"/>
              </a:rPr>
              <a:t>Blogs, training …</a:t>
            </a:r>
            <a:endParaRPr b="1" i="0" sz="1700" u="none" cap="none" strike="noStrike">
              <a:solidFill>
                <a:srgbClr val="FFFFFF"/>
              </a:solidFill>
              <a:latin typeface="Inter"/>
              <a:ea typeface="Inter"/>
              <a:cs typeface="Inter"/>
              <a:sym typeface="Inter"/>
            </a:endParaRPr>
          </a:p>
        </p:txBody>
      </p:sp>
      <p:pic>
        <p:nvPicPr>
          <p:cNvPr id="188" name="Google Shape;188;g1d7b8b1c843_1_37"/>
          <p:cNvPicPr preferRelativeResize="0"/>
          <p:nvPr/>
        </p:nvPicPr>
        <p:blipFill rotWithShape="1">
          <a:blip r:embed="rId5">
            <a:alphaModFix/>
          </a:blip>
          <a:srcRect b="0" l="0" r="0" t="0"/>
          <a:stretch/>
        </p:blipFill>
        <p:spPr>
          <a:xfrm>
            <a:off x="5600776" y="318185"/>
            <a:ext cx="2679775" cy="4507128"/>
          </a:xfrm>
          <a:prstGeom prst="rect">
            <a:avLst/>
          </a:prstGeom>
          <a:noFill/>
          <a:ln>
            <a:noFill/>
          </a:ln>
        </p:spPr>
      </p:pic>
      <p:sp>
        <p:nvSpPr>
          <p:cNvPr id="189" name="Google Shape;189;g1d7b8b1c843_1_37"/>
          <p:cNvSpPr/>
          <p:nvPr/>
        </p:nvSpPr>
        <p:spPr>
          <a:xfrm>
            <a:off x="5187450" y="194200"/>
            <a:ext cx="1703700" cy="973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d7b8b1c843_1_37"/>
          <p:cNvSpPr txBox="1"/>
          <p:nvPr/>
        </p:nvSpPr>
        <p:spPr>
          <a:xfrm>
            <a:off x="60450" y="1926925"/>
            <a:ext cx="51270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97A7"/>
                </a:solidFill>
                <a:latin typeface="Inter"/>
                <a:ea typeface="Inter"/>
                <a:cs typeface="Inter"/>
                <a:sym typeface="Inter"/>
              </a:rPr>
              <a:t>Now is the time to…</a:t>
            </a:r>
            <a:endParaRPr b="1" i="0" sz="2000" u="none" cap="none" strike="noStrike">
              <a:solidFill>
                <a:srgbClr val="0097A7"/>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97A7"/>
                </a:solidFill>
                <a:latin typeface="Inter"/>
                <a:ea typeface="Inter"/>
                <a:cs typeface="Inter"/>
                <a:sym typeface="Inter"/>
              </a:rPr>
              <a:t>Connect to the </a:t>
            </a:r>
            <a:r>
              <a:rPr b="1" i="0" lang="en" sz="2000" u="none" cap="none" strike="noStrike">
                <a:solidFill>
                  <a:srgbClr val="FFFFFF"/>
                </a:solidFill>
                <a:latin typeface="Inter"/>
                <a:ea typeface="Inter"/>
                <a:cs typeface="Inter"/>
                <a:sym typeface="Inter"/>
              </a:rPr>
              <a:t>SuperStore</a:t>
            </a:r>
            <a:r>
              <a:rPr b="1" i="0" lang="en" sz="2000" u="none" cap="none" strike="noStrike">
                <a:solidFill>
                  <a:srgbClr val="0097A7"/>
                </a:solidFill>
                <a:latin typeface="Inter"/>
                <a:ea typeface="Inter"/>
                <a:cs typeface="Inter"/>
                <a:sym typeface="Inter"/>
              </a:rPr>
              <a:t>: </a:t>
            </a:r>
            <a:r>
              <a:rPr b="1" i="0" lang="en" sz="2000" u="none" cap="none" strike="noStrike">
                <a:solidFill>
                  <a:srgbClr val="FFFFFF"/>
                </a:solidFill>
                <a:latin typeface="Inter"/>
                <a:ea typeface="Inter"/>
                <a:cs typeface="Inter"/>
                <a:sym typeface="Inter"/>
              </a:rPr>
              <a:t>.xls sheet</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Inter"/>
                <a:ea typeface="Inter"/>
                <a:cs typeface="Inter"/>
                <a:sym typeface="Inter"/>
              </a:rPr>
              <a:t>And..</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Inter"/>
                <a:ea typeface="Inter"/>
                <a:cs typeface="Inter"/>
                <a:sym typeface="Inter"/>
              </a:rPr>
              <a:t>Drag the tables in:</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Inter"/>
                <a:ea typeface="Inter"/>
                <a:cs typeface="Inter"/>
                <a:sym typeface="Inter"/>
              </a:rPr>
              <a:t>Only drag…</a:t>
            </a:r>
            <a:endParaRPr b="1" i="0" sz="2000" u="none" cap="none" strike="noStrike">
              <a:solidFill>
                <a:srgbClr val="FFFFFF"/>
              </a:solidFill>
              <a:latin typeface="Inter"/>
              <a:ea typeface="Inter"/>
              <a:cs typeface="Inter"/>
              <a:sym typeface="Inter"/>
            </a:endParaRPr>
          </a:p>
          <a:p>
            <a:pPr indent="-355600" lvl="0" marL="457200" marR="0" rtl="0" algn="l">
              <a:lnSpc>
                <a:spcPct val="100000"/>
              </a:lnSpc>
              <a:spcBef>
                <a:spcPts val="0"/>
              </a:spcBef>
              <a:spcAft>
                <a:spcPts val="0"/>
              </a:spcAft>
              <a:buClr>
                <a:srgbClr val="FFFFFF"/>
              </a:buClr>
              <a:buSzPts val="2000"/>
              <a:buFont typeface="Inter"/>
              <a:buChar char="-"/>
            </a:pPr>
            <a:r>
              <a:rPr b="1" i="0" lang="en" sz="2000" u="none" cap="none" strike="noStrike">
                <a:solidFill>
                  <a:srgbClr val="FFFFFF"/>
                </a:solidFill>
                <a:latin typeface="Inter"/>
                <a:ea typeface="Inter"/>
                <a:cs typeface="Inter"/>
                <a:sym typeface="Inter"/>
              </a:rPr>
              <a:t>Orders (sheet)</a:t>
            </a:r>
            <a:endParaRPr b="1" i="0" sz="2000" u="none" cap="none" strike="noStrike">
              <a:solidFill>
                <a:srgbClr val="FFFFFF"/>
              </a:solidFill>
              <a:latin typeface="Inter"/>
              <a:ea typeface="Inter"/>
              <a:cs typeface="Inter"/>
              <a:sym typeface="Inter"/>
            </a:endParaRPr>
          </a:p>
        </p:txBody>
      </p:sp>
      <p:pic>
        <p:nvPicPr>
          <p:cNvPr id="191" name="Google Shape;191;g1d7b8b1c843_1_37"/>
          <p:cNvPicPr preferRelativeResize="0"/>
          <p:nvPr/>
        </p:nvPicPr>
        <p:blipFill rotWithShape="1">
          <a:blip r:embed="rId6">
            <a:alphaModFix/>
          </a:blip>
          <a:srcRect b="12002" l="0" r="11472" t="0"/>
          <a:stretch/>
        </p:blipFill>
        <p:spPr>
          <a:xfrm>
            <a:off x="2748025" y="2756925"/>
            <a:ext cx="4089575" cy="238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9" name="Shape 109"/>
        <p:cNvGrpSpPr/>
        <p:nvPr/>
      </p:nvGrpSpPr>
      <p:grpSpPr>
        <a:xfrm>
          <a:off x="0" y="0"/>
          <a:ext cx="0" cy="0"/>
          <a:chOff x="0" y="0"/>
          <a:chExt cx="0" cy="0"/>
        </a:xfrm>
      </p:grpSpPr>
      <p:pic>
        <p:nvPicPr>
          <p:cNvPr id="110" name="Google Shape;110;p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11" name="Google Shape;111;p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12" name="Google Shape;112;p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13" name="Google Shape;113;p2"/>
          <p:cNvSpPr txBox="1"/>
          <p:nvPr/>
        </p:nvSpPr>
        <p:spPr>
          <a:xfrm>
            <a:off x="1048675" y="1439275"/>
            <a:ext cx="76725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US Company (2003) - Stanford alumni</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Muli-product (Main focus: Tableau Public)</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By 2019 - Bought up by Salesforce &gt; $15B USD (vs AAPL $2.1T)</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0.7% of AAPL’s mkt cap</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~1.4% of GOOL’s mkt cap</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Simple &amp; powerful BI tool that has emphasis on Data viz</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14" name="Google Shape;114;p2"/>
          <p:cNvSpPr txBox="1"/>
          <p:nvPr/>
        </p:nvSpPr>
        <p:spPr>
          <a:xfrm>
            <a:off x="350700" y="449575"/>
            <a:ext cx="4692900" cy="186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Tableau’s History</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18"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20" name="Google Shape;120;p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21" name="Google Shape;121;p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22" name="Google Shape;122;p3"/>
          <p:cNvSpPr txBox="1"/>
          <p:nvPr/>
        </p:nvSpPr>
        <p:spPr>
          <a:xfrm>
            <a:off x="916375" y="1209475"/>
            <a:ext cx="7672500" cy="4202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 Unlike Python, but like other BI tools, Tableau is primarily a drag-and-drop software</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 Tableau takes input from…</a:t>
            </a:r>
            <a:endParaRPr b="1" i="0" sz="1800" u="none" cap="none" strike="noStrike">
              <a:solidFill>
                <a:schemeClr val="lt1"/>
              </a:solidFill>
              <a:latin typeface="Inter SemiBold"/>
              <a:ea typeface="Inter SemiBold"/>
              <a:cs typeface="Inter SemiBold"/>
              <a:sym typeface="Inter SemiBold"/>
            </a:endParaRPr>
          </a:p>
          <a:p>
            <a:pPr indent="45720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query relational databases (MySQL Server (Paid)...),</a:t>
            </a:r>
            <a:endParaRPr b="1" i="0" sz="1800" u="none" cap="none" strike="noStrike">
              <a:solidFill>
                <a:schemeClr val="lt1"/>
              </a:solidFill>
              <a:latin typeface="Inter SemiBold"/>
              <a:ea typeface="Inter SemiBold"/>
              <a:cs typeface="Inter SemiBold"/>
              <a:sym typeface="Inter SemiBold"/>
            </a:endParaRPr>
          </a:p>
          <a:p>
            <a:pPr indent="45720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cloud databases (Google Drive, Azure (Paid),AWS</a:t>
            </a:r>
            <a:r>
              <a:rPr b="1" lang="en" sz="1800">
                <a:solidFill>
                  <a:schemeClr val="lt1"/>
                </a:solidFill>
                <a:latin typeface="Inter SemiBold"/>
                <a:ea typeface="Inter SemiBold"/>
                <a:cs typeface="Inter SemiBold"/>
                <a:sym typeface="Inter SemiBold"/>
              </a:rPr>
              <a:t>…</a:t>
            </a:r>
            <a:r>
              <a:rPr b="1" i="0" lang="en" sz="1800" u="none" cap="none" strike="noStrike">
                <a:solidFill>
                  <a:schemeClr val="lt1"/>
                </a:solidFill>
                <a:latin typeface="Inter SemiBold"/>
                <a:ea typeface="Inter SemiBold"/>
                <a:cs typeface="Inter SemiBold"/>
                <a:sym typeface="Inter SemiBold"/>
              </a:rPr>
              <a:t>...)</a:t>
            </a:r>
            <a:endParaRPr b="1" i="0" sz="1800" u="none" cap="none" strike="noStrike">
              <a:solidFill>
                <a:schemeClr val="lt1"/>
              </a:solidFill>
              <a:latin typeface="Inter SemiBold"/>
              <a:ea typeface="Inter SemiBold"/>
              <a:cs typeface="Inter SemiBold"/>
              <a:sym typeface="Inter SemiBold"/>
            </a:endParaRPr>
          </a:p>
          <a:p>
            <a:pPr indent="45720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Spreadsheets (xls, statistical file, pdf, JSON…)</a:t>
            </a:r>
            <a:endParaRPr b="1" i="0" sz="1800" u="none" cap="none" strike="noStrike">
              <a:solidFill>
                <a:schemeClr val="lt1"/>
              </a:solidFill>
              <a:latin typeface="Inter SemiBold"/>
              <a:ea typeface="Inter SemiBold"/>
              <a:cs typeface="Inter SemiBold"/>
              <a:sym typeface="Inter SemiBold"/>
            </a:endParaRPr>
          </a:p>
          <a:p>
            <a:pPr indent="45720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To generate interactive visualizations.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23" name="Google Shape;123;p3"/>
          <p:cNvSpPr txBox="1"/>
          <p:nvPr/>
        </p:nvSpPr>
        <p:spPr>
          <a:xfrm>
            <a:off x="253925" y="240601"/>
            <a:ext cx="6486900" cy="186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Tableau in a nutshell</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27" name="Shape 127"/>
        <p:cNvGrpSpPr/>
        <p:nvPr/>
      </p:nvGrpSpPr>
      <p:grpSpPr>
        <a:xfrm>
          <a:off x="0" y="0"/>
          <a:ext cx="0" cy="0"/>
          <a:chOff x="0" y="0"/>
          <a:chExt cx="0" cy="0"/>
        </a:xfrm>
      </p:grpSpPr>
      <p:pic>
        <p:nvPicPr>
          <p:cNvPr id="128" name="Google Shape;128;g1d7b8b1c843_1_7"/>
          <p:cNvPicPr preferRelativeResize="0"/>
          <p:nvPr/>
        </p:nvPicPr>
        <p:blipFill rotWithShape="1">
          <a:blip r:embed="rId3">
            <a:alphaModFix/>
          </a:blip>
          <a:srcRect b="0" l="0" r="0" t="0"/>
          <a:stretch/>
        </p:blipFill>
        <p:spPr>
          <a:xfrm rot="-10289179">
            <a:off x="7517425" y="-176575"/>
            <a:ext cx="1974947" cy="2487725"/>
          </a:xfrm>
          <a:prstGeom prst="rect">
            <a:avLst/>
          </a:prstGeom>
          <a:noFill/>
          <a:ln>
            <a:noFill/>
          </a:ln>
        </p:spPr>
      </p:pic>
      <p:pic>
        <p:nvPicPr>
          <p:cNvPr id="129" name="Google Shape;129;g1d7b8b1c843_1_7"/>
          <p:cNvPicPr preferRelativeResize="0"/>
          <p:nvPr/>
        </p:nvPicPr>
        <p:blipFill rotWithShape="1">
          <a:blip r:embed="rId4">
            <a:alphaModFix/>
          </a:blip>
          <a:srcRect b="0" l="0" r="0" t="0"/>
          <a:stretch/>
        </p:blipFill>
        <p:spPr>
          <a:xfrm rot="10595606">
            <a:off x="-114718" y="2649012"/>
            <a:ext cx="2679769" cy="2655775"/>
          </a:xfrm>
          <a:prstGeom prst="rect">
            <a:avLst/>
          </a:prstGeom>
          <a:noFill/>
          <a:ln>
            <a:noFill/>
          </a:ln>
        </p:spPr>
      </p:pic>
      <p:pic>
        <p:nvPicPr>
          <p:cNvPr id="130" name="Google Shape;130;g1d7b8b1c843_1_7"/>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31" name="Google Shape;131;g1d7b8b1c843_1_7"/>
          <p:cNvSpPr txBox="1"/>
          <p:nvPr/>
        </p:nvSpPr>
        <p:spPr>
          <a:xfrm>
            <a:off x="779500" y="392100"/>
            <a:ext cx="6844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800" u="none" cap="none" strike="noStrike">
                <a:solidFill>
                  <a:schemeClr val="lt1"/>
                </a:solidFill>
                <a:latin typeface="Inter"/>
                <a:ea typeface="Inter"/>
                <a:cs typeface="Inter"/>
                <a:sym typeface="Inter"/>
              </a:rPr>
              <a:t>Why do we use Tableau</a:t>
            </a:r>
            <a:endParaRPr b="1" i="0" sz="2800" u="none" cap="none" strike="noStrike">
              <a:solidFill>
                <a:schemeClr val="lt2"/>
              </a:solidFill>
              <a:latin typeface="Inter"/>
              <a:ea typeface="Inter"/>
              <a:cs typeface="Inter"/>
              <a:sym typeface="Inter"/>
            </a:endParaRPr>
          </a:p>
        </p:txBody>
      </p:sp>
      <p:sp>
        <p:nvSpPr>
          <p:cNvPr id="132" name="Google Shape;132;g1d7b8b1c843_1_7"/>
          <p:cNvSpPr txBox="1"/>
          <p:nvPr/>
        </p:nvSpPr>
        <p:spPr>
          <a:xfrm>
            <a:off x="779500" y="1487700"/>
            <a:ext cx="7887000" cy="3655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1" i="0" lang="en" sz="2000" u="none" cap="none" strike="noStrike">
                <a:solidFill>
                  <a:srgbClr val="4451FF"/>
                </a:solidFill>
                <a:latin typeface="Inter SemiBold"/>
                <a:ea typeface="Inter SemiBold"/>
                <a:cs typeface="Inter SemiBold"/>
                <a:sym typeface="Inter SemiBold"/>
              </a:rPr>
              <a:t>Tableau</a:t>
            </a:r>
            <a:r>
              <a:rPr b="1" i="0" lang="en" sz="2000" u="none" cap="none" strike="noStrike">
                <a:solidFill>
                  <a:srgbClr val="000000"/>
                </a:solidFill>
                <a:latin typeface="Inter SemiBold"/>
                <a:ea typeface="Inter SemiBold"/>
                <a:cs typeface="Inter SemiBold"/>
                <a:sym typeface="Inter SemiBold"/>
              </a:rPr>
              <a:t> </a:t>
            </a:r>
            <a:r>
              <a:rPr b="1" i="0" lang="en" sz="1700" u="none" cap="none" strike="noStrike">
                <a:solidFill>
                  <a:schemeClr val="lt1"/>
                </a:solidFill>
                <a:latin typeface="Inter SemiBold"/>
                <a:ea typeface="Inter SemiBold"/>
                <a:cs typeface="Inter SemiBold"/>
                <a:sym typeface="Inter SemiBold"/>
              </a:rPr>
              <a:t>has a fast growing community</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700"/>
              <a:buFont typeface="Arial"/>
              <a:buNone/>
            </a:pPr>
            <a:r>
              <a:rPr b="1" i="0" lang="en" sz="1700" u="none" cap="none" strike="noStrike">
                <a:solidFill>
                  <a:schemeClr val="lt1"/>
                </a:solidFill>
                <a:latin typeface="Inter SemiBold"/>
                <a:ea typeface="Inter SemiBold"/>
                <a:cs typeface="Inter SemiBold"/>
                <a:sym typeface="Inter SemiBold"/>
              </a:rPr>
              <a:t>But most importantly, Tableau uses an engine VizQL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000000"/>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VizQL combines query, analysis and visualization into single framework</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Built-in Query Analyzer compiles VizQL automatically to SQL if needed</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Allows for VizQL to be used against almost any data source</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chemeClr val="lt1"/>
                </a:solidFill>
                <a:latin typeface="Inter SemiBold"/>
                <a:ea typeface="Inter SemiBold"/>
                <a:cs typeface="Inter SemiBold"/>
                <a:sym typeface="Inter SemiBold"/>
              </a:rPr>
              <a:t> </a:t>
            </a:r>
            <a:endParaRPr b="1" i="0" sz="17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400"/>
              <a:buFont typeface="Arial"/>
              <a:buNone/>
            </a:pPr>
            <a:r>
              <a:t/>
            </a:r>
            <a:endParaRPr b="1" i="0" sz="1700" u="none" cap="none" strike="noStrike">
              <a:solidFill>
                <a:srgbClr val="000000"/>
              </a:solidFill>
              <a:latin typeface="Inter SemiBold"/>
              <a:ea typeface="Inter SemiBold"/>
              <a:cs typeface="Inter SemiBold"/>
              <a:sym typeface="Inter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36" name="Shape 136"/>
        <p:cNvGrpSpPr/>
        <p:nvPr/>
      </p:nvGrpSpPr>
      <p:grpSpPr>
        <a:xfrm>
          <a:off x="0" y="0"/>
          <a:ext cx="0" cy="0"/>
          <a:chOff x="0" y="0"/>
          <a:chExt cx="0" cy="0"/>
        </a:xfrm>
      </p:grpSpPr>
      <p:pic>
        <p:nvPicPr>
          <p:cNvPr id="137" name="Google Shape;137;g1d7b8b1c843_1_55"/>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pic>
        <p:nvPicPr>
          <p:cNvPr id="138" name="Google Shape;138;g1d7b8b1c843_1_55"/>
          <p:cNvPicPr preferRelativeResize="0"/>
          <p:nvPr/>
        </p:nvPicPr>
        <p:blipFill rotWithShape="1">
          <a:blip r:embed="rId4">
            <a:alphaModFix/>
          </a:blip>
          <a:srcRect b="0" l="0" r="0" t="0"/>
          <a:stretch/>
        </p:blipFill>
        <p:spPr>
          <a:xfrm>
            <a:off x="392525" y="170537"/>
            <a:ext cx="4542300" cy="4802425"/>
          </a:xfrm>
          <a:prstGeom prst="rect">
            <a:avLst/>
          </a:prstGeom>
          <a:noFill/>
          <a:ln>
            <a:noFill/>
          </a:ln>
        </p:spPr>
      </p:pic>
      <p:sp>
        <p:nvSpPr>
          <p:cNvPr id="139" name="Google Shape;139;g1d7b8b1c843_1_55"/>
          <p:cNvSpPr txBox="1"/>
          <p:nvPr/>
        </p:nvSpPr>
        <p:spPr>
          <a:xfrm>
            <a:off x="5586075" y="1094088"/>
            <a:ext cx="29001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1" i="0" lang="en" sz="1800" u="none" cap="none" strike="noStrike">
                <a:solidFill>
                  <a:srgbClr val="FFFFFF"/>
                </a:solidFill>
                <a:latin typeface="Inter SemiBold"/>
                <a:ea typeface="Inter SemiBold"/>
                <a:cs typeface="Inter SemiBold"/>
                <a:sym typeface="Inter SemiBold"/>
              </a:rPr>
              <a:t>Tableau Basics</a:t>
            </a:r>
            <a:endParaRPr b="1" i="0" sz="18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600"/>
              <a:buFont typeface="Arial"/>
              <a:buNone/>
            </a:pPr>
            <a:r>
              <a:t/>
            </a:r>
            <a:endParaRPr b="1" i="0" sz="18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600"/>
              <a:buFont typeface="Arial"/>
              <a:buNone/>
            </a:pPr>
            <a:r>
              <a:rPr b="1" i="0" lang="en" sz="1800" u="none" cap="none" strike="noStrike">
                <a:solidFill>
                  <a:srgbClr val="FFFFFF"/>
                </a:solidFill>
                <a:latin typeface="Inter SemiBold"/>
                <a:ea typeface="Inter SemiBold"/>
                <a:cs typeface="Inter SemiBold"/>
                <a:sym typeface="Inter SemiBold"/>
              </a:rPr>
              <a:t>Major Differences</a:t>
            </a:r>
            <a:endParaRPr b="1" i="0" sz="1800" u="none" cap="none" strike="noStrike">
              <a:solidFill>
                <a:srgbClr val="FFFFFF"/>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600"/>
              <a:buFont typeface="Arial"/>
              <a:buNone/>
            </a:pPr>
            <a:r>
              <a:t/>
            </a:r>
            <a:endParaRPr b="1" i="0" sz="1800" u="none" cap="none" strike="noStrike">
              <a:solidFill>
                <a:srgbClr val="FFFFFF"/>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rgbClr val="FFFFFF"/>
              </a:buClr>
              <a:buSzPts val="1800"/>
              <a:buFont typeface="Inter SemiBold"/>
              <a:buChar char="-"/>
            </a:pPr>
            <a:r>
              <a:rPr b="1" i="0" lang="en" sz="1800" u="none" cap="none" strike="noStrike">
                <a:solidFill>
                  <a:srgbClr val="FFFFFF"/>
                </a:solidFill>
                <a:latin typeface="Inter SemiBold"/>
                <a:ea typeface="Inter SemiBold"/>
                <a:cs typeface="Inter SemiBold"/>
                <a:sym typeface="Inter SemiBold"/>
              </a:rPr>
              <a:t>Cross-platform</a:t>
            </a:r>
            <a:endParaRPr b="1" i="0" sz="1800" u="none" cap="none" strike="noStrike">
              <a:solidFill>
                <a:srgbClr val="FFFFFF"/>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rgbClr val="FFFFFF"/>
              </a:buClr>
              <a:buSzPts val="1800"/>
              <a:buFont typeface="Inter SemiBold"/>
              <a:buChar char="-"/>
            </a:pPr>
            <a:r>
              <a:rPr b="1" i="0" lang="en" sz="1800" u="none" cap="none" strike="noStrike">
                <a:solidFill>
                  <a:srgbClr val="FFFFFF"/>
                </a:solidFill>
                <a:latin typeface="Inter SemiBold"/>
                <a:ea typeface="Inter SemiBold"/>
                <a:cs typeface="Inter SemiBold"/>
                <a:sym typeface="Inter SemiBold"/>
              </a:rPr>
              <a:t>Free/ Paid</a:t>
            </a:r>
            <a:endParaRPr b="1" i="0" sz="1800" u="none" cap="none" strike="noStrike">
              <a:solidFill>
                <a:srgbClr val="FFFFFF"/>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rgbClr val="FFFFFF"/>
              </a:buClr>
              <a:buSzPts val="1800"/>
              <a:buFont typeface="Inter SemiBold"/>
              <a:buChar char="-"/>
            </a:pPr>
            <a:r>
              <a:rPr b="1" i="0" lang="en" sz="1800" u="none" cap="none" strike="noStrike">
                <a:solidFill>
                  <a:srgbClr val="FFFFFF"/>
                </a:solidFill>
                <a:latin typeface="Inter SemiBold"/>
                <a:ea typeface="Inter SemiBold"/>
                <a:cs typeface="Inter SemiBold"/>
                <a:sym typeface="Inter SemiBold"/>
              </a:rPr>
              <a:t>Query Performance</a:t>
            </a:r>
            <a:endParaRPr b="1" i="0" sz="1800" u="none" cap="none" strike="noStrike">
              <a:solidFill>
                <a:srgbClr val="FFFFFF"/>
              </a:solidFill>
              <a:latin typeface="Inter SemiBold"/>
              <a:ea typeface="Inter SemiBold"/>
              <a:cs typeface="Inter SemiBold"/>
              <a:sym typeface="Inte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43" name="Shape 143"/>
        <p:cNvGrpSpPr/>
        <p:nvPr/>
      </p:nvGrpSpPr>
      <p:grpSpPr>
        <a:xfrm>
          <a:off x="0" y="0"/>
          <a:ext cx="0" cy="0"/>
          <a:chOff x="0" y="0"/>
          <a:chExt cx="0" cy="0"/>
        </a:xfrm>
      </p:grpSpPr>
      <p:pic>
        <p:nvPicPr>
          <p:cNvPr id="144" name="Google Shape;144;g1d7b8b1c843_1_15"/>
          <p:cNvPicPr preferRelativeResize="0"/>
          <p:nvPr/>
        </p:nvPicPr>
        <p:blipFill rotWithShape="1">
          <a:blip r:embed="rId3">
            <a:alphaModFix/>
          </a:blip>
          <a:srcRect b="0" l="0" r="0" t="0"/>
          <a:stretch/>
        </p:blipFill>
        <p:spPr>
          <a:xfrm rot="-10289179">
            <a:off x="7517425" y="-176575"/>
            <a:ext cx="1974947" cy="2487725"/>
          </a:xfrm>
          <a:prstGeom prst="rect">
            <a:avLst/>
          </a:prstGeom>
          <a:noFill/>
          <a:ln>
            <a:noFill/>
          </a:ln>
        </p:spPr>
      </p:pic>
      <p:pic>
        <p:nvPicPr>
          <p:cNvPr id="145" name="Google Shape;145;g1d7b8b1c843_1_15"/>
          <p:cNvPicPr preferRelativeResize="0"/>
          <p:nvPr/>
        </p:nvPicPr>
        <p:blipFill rotWithShape="1">
          <a:blip r:embed="rId4">
            <a:alphaModFix/>
          </a:blip>
          <a:srcRect b="0" l="0" r="0" t="0"/>
          <a:stretch/>
        </p:blipFill>
        <p:spPr>
          <a:xfrm rot="10595606">
            <a:off x="-114718" y="2649012"/>
            <a:ext cx="2679769" cy="2655775"/>
          </a:xfrm>
          <a:prstGeom prst="rect">
            <a:avLst/>
          </a:prstGeom>
          <a:noFill/>
          <a:ln>
            <a:noFill/>
          </a:ln>
        </p:spPr>
      </p:pic>
      <p:pic>
        <p:nvPicPr>
          <p:cNvPr id="146" name="Google Shape;146;g1d7b8b1c843_1_15"/>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47" name="Google Shape;147;g1d7b8b1c843_1_15"/>
          <p:cNvSpPr txBox="1"/>
          <p:nvPr/>
        </p:nvSpPr>
        <p:spPr>
          <a:xfrm>
            <a:off x="235200" y="234875"/>
            <a:ext cx="6844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2800" u="none" cap="none" strike="noStrike">
                <a:solidFill>
                  <a:schemeClr val="lt1"/>
                </a:solidFill>
                <a:latin typeface="Inter"/>
                <a:ea typeface="Inter"/>
                <a:cs typeface="Inter"/>
                <a:sym typeface="Inter"/>
              </a:rPr>
              <a:t>Tableau Architecture </a:t>
            </a:r>
            <a:endParaRPr b="1" i="0" sz="2800" u="none" cap="none" strike="noStrike">
              <a:solidFill>
                <a:schemeClr val="lt2"/>
              </a:solidFill>
              <a:latin typeface="Inter"/>
              <a:ea typeface="Inter"/>
              <a:cs typeface="Inter"/>
              <a:sym typeface="Inter"/>
            </a:endParaRPr>
          </a:p>
        </p:txBody>
      </p:sp>
      <p:sp>
        <p:nvSpPr>
          <p:cNvPr id="148" name="Google Shape;148;g1d7b8b1c843_1_15"/>
          <p:cNvSpPr txBox="1"/>
          <p:nvPr/>
        </p:nvSpPr>
        <p:spPr>
          <a:xfrm>
            <a:off x="2368650" y="4454425"/>
            <a:ext cx="4975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a:ea typeface="Inter"/>
                <a:cs typeface="Inter"/>
                <a:sym typeface="Inter"/>
              </a:rPr>
              <a:t>Note: Limitations of Tableau Public</a:t>
            </a:r>
            <a:endParaRPr b="1" i="0" sz="1700" u="none" cap="none" strike="noStrike">
              <a:solidFill>
                <a:srgbClr val="FFFFFF"/>
              </a:solidFill>
              <a:latin typeface="Inter"/>
              <a:ea typeface="Inter"/>
              <a:cs typeface="Inter"/>
              <a:sym typeface="Inter"/>
            </a:endParaRPr>
          </a:p>
        </p:txBody>
      </p:sp>
      <p:pic>
        <p:nvPicPr>
          <p:cNvPr id="149" name="Google Shape;149;g1d7b8b1c843_1_15"/>
          <p:cNvPicPr preferRelativeResize="0"/>
          <p:nvPr/>
        </p:nvPicPr>
        <p:blipFill rotWithShape="1">
          <a:blip r:embed="rId6">
            <a:alphaModFix/>
          </a:blip>
          <a:srcRect b="0" l="0" r="0" t="0"/>
          <a:stretch/>
        </p:blipFill>
        <p:spPr>
          <a:xfrm>
            <a:off x="1048825" y="966050"/>
            <a:ext cx="7046349" cy="337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53" name="Shape 153"/>
        <p:cNvGrpSpPr/>
        <p:nvPr/>
      </p:nvGrpSpPr>
      <p:grpSpPr>
        <a:xfrm>
          <a:off x="0" y="0"/>
          <a:ext cx="0" cy="0"/>
          <a:chOff x="0" y="0"/>
          <a:chExt cx="0" cy="0"/>
        </a:xfrm>
      </p:grpSpPr>
      <p:pic>
        <p:nvPicPr>
          <p:cNvPr id="154" name="Google Shape;154;p10"/>
          <p:cNvPicPr preferRelativeResize="0"/>
          <p:nvPr/>
        </p:nvPicPr>
        <p:blipFill rotWithShape="1">
          <a:blip r:embed="rId3">
            <a:alphaModFix/>
          </a:blip>
          <a:srcRect b="0" l="0" r="0" t="0"/>
          <a:stretch/>
        </p:blipFill>
        <p:spPr>
          <a:xfrm>
            <a:off x="8588876" y="4477525"/>
            <a:ext cx="176824" cy="400200"/>
          </a:xfrm>
          <a:prstGeom prst="rect">
            <a:avLst/>
          </a:prstGeom>
          <a:noFill/>
          <a:ln>
            <a:noFill/>
          </a:ln>
        </p:spPr>
      </p:pic>
      <p:sp>
        <p:nvSpPr>
          <p:cNvPr id="155" name="Google Shape;155;p10"/>
          <p:cNvSpPr txBox="1"/>
          <p:nvPr/>
        </p:nvSpPr>
        <p:spPr>
          <a:xfrm>
            <a:off x="187150" y="172750"/>
            <a:ext cx="244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1" i="0" lang="en" sz="1800" u="none" cap="none" strike="noStrike">
                <a:solidFill>
                  <a:srgbClr val="FFFFFF"/>
                </a:solidFill>
                <a:latin typeface="Inter SemiBold"/>
                <a:ea typeface="Inter SemiBold"/>
                <a:cs typeface="Inter SemiBold"/>
                <a:sym typeface="Inter SemiBold"/>
              </a:rPr>
              <a:t>Tableau Basics</a:t>
            </a:r>
            <a:endParaRPr b="1" i="1" sz="1600" u="none" cap="none" strike="noStrike">
              <a:solidFill>
                <a:srgbClr val="FFFFFF"/>
              </a:solidFill>
              <a:latin typeface="Inter SemiBold"/>
              <a:ea typeface="Inter SemiBold"/>
              <a:cs typeface="Inter SemiBold"/>
              <a:sym typeface="Inter SemiBold"/>
            </a:endParaRPr>
          </a:p>
        </p:txBody>
      </p:sp>
      <p:pic>
        <p:nvPicPr>
          <p:cNvPr id="156" name="Google Shape;156;p10"/>
          <p:cNvPicPr preferRelativeResize="0"/>
          <p:nvPr/>
        </p:nvPicPr>
        <p:blipFill rotWithShape="1">
          <a:blip r:embed="rId4">
            <a:alphaModFix/>
          </a:blip>
          <a:srcRect b="0" l="0" r="0" t="0"/>
          <a:stretch/>
        </p:blipFill>
        <p:spPr>
          <a:xfrm>
            <a:off x="757825" y="714250"/>
            <a:ext cx="7450376" cy="4051275"/>
          </a:xfrm>
          <a:prstGeom prst="rect">
            <a:avLst/>
          </a:prstGeom>
          <a:noFill/>
          <a:ln>
            <a:noFill/>
          </a:ln>
        </p:spPr>
      </p:pic>
      <p:sp>
        <p:nvSpPr>
          <p:cNvPr id="157" name="Google Shape;157;p10"/>
          <p:cNvSpPr/>
          <p:nvPr/>
        </p:nvSpPr>
        <p:spPr>
          <a:xfrm>
            <a:off x="3556000" y="2273900"/>
            <a:ext cx="1560300" cy="24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8" name="Google Shape;158;p10"/>
          <p:cNvSpPr/>
          <p:nvPr/>
        </p:nvSpPr>
        <p:spPr>
          <a:xfrm>
            <a:off x="4946950" y="2515700"/>
            <a:ext cx="774000" cy="17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9" name="Google Shape;159;p10"/>
          <p:cNvSpPr/>
          <p:nvPr/>
        </p:nvSpPr>
        <p:spPr>
          <a:xfrm>
            <a:off x="2075550" y="1514725"/>
            <a:ext cx="963900" cy="24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63" name="Shape 163"/>
        <p:cNvGrpSpPr/>
        <p:nvPr/>
      </p:nvGrpSpPr>
      <p:grpSpPr>
        <a:xfrm>
          <a:off x="0" y="0"/>
          <a:ext cx="0" cy="0"/>
          <a:chOff x="0" y="0"/>
          <a:chExt cx="0" cy="0"/>
        </a:xfrm>
      </p:grpSpPr>
      <p:pic>
        <p:nvPicPr>
          <p:cNvPr id="164" name="Google Shape;164;p1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65" name="Google Shape;165;p1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66" name="Google Shape;166;p1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67" name="Google Shape;167;p14"/>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68" name="Google Shape;168;p14"/>
          <p:cNvSpPr txBox="1"/>
          <p:nvPr/>
        </p:nvSpPr>
        <p:spPr>
          <a:xfrm>
            <a:off x="241950" y="1725150"/>
            <a:ext cx="86601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i="0" lang="en" sz="4900" u="none" cap="none" strike="noStrike">
                <a:solidFill>
                  <a:schemeClr val="lt1"/>
                </a:solidFill>
                <a:latin typeface="Arial"/>
                <a:ea typeface="Arial"/>
                <a:cs typeface="Arial"/>
                <a:sym typeface="Arial"/>
              </a:rPr>
              <a:t>Install Tableau Public</a:t>
            </a:r>
            <a:endParaRPr b="1" i="0" sz="4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100"/>
              <a:buFont typeface="Arial"/>
              <a:buNone/>
            </a:pPr>
            <a:r>
              <a:rPr b="1" i="0" lang="en" sz="4900" u="none" cap="none" strike="noStrike">
                <a:solidFill>
                  <a:schemeClr val="lt1"/>
                </a:solidFill>
                <a:latin typeface="Arial"/>
                <a:ea typeface="Arial"/>
                <a:cs typeface="Arial"/>
                <a:sym typeface="Arial"/>
              </a:rPr>
              <a:t>Sign up/ check Google Drive</a:t>
            </a:r>
            <a:endParaRPr b="1" i="0" sz="49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72" name="Shape 172"/>
        <p:cNvGrpSpPr/>
        <p:nvPr/>
      </p:nvGrpSpPr>
      <p:grpSpPr>
        <a:xfrm>
          <a:off x="0" y="0"/>
          <a:ext cx="0" cy="0"/>
          <a:chOff x="0" y="0"/>
          <a:chExt cx="0" cy="0"/>
        </a:xfrm>
      </p:grpSpPr>
      <p:pic>
        <p:nvPicPr>
          <p:cNvPr id="173" name="Google Shape;173;p8"/>
          <p:cNvPicPr preferRelativeResize="0"/>
          <p:nvPr/>
        </p:nvPicPr>
        <p:blipFill rotWithShape="1">
          <a:blip r:embed="rId3">
            <a:alphaModFix/>
          </a:blip>
          <a:srcRect b="8941" l="0" r="16421" t="0"/>
          <a:stretch/>
        </p:blipFill>
        <p:spPr>
          <a:xfrm>
            <a:off x="4805400" y="640825"/>
            <a:ext cx="4239800" cy="3398975"/>
          </a:xfrm>
          <a:prstGeom prst="rect">
            <a:avLst/>
          </a:prstGeom>
          <a:noFill/>
          <a:ln>
            <a:noFill/>
          </a:ln>
        </p:spPr>
      </p:pic>
      <p:pic>
        <p:nvPicPr>
          <p:cNvPr id="174" name="Google Shape;174;p8"/>
          <p:cNvPicPr preferRelativeResize="0"/>
          <p:nvPr/>
        </p:nvPicPr>
        <p:blipFill rotWithShape="1">
          <a:blip r:embed="rId4">
            <a:alphaModFix/>
          </a:blip>
          <a:srcRect b="0" l="0" r="0" t="0"/>
          <a:stretch/>
        </p:blipFill>
        <p:spPr>
          <a:xfrm>
            <a:off x="6891157" y="-313825"/>
            <a:ext cx="2679768" cy="2655775"/>
          </a:xfrm>
          <a:prstGeom prst="rect">
            <a:avLst/>
          </a:prstGeom>
          <a:noFill/>
          <a:ln>
            <a:noFill/>
          </a:ln>
        </p:spPr>
      </p:pic>
      <p:pic>
        <p:nvPicPr>
          <p:cNvPr id="175" name="Google Shape;175;p8"/>
          <p:cNvPicPr preferRelativeResize="0"/>
          <p:nvPr/>
        </p:nvPicPr>
        <p:blipFill rotWithShape="1">
          <a:blip r:embed="rId5">
            <a:alphaModFix/>
          </a:blip>
          <a:srcRect b="0" l="0" r="0" t="0"/>
          <a:stretch/>
        </p:blipFill>
        <p:spPr>
          <a:xfrm>
            <a:off x="8747426" y="4574425"/>
            <a:ext cx="176824" cy="400200"/>
          </a:xfrm>
          <a:prstGeom prst="rect">
            <a:avLst/>
          </a:prstGeom>
          <a:noFill/>
          <a:ln>
            <a:noFill/>
          </a:ln>
        </p:spPr>
      </p:pic>
      <p:sp>
        <p:nvSpPr>
          <p:cNvPr id="176" name="Google Shape;176;p8"/>
          <p:cNvSpPr txBox="1"/>
          <p:nvPr/>
        </p:nvSpPr>
        <p:spPr>
          <a:xfrm>
            <a:off x="170725" y="126850"/>
            <a:ext cx="3760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97A7"/>
                </a:solidFill>
                <a:latin typeface="Inter"/>
                <a:ea typeface="Inter"/>
                <a:cs typeface="Inter"/>
                <a:sym typeface="Inter"/>
              </a:rPr>
              <a:t>Tableau Interface overview:</a:t>
            </a:r>
            <a:endParaRPr b="1" i="0" sz="2000" u="none" cap="none" strike="noStrike">
              <a:solidFill>
                <a:srgbClr val="0097A7"/>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Inter"/>
                <a:ea typeface="Inter"/>
                <a:cs typeface="Inter"/>
                <a:sym typeface="Inter"/>
              </a:rPr>
              <a:t>Connect</a:t>
            </a:r>
            <a:endParaRPr b="1" i="0" sz="2000" u="none" cap="none" strike="noStrike">
              <a:solidFill>
                <a:srgbClr val="FFFFFF"/>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Inter"/>
              <a:ea typeface="Inter"/>
              <a:cs typeface="Inter"/>
              <a:sym typeface="Inter"/>
            </a:endParaRPr>
          </a:p>
        </p:txBody>
      </p:sp>
      <p:pic>
        <p:nvPicPr>
          <p:cNvPr id="177" name="Google Shape;177;p8"/>
          <p:cNvPicPr preferRelativeResize="0"/>
          <p:nvPr/>
        </p:nvPicPr>
        <p:blipFill rotWithShape="1">
          <a:blip r:embed="rId6">
            <a:alphaModFix/>
          </a:blip>
          <a:srcRect b="0" l="0" r="0" t="0"/>
          <a:stretch/>
        </p:blipFill>
        <p:spPr>
          <a:xfrm>
            <a:off x="424600" y="1175450"/>
            <a:ext cx="3860165" cy="3398975"/>
          </a:xfrm>
          <a:prstGeom prst="rect">
            <a:avLst/>
          </a:prstGeom>
          <a:noFill/>
          <a:ln>
            <a:noFill/>
          </a:ln>
        </p:spPr>
      </p:pic>
      <p:sp>
        <p:nvSpPr>
          <p:cNvPr id="178" name="Google Shape;178;p8"/>
          <p:cNvSpPr txBox="1"/>
          <p:nvPr/>
        </p:nvSpPr>
        <p:spPr>
          <a:xfrm>
            <a:off x="4805400" y="4403850"/>
            <a:ext cx="1852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700" u="none" cap="none" strike="noStrike">
                <a:solidFill>
                  <a:srgbClr val="FFFFFF"/>
                </a:solidFill>
                <a:latin typeface="Inter"/>
                <a:ea typeface="Inter"/>
                <a:cs typeface="Inter"/>
                <a:sym typeface="Inter"/>
              </a:rPr>
              <a:t>More…</a:t>
            </a:r>
            <a:endParaRPr b="1" i="0" sz="1700" u="none" cap="none" strike="noStrike">
              <a:solidFill>
                <a:srgbClr val="FFFFFF"/>
              </a:solidFill>
              <a:latin typeface="Inter"/>
              <a:ea typeface="Inter"/>
              <a:cs typeface="Inter"/>
              <a:sym typeface="Inter"/>
            </a:endParaRPr>
          </a:p>
        </p:txBody>
      </p:sp>
      <p:sp>
        <p:nvSpPr>
          <p:cNvPr id="179" name="Google Shape;179;p8"/>
          <p:cNvSpPr/>
          <p:nvPr/>
        </p:nvSpPr>
        <p:spPr>
          <a:xfrm>
            <a:off x="4007125" y="3592300"/>
            <a:ext cx="992100" cy="592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A1A3B"/>
      </a:dk1>
      <a:lt1>
        <a:srgbClr val="FFFFFF"/>
      </a:lt1>
      <a:dk2>
        <a:srgbClr val="595959"/>
      </a:dk2>
      <a:lt2>
        <a:srgbClr val="EEEEEE"/>
      </a:lt2>
      <a:accent1>
        <a:srgbClr val="4451FF"/>
      </a:accent1>
      <a:accent2>
        <a:srgbClr val="7683FF"/>
      </a:accent2>
      <a:accent3>
        <a:srgbClr val="00EEE9"/>
      </a:accent3>
      <a:accent4>
        <a:srgbClr val="00E1F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