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Inter SemiBold"/>
      <p:regular r:id="rId19"/>
      <p:bold r:id="rId20"/>
    </p:embeddedFont>
    <p:embeddedFont>
      <p:font typeface="Inter"/>
      <p:regular r:id="rId21"/>
      <p:bold r:id="rId22"/>
    </p:embeddedFont>
    <p:embeddedFont>
      <p:font typeface="Fjalla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S0a2Dr21hSSTw4XmyTjW144Yy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SemiBold-bold.fntdata"/><Relationship Id="rId11" Type="http://schemas.openxmlformats.org/officeDocument/2006/relationships/slide" Target="slides/slide6.xml"/><Relationship Id="rId22" Type="http://schemas.openxmlformats.org/officeDocument/2006/relationships/font" Target="fonts/Inter-bold.fntdata"/><Relationship Id="rId10" Type="http://schemas.openxmlformats.org/officeDocument/2006/relationships/slide" Target="slides/slide5.xml"/><Relationship Id="rId21" Type="http://schemas.openxmlformats.org/officeDocument/2006/relationships/font" Target="fonts/Inter-regular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FjallaOn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InterSemiBold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orms.gle/jnob3YLb33f7Zxcw5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7f1d3c5f7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d7f1d3c5f7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7f1d3c5f7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d7f1d3c5f7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7f1d3c5f7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d7f1d3c5f7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7f1d3c5f7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d7f1d3c5f7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https://forms.gle/jnob3YLb33f7Zxcw5</a:t>
            </a:r>
            <a:r>
              <a:rPr lang="en"/>
              <a:t> - Feedback form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7f1d3c5f7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d7f1d3c5f7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d7e8e0597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1d7e8e0597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Feel free to click on one of the columns for descriptions. Whether it be positive or negative profits (Color blue vs orange)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Double click on the SUM(Profit) grid to edit the colors for positives and negatives.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Click on one of the bars on the chart, to pin-point certain sub categories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7b8b1c84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d7b8b1c84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7f1d3c5f7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d7f1d3c5f7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7f1d3c5f7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d7f1d3c5f7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7f1d3c5f7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d7f1d3c5f7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34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28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4.png"/><Relationship Id="rId9" Type="http://schemas.openxmlformats.org/officeDocument/2006/relationships/image" Target="../media/image23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3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 amt="33000"/>
          </a:blip>
          <a:srcRect b="0" l="2747" r="-4591" t="5024"/>
          <a:stretch/>
        </p:blipFill>
        <p:spPr>
          <a:xfrm>
            <a:off x="-899300" y="1277350"/>
            <a:ext cx="10533751" cy="40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53151" y="4618450"/>
            <a:ext cx="17682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276" y="441150"/>
            <a:ext cx="17682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661100" y="418075"/>
            <a:ext cx="14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Xccelerate.co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661100" y="1807625"/>
            <a:ext cx="21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549700" y="1936350"/>
            <a:ext cx="7493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Science - Tableau Part II 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628825" y="3166263"/>
            <a:ext cx="3405900" cy="80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Topics Covered: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Tableau Filtering/ Marking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Tableau Analysis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3B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1d7f1d3c5f7_2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8876" y="4477525"/>
            <a:ext cx="17682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1d7f1d3c5f7_2_60"/>
          <p:cNvSpPr txBox="1"/>
          <p:nvPr/>
        </p:nvSpPr>
        <p:spPr>
          <a:xfrm>
            <a:off x="1478650" y="263625"/>
            <a:ext cx="68442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Tableau Analysis 3</a:t>
            </a:r>
            <a:endParaRPr b="1" i="0" sz="2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Move the %(Year on Year) </a:t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Drag it from Rows to Tooltip</a:t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&lt;- It should look like this on the left</a:t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Now,</a:t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As you hover to parts of the Curve </a:t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on the chart</a:t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will get more info</a:t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Char char="-"/>
            </a:pPr>
            <a:r>
              <a:rPr b="1" i="0" lang="en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% Difference will get embedded </a:t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Rename sheet to YOY growth</a:t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4" name="Google Shape;154;g1d7f1d3c5f7_2_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125" y="126575"/>
            <a:ext cx="2728125" cy="23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d7f1d3c5f7_2_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4463" y="2515325"/>
            <a:ext cx="3443447" cy="257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3B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7f1d3c5f7_2_72"/>
          <p:cNvSpPr txBox="1"/>
          <p:nvPr/>
        </p:nvSpPr>
        <p:spPr>
          <a:xfrm>
            <a:off x="126625" y="63900"/>
            <a:ext cx="87657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Tableau Analysis 4</a:t>
            </a:r>
            <a:endParaRPr b="1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On the same sheet “YOY Growth”</a:t>
            </a:r>
            <a:endParaRPr b="1" i="0" sz="1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Trigger Cross-tab by </a:t>
            </a:r>
            <a:endParaRPr b="1" i="0" sz="1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RMB the YOY Growth Sheet</a:t>
            </a:r>
            <a:endParaRPr b="1" i="0" sz="1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Click “Duplicate as Crosstab”</a:t>
            </a:r>
            <a:endParaRPr b="1" i="0" sz="1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 new sheet should be created</a:t>
            </a:r>
            <a:endParaRPr b="1" i="0" sz="1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We pivot rotate the rows/columns</a:t>
            </a:r>
            <a:endParaRPr b="1" i="0" sz="1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We do so by clicking on this: </a:t>
            </a:r>
            <a:endParaRPr b="1" i="0" sz="1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Ctrl + W </a:t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OR</a:t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					Clicking on the button that top-left from the column tab</a:t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1" name="Google Shape;161;g1d7f1d3c5f7_2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1855" y="257975"/>
            <a:ext cx="5184144" cy="22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1d7f1d3c5f7_2_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6348" y="4272275"/>
            <a:ext cx="1365475" cy="87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d7f1d3c5f7_2_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65300" y="2644325"/>
            <a:ext cx="3228199" cy="202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d7f1d3c5f7_2_72"/>
          <p:cNvSpPr/>
          <p:nvPr/>
        </p:nvSpPr>
        <p:spPr>
          <a:xfrm>
            <a:off x="8247325" y="2281525"/>
            <a:ext cx="645000" cy="8712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4451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3B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7f1d3c5f7_2_84"/>
          <p:cNvSpPr txBox="1"/>
          <p:nvPr/>
        </p:nvSpPr>
        <p:spPr>
          <a:xfrm>
            <a:off x="126625" y="63900"/>
            <a:ext cx="87657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Tableau Analysis 5</a:t>
            </a:r>
            <a:endParaRPr b="1" i="0" sz="3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Add 2 more things:</a:t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-"/>
            </a:pPr>
            <a:r>
              <a:rPr b="1" i="0" lang="en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Add Category into Rows</a:t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-"/>
            </a:pPr>
            <a:r>
              <a:rPr b="1" i="0" lang="en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Add Profit into Mark’s color</a:t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Results:</a:t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Color looks faint</a:t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Click on Color -&gt; Edit Colors</a:t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Pick Green-gold from Palette </a:t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And Activate stepped color </a:t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increase it from 5 -&gt; 6</a:t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0" name="Google Shape;170;g1d7f1d3c5f7_2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3000" y="0"/>
            <a:ext cx="4320324" cy="3028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d7f1d3c5f7_2_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4975" y="3061975"/>
            <a:ext cx="3456375" cy="20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3B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7f1d3c5f7_2_92"/>
          <p:cNvSpPr txBox="1"/>
          <p:nvPr/>
        </p:nvSpPr>
        <p:spPr>
          <a:xfrm>
            <a:off x="72738" y="30075"/>
            <a:ext cx="87657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Tableau Analysis 6</a:t>
            </a:r>
            <a:endParaRPr b="1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Switch views:</a:t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Auto -&gt; Square</a:t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Trigger Text </a:t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By clicking on:</a:t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Show text labels</a:t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Now that the profit shown was a lot more descriptive! Awesome!</a:t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7" name="Google Shape;177;g1d7f1d3c5f7_2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1165" y="180425"/>
            <a:ext cx="1571160" cy="23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d7f1d3c5f7_2_92"/>
          <p:cNvSpPr/>
          <p:nvPr/>
        </p:nvSpPr>
        <p:spPr>
          <a:xfrm>
            <a:off x="6223800" y="491775"/>
            <a:ext cx="1209300" cy="33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g1d7f1d3c5f7_2_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1175" y="1784775"/>
            <a:ext cx="1571150" cy="238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d7f1d3c5f7_2_92"/>
          <p:cNvSpPr/>
          <p:nvPr/>
        </p:nvSpPr>
        <p:spPr>
          <a:xfrm>
            <a:off x="6223800" y="2135625"/>
            <a:ext cx="1209300" cy="33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1d7f1d3c5f7_2_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9228" y="612775"/>
            <a:ext cx="3252736" cy="309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d7f1d3c5f7_2_92"/>
          <p:cNvPicPr preferRelativeResize="0"/>
          <p:nvPr/>
        </p:nvPicPr>
        <p:blipFill rotWithShape="1">
          <a:blip r:embed="rId6">
            <a:alphaModFix/>
          </a:blip>
          <a:srcRect b="23037" l="23977" r="17950" t="24121"/>
          <a:stretch/>
        </p:blipFill>
        <p:spPr>
          <a:xfrm>
            <a:off x="757825" y="2829750"/>
            <a:ext cx="507900" cy="4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3B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20615">
            <a:off x="-308325" y="2834025"/>
            <a:ext cx="1974947" cy="248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54847">
            <a:off x="6675657" y="-95600"/>
            <a:ext cx="2679769" cy="26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876" y="4477525"/>
            <a:ext cx="17682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241850" y="301075"/>
            <a:ext cx="65193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Tableau’s Paid version</a:t>
            </a:r>
            <a:endParaRPr b="1" i="0" sz="4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69" name="Google Shape;6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8625" y="1396675"/>
            <a:ext cx="4584051" cy="277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2"/>
          <p:cNvPicPr preferRelativeResize="0"/>
          <p:nvPr/>
        </p:nvPicPr>
        <p:blipFill rotWithShape="1">
          <a:blip r:embed="rId7">
            <a:alphaModFix/>
          </a:blip>
          <a:srcRect b="8941" l="0" r="16421" t="0"/>
          <a:stretch/>
        </p:blipFill>
        <p:spPr>
          <a:xfrm>
            <a:off x="1770062" y="1396675"/>
            <a:ext cx="6818825" cy="27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/>
          <p:nvPr/>
        </p:nvSpPr>
        <p:spPr>
          <a:xfrm>
            <a:off x="3048000" y="1003900"/>
            <a:ext cx="447600" cy="88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3B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1d7f1d3c5f7_2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289179">
            <a:off x="7505549" y="-692550"/>
            <a:ext cx="1974947" cy="248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1d7f1d3c5f7_2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876" y="4477525"/>
            <a:ext cx="17682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d7f1d3c5f7_2_4"/>
          <p:cNvSpPr txBox="1"/>
          <p:nvPr/>
        </p:nvSpPr>
        <p:spPr>
          <a:xfrm>
            <a:off x="56425" y="153175"/>
            <a:ext cx="684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Yesterday we talked about…</a:t>
            </a:r>
            <a:endParaRPr b="1" i="0" sz="2800" u="none" cap="none" strike="noStrike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" name="Google Shape;79;g1d7f1d3c5f7_2_4"/>
          <p:cNvSpPr txBox="1"/>
          <p:nvPr/>
        </p:nvSpPr>
        <p:spPr>
          <a:xfrm>
            <a:off x="552850" y="1025375"/>
            <a:ext cx="78870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2000" u="none" cap="none" strike="noStrike">
                <a:solidFill>
                  <a:srgbClr val="4451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Dimension </a:t>
            </a:r>
            <a:r>
              <a:rPr b="0" i="0" lang="en" sz="2000" u="none" cap="none" strike="noStrike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vs</a:t>
            </a:r>
            <a:r>
              <a:rPr b="0" i="0" lang="en" sz="2000" u="none" cap="none" strike="noStrike">
                <a:solidFill>
                  <a:srgbClr val="4451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r>
              <a:rPr b="0" i="0" lang="en" sz="2000" u="none" cap="none" strike="noStrike">
                <a:solidFill>
                  <a:srgbClr val="0097A7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Measures</a:t>
            </a:r>
            <a:endParaRPr b="0" i="0" sz="1700" u="none" cap="none" strike="noStrike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Dimensions  = Discrete values </a:t>
            </a:r>
            <a:endParaRPr b="0" i="0" sz="1700" u="none" cap="none" strike="noStrike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Measures = Continuous value</a:t>
            </a:r>
            <a:endParaRPr b="0" i="0" sz="1700" u="none" cap="none" strike="noStrike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Able to be aggregated (.SUM/.COUNT/ … (SQL))</a:t>
            </a:r>
            <a:endParaRPr b="0" i="0" sz="1700" u="none" cap="none" strike="noStrike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80" name="Google Shape;80;g1d7f1d3c5f7_2_4"/>
          <p:cNvSpPr/>
          <p:nvPr/>
        </p:nvSpPr>
        <p:spPr>
          <a:xfrm rot="-1488">
            <a:off x="5651400" y="4055076"/>
            <a:ext cx="1386600" cy="502800"/>
          </a:xfrm>
          <a:prstGeom prst="rightArrow">
            <a:avLst>
              <a:gd fmla="val 50000" name="adj1"/>
              <a:gd fmla="val 43619" name="adj2"/>
            </a:avLst>
          </a:prstGeom>
          <a:solidFill>
            <a:srgbClr val="0097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Measures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1d7f1d3c5f7_2_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24100" y="346675"/>
            <a:ext cx="1215750" cy="44501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d7f1d3c5f7_2_4"/>
          <p:cNvSpPr/>
          <p:nvPr/>
        </p:nvSpPr>
        <p:spPr>
          <a:xfrm rot="-1488">
            <a:off x="5651400" y="2320351"/>
            <a:ext cx="1386600" cy="502800"/>
          </a:xfrm>
          <a:prstGeom prst="rightArrow">
            <a:avLst>
              <a:gd fmla="val 50000" name="adj1"/>
              <a:gd fmla="val 43619" name="adj2"/>
            </a:avLst>
          </a:prstGeom>
          <a:solidFill>
            <a:srgbClr val="4451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Dimensions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3B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g1d7e8e0597d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289179">
            <a:off x="7517424" y="-176575"/>
            <a:ext cx="1974947" cy="248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1d7e8e0597d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876" y="4477525"/>
            <a:ext cx="17682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1d7e8e0597d_0_3"/>
          <p:cNvSpPr txBox="1"/>
          <p:nvPr/>
        </p:nvSpPr>
        <p:spPr>
          <a:xfrm>
            <a:off x="120850" y="76700"/>
            <a:ext cx="684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Yesterday we talked about…</a:t>
            </a:r>
            <a:endParaRPr b="1" i="0" sz="2800" u="none" cap="none" strike="noStrike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" name="Google Shape;90;g1d7e8e0597d_0_3"/>
          <p:cNvSpPr txBox="1"/>
          <p:nvPr/>
        </p:nvSpPr>
        <p:spPr>
          <a:xfrm>
            <a:off x="120850" y="660525"/>
            <a:ext cx="5014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2000" u="none" cap="none" strike="noStrike">
                <a:solidFill>
                  <a:srgbClr val="4451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Hierarchical order - Creating Hierarchy</a:t>
            </a:r>
            <a:endParaRPr b="0" i="0" sz="1700" u="none" cap="none" strike="noStrike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endParaRPr b="0" i="0" sz="1700" u="none" cap="none" strike="noStrike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Drag “Category” and combine with</a:t>
            </a:r>
            <a:endParaRPr b="0" i="0" sz="1700" u="none" cap="none" strike="noStrike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“Sub-Category”</a:t>
            </a:r>
            <a:endParaRPr b="0" i="0" sz="1700" u="none" cap="none" strike="noStrike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91" name="Google Shape;91;g1d7e8e0597d_0_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1938" y="2307322"/>
            <a:ext cx="4292515" cy="2395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1d7e8e0597d_0_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21600" y="1299430"/>
            <a:ext cx="3686249" cy="2144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1d7e8e0597d_0_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71800" y="3444425"/>
            <a:ext cx="5457049" cy="14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1d7e8e0597d_0_3"/>
          <p:cNvSpPr/>
          <p:nvPr/>
        </p:nvSpPr>
        <p:spPr>
          <a:xfrm>
            <a:off x="3458575" y="2692675"/>
            <a:ext cx="1314000" cy="45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451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1 to 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d7e8e0597d_0_3"/>
          <p:cNvSpPr/>
          <p:nvPr/>
        </p:nvSpPr>
        <p:spPr>
          <a:xfrm rot="3746021">
            <a:off x="7450109" y="2642409"/>
            <a:ext cx="1520177" cy="459582"/>
          </a:xfrm>
          <a:prstGeom prst="rightArrow">
            <a:avLst>
              <a:gd fmla="val 54765" name="adj1"/>
              <a:gd fmla="val 43745" name="adj2"/>
            </a:avLst>
          </a:prstGeom>
          <a:solidFill>
            <a:srgbClr val="4451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 2 to 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d7e8e0597d_0_3"/>
          <p:cNvSpPr/>
          <p:nvPr/>
        </p:nvSpPr>
        <p:spPr>
          <a:xfrm rot="6928357">
            <a:off x="5699561" y="761954"/>
            <a:ext cx="717774" cy="4595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1d7e8e0597d_0_3"/>
          <p:cNvSpPr/>
          <p:nvPr/>
        </p:nvSpPr>
        <p:spPr>
          <a:xfrm rot="-6223869">
            <a:off x="5643727" y="3724502"/>
            <a:ext cx="724197" cy="45949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d7e8e0597d_0_3"/>
          <p:cNvSpPr txBox="1"/>
          <p:nvPr/>
        </p:nvSpPr>
        <p:spPr>
          <a:xfrm>
            <a:off x="5831525" y="76700"/>
            <a:ext cx="155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Expand</a:t>
            </a:r>
            <a:endParaRPr b="1" i="0" sz="2200" u="none" cap="none" strike="noStrike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9" name="Google Shape;99;g1d7e8e0597d_0_3"/>
          <p:cNvPicPr preferRelativeResize="0"/>
          <p:nvPr/>
        </p:nvPicPr>
        <p:blipFill rotWithShape="1">
          <a:blip r:embed="rId8">
            <a:alphaModFix/>
          </a:blip>
          <a:srcRect b="24053" l="23770" r="22652" t="17077"/>
          <a:stretch/>
        </p:blipFill>
        <p:spPr>
          <a:xfrm rot="10800000">
            <a:off x="7090425" y="124650"/>
            <a:ext cx="447225" cy="4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d7e8e0597d_0_3"/>
          <p:cNvSpPr/>
          <p:nvPr/>
        </p:nvSpPr>
        <p:spPr>
          <a:xfrm>
            <a:off x="5248325" y="1887425"/>
            <a:ext cx="1110900" cy="556200"/>
          </a:xfrm>
          <a:prstGeom prst="rect">
            <a:avLst/>
          </a:prstGeom>
          <a:solidFill>
            <a:srgbClr val="4451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Added Hierarchical Category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3B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20615">
            <a:off x="-493325" y="3137450"/>
            <a:ext cx="1974947" cy="248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54847">
            <a:off x="6675657" y="-95600"/>
            <a:ext cx="2679769" cy="26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876" y="4477525"/>
            <a:ext cx="17682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141100" y="101425"/>
            <a:ext cx="52362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Tableau Marking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000000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80625" y="1001438"/>
            <a:ext cx="523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Drag Measure: Profit into Mark: Color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Default = SUM (Profit)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15538" y="2145450"/>
            <a:ext cx="3907369" cy="2821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16825" y="260595"/>
            <a:ext cx="1246925" cy="1723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5874" y="2199312"/>
            <a:ext cx="3816950" cy="271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 rot="10800000">
            <a:off x="3527463" y="2769550"/>
            <a:ext cx="1644600" cy="435300"/>
          </a:xfrm>
          <a:prstGeom prst="leftArrow">
            <a:avLst>
              <a:gd fmla="val 50000" name="adj1"/>
              <a:gd fmla="val 95099" name="adj2"/>
            </a:avLst>
          </a:prstGeom>
          <a:solidFill>
            <a:srgbClr val="4451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99713" y="1307788"/>
            <a:ext cx="14573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/>
          <p:nvPr/>
        </p:nvSpPr>
        <p:spPr>
          <a:xfrm rot="-5197358">
            <a:off x="7378737" y="814000"/>
            <a:ext cx="1110128" cy="61666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/>
          <p:nvPr/>
        </p:nvSpPr>
        <p:spPr>
          <a:xfrm rot="-5400000">
            <a:off x="5575325" y="2111650"/>
            <a:ext cx="1089300" cy="379500"/>
          </a:xfrm>
          <a:prstGeom prst="leftArrow">
            <a:avLst>
              <a:gd fmla="val 50000" name="adj1"/>
              <a:gd fmla="val 95099" name="adj2"/>
            </a:avLst>
          </a:prstGeom>
          <a:solidFill>
            <a:srgbClr val="4451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2612075" y="2846050"/>
            <a:ext cx="847200" cy="282300"/>
          </a:xfrm>
          <a:prstGeom prst="rect">
            <a:avLst/>
          </a:prstGeom>
          <a:solidFill>
            <a:srgbClr val="4451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5240275" y="2846050"/>
            <a:ext cx="789900" cy="282300"/>
          </a:xfrm>
          <a:prstGeom prst="rect">
            <a:avLst/>
          </a:prstGeom>
          <a:solidFill>
            <a:srgbClr val="4451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3B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1d7b8b1c843_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8876" y="4477525"/>
            <a:ext cx="17682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d7b8b1c843_1_7"/>
          <p:cNvSpPr txBox="1"/>
          <p:nvPr/>
        </p:nvSpPr>
        <p:spPr>
          <a:xfrm>
            <a:off x="577950" y="206675"/>
            <a:ext cx="68442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Tableau Filtering 1</a:t>
            </a:r>
            <a:endParaRPr b="1" i="0" sz="2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For better pinpointing sub-catogories</a:t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RMB sub-category &amp; click “show filter” </a:t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should see this box on the right -&gt;</a:t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Uncheck EVERYTHING except:</a:t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Machines, Bookcases, Tables</a:t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Then on Columns, RMB on Sub-category</a:t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Select “Show highlighter”</a:t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5" name="Google Shape;125;g1d7b8b1c843_1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4200" y="206675"/>
            <a:ext cx="1737107" cy="42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3B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1d7f1d3c5f7_2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8876" y="4477525"/>
            <a:ext cx="17682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1d7f1d3c5f7_2_37"/>
          <p:cNvSpPr txBox="1"/>
          <p:nvPr/>
        </p:nvSpPr>
        <p:spPr>
          <a:xfrm>
            <a:off x="360275" y="202025"/>
            <a:ext cx="68442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Tableau Filtering 2</a:t>
            </a:r>
            <a:endParaRPr b="1" i="0" sz="2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Click on the Highlight Sub-category search window</a:t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Select “Machines”</a:t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Very useful,</a:t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Let’s pinpoint </a:t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Why is 2017 the only year</a:t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Machines are losing money…</a:t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Any guesses? </a:t>
            </a:r>
            <a:endParaRPr b="1" i="0" sz="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2" name="Google Shape;132;g1d7f1d3c5f7_2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6175" y="1555950"/>
            <a:ext cx="4142249" cy="316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3B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1d7f1d3c5f7_2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8876" y="4477525"/>
            <a:ext cx="17682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d7f1d3c5f7_2_44"/>
          <p:cNvSpPr txBox="1"/>
          <p:nvPr/>
        </p:nvSpPr>
        <p:spPr>
          <a:xfrm>
            <a:off x="134550" y="210075"/>
            <a:ext cx="68442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Tableau Analysis 1</a:t>
            </a:r>
            <a:endParaRPr b="1" i="0" sz="2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Start off by renaming your “Sheet1” -&gt; Analysis</a:t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Start new sheet, </a:t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and do the following set up</a:t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Note: </a:t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MONTH(OrderDate) for Columns</a:t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Don’t forget !</a:t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Marks OrderDate -&gt; Mark’s color</a:t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9" name="Google Shape;139;g1d7f1d3c5f7_2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4425" y="1161375"/>
            <a:ext cx="2614450" cy="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1d7f1d3c5f7_2_44"/>
          <p:cNvPicPr preferRelativeResize="0"/>
          <p:nvPr/>
        </p:nvPicPr>
        <p:blipFill rotWithShape="1">
          <a:blip r:embed="rId5">
            <a:alphaModFix/>
          </a:blip>
          <a:srcRect b="0" l="0" r="14442" t="0"/>
          <a:stretch/>
        </p:blipFill>
        <p:spPr>
          <a:xfrm>
            <a:off x="4062597" y="2295325"/>
            <a:ext cx="4493503" cy="258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3B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1d7f1d3c5f7_2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8876" y="4477525"/>
            <a:ext cx="17682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d7f1d3c5f7_2_52"/>
          <p:cNvSpPr txBox="1"/>
          <p:nvPr/>
        </p:nvSpPr>
        <p:spPr>
          <a:xfrm>
            <a:off x="432850" y="229225"/>
            <a:ext cx="68442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Tableau Analysis 2</a:t>
            </a:r>
            <a:endParaRPr b="1" i="0" sz="2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RMB on SUM(Sales) on Rows</a:t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Go to “Quick Table Calculation”</a:t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Select “Year over Year growth”</a:t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Add another SUM(Sales) on Rows</a:t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Note:</a:t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One of the SUM(Sales) is </a:t>
            </a:r>
            <a:r>
              <a:rPr b="1" i="0" lang="en" sz="1800" u="none" cap="none" strike="noStrike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not</a:t>
            </a:r>
            <a:r>
              <a:rPr b="1" i="0" lang="en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like the other</a:t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Char char="-"/>
            </a:pPr>
            <a:r>
              <a:rPr b="1" i="0" lang="en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One is a %</a:t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Char char="-"/>
            </a:pPr>
            <a:r>
              <a:rPr b="1" i="0" lang="en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 other is a sum count</a:t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Highlighting %Difference vs raw sum count of Sales</a:t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7" name="Google Shape;147;g1d7f1d3c5f7_2_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5925" y="156501"/>
            <a:ext cx="3382950" cy="281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A1A3B"/>
      </a:dk1>
      <a:lt1>
        <a:srgbClr val="FFFFFF"/>
      </a:lt1>
      <a:dk2>
        <a:srgbClr val="595959"/>
      </a:dk2>
      <a:lt2>
        <a:srgbClr val="EEEEEE"/>
      </a:lt2>
      <a:accent1>
        <a:srgbClr val="4451FF"/>
      </a:accent1>
      <a:accent2>
        <a:srgbClr val="7683FF"/>
      </a:accent2>
      <a:accent3>
        <a:srgbClr val="00EEE9"/>
      </a:accent3>
      <a:accent4>
        <a:srgbClr val="00E1F6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