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3" roundtripDataSignature="AMtx7mgAH5HB3ObsVnH8IDn4Mw8XH0ww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38100" rtl="0" algn="l">
              <a:lnSpc>
                <a:spcPct val="114285"/>
              </a:lnSpc>
              <a:spcBef>
                <a:spcPts val="0"/>
              </a:spcBef>
              <a:spcAft>
                <a:spcPts val="0"/>
              </a:spcAft>
              <a:buSzPts val="1100"/>
              <a:buNone/>
            </a:pPr>
            <a:r>
              <a:rPr lang="zh-TW" sz="1200">
                <a:solidFill>
                  <a:srgbClr val="202124"/>
                </a:solidFill>
                <a:highlight>
                  <a:srgbClr val="F8F9FA"/>
                </a:highlight>
              </a:rPr>
              <a:t>隨著我們的世界變得越來越數位化，網路詐騙的威脅也越來越大。</a:t>
            </a:r>
            <a:endParaRPr sz="1200">
              <a:solidFill>
                <a:srgbClr val="202124"/>
              </a:solidFill>
              <a:highlight>
                <a:srgbClr val="F8F9FA"/>
              </a:highlight>
            </a:endParaRPr>
          </a:p>
          <a:p>
            <a:pPr indent="0" lvl="0" marL="0" marR="38100" rtl="0" algn="l">
              <a:lnSpc>
                <a:spcPct val="114285"/>
              </a:lnSpc>
              <a:spcBef>
                <a:spcPts val="0"/>
              </a:spcBef>
              <a:spcAft>
                <a:spcPts val="0"/>
              </a:spcAft>
              <a:buSzPts val="1100"/>
              <a:buNone/>
            </a:pPr>
            <a:r>
              <a:rPr lang="zh-TW" sz="1200">
                <a:solidFill>
                  <a:srgbClr val="202124"/>
                </a:solidFill>
                <a:highlight>
                  <a:srgbClr val="F8F9FA"/>
                </a:highlight>
              </a:rPr>
              <a:t>由於每天發生數十億筆交易，個人、企業和金融機構始終面臨著成為試圖利用數位環境中的漏洞的惡意行為者的受害者的風險。</a:t>
            </a:r>
            <a:endParaRPr sz="1200">
              <a:solidFill>
                <a:srgbClr val="202124"/>
              </a:solidFill>
              <a:highlight>
                <a:srgbClr val="F8F9FA"/>
              </a:highlight>
            </a:endParaRPr>
          </a:p>
          <a:p>
            <a:pPr indent="0" lvl="0" marL="0" marR="38100" rtl="0" algn="l">
              <a:lnSpc>
                <a:spcPct val="114285"/>
              </a:lnSpc>
              <a:spcBef>
                <a:spcPts val="0"/>
              </a:spcBef>
              <a:spcAft>
                <a:spcPts val="0"/>
              </a:spcAft>
              <a:buSzPts val="1100"/>
              <a:buNone/>
            </a:pPr>
            <a:r>
              <a:rPr lang="zh-TW" sz="1200">
                <a:solidFill>
                  <a:srgbClr val="202124"/>
                </a:solidFill>
                <a:highlight>
                  <a:srgbClr val="F8F9FA"/>
                </a:highlight>
              </a:rPr>
              <a:t>然而，打擊網路詐欺的鬥爭並非一面倒。用於偵測和防止詐欺活動的創新技術和策略不斷湧現，使網路犯罪分子的成功變得更加困難。</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a:t>outlier</a:t>
            </a:r>
            <a:endParaRPr/>
          </a:p>
          <a:p>
            <a:pPr indent="0" lvl="0" marL="0" rtl="0" algn="l">
              <a:lnSpc>
                <a:spcPct val="100000"/>
              </a:lnSpc>
              <a:spcBef>
                <a:spcPts val="0"/>
              </a:spcBef>
              <a:spcAft>
                <a:spcPts val="0"/>
              </a:spcAft>
              <a:buSzPts val="1100"/>
              <a:buNone/>
            </a:pPr>
            <a:r>
              <a:rPr lang="zh-TW"/>
              <a:t>overfit, unbalance, resampling</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b="0" i="0" lang="zh-TW">
                <a:solidFill>
                  <a:srgbClr val="202124"/>
                </a:solidFill>
                <a:latin typeface="arial"/>
                <a:ea typeface="arial"/>
                <a:cs typeface="arial"/>
                <a:sym typeface="arial"/>
              </a:rPr>
              <a:t>包含線上支付詐欺資料資訊的資料集，以便我們了解哪些類型的交易導致詐欺。</a:t>
            </a:r>
            <a:endParaRPr b="0" i="0">
              <a:solidFill>
                <a:srgbClr val="202124"/>
              </a:solidFill>
              <a:latin typeface="arial"/>
              <a:ea typeface="arial"/>
              <a:cs typeface="arial"/>
              <a:sym typeface="arial"/>
            </a:endParaRPr>
          </a:p>
          <a:p>
            <a:pPr indent="0" lvl="0" marL="158750" rtl="0" algn="l">
              <a:lnSpc>
                <a:spcPct val="100000"/>
              </a:lnSpc>
              <a:spcBef>
                <a:spcPts val="0"/>
              </a:spcBef>
              <a:spcAft>
                <a:spcPts val="0"/>
              </a:spcAft>
              <a:buSzPts val="1100"/>
              <a:buNone/>
            </a:pPr>
            <a:r>
              <a:rPr b="0" i="0" lang="zh-TW">
                <a:solidFill>
                  <a:srgbClr val="202124"/>
                </a:solidFill>
                <a:latin typeface="arial"/>
                <a:ea typeface="arial"/>
                <a:cs typeface="arial"/>
                <a:sym typeface="arial"/>
              </a:rPr>
              <a:t>我們從 Kaggle 收集了一個資料集，其中包含有關欺詐性和非欺詐性交易的歷史信息，可用於檢測線上支付中的詐欺行為。</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0" i="0" lang="zh-TW">
                <a:solidFill>
                  <a:srgbClr val="202124"/>
                </a:solidFill>
                <a:latin typeface="arial"/>
                <a:ea typeface="arial"/>
                <a:cs typeface="arial"/>
                <a:sym typeface="arial"/>
              </a:rPr>
              <a:t>step：表示時間單位，1步等於1小時 </a:t>
            </a:r>
            <a:endParaRPr b="0" i="0">
              <a:solidFill>
                <a:srgbClr val="202124"/>
              </a:solidFill>
              <a:latin typeface="arial"/>
              <a:ea typeface="arial"/>
              <a:cs typeface="arial"/>
              <a:sym typeface="arial"/>
            </a:endParaRPr>
          </a:p>
          <a:p>
            <a:pPr indent="0" lvl="0" marL="0" rtl="0" algn="l">
              <a:lnSpc>
                <a:spcPct val="100000"/>
              </a:lnSpc>
              <a:spcBef>
                <a:spcPts val="0"/>
              </a:spcBef>
              <a:spcAft>
                <a:spcPts val="0"/>
              </a:spcAft>
              <a:buSzPts val="1100"/>
              <a:buNone/>
            </a:pPr>
            <a:r>
              <a:rPr b="0" i="0" lang="zh-TW">
                <a:solidFill>
                  <a:srgbClr val="202124"/>
                </a:solidFill>
                <a:latin typeface="arial"/>
                <a:ea typeface="arial"/>
                <a:cs typeface="arial"/>
                <a:sym typeface="arial"/>
              </a:rPr>
              <a:t>type：線上交易類型 </a:t>
            </a:r>
            <a:endParaRPr b="0" i="0">
              <a:solidFill>
                <a:srgbClr val="202124"/>
              </a:solidFill>
              <a:latin typeface="arial"/>
              <a:ea typeface="arial"/>
              <a:cs typeface="arial"/>
              <a:sym typeface="arial"/>
            </a:endParaRPr>
          </a:p>
          <a:p>
            <a:pPr indent="0" lvl="0" marL="0" rtl="0" algn="l">
              <a:lnSpc>
                <a:spcPct val="100000"/>
              </a:lnSpc>
              <a:spcBef>
                <a:spcPts val="0"/>
              </a:spcBef>
              <a:spcAft>
                <a:spcPts val="0"/>
              </a:spcAft>
              <a:buSzPts val="1100"/>
              <a:buNone/>
            </a:pPr>
            <a:r>
              <a:rPr b="0" i="0" lang="zh-TW">
                <a:solidFill>
                  <a:srgbClr val="202124"/>
                </a:solidFill>
                <a:latin typeface="arial"/>
                <a:ea typeface="arial"/>
                <a:cs typeface="arial"/>
                <a:sym typeface="arial"/>
              </a:rPr>
              <a:t>amount：交易金額 </a:t>
            </a:r>
            <a:endParaRPr b="0" i="0">
              <a:solidFill>
                <a:srgbClr val="202124"/>
              </a:solidFill>
              <a:latin typeface="arial"/>
              <a:ea typeface="arial"/>
              <a:cs typeface="arial"/>
              <a:sym typeface="arial"/>
            </a:endParaRPr>
          </a:p>
          <a:p>
            <a:pPr indent="0" lvl="0" marL="0" rtl="0" algn="l">
              <a:lnSpc>
                <a:spcPct val="100000"/>
              </a:lnSpc>
              <a:spcBef>
                <a:spcPts val="0"/>
              </a:spcBef>
              <a:spcAft>
                <a:spcPts val="0"/>
              </a:spcAft>
              <a:buSzPts val="1100"/>
              <a:buNone/>
            </a:pPr>
            <a:r>
              <a:rPr b="0" i="0" lang="zh-TW">
                <a:solidFill>
                  <a:srgbClr val="202124"/>
                </a:solidFill>
                <a:latin typeface="arial"/>
                <a:ea typeface="arial"/>
                <a:cs typeface="arial"/>
                <a:sym typeface="arial"/>
              </a:rPr>
              <a:t>nameOrig：開始交易的客戶 </a:t>
            </a:r>
            <a:endParaRPr b="0" i="0">
              <a:solidFill>
                <a:srgbClr val="202124"/>
              </a:solidFill>
              <a:latin typeface="arial"/>
              <a:ea typeface="arial"/>
              <a:cs typeface="arial"/>
              <a:sym typeface="arial"/>
            </a:endParaRPr>
          </a:p>
          <a:p>
            <a:pPr indent="0" lvl="0" marL="0" rtl="0" algn="l">
              <a:lnSpc>
                <a:spcPct val="100000"/>
              </a:lnSpc>
              <a:spcBef>
                <a:spcPts val="0"/>
              </a:spcBef>
              <a:spcAft>
                <a:spcPts val="0"/>
              </a:spcAft>
              <a:buSzPts val="1100"/>
              <a:buNone/>
            </a:pPr>
            <a:r>
              <a:rPr b="0" i="0" lang="zh-TW">
                <a:solidFill>
                  <a:srgbClr val="202124"/>
                </a:solidFill>
                <a:latin typeface="arial"/>
                <a:ea typeface="arial"/>
                <a:cs typeface="arial"/>
                <a:sym typeface="arial"/>
              </a:rPr>
              <a:t>oldbalanceOrg：交易前餘額 </a:t>
            </a:r>
            <a:endParaRPr b="0" i="0">
              <a:solidFill>
                <a:srgbClr val="202124"/>
              </a:solidFill>
              <a:latin typeface="arial"/>
              <a:ea typeface="arial"/>
              <a:cs typeface="arial"/>
              <a:sym typeface="arial"/>
            </a:endParaRPr>
          </a:p>
          <a:p>
            <a:pPr indent="0" lvl="0" marL="0" rtl="0" algn="l">
              <a:lnSpc>
                <a:spcPct val="100000"/>
              </a:lnSpc>
              <a:spcBef>
                <a:spcPts val="0"/>
              </a:spcBef>
              <a:spcAft>
                <a:spcPts val="0"/>
              </a:spcAft>
              <a:buSzPts val="1100"/>
              <a:buNone/>
            </a:pPr>
            <a:r>
              <a:rPr b="0" i="0" lang="zh-TW">
                <a:solidFill>
                  <a:srgbClr val="202124"/>
                </a:solidFill>
                <a:latin typeface="arial"/>
                <a:ea typeface="arial"/>
                <a:cs typeface="arial"/>
                <a:sym typeface="arial"/>
              </a:rPr>
              <a:t>newbalanceOrig: 交易後餘額 </a:t>
            </a:r>
            <a:endParaRPr b="0" i="0">
              <a:solidFill>
                <a:srgbClr val="202124"/>
              </a:solidFill>
              <a:latin typeface="arial"/>
              <a:ea typeface="arial"/>
              <a:cs typeface="arial"/>
              <a:sym typeface="arial"/>
            </a:endParaRPr>
          </a:p>
          <a:p>
            <a:pPr indent="0" lvl="0" marL="0" rtl="0" algn="l">
              <a:lnSpc>
                <a:spcPct val="100000"/>
              </a:lnSpc>
              <a:spcBef>
                <a:spcPts val="0"/>
              </a:spcBef>
              <a:spcAft>
                <a:spcPts val="0"/>
              </a:spcAft>
              <a:buSzPts val="1100"/>
              <a:buNone/>
            </a:pPr>
            <a:r>
              <a:rPr b="0" i="0" lang="zh-TW">
                <a:solidFill>
                  <a:srgbClr val="202124"/>
                </a:solidFill>
                <a:latin typeface="arial"/>
                <a:ea typeface="arial"/>
                <a:cs typeface="arial"/>
                <a:sym typeface="arial"/>
              </a:rPr>
              <a:t>nameDest：交易的接收者 </a:t>
            </a:r>
            <a:endParaRPr b="0" i="0">
              <a:solidFill>
                <a:srgbClr val="202124"/>
              </a:solidFill>
              <a:latin typeface="arial"/>
              <a:ea typeface="arial"/>
              <a:cs typeface="arial"/>
              <a:sym typeface="arial"/>
            </a:endParaRPr>
          </a:p>
          <a:p>
            <a:pPr indent="0" lvl="0" marL="0" rtl="0" algn="l">
              <a:lnSpc>
                <a:spcPct val="100000"/>
              </a:lnSpc>
              <a:spcBef>
                <a:spcPts val="0"/>
              </a:spcBef>
              <a:spcAft>
                <a:spcPts val="0"/>
              </a:spcAft>
              <a:buSzPts val="1100"/>
              <a:buNone/>
            </a:pPr>
            <a:r>
              <a:rPr b="0" i="0" lang="zh-TW">
                <a:solidFill>
                  <a:srgbClr val="202124"/>
                </a:solidFill>
                <a:latin typeface="arial"/>
                <a:ea typeface="arial"/>
                <a:cs typeface="arial"/>
                <a:sym typeface="arial"/>
              </a:rPr>
              <a:t>oldbalanceDest：交易前收款人的初始餘額 </a:t>
            </a:r>
            <a:endParaRPr b="0" i="0">
              <a:solidFill>
                <a:srgbClr val="202124"/>
              </a:solidFill>
              <a:latin typeface="arial"/>
              <a:ea typeface="arial"/>
              <a:cs typeface="arial"/>
              <a:sym typeface="arial"/>
            </a:endParaRPr>
          </a:p>
          <a:p>
            <a:pPr indent="0" lvl="0" marL="0" rtl="0" algn="l">
              <a:lnSpc>
                <a:spcPct val="100000"/>
              </a:lnSpc>
              <a:spcBef>
                <a:spcPts val="0"/>
              </a:spcBef>
              <a:spcAft>
                <a:spcPts val="0"/>
              </a:spcAft>
              <a:buSzPts val="1100"/>
              <a:buNone/>
            </a:pPr>
            <a:r>
              <a:rPr b="0" i="0" lang="zh-TW">
                <a:solidFill>
                  <a:srgbClr val="202124"/>
                </a:solidFill>
                <a:latin typeface="arial"/>
                <a:ea typeface="arial"/>
                <a:cs typeface="arial"/>
                <a:sym typeface="arial"/>
              </a:rPr>
              <a:t>newbalanceDest：交易後收款人的新餘額 </a:t>
            </a:r>
            <a:endParaRPr b="0" i="0">
              <a:solidFill>
                <a:srgbClr val="202124"/>
              </a:solidFill>
              <a:latin typeface="arial"/>
              <a:ea typeface="arial"/>
              <a:cs typeface="arial"/>
              <a:sym typeface="arial"/>
            </a:endParaRPr>
          </a:p>
          <a:p>
            <a:pPr indent="0" lvl="0" marL="0" rtl="0" algn="l">
              <a:lnSpc>
                <a:spcPct val="100000"/>
              </a:lnSpc>
              <a:spcBef>
                <a:spcPts val="0"/>
              </a:spcBef>
              <a:spcAft>
                <a:spcPts val="0"/>
              </a:spcAft>
              <a:buSzPts val="1100"/>
              <a:buNone/>
            </a:pPr>
            <a:r>
              <a:rPr b="0" i="0" lang="zh-TW">
                <a:solidFill>
                  <a:srgbClr val="202124"/>
                </a:solidFill>
                <a:latin typeface="arial"/>
                <a:ea typeface="arial"/>
                <a:cs typeface="arial"/>
                <a:sym typeface="arial"/>
              </a:rPr>
              <a:t>isFraud：詐欺交易=1，非詐欺交易=0</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3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3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3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3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3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37"/>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7"/>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dk1"/>
              </a:buClr>
              <a:buSzPts val="1800"/>
              <a:buChar char="●"/>
              <a:defRPr>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40" name="Google Shape;40;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3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colab.research.google.com/drive/1kMYMRblBcFyokcvIlqLSPmMzJEUroMa3?usp=drive_lin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www.kaggle.com/datasets/jainilcoder/online-payment-fraud-detection" TargetMode="External"/><Relationship Id="rId4" Type="http://schemas.openxmlformats.org/officeDocument/2006/relationships/hyperlink" Target="https://www.geeksforgeeks.org/online-payment-fraud-detection-using-machine-learning-in-python/?ref=lbp" TargetMode="External"/><Relationship Id="rId5" Type="http://schemas.openxmlformats.org/officeDocument/2006/relationships/hyperlink" Target="https://medium.com/@gauravchordiya.ds/the-problem-of-detecting-online-fraud-in-transactions-using-machine-learning-models-55e2885e9328" TargetMode="External"/><Relationship Id="rId6" Type="http://schemas.openxmlformats.org/officeDocument/2006/relationships/hyperlink" Target="https://www.geeksforgeeks.org/handling-imbalanced-data-for-classifica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0" y="744575"/>
            <a:ext cx="8520600" cy="1035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zh-TW" sz="3000"/>
              <a:t>Machine Learning Mini Project</a:t>
            </a:r>
            <a:endParaRPr sz="3000"/>
          </a:p>
        </p:txBody>
      </p:sp>
      <p:sp>
        <p:nvSpPr>
          <p:cNvPr id="55" name="Google Shape;55;p1"/>
          <p:cNvSpPr txBox="1"/>
          <p:nvPr>
            <p:ph idx="1" type="subTitle"/>
          </p:nvPr>
        </p:nvSpPr>
        <p:spPr>
          <a:xfrm>
            <a:off x="2682700" y="2571750"/>
            <a:ext cx="4047600" cy="11355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2800"/>
              <a:buNone/>
            </a:pPr>
            <a:r>
              <a:rPr lang="zh-TW" sz="1800"/>
              <a:t>Shih Ting Ting, Tammy</a:t>
            </a:r>
            <a:endParaRPr sz="1800"/>
          </a:p>
        </p:txBody>
      </p:sp>
      <p:sp>
        <p:nvSpPr>
          <p:cNvPr id="56" name="Google Shape;56;p1"/>
          <p:cNvSpPr txBox="1"/>
          <p:nvPr/>
        </p:nvSpPr>
        <p:spPr>
          <a:xfrm>
            <a:off x="311700" y="1796256"/>
            <a:ext cx="8520600" cy="467869"/>
          </a:xfrm>
          <a:prstGeom prst="rect">
            <a:avLst/>
          </a:prstGeom>
          <a:noFill/>
          <a:ln>
            <a:noFill/>
          </a:ln>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Clr>
                <a:schemeClr val="dk1"/>
              </a:buClr>
              <a:buSzPts val="1100"/>
              <a:buFont typeface="Arial"/>
              <a:buNone/>
            </a:pPr>
            <a:r>
              <a:rPr b="0" i="0" lang="zh-TW" sz="1800" u="none" cap="none" strike="noStrike">
                <a:solidFill>
                  <a:schemeClr val="lt2"/>
                </a:solidFill>
                <a:latin typeface="Arial"/>
                <a:ea typeface="Arial"/>
                <a:cs typeface="Arial"/>
                <a:sym typeface="Arial"/>
              </a:rPr>
              <a:t>Online Fraud Detection using classification model</a:t>
            </a:r>
            <a:endParaRPr b="0" i="0" sz="1800" u="none" cap="none" strike="noStrike">
              <a:solidFill>
                <a:schemeClr val="lt2"/>
              </a:solidFill>
              <a:latin typeface="Arial"/>
              <a:ea typeface="Arial"/>
              <a:cs typeface="Arial"/>
              <a:sym typeface="Arial"/>
            </a:endParaRPr>
          </a:p>
        </p:txBody>
      </p:sp>
      <p:sp>
        <p:nvSpPr>
          <p:cNvPr id="57" name="Google Shape;57;p1"/>
          <p:cNvSpPr txBox="1"/>
          <p:nvPr/>
        </p:nvSpPr>
        <p:spPr>
          <a:xfrm>
            <a:off x="1046625" y="3486500"/>
            <a:ext cx="7319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1800" u="sng">
                <a:solidFill>
                  <a:schemeClr val="hlink"/>
                </a:solidFill>
                <a:hlinkClick r:id="rId3"/>
              </a:rPr>
              <a:t>My Code in Google Colab</a:t>
            </a:r>
            <a:endParaRPr sz="1800">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21" name="Google Shape;121;p10"/>
          <p:cNvSpPr txBox="1"/>
          <p:nvPr>
            <p:ph idx="1" type="body"/>
          </p:nvPr>
        </p:nvSpPr>
        <p:spPr>
          <a:xfrm>
            <a:off x="5408286" y="2018581"/>
            <a:ext cx="3424014" cy="2064644"/>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zh-TW"/>
              <a:t>Cash out, Payment</a:t>
            </a:r>
            <a:endParaRPr/>
          </a:p>
        </p:txBody>
      </p:sp>
      <p:pic>
        <p:nvPicPr>
          <p:cNvPr id="122" name="Google Shape;122;p10"/>
          <p:cNvPicPr preferRelativeResize="0"/>
          <p:nvPr/>
        </p:nvPicPr>
        <p:blipFill rotWithShape="1">
          <a:blip r:embed="rId3">
            <a:alphaModFix/>
          </a:blip>
          <a:srcRect b="0" l="0" r="0" t="0"/>
          <a:stretch/>
        </p:blipFill>
        <p:spPr>
          <a:xfrm>
            <a:off x="208429" y="445025"/>
            <a:ext cx="5096586" cy="443927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28" name="Google Shape;128;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pic>
        <p:nvPicPr>
          <p:cNvPr id="129" name="Google Shape;129;p11"/>
          <p:cNvPicPr preferRelativeResize="0"/>
          <p:nvPr/>
        </p:nvPicPr>
        <p:blipFill rotWithShape="1">
          <a:blip r:embed="rId3">
            <a:alphaModFix/>
          </a:blip>
          <a:srcRect b="0" l="0" r="0" t="0"/>
          <a:stretch/>
        </p:blipFill>
        <p:spPr>
          <a:xfrm>
            <a:off x="1950498" y="1888893"/>
            <a:ext cx="4495227" cy="148478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TW"/>
              <a:t>Column “type” is object 🡪 need to change to numeric now</a:t>
            </a:r>
            <a:endParaRPr/>
          </a:p>
        </p:txBody>
      </p:sp>
      <p:sp>
        <p:nvSpPr>
          <p:cNvPr id="135" name="Google Shape;135;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228600" lvl="0" marL="457200" rtl="0" algn="l">
              <a:lnSpc>
                <a:spcPct val="115000"/>
              </a:lnSpc>
              <a:spcBef>
                <a:spcPts val="0"/>
              </a:spcBef>
              <a:spcAft>
                <a:spcPts val="0"/>
              </a:spcAft>
              <a:buSzPts val="1800"/>
              <a:buNone/>
            </a:pPr>
            <a:r>
              <a:t/>
            </a:r>
            <a:endParaRPr/>
          </a:p>
        </p:txBody>
      </p:sp>
      <p:pic>
        <p:nvPicPr>
          <p:cNvPr id="136" name="Google Shape;136;p12"/>
          <p:cNvPicPr preferRelativeResize="0"/>
          <p:nvPr/>
        </p:nvPicPr>
        <p:blipFill rotWithShape="1">
          <a:blip r:embed="rId3">
            <a:alphaModFix/>
          </a:blip>
          <a:srcRect b="0" l="0" r="0" t="0"/>
          <a:stretch/>
        </p:blipFill>
        <p:spPr>
          <a:xfrm>
            <a:off x="0" y="1306972"/>
            <a:ext cx="9144000" cy="2529555"/>
          </a:xfrm>
          <a:prstGeom prst="rect">
            <a:avLst/>
          </a:prstGeom>
          <a:noFill/>
          <a:ln>
            <a:noFill/>
          </a:ln>
        </p:spPr>
      </p:pic>
      <p:sp>
        <p:nvSpPr>
          <p:cNvPr id="137" name="Google Shape;137;p12"/>
          <p:cNvSpPr/>
          <p:nvPr/>
        </p:nvSpPr>
        <p:spPr>
          <a:xfrm>
            <a:off x="1021976" y="2154727"/>
            <a:ext cx="369795" cy="1681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TW"/>
              <a:t>Feature Extraction</a:t>
            </a:r>
            <a:endParaRPr/>
          </a:p>
        </p:txBody>
      </p:sp>
      <p:sp>
        <p:nvSpPr>
          <p:cNvPr id="143" name="Google Shape;143;p13"/>
          <p:cNvSpPr txBox="1"/>
          <p:nvPr>
            <p:ph idx="1" type="body"/>
          </p:nvPr>
        </p:nvSpPr>
        <p:spPr>
          <a:xfrm>
            <a:off x="311700" y="1291575"/>
            <a:ext cx="8520600" cy="33495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SzPct val="185328"/>
              <a:buNone/>
            </a:pPr>
            <a:r>
              <a:t/>
            </a:r>
            <a:endParaRPr sz="1050">
              <a:solidFill>
                <a:schemeClr val="lt1"/>
              </a:solidFill>
              <a:highlight>
                <a:srgbClr val="FFFFFF"/>
              </a:highlight>
            </a:endParaRPr>
          </a:p>
          <a:p>
            <a:pPr indent="0" lvl="0" marL="0" rtl="0" algn="l">
              <a:lnSpc>
                <a:spcPct val="115000"/>
              </a:lnSpc>
              <a:spcBef>
                <a:spcPts val="0"/>
              </a:spcBef>
              <a:spcAft>
                <a:spcPts val="0"/>
              </a:spcAft>
              <a:buSzPct val="108108"/>
              <a:buNone/>
            </a:pPr>
            <a:r>
              <a:t/>
            </a:r>
            <a:endParaRPr/>
          </a:p>
          <a:p>
            <a:pPr indent="0" lvl="0" marL="0" rtl="0" algn="l">
              <a:lnSpc>
                <a:spcPct val="115000"/>
              </a:lnSpc>
              <a:spcBef>
                <a:spcPts val="1200"/>
              </a:spcBef>
              <a:spcAft>
                <a:spcPts val="0"/>
              </a:spcAft>
              <a:buSzPct val="108108"/>
              <a:buNone/>
            </a:pPr>
            <a:r>
              <a:t/>
            </a:r>
            <a:endParaRPr/>
          </a:p>
          <a:p>
            <a:pPr indent="0" lvl="0" marL="0" rtl="0" algn="l">
              <a:lnSpc>
                <a:spcPct val="115000"/>
              </a:lnSpc>
              <a:spcBef>
                <a:spcPts val="1200"/>
              </a:spcBef>
              <a:spcAft>
                <a:spcPts val="0"/>
              </a:spcAft>
              <a:buSzPct val="108108"/>
              <a:buNone/>
            </a:pPr>
            <a:r>
              <a:t/>
            </a:r>
            <a:endParaRPr/>
          </a:p>
          <a:p>
            <a:pPr indent="0" lvl="0" marL="0" rtl="0" algn="l">
              <a:lnSpc>
                <a:spcPct val="115000"/>
              </a:lnSpc>
              <a:spcBef>
                <a:spcPts val="1200"/>
              </a:spcBef>
              <a:spcAft>
                <a:spcPts val="0"/>
              </a:spcAft>
              <a:buSzPct val="108108"/>
              <a:buNone/>
            </a:pPr>
            <a:r>
              <a:t/>
            </a:r>
            <a:endParaRPr/>
          </a:p>
          <a:p>
            <a:pPr indent="0" lvl="0" marL="0" rtl="0" algn="l">
              <a:lnSpc>
                <a:spcPct val="115000"/>
              </a:lnSpc>
              <a:spcBef>
                <a:spcPts val="1200"/>
              </a:spcBef>
              <a:spcAft>
                <a:spcPts val="0"/>
              </a:spcAft>
              <a:buSzPct val="108108"/>
              <a:buNone/>
            </a:pPr>
            <a:r>
              <a:t/>
            </a:r>
            <a:endParaRPr/>
          </a:p>
          <a:p>
            <a:pPr indent="0" lvl="0" marL="0" rtl="0" algn="l">
              <a:lnSpc>
                <a:spcPct val="115000"/>
              </a:lnSpc>
              <a:spcBef>
                <a:spcPts val="1200"/>
              </a:spcBef>
              <a:spcAft>
                <a:spcPts val="0"/>
              </a:spcAft>
              <a:buSzPct val="138996"/>
              <a:buNone/>
            </a:pPr>
            <a:r>
              <a:rPr lang="zh-TW" sz="1400"/>
              <a:t>Since all the nameOrig &amp; nameDest values are unique and not numeric so there is no point using them as the training model.</a:t>
            </a:r>
            <a:endParaRPr sz="1400"/>
          </a:p>
          <a:p>
            <a:pPr indent="0" lvl="0" marL="0" rtl="0" algn="l">
              <a:lnSpc>
                <a:spcPct val="115000"/>
              </a:lnSpc>
              <a:spcBef>
                <a:spcPts val="1200"/>
              </a:spcBef>
              <a:spcAft>
                <a:spcPts val="0"/>
              </a:spcAft>
              <a:buSzPct val="138996"/>
              <a:buNone/>
            </a:pPr>
            <a:r>
              <a:rPr lang="zh-TW" sz="1400"/>
              <a:t>Target: “isFraud”</a:t>
            </a:r>
            <a:endParaRPr/>
          </a:p>
        </p:txBody>
      </p:sp>
      <p:pic>
        <p:nvPicPr>
          <p:cNvPr id="144" name="Google Shape;144;p13"/>
          <p:cNvPicPr preferRelativeResize="0"/>
          <p:nvPr/>
        </p:nvPicPr>
        <p:blipFill rotWithShape="1">
          <a:blip r:embed="rId3">
            <a:alphaModFix/>
          </a:blip>
          <a:srcRect b="0" l="0" r="0" t="0"/>
          <a:stretch/>
        </p:blipFill>
        <p:spPr>
          <a:xfrm>
            <a:off x="664533" y="1291575"/>
            <a:ext cx="6020640" cy="192431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TW"/>
              <a:t>Split data into two parts: Training and Testing</a:t>
            </a:r>
            <a:endParaRPr/>
          </a:p>
        </p:txBody>
      </p:sp>
      <p:sp>
        <p:nvSpPr>
          <p:cNvPr id="150" name="Google Shape;150;p15"/>
          <p:cNvSpPr txBox="1"/>
          <p:nvPr>
            <p:ph idx="1" type="body"/>
          </p:nvPr>
        </p:nvSpPr>
        <p:spPr>
          <a:xfrm>
            <a:off x="311700" y="1152475"/>
            <a:ext cx="8520600" cy="27420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35714"/>
              </a:lnSpc>
              <a:spcBef>
                <a:spcPts val="0"/>
              </a:spcBef>
              <a:spcAft>
                <a:spcPts val="0"/>
              </a:spcAft>
              <a:buSzPct val="185328"/>
              <a:buNone/>
            </a:pPr>
            <a:r>
              <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SzPct val="162162"/>
              <a:buNone/>
            </a:pPr>
            <a:r>
              <a:t/>
            </a:r>
            <a:endParaRPr sz="1200">
              <a:solidFill>
                <a:srgbClr val="000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SzPct val="162162"/>
              <a:buNone/>
            </a:pPr>
            <a:r>
              <a:t/>
            </a:r>
            <a:endParaRPr sz="1200">
              <a:solidFill>
                <a:srgbClr val="AF00DB"/>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SzPct val="162162"/>
              <a:buNone/>
            </a:pPr>
            <a:r>
              <a:t/>
            </a:r>
            <a:endParaRPr sz="1200">
              <a:solidFill>
                <a:srgbClr val="AF00DB"/>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SzPct val="162162"/>
              <a:buNone/>
            </a:pPr>
            <a:r>
              <a:t/>
            </a:r>
            <a:endParaRPr sz="1200">
              <a:solidFill>
                <a:srgbClr val="AF00DB"/>
              </a:solidFill>
              <a:highlight>
                <a:srgbClr val="F7F7F7"/>
              </a:highlight>
              <a:latin typeface="Courier New"/>
              <a:ea typeface="Courier New"/>
              <a:cs typeface="Courier New"/>
              <a:sym typeface="Courier New"/>
            </a:endParaRPr>
          </a:p>
          <a:p>
            <a:pPr indent="0" lvl="0" marL="0" rtl="0" algn="l">
              <a:lnSpc>
                <a:spcPct val="115000"/>
              </a:lnSpc>
              <a:spcBef>
                <a:spcPts val="0"/>
              </a:spcBef>
              <a:spcAft>
                <a:spcPts val="0"/>
              </a:spcAft>
              <a:buSzPct val="108108"/>
              <a:buNone/>
            </a:pPr>
            <a:r>
              <a:t/>
            </a:r>
            <a:endParaRPr/>
          </a:p>
          <a:p>
            <a:pPr indent="0" lvl="0" marL="0" rtl="0" algn="l">
              <a:lnSpc>
                <a:spcPct val="115000"/>
              </a:lnSpc>
              <a:spcBef>
                <a:spcPts val="1200"/>
              </a:spcBef>
              <a:spcAft>
                <a:spcPts val="0"/>
              </a:spcAft>
              <a:buSzPct val="108108"/>
              <a:buNone/>
            </a:pPr>
            <a:r>
              <a:rPr lang="zh-TW"/>
              <a:t>Training size: 0.7 (70%)</a:t>
            </a:r>
            <a:endParaRPr/>
          </a:p>
          <a:p>
            <a:pPr indent="0" lvl="0" marL="0" rtl="0" algn="l">
              <a:lnSpc>
                <a:spcPct val="115000"/>
              </a:lnSpc>
              <a:spcBef>
                <a:spcPts val="1200"/>
              </a:spcBef>
              <a:spcAft>
                <a:spcPts val="0"/>
              </a:spcAft>
              <a:buSzPct val="108108"/>
              <a:buNone/>
            </a:pPr>
            <a:r>
              <a:rPr lang="zh-TW"/>
              <a:t>Testing size: 0.3 (30%)</a:t>
            </a:r>
            <a:endParaRPr/>
          </a:p>
          <a:p>
            <a:pPr indent="0" lvl="0" marL="0" rtl="0" algn="l">
              <a:lnSpc>
                <a:spcPct val="115000"/>
              </a:lnSpc>
              <a:spcBef>
                <a:spcPts val="1200"/>
              </a:spcBef>
              <a:spcAft>
                <a:spcPts val="1200"/>
              </a:spcAft>
              <a:buSzPct val="108108"/>
              <a:buNone/>
            </a:pPr>
            <a:r>
              <a:rPr lang="zh-TW"/>
              <a:t>Random state: 42</a:t>
            </a:r>
            <a:endParaRPr/>
          </a:p>
        </p:txBody>
      </p:sp>
      <p:sp>
        <p:nvSpPr>
          <p:cNvPr id="151" name="Google Shape;151;p15"/>
          <p:cNvSpPr txBox="1"/>
          <p:nvPr/>
        </p:nvSpPr>
        <p:spPr>
          <a:xfrm>
            <a:off x="403675" y="1364375"/>
            <a:ext cx="8479200" cy="6201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200"/>
              <a:buFont typeface="Arial"/>
              <a:buNone/>
            </a:pPr>
            <a:r>
              <a:rPr b="0" i="0" lang="zh-TW" sz="1200" u="none" cap="none" strike="noStrike">
                <a:solidFill>
                  <a:srgbClr val="AF00DB"/>
                </a:solidFill>
                <a:highlight>
                  <a:srgbClr val="F7F7F7"/>
                </a:highlight>
                <a:latin typeface="Courier New"/>
                <a:ea typeface="Courier New"/>
                <a:cs typeface="Courier New"/>
                <a:sym typeface="Courier New"/>
              </a:rPr>
              <a:t>from</a:t>
            </a:r>
            <a:r>
              <a:rPr b="0" i="0" lang="zh-TW" sz="1200" u="none" cap="none" strike="noStrike">
                <a:solidFill>
                  <a:srgbClr val="000000"/>
                </a:solidFill>
                <a:highlight>
                  <a:srgbClr val="F7F7F7"/>
                </a:highlight>
                <a:latin typeface="Courier New"/>
                <a:ea typeface="Courier New"/>
                <a:cs typeface="Courier New"/>
                <a:sym typeface="Courier New"/>
              </a:rPr>
              <a:t> sklearn.model_selection </a:t>
            </a:r>
            <a:r>
              <a:rPr b="0" i="0" lang="zh-TW" sz="1200" u="none" cap="none" strike="noStrike">
                <a:solidFill>
                  <a:srgbClr val="AF00DB"/>
                </a:solidFill>
                <a:highlight>
                  <a:srgbClr val="F7F7F7"/>
                </a:highlight>
                <a:latin typeface="Courier New"/>
                <a:ea typeface="Courier New"/>
                <a:cs typeface="Courier New"/>
                <a:sym typeface="Courier New"/>
              </a:rPr>
              <a:t>import</a:t>
            </a:r>
            <a:r>
              <a:rPr b="0" i="0" lang="zh-TW" sz="1200" u="none" cap="none" strike="noStrike">
                <a:solidFill>
                  <a:srgbClr val="000000"/>
                </a:solidFill>
                <a:highlight>
                  <a:srgbClr val="F7F7F7"/>
                </a:highlight>
                <a:latin typeface="Courier New"/>
                <a:ea typeface="Courier New"/>
                <a:cs typeface="Courier New"/>
                <a:sym typeface="Courier New"/>
              </a:rPr>
              <a:t> train_test_split</a:t>
            </a:r>
            <a:endParaRPr b="0" i="0" sz="1200" u="none" cap="none" strike="noStrike">
              <a:solidFill>
                <a:srgbClr val="000000"/>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200"/>
              <a:buFont typeface="Arial"/>
              <a:buNone/>
            </a:pPr>
            <a:r>
              <a:rPr b="0" i="0" lang="zh-TW" sz="1200" u="none" cap="none" strike="noStrike">
                <a:solidFill>
                  <a:srgbClr val="000000"/>
                </a:solidFill>
                <a:highlight>
                  <a:srgbClr val="F7F7F7"/>
                </a:highlight>
                <a:latin typeface="Courier New"/>
                <a:ea typeface="Courier New"/>
                <a:cs typeface="Courier New"/>
                <a:sym typeface="Courier New"/>
              </a:rPr>
              <a:t>X_train, X_test, y_train, y_test = train_test_split(X, y, test_size=</a:t>
            </a:r>
            <a:r>
              <a:rPr b="0" i="0" lang="zh-TW" sz="1200" u="none" cap="none" strike="noStrike">
                <a:solidFill>
                  <a:srgbClr val="116644"/>
                </a:solidFill>
                <a:highlight>
                  <a:srgbClr val="F7F7F7"/>
                </a:highlight>
                <a:latin typeface="Courier New"/>
                <a:ea typeface="Courier New"/>
                <a:cs typeface="Courier New"/>
                <a:sym typeface="Courier New"/>
              </a:rPr>
              <a:t>0.3</a:t>
            </a:r>
            <a:r>
              <a:rPr b="0" i="0" lang="zh-TW" sz="1200" u="none" cap="none" strike="noStrike">
                <a:solidFill>
                  <a:srgbClr val="000000"/>
                </a:solidFill>
                <a:highlight>
                  <a:srgbClr val="F7F7F7"/>
                </a:highlight>
                <a:latin typeface="Courier New"/>
                <a:ea typeface="Courier New"/>
                <a:cs typeface="Courier New"/>
                <a:sym typeface="Courier New"/>
              </a:rPr>
              <a:t>, random_state=</a:t>
            </a:r>
            <a:r>
              <a:rPr b="0" i="0" lang="zh-TW" sz="1200" u="none" cap="none" strike="noStrike">
                <a:solidFill>
                  <a:srgbClr val="116644"/>
                </a:solidFill>
                <a:highlight>
                  <a:srgbClr val="F7F7F7"/>
                </a:highlight>
                <a:latin typeface="Courier New"/>
                <a:ea typeface="Courier New"/>
                <a:cs typeface="Courier New"/>
                <a:sym typeface="Courier New"/>
              </a:rPr>
              <a:t>42</a:t>
            </a:r>
            <a:r>
              <a:rPr b="0" i="0" lang="zh-TW" sz="1200" u="none" cap="none" strike="noStrike">
                <a:solidFill>
                  <a:srgbClr val="000000"/>
                </a:solidFill>
                <a:highlight>
                  <a:srgbClr val="F7F7F7"/>
                </a:highlight>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TW"/>
              <a:t>Methodology</a:t>
            </a:r>
            <a:endParaRPr/>
          </a:p>
        </p:txBody>
      </p:sp>
      <p:sp>
        <p:nvSpPr>
          <p:cNvPr id="157" name="Google Shape;157;p16"/>
          <p:cNvSpPr txBox="1"/>
          <p:nvPr>
            <p:ph idx="1" type="body"/>
          </p:nvPr>
        </p:nvSpPr>
        <p:spPr>
          <a:xfrm>
            <a:off x="311700" y="1152475"/>
            <a:ext cx="8520600" cy="2682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zh-TW"/>
              <a:t>Feature engineering and selection (if applicable)</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SzPts val="1800"/>
              <a:buNone/>
            </a:pPr>
            <a:r>
              <a:rPr lang="zh-TW"/>
              <a:t>Description of the machine learning approach(es) used</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rPr lang="zh-TW"/>
              <a:t>Model selection and hyperparameter tuning</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TW"/>
              <a:t>Machine Learning Models Selection</a:t>
            </a:r>
            <a:endParaRPr/>
          </a:p>
        </p:txBody>
      </p:sp>
      <p:sp>
        <p:nvSpPr>
          <p:cNvPr id="163" name="Google Shape;163;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85000" lnSpcReduction="10000"/>
          </a:bodyPr>
          <a:lstStyle/>
          <a:p>
            <a:pPr indent="0" lvl="0" marL="0" rtl="0" algn="l">
              <a:lnSpc>
                <a:spcPct val="115000"/>
              </a:lnSpc>
              <a:spcBef>
                <a:spcPts val="0"/>
              </a:spcBef>
              <a:spcAft>
                <a:spcPts val="0"/>
              </a:spcAft>
              <a:buSzPct val="117647"/>
              <a:buNone/>
            </a:pPr>
            <a:r>
              <a:rPr lang="zh-TW"/>
              <a:t>As the prediction (Fraud/Not Fraud) is a classification problem so the models we will be using are :</a:t>
            </a:r>
            <a:endParaRPr/>
          </a:p>
          <a:p>
            <a:pPr indent="0" lvl="0" marL="0" rtl="0" algn="l">
              <a:lnSpc>
                <a:spcPct val="115000"/>
              </a:lnSpc>
              <a:spcBef>
                <a:spcPts val="1200"/>
              </a:spcBef>
              <a:spcAft>
                <a:spcPts val="0"/>
              </a:spcAft>
              <a:buSzPct val="117647"/>
              <a:buNone/>
            </a:pPr>
            <a:r>
              <a:rPr lang="zh-TW"/>
              <a:t>LogisticRegression : It predicts that the probability of a given data belongs to the particular category or not. </a:t>
            </a:r>
            <a:endParaRPr/>
          </a:p>
          <a:p>
            <a:pPr indent="0" lvl="0" marL="0" rtl="0" algn="l">
              <a:lnSpc>
                <a:spcPct val="115000"/>
              </a:lnSpc>
              <a:spcBef>
                <a:spcPts val="1200"/>
              </a:spcBef>
              <a:spcAft>
                <a:spcPts val="0"/>
              </a:spcAft>
              <a:buSzPct val="117647"/>
              <a:buNone/>
            </a:pPr>
            <a:r>
              <a:rPr lang="zh-TW"/>
              <a:t>XGBClassifier : It refers to Gradient Boosted decision trees. In this algorithm, decision trees are created in sequential form and weights are assigned to all the independent variables which are then fed into the decision tree which predicts results. Gradient Boosted Trees grow in a sequential fashion, with each new growth repairing the mistakes of the older one. Gradient Boosted Trees perform well in imbalanced circumstances because of their ability to concentrate on misclassified occurrences through sequential learning.</a:t>
            </a:r>
            <a:endParaRPr/>
          </a:p>
          <a:p>
            <a:pPr indent="0" lvl="0" marL="0" rtl="0" algn="l">
              <a:lnSpc>
                <a:spcPct val="115000"/>
              </a:lnSpc>
              <a:spcBef>
                <a:spcPts val="1200"/>
              </a:spcBef>
              <a:spcAft>
                <a:spcPts val="1200"/>
              </a:spcAft>
              <a:buSzPct val="117647"/>
              <a:buNone/>
            </a:pPr>
            <a:r>
              <a:rPr lang="zh-TW"/>
              <a:t>We would like find a better model so </a:t>
            </a:r>
            <a:r>
              <a:rPr lang="zh-TW" u="sng"/>
              <a:t>use both LogisticRegression and XGBClassifer model</a:t>
            </a:r>
            <a:r>
              <a:rPr lang="zh-TW"/>
              <a:t> to train.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TW"/>
              <a:t>Train the models</a:t>
            </a:r>
            <a:endParaRPr/>
          </a:p>
        </p:txBody>
      </p:sp>
      <p:sp>
        <p:nvSpPr>
          <p:cNvPr id="169" name="Google Shape;169;p18"/>
          <p:cNvSpPr txBox="1"/>
          <p:nvPr>
            <p:ph idx="1" type="body"/>
          </p:nvPr>
        </p:nvSpPr>
        <p:spPr>
          <a:xfrm>
            <a:off x="311700" y="2617525"/>
            <a:ext cx="8520600" cy="1129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zh-TW"/>
              <a:t>Train two models at the same time using for loop</a:t>
            </a:r>
            <a:endParaRPr/>
          </a:p>
        </p:txBody>
      </p:sp>
      <p:sp>
        <p:nvSpPr>
          <p:cNvPr id="170" name="Google Shape;170;p18"/>
          <p:cNvSpPr txBox="1"/>
          <p:nvPr/>
        </p:nvSpPr>
        <p:spPr>
          <a:xfrm>
            <a:off x="1219350" y="1315425"/>
            <a:ext cx="4478400" cy="10044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zh-TW" sz="1050" u="none" cap="none" strike="noStrike">
                <a:solidFill>
                  <a:srgbClr val="000000"/>
                </a:solidFill>
                <a:highlight>
                  <a:srgbClr val="F7F7F7"/>
                </a:highlight>
                <a:latin typeface="Courier New"/>
                <a:ea typeface="Courier New"/>
                <a:cs typeface="Courier New"/>
                <a:sym typeface="Courier New"/>
              </a:rPr>
              <a:t>models = [LogisticRegression(), XGBClassifier()]</a:t>
            </a:r>
            <a:endParaRPr b="0" i="0" sz="1050" u="none" cap="none" strike="noStrike">
              <a:solidFill>
                <a:srgbClr val="000000"/>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0" i="0" lang="zh-TW" sz="1050" u="none" cap="none" strike="noStrike">
                <a:solidFill>
                  <a:srgbClr val="000000"/>
                </a:solidFill>
                <a:highlight>
                  <a:srgbClr val="F7F7F7"/>
                </a:highlight>
                <a:latin typeface="Courier New"/>
                <a:ea typeface="Courier New"/>
                <a:cs typeface="Courier New"/>
                <a:sym typeface="Courier New"/>
              </a:rPr>
              <a:t> </a:t>
            </a:r>
            <a:endParaRPr b="0" i="0" sz="1050" u="none" cap="none" strike="noStrike">
              <a:solidFill>
                <a:srgbClr val="000000"/>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0" i="0" lang="zh-TW" sz="1050" u="none" cap="none" strike="noStrike">
                <a:solidFill>
                  <a:srgbClr val="AF00DB"/>
                </a:solidFill>
                <a:highlight>
                  <a:srgbClr val="F7F7F7"/>
                </a:highlight>
                <a:latin typeface="Courier New"/>
                <a:ea typeface="Courier New"/>
                <a:cs typeface="Courier New"/>
                <a:sym typeface="Courier New"/>
              </a:rPr>
              <a:t>for</a:t>
            </a:r>
            <a:r>
              <a:rPr b="0" i="0" lang="zh-TW" sz="1050" u="none" cap="none" strike="noStrike">
                <a:solidFill>
                  <a:srgbClr val="000000"/>
                </a:solidFill>
                <a:highlight>
                  <a:srgbClr val="F7F7F7"/>
                </a:highlight>
                <a:latin typeface="Courier New"/>
                <a:ea typeface="Courier New"/>
                <a:cs typeface="Courier New"/>
                <a:sym typeface="Courier New"/>
              </a:rPr>
              <a:t> i </a:t>
            </a:r>
            <a:r>
              <a:rPr b="0" i="0" lang="zh-TW" sz="1050" u="none" cap="none" strike="noStrike">
                <a:solidFill>
                  <a:srgbClr val="0000FF"/>
                </a:solidFill>
                <a:highlight>
                  <a:srgbClr val="F7F7F7"/>
                </a:highlight>
                <a:latin typeface="Courier New"/>
                <a:ea typeface="Courier New"/>
                <a:cs typeface="Courier New"/>
                <a:sym typeface="Courier New"/>
              </a:rPr>
              <a:t>in</a:t>
            </a:r>
            <a:r>
              <a:rPr b="0" i="0" lang="zh-TW" sz="1050" u="none" cap="none" strike="noStrike">
                <a:solidFill>
                  <a:srgbClr val="000000"/>
                </a:solidFill>
                <a:highlight>
                  <a:srgbClr val="F7F7F7"/>
                </a:highlight>
                <a:latin typeface="Courier New"/>
                <a:ea typeface="Courier New"/>
                <a:cs typeface="Courier New"/>
                <a:sym typeface="Courier New"/>
              </a:rPr>
              <a:t> </a:t>
            </a:r>
            <a:r>
              <a:rPr b="0" i="0" lang="zh-TW" sz="1050" u="none" cap="none" strike="noStrike">
                <a:solidFill>
                  <a:srgbClr val="795E26"/>
                </a:solidFill>
                <a:highlight>
                  <a:srgbClr val="F7F7F7"/>
                </a:highlight>
                <a:latin typeface="Courier New"/>
                <a:ea typeface="Courier New"/>
                <a:cs typeface="Courier New"/>
                <a:sym typeface="Courier New"/>
              </a:rPr>
              <a:t>range</a:t>
            </a:r>
            <a:r>
              <a:rPr b="0" i="0" lang="zh-TW" sz="1050" u="none" cap="none" strike="noStrike">
                <a:solidFill>
                  <a:srgbClr val="000000"/>
                </a:solidFill>
                <a:highlight>
                  <a:srgbClr val="F7F7F7"/>
                </a:highlight>
                <a:latin typeface="Courier New"/>
                <a:ea typeface="Courier New"/>
                <a:cs typeface="Courier New"/>
                <a:sym typeface="Courier New"/>
              </a:rPr>
              <a:t>(</a:t>
            </a:r>
            <a:r>
              <a:rPr b="0" i="0" lang="zh-TW" sz="1050" u="none" cap="none" strike="noStrike">
                <a:solidFill>
                  <a:srgbClr val="795E26"/>
                </a:solidFill>
                <a:highlight>
                  <a:srgbClr val="F7F7F7"/>
                </a:highlight>
                <a:latin typeface="Courier New"/>
                <a:ea typeface="Courier New"/>
                <a:cs typeface="Courier New"/>
                <a:sym typeface="Courier New"/>
              </a:rPr>
              <a:t>len</a:t>
            </a:r>
            <a:r>
              <a:rPr b="0" i="0" lang="zh-TW" sz="1050" u="none" cap="none" strike="noStrike">
                <a:solidFill>
                  <a:srgbClr val="000000"/>
                </a:solidFill>
                <a:highlight>
                  <a:srgbClr val="F7F7F7"/>
                </a:highlight>
                <a:latin typeface="Courier New"/>
                <a:ea typeface="Courier New"/>
                <a:cs typeface="Courier New"/>
                <a:sym typeface="Courier New"/>
              </a:rPr>
              <a:t>(models)):</a:t>
            </a:r>
            <a:endParaRPr b="0" i="0" sz="1050" u="none" cap="none" strike="noStrike">
              <a:solidFill>
                <a:srgbClr val="000000"/>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0" i="0" lang="zh-TW" sz="1050" u="none" cap="none" strike="noStrike">
                <a:solidFill>
                  <a:srgbClr val="000000"/>
                </a:solidFill>
                <a:highlight>
                  <a:srgbClr val="F7F7F7"/>
                </a:highlight>
                <a:latin typeface="Courier New"/>
                <a:ea typeface="Courier New"/>
                <a:cs typeface="Courier New"/>
                <a:sym typeface="Courier New"/>
              </a:rPr>
              <a:t>    models[i].fit(X_train, y_train)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1110"/>
              <a:buFont typeface="Arial"/>
              <a:buNone/>
            </a:pPr>
            <a:r>
              <a:rPr lang="zh-TW" sz="1800"/>
              <a:t>Analysis</a:t>
            </a:r>
            <a:endParaRPr/>
          </a:p>
        </p:txBody>
      </p:sp>
      <p:sp>
        <p:nvSpPr>
          <p:cNvPr id="176" name="Google Shape;176;p19"/>
          <p:cNvSpPr txBox="1"/>
          <p:nvPr>
            <p:ph idx="1" type="body"/>
          </p:nvPr>
        </p:nvSpPr>
        <p:spPr>
          <a:xfrm>
            <a:off x="311700" y="1152475"/>
            <a:ext cx="8520600" cy="2697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zh-TW"/>
              <a:t>Results of the machine learning model(s)</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rPr lang="zh-TW"/>
              <a:t>Evaluation metrics used (e.g. accuracy, precision, recall)</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Clr>
                <a:schemeClr val="dk1"/>
              </a:buClr>
              <a:buSzPts val="1100"/>
              <a:buFont typeface="Arial"/>
              <a:buNone/>
            </a:pPr>
            <a:r>
              <a:rPr lang="zh-TW"/>
              <a:t>Visualization of results (if applicable)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TW"/>
              <a:t>Result</a:t>
            </a:r>
            <a:endParaRPr/>
          </a:p>
        </p:txBody>
      </p:sp>
      <p:sp>
        <p:nvSpPr>
          <p:cNvPr id="182" name="Google Shape;182;p20"/>
          <p:cNvSpPr txBox="1"/>
          <p:nvPr>
            <p:ph idx="1" type="body"/>
          </p:nvPr>
        </p:nvSpPr>
        <p:spPr>
          <a:xfrm>
            <a:off x="5263050" y="1130700"/>
            <a:ext cx="3849000" cy="2820198"/>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zh-TW" sz="1400"/>
              <a:t>LogisticRegression: </a:t>
            </a:r>
            <a:endParaRPr sz="1400"/>
          </a:p>
          <a:p>
            <a:pPr indent="0" lvl="0" marL="0" rtl="0" algn="l">
              <a:lnSpc>
                <a:spcPct val="115000"/>
              </a:lnSpc>
              <a:spcBef>
                <a:spcPts val="1200"/>
              </a:spcBef>
              <a:spcAft>
                <a:spcPts val="0"/>
              </a:spcAft>
              <a:buSzPts val="1800"/>
              <a:buNone/>
            </a:pPr>
            <a:r>
              <a:rPr lang="zh-TW" sz="1400"/>
              <a:t>Training Accuracy :  0.88739</a:t>
            </a:r>
            <a:endParaRPr sz="1400"/>
          </a:p>
          <a:p>
            <a:pPr indent="0" lvl="0" marL="0" rtl="0" algn="l">
              <a:lnSpc>
                <a:spcPct val="115000"/>
              </a:lnSpc>
              <a:spcBef>
                <a:spcPts val="1200"/>
              </a:spcBef>
              <a:spcAft>
                <a:spcPts val="0"/>
              </a:spcAft>
              <a:buSzPts val="1800"/>
              <a:buNone/>
            </a:pPr>
            <a:r>
              <a:rPr lang="zh-TW" sz="1400"/>
              <a:t>Validation Accuracy :  0.88499</a:t>
            </a:r>
            <a:endParaRPr/>
          </a:p>
          <a:p>
            <a:pPr indent="0" lvl="0" marL="0" rtl="0" algn="l">
              <a:lnSpc>
                <a:spcPct val="115000"/>
              </a:lnSpc>
              <a:spcBef>
                <a:spcPts val="1200"/>
              </a:spcBef>
              <a:spcAft>
                <a:spcPts val="0"/>
              </a:spcAft>
              <a:buSzPts val="1800"/>
              <a:buNone/>
            </a:pPr>
            <a:r>
              <a:t/>
            </a:r>
            <a:endParaRPr sz="1400"/>
          </a:p>
          <a:p>
            <a:pPr indent="0" lvl="0" marL="0" rtl="0" algn="l">
              <a:lnSpc>
                <a:spcPct val="115000"/>
              </a:lnSpc>
              <a:spcBef>
                <a:spcPts val="1200"/>
              </a:spcBef>
              <a:spcAft>
                <a:spcPts val="0"/>
              </a:spcAft>
              <a:buSzPts val="1800"/>
              <a:buNone/>
            </a:pPr>
            <a:r>
              <a:rPr b="1" lang="zh-TW" sz="1400"/>
              <a:t>XGBClassifier</a:t>
            </a:r>
            <a:endParaRPr b="1" sz="1400"/>
          </a:p>
          <a:p>
            <a:pPr indent="0" lvl="0" marL="0" rtl="0" algn="l">
              <a:lnSpc>
                <a:spcPct val="115000"/>
              </a:lnSpc>
              <a:spcBef>
                <a:spcPts val="1200"/>
              </a:spcBef>
              <a:spcAft>
                <a:spcPts val="0"/>
              </a:spcAft>
              <a:buSzPts val="1800"/>
              <a:buNone/>
            </a:pPr>
            <a:r>
              <a:rPr b="1" lang="zh-TW" sz="1400"/>
              <a:t>Training Accuracy :  0.99996</a:t>
            </a:r>
            <a:endParaRPr b="1" sz="1400"/>
          </a:p>
          <a:p>
            <a:pPr indent="0" lvl="0" marL="0" rtl="0" algn="l">
              <a:lnSpc>
                <a:spcPct val="115000"/>
              </a:lnSpc>
              <a:spcBef>
                <a:spcPts val="1200"/>
              </a:spcBef>
              <a:spcAft>
                <a:spcPts val="1200"/>
              </a:spcAft>
              <a:buSzPts val="1800"/>
              <a:buNone/>
            </a:pPr>
            <a:r>
              <a:rPr b="1" lang="zh-TW" sz="1400"/>
              <a:t>Validation Accuracy :  0.99938</a:t>
            </a:r>
            <a:endParaRPr b="1" sz="1400"/>
          </a:p>
        </p:txBody>
      </p:sp>
      <p:sp>
        <p:nvSpPr>
          <p:cNvPr id="183" name="Google Shape;183;p20"/>
          <p:cNvSpPr txBox="1"/>
          <p:nvPr/>
        </p:nvSpPr>
        <p:spPr>
          <a:xfrm>
            <a:off x="112175" y="1254225"/>
            <a:ext cx="5047500" cy="21009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zh-TW" sz="1050" u="none" cap="none" strike="noStrike">
                <a:solidFill>
                  <a:srgbClr val="AF00DB"/>
                </a:solidFill>
                <a:highlight>
                  <a:srgbClr val="F7F7F7"/>
                </a:highlight>
                <a:latin typeface="Courier New"/>
                <a:ea typeface="Courier New"/>
                <a:cs typeface="Courier New"/>
                <a:sym typeface="Courier New"/>
              </a:rPr>
              <a:t>for</a:t>
            </a:r>
            <a:r>
              <a:rPr b="0" i="0" lang="zh-TW" sz="1050" u="none" cap="none" strike="noStrike">
                <a:solidFill>
                  <a:srgbClr val="000000"/>
                </a:solidFill>
                <a:highlight>
                  <a:srgbClr val="F7F7F7"/>
                </a:highlight>
                <a:latin typeface="Courier New"/>
                <a:ea typeface="Courier New"/>
                <a:cs typeface="Courier New"/>
                <a:sym typeface="Courier New"/>
              </a:rPr>
              <a:t> i </a:t>
            </a:r>
            <a:r>
              <a:rPr b="0" i="0" lang="zh-TW" sz="1050" u="none" cap="none" strike="noStrike">
                <a:solidFill>
                  <a:srgbClr val="0000FF"/>
                </a:solidFill>
                <a:highlight>
                  <a:srgbClr val="F7F7F7"/>
                </a:highlight>
                <a:latin typeface="Courier New"/>
                <a:ea typeface="Courier New"/>
                <a:cs typeface="Courier New"/>
                <a:sym typeface="Courier New"/>
              </a:rPr>
              <a:t>in</a:t>
            </a:r>
            <a:r>
              <a:rPr b="0" i="0" lang="zh-TW" sz="1050" u="none" cap="none" strike="noStrike">
                <a:solidFill>
                  <a:srgbClr val="000000"/>
                </a:solidFill>
                <a:highlight>
                  <a:srgbClr val="F7F7F7"/>
                </a:highlight>
                <a:latin typeface="Courier New"/>
                <a:ea typeface="Courier New"/>
                <a:cs typeface="Courier New"/>
                <a:sym typeface="Courier New"/>
              </a:rPr>
              <a:t> </a:t>
            </a:r>
            <a:r>
              <a:rPr b="0" i="0" lang="zh-TW" sz="1050" u="none" cap="none" strike="noStrike">
                <a:solidFill>
                  <a:srgbClr val="795E26"/>
                </a:solidFill>
                <a:highlight>
                  <a:srgbClr val="F7F7F7"/>
                </a:highlight>
                <a:latin typeface="Courier New"/>
                <a:ea typeface="Courier New"/>
                <a:cs typeface="Courier New"/>
                <a:sym typeface="Courier New"/>
              </a:rPr>
              <a:t>range</a:t>
            </a:r>
            <a:r>
              <a:rPr b="0" i="0" lang="zh-TW" sz="1050" u="none" cap="none" strike="noStrike">
                <a:solidFill>
                  <a:srgbClr val="000000"/>
                </a:solidFill>
                <a:highlight>
                  <a:srgbClr val="F7F7F7"/>
                </a:highlight>
                <a:latin typeface="Courier New"/>
                <a:ea typeface="Courier New"/>
                <a:cs typeface="Courier New"/>
                <a:sym typeface="Courier New"/>
              </a:rPr>
              <a:t>(</a:t>
            </a:r>
            <a:r>
              <a:rPr b="0" i="0" lang="zh-TW" sz="1050" u="none" cap="none" strike="noStrike">
                <a:solidFill>
                  <a:srgbClr val="795E26"/>
                </a:solidFill>
                <a:highlight>
                  <a:srgbClr val="F7F7F7"/>
                </a:highlight>
                <a:latin typeface="Courier New"/>
                <a:ea typeface="Courier New"/>
                <a:cs typeface="Courier New"/>
                <a:sym typeface="Courier New"/>
              </a:rPr>
              <a:t>len</a:t>
            </a:r>
            <a:r>
              <a:rPr b="0" i="0" lang="zh-TW" sz="1050" u="none" cap="none" strike="noStrike">
                <a:solidFill>
                  <a:srgbClr val="000000"/>
                </a:solidFill>
                <a:highlight>
                  <a:srgbClr val="F7F7F7"/>
                </a:highlight>
                <a:latin typeface="Courier New"/>
                <a:ea typeface="Courier New"/>
                <a:cs typeface="Courier New"/>
                <a:sym typeface="Courier New"/>
              </a:rPr>
              <a:t>(models)):</a:t>
            </a:r>
            <a:endParaRPr b="0" i="0" sz="1050" u="none" cap="none" strike="noStrike">
              <a:solidFill>
                <a:srgbClr val="000000"/>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0" i="0" lang="zh-TW" sz="1050" u="none" cap="none" strike="noStrike">
                <a:solidFill>
                  <a:srgbClr val="000000"/>
                </a:solidFill>
                <a:highlight>
                  <a:srgbClr val="F7F7F7"/>
                </a:highlight>
                <a:latin typeface="Courier New"/>
                <a:ea typeface="Courier New"/>
                <a:cs typeface="Courier New"/>
                <a:sym typeface="Courier New"/>
              </a:rPr>
              <a:t>    </a:t>
            </a:r>
            <a:r>
              <a:rPr b="0" i="0" lang="zh-TW" sz="1050" u="none" cap="none" strike="noStrike">
                <a:solidFill>
                  <a:srgbClr val="795E26"/>
                </a:solidFill>
                <a:highlight>
                  <a:srgbClr val="F7F7F7"/>
                </a:highlight>
                <a:latin typeface="Courier New"/>
                <a:ea typeface="Courier New"/>
                <a:cs typeface="Courier New"/>
                <a:sym typeface="Courier New"/>
              </a:rPr>
              <a:t>print</a:t>
            </a:r>
            <a:r>
              <a:rPr b="0" i="0" lang="zh-TW" sz="1050" u="none" cap="none" strike="noStrike">
                <a:solidFill>
                  <a:srgbClr val="000000"/>
                </a:solidFill>
                <a:highlight>
                  <a:srgbClr val="F7F7F7"/>
                </a:highlight>
                <a:latin typeface="Courier New"/>
                <a:ea typeface="Courier New"/>
                <a:cs typeface="Courier New"/>
                <a:sym typeface="Courier New"/>
              </a:rPr>
              <a:t>(</a:t>
            </a:r>
            <a:r>
              <a:rPr b="0" i="0" lang="zh-TW" sz="1050" u="none" cap="none" strike="noStrike">
                <a:solidFill>
                  <a:srgbClr val="0000FF"/>
                </a:solidFill>
                <a:highlight>
                  <a:srgbClr val="F7F7F7"/>
                </a:highlight>
                <a:latin typeface="Courier New"/>
                <a:ea typeface="Courier New"/>
                <a:cs typeface="Courier New"/>
                <a:sym typeface="Courier New"/>
              </a:rPr>
              <a:t>f</a:t>
            </a:r>
            <a:r>
              <a:rPr b="0" i="0" lang="zh-TW" sz="1050" u="none" cap="none" strike="noStrike">
                <a:solidFill>
                  <a:srgbClr val="A31515"/>
                </a:solidFill>
                <a:highlight>
                  <a:srgbClr val="F7F7F7"/>
                </a:highlight>
                <a:latin typeface="Courier New"/>
                <a:ea typeface="Courier New"/>
                <a:cs typeface="Courier New"/>
                <a:sym typeface="Courier New"/>
              </a:rPr>
              <a:t>'</a:t>
            </a:r>
            <a:r>
              <a:rPr b="0" i="0" lang="zh-TW" sz="1050" u="none" cap="none" strike="noStrike">
                <a:solidFill>
                  <a:srgbClr val="000000"/>
                </a:solidFill>
                <a:highlight>
                  <a:srgbClr val="F7F7F7"/>
                </a:highlight>
                <a:latin typeface="Courier New"/>
                <a:ea typeface="Courier New"/>
                <a:cs typeface="Courier New"/>
                <a:sym typeface="Courier New"/>
              </a:rPr>
              <a:t>{models[i]}</a:t>
            </a:r>
            <a:r>
              <a:rPr b="0" i="0" lang="zh-TW" sz="1050" u="none" cap="none" strike="noStrike">
                <a:solidFill>
                  <a:srgbClr val="A31515"/>
                </a:solidFill>
                <a:highlight>
                  <a:srgbClr val="F7F7F7"/>
                </a:highlight>
                <a:latin typeface="Courier New"/>
                <a:ea typeface="Courier New"/>
                <a:cs typeface="Courier New"/>
                <a:sym typeface="Courier New"/>
              </a:rPr>
              <a:t> : '</a:t>
            </a:r>
            <a:r>
              <a:rPr b="0" i="0" lang="zh-TW" sz="1050" u="none" cap="none" strike="noStrike">
                <a:solidFill>
                  <a:srgbClr val="000000"/>
                </a:solidFill>
                <a:highlight>
                  <a:srgbClr val="F7F7F7"/>
                </a:highlight>
                <a:latin typeface="Courier New"/>
                <a:ea typeface="Courier New"/>
                <a:cs typeface="Courier New"/>
                <a:sym typeface="Courier New"/>
              </a:rPr>
              <a:t>)</a:t>
            </a:r>
            <a:endParaRPr b="0" i="0" sz="1050" u="none" cap="none" strike="noStrike">
              <a:solidFill>
                <a:srgbClr val="000000"/>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0" i="0" lang="zh-TW" sz="1050" u="none" cap="none" strike="noStrike">
                <a:solidFill>
                  <a:srgbClr val="000000"/>
                </a:solidFill>
                <a:highlight>
                  <a:srgbClr val="F7F7F7"/>
                </a:highlight>
                <a:latin typeface="Courier New"/>
                <a:ea typeface="Courier New"/>
                <a:cs typeface="Courier New"/>
                <a:sym typeface="Courier New"/>
              </a:rPr>
              <a:t>     </a:t>
            </a:r>
            <a:endParaRPr b="0" i="0" sz="1050" u="none" cap="none" strike="noStrike">
              <a:solidFill>
                <a:srgbClr val="000000"/>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0" i="0" lang="zh-TW" sz="1050" u="none" cap="none" strike="noStrike">
                <a:solidFill>
                  <a:srgbClr val="000000"/>
                </a:solidFill>
                <a:highlight>
                  <a:srgbClr val="F7F7F7"/>
                </a:highlight>
                <a:latin typeface="Courier New"/>
                <a:ea typeface="Courier New"/>
                <a:cs typeface="Courier New"/>
                <a:sym typeface="Courier New"/>
              </a:rPr>
              <a:t>    train_preds = models[i].predict_proba(X_train)[:, </a:t>
            </a:r>
            <a:r>
              <a:rPr b="0" i="0" lang="zh-TW" sz="1050" u="none" cap="none" strike="noStrike">
                <a:solidFill>
                  <a:srgbClr val="116644"/>
                </a:solidFill>
                <a:highlight>
                  <a:srgbClr val="F7F7F7"/>
                </a:highlight>
                <a:latin typeface="Courier New"/>
                <a:ea typeface="Courier New"/>
                <a:cs typeface="Courier New"/>
                <a:sym typeface="Courier New"/>
              </a:rPr>
              <a:t>1</a:t>
            </a:r>
            <a:r>
              <a:rPr b="0" i="0" lang="zh-TW" sz="1050" u="none" cap="none" strike="noStrike">
                <a:solidFill>
                  <a:srgbClr val="000000"/>
                </a:solidFill>
                <a:highlight>
                  <a:srgbClr val="F7F7F7"/>
                </a:highlight>
                <a:latin typeface="Courier New"/>
                <a:ea typeface="Courier New"/>
                <a:cs typeface="Courier New"/>
                <a:sym typeface="Courier New"/>
              </a:rPr>
              <a:t>]</a:t>
            </a:r>
            <a:endParaRPr b="0" i="0" sz="1050" u="none" cap="none" strike="noStrike">
              <a:solidFill>
                <a:srgbClr val="000000"/>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0" i="0" lang="zh-TW" sz="1050" u="none" cap="none" strike="noStrike">
                <a:solidFill>
                  <a:srgbClr val="000000"/>
                </a:solidFill>
                <a:highlight>
                  <a:srgbClr val="F7F7F7"/>
                </a:highlight>
                <a:latin typeface="Courier New"/>
                <a:ea typeface="Courier New"/>
                <a:cs typeface="Courier New"/>
                <a:sym typeface="Courier New"/>
              </a:rPr>
              <a:t>    </a:t>
            </a:r>
            <a:r>
              <a:rPr b="0" i="0" lang="zh-TW" sz="1050" u="none" cap="none" strike="noStrike">
                <a:solidFill>
                  <a:srgbClr val="795E26"/>
                </a:solidFill>
                <a:highlight>
                  <a:srgbClr val="F7F7F7"/>
                </a:highlight>
                <a:latin typeface="Courier New"/>
                <a:ea typeface="Courier New"/>
                <a:cs typeface="Courier New"/>
                <a:sym typeface="Courier New"/>
              </a:rPr>
              <a:t>print</a:t>
            </a:r>
            <a:r>
              <a:rPr b="0" i="0" lang="zh-TW" sz="1050" u="none" cap="none" strike="noStrike">
                <a:solidFill>
                  <a:srgbClr val="000000"/>
                </a:solidFill>
                <a:highlight>
                  <a:srgbClr val="F7F7F7"/>
                </a:highlight>
                <a:latin typeface="Courier New"/>
                <a:ea typeface="Courier New"/>
                <a:cs typeface="Courier New"/>
                <a:sym typeface="Courier New"/>
              </a:rPr>
              <a:t>(</a:t>
            </a:r>
            <a:r>
              <a:rPr b="0" i="0" lang="zh-TW" sz="1050" u="none" cap="none" strike="noStrike">
                <a:solidFill>
                  <a:srgbClr val="A31515"/>
                </a:solidFill>
                <a:highlight>
                  <a:srgbClr val="F7F7F7"/>
                </a:highlight>
                <a:latin typeface="Courier New"/>
                <a:ea typeface="Courier New"/>
                <a:cs typeface="Courier New"/>
                <a:sym typeface="Courier New"/>
              </a:rPr>
              <a:t>'Training Accuracy : '</a:t>
            </a:r>
            <a:r>
              <a:rPr b="0" i="0" lang="zh-TW" sz="1050" u="none" cap="none" strike="noStrike">
                <a:solidFill>
                  <a:srgbClr val="000000"/>
                </a:solidFill>
                <a:highlight>
                  <a:srgbClr val="F7F7F7"/>
                </a:highlight>
                <a:latin typeface="Courier New"/>
                <a:ea typeface="Courier New"/>
                <a:cs typeface="Courier New"/>
                <a:sym typeface="Courier New"/>
              </a:rPr>
              <a:t>, ras(y_train, train_preds))</a:t>
            </a:r>
            <a:endParaRPr b="0" i="0" sz="1050" u="none" cap="none" strike="noStrike">
              <a:solidFill>
                <a:srgbClr val="000000"/>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0" i="0" lang="zh-TW" sz="1050" u="none" cap="none" strike="noStrike">
                <a:solidFill>
                  <a:srgbClr val="000000"/>
                </a:solidFill>
                <a:highlight>
                  <a:srgbClr val="F7F7F7"/>
                </a:highlight>
                <a:latin typeface="Courier New"/>
                <a:ea typeface="Courier New"/>
                <a:cs typeface="Courier New"/>
                <a:sym typeface="Courier New"/>
              </a:rPr>
              <a:t>     </a:t>
            </a:r>
            <a:endParaRPr b="0" i="0" sz="1050" u="none" cap="none" strike="noStrike">
              <a:solidFill>
                <a:srgbClr val="000000"/>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0" i="0" lang="zh-TW" sz="1050" u="none" cap="none" strike="noStrike">
                <a:solidFill>
                  <a:srgbClr val="000000"/>
                </a:solidFill>
                <a:highlight>
                  <a:srgbClr val="F7F7F7"/>
                </a:highlight>
                <a:latin typeface="Courier New"/>
                <a:ea typeface="Courier New"/>
                <a:cs typeface="Courier New"/>
                <a:sym typeface="Courier New"/>
              </a:rPr>
              <a:t>    y_preds = models[i].predict_proba(X_test)[:, </a:t>
            </a:r>
            <a:r>
              <a:rPr b="0" i="0" lang="zh-TW" sz="1050" u="none" cap="none" strike="noStrike">
                <a:solidFill>
                  <a:srgbClr val="116644"/>
                </a:solidFill>
                <a:highlight>
                  <a:srgbClr val="F7F7F7"/>
                </a:highlight>
                <a:latin typeface="Courier New"/>
                <a:ea typeface="Courier New"/>
                <a:cs typeface="Courier New"/>
                <a:sym typeface="Courier New"/>
              </a:rPr>
              <a:t>1</a:t>
            </a:r>
            <a:r>
              <a:rPr b="0" i="0" lang="zh-TW" sz="1050" u="none" cap="none" strike="noStrike">
                <a:solidFill>
                  <a:srgbClr val="000000"/>
                </a:solidFill>
                <a:highlight>
                  <a:srgbClr val="F7F7F7"/>
                </a:highlight>
                <a:latin typeface="Courier New"/>
                <a:ea typeface="Courier New"/>
                <a:cs typeface="Courier New"/>
                <a:sym typeface="Courier New"/>
              </a:rPr>
              <a:t>]</a:t>
            </a:r>
            <a:endParaRPr b="0" i="0" sz="1050" u="none" cap="none" strike="noStrike">
              <a:solidFill>
                <a:srgbClr val="000000"/>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0" i="0" lang="zh-TW" sz="1050" u="none" cap="none" strike="noStrike">
                <a:solidFill>
                  <a:srgbClr val="000000"/>
                </a:solidFill>
                <a:highlight>
                  <a:srgbClr val="F7F7F7"/>
                </a:highlight>
                <a:latin typeface="Courier New"/>
                <a:ea typeface="Courier New"/>
                <a:cs typeface="Courier New"/>
                <a:sym typeface="Courier New"/>
              </a:rPr>
              <a:t>    </a:t>
            </a:r>
            <a:r>
              <a:rPr b="0" i="0" lang="zh-TW" sz="1050" u="none" cap="none" strike="noStrike">
                <a:solidFill>
                  <a:srgbClr val="795E26"/>
                </a:solidFill>
                <a:highlight>
                  <a:srgbClr val="F7F7F7"/>
                </a:highlight>
                <a:latin typeface="Courier New"/>
                <a:ea typeface="Courier New"/>
                <a:cs typeface="Courier New"/>
                <a:sym typeface="Courier New"/>
              </a:rPr>
              <a:t>print</a:t>
            </a:r>
            <a:r>
              <a:rPr b="0" i="0" lang="zh-TW" sz="1050" u="none" cap="none" strike="noStrike">
                <a:solidFill>
                  <a:srgbClr val="000000"/>
                </a:solidFill>
                <a:highlight>
                  <a:srgbClr val="F7F7F7"/>
                </a:highlight>
                <a:latin typeface="Courier New"/>
                <a:ea typeface="Courier New"/>
                <a:cs typeface="Courier New"/>
                <a:sym typeface="Courier New"/>
              </a:rPr>
              <a:t>(</a:t>
            </a:r>
            <a:r>
              <a:rPr b="0" i="0" lang="zh-TW" sz="1050" u="none" cap="none" strike="noStrike">
                <a:solidFill>
                  <a:srgbClr val="A31515"/>
                </a:solidFill>
                <a:highlight>
                  <a:srgbClr val="F7F7F7"/>
                </a:highlight>
                <a:latin typeface="Courier New"/>
                <a:ea typeface="Courier New"/>
                <a:cs typeface="Courier New"/>
                <a:sym typeface="Courier New"/>
              </a:rPr>
              <a:t>'Validation Accuracy : '</a:t>
            </a:r>
            <a:r>
              <a:rPr b="0" i="0" lang="zh-TW" sz="1050" u="none" cap="none" strike="noStrike">
                <a:solidFill>
                  <a:srgbClr val="000000"/>
                </a:solidFill>
                <a:highlight>
                  <a:srgbClr val="F7F7F7"/>
                </a:highlight>
                <a:latin typeface="Courier New"/>
                <a:ea typeface="Courier New"/>
                <a:cs typeface="Courier New"/>
                <a:sym typeface="Courier New"/>
              </a:rPr>
              <a:t>, ras(y_test, y_preds))</a:t>
            </a:r>
            <a:endParaRPr b="0" i="0" sz="1050" u="none" cap="none" strike="noStrike">
              <a:solidFill>
                <a:srgbClr val="000000"/>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0" i="0" lang="zh-TW" sz="1050" u="none" cap="none" strike="noStrike">
                <a:solidFill>
                  <a:srgbClr val="000000"/>
                </a:solidFill>
                <a:highlight>
                  <a:srgbClr val="F7F7F7"/>
                </a:highlight>
                <a:latin typeface="Courier New"/>
                <a:ea typeface="Courier New"/>
                <a:cs typeface="Courier New"/>
                <a:sym typeface="Courier New"/>
              </a:rPr>
              <a:t>    </a:t>
            </a:r>
            <a:r>
              <a:rPr b="0" i="0" lang="zh-TW" sz="1050" u="none" cap="none" strike="noStrike">
                <a:solidFill>
                  <a:srgbClr val="795E26"/>
                </a:solidFill>
                <a:highlight>
                  <a:srgbClr val="F7F7F7"/>
                </a:highlight>
                <a:latin typeface="Courier New"/>
                <a:ea typeface="Courier New"/>
                <a:cs typeface="Courier New"/>
                <a:sym typeface="Courier New"/>
              </a:rPr>
              <a:t>print</a:t>
            </a:r>
            <a:r>
              <a:rPr b="0" i="0" lang="zh-TW" sz="1050" u="none" cap="none" strike="noStrike">
                <a:solidFill>
                  <a:srgbClr val="000000"/>
                </a:solidFill>
                <a:highlight>
                  <a:srgbClr val="F7F7F7"/>
                </a:highlight>
                <a:latin typeface="Courier New"/>
                <a:ea typeface="Courier New"/>
                <a:cs typeface="Courier New"/>
                <a:sym typeface="Courier New"/>
              </a:rPr>
              <a:t>()</a:t>
            </a:r>
            <a:endParaRPr b="0" i="0" sz="1050" u="none" cap="none" strike="noStrike">
              <a:solidFill>
                <a:srgbClr val="000000"/>
              </a:solidFill>
              <a:highlight>
                <a:srgbClr val="F7F7F7"/>
              </a:highlight>
              <a:latin typeface="Courier New"/>
              <a:ea typeface="Courier New"/>
              <a:cs typeface="Courier New"/>
              <a:sym typeface="Courier New"/>
            </a:endParaRPr>
          </a:p>
        </p:txBody>
      </p:sp>
      <p:sp>
        <p:nvSpPr>
          <p:cNvPr id="184" name="Google Shape;184;p20"/>
          <p:cNvSpPr txBox="1"/>
          <p:nvPr>
            <p:ph idx="1" type="body"/>
          </p:nvPr>
        </p:nvSpPr>
        <p:spPr>
          <a:xfrm>
            <a:off x="378225" y="4234500"/>
            <a:ext cx="7588200" cy="51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lang="zh-TW" sz="1400"/>
              <a:t>The best-performed model is </a:t>
            </a:r>
            <a:r>
              <a:rPr b="1" lang="zh-TW" u="sng"/>
              <a:t>XGBClassifier</a:t>
            </a:r>
            <a:r>
              <a:rPr lang="zh-TW" sz="1400"/>
              <a:t>.</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TW"/>
              <a:t>Project Details</a:t>
            </a:r>
            <a:endParaRPr/>
          </a:p>
        </p:txBody>
      </p:sp>
      <p:sp>
        <p:nvSpPr>
          <p:cNvPr id="63" name="Google Shape;63;p2"/>
          <p:cNvSpPr txBox="1"/>
          <p:nvPr>
            <p:ph idx="1" type="body"/>
          </p:nvPr>
        </p:nvSpPr>
        <p:spPr>
          <a:xfrm>
            <a:off x="311700" y="1152475"/>
            <a:ext cx="8520600" cy="3240000"/>
          </a:xfrm>
          <a:prstGeom prst="rect">
            <a:avLst/>
          </a:prstGeom>
          <a:noFill/>
          <a:ln>
            <a:noFill/>
          </a:ln>
        </p:spPr>
        <p:txBody>
          <a:bodyPr anchorCtr="0" anchor="t" bIns="91425" lIns="91425" spcFirstLastPara="1" rIns="91425" wrap="square" tIns="91425">
            <a:normAutofit fontScale="85000" lnSpcReduction="10000"/>
          </a:bodyPr>
          <a:lstStyle/>
          <a:p>
            <a:pPr indent="0" lvl="0" marL="0" rtl="0" algn="l">
              <a:lnSpc>
                <a:spcPct val="115000"/>
              </a:lnSpc>
              <a:spcBef>
                <a:spcPts val="0"/>
              </a:spcBef>
              <a:spcAft>
                <a:spcPts val="0"/>
              </a:spcAft>
              <a:buClr>
                <a:schemeClr val="dk1"/>
              </a:buClr>
              <a:buSzPct val="61110"/>
              <a:buFont typeface="Arial"/>
              <a:buNone/>
            </a:pPr>
            <a:r>
              <a:rPr lang="zh-TW">
                <a:solidFill>
                  <a:schemeClr val="dk1"/>
                </a:solidFill>
              </a:rPr>
              <a:t>Project Title:</a:t>
            </a:r>
            <a:r>
              <a:rPr lang="zh-TW"/>
              <a:t> </a:t>
            </a:r>
            <a:r>
              <a:rPr lang="zh-TW" u="sng"/>
              <a:t>Online Fraud Detection using classification model</a:t>
            </a:r>
            <a:endParaRPr u="sng"/>
          </a:p>
          <a:p>
            <a:pPr indent="0" lvl="0" marL="0" rtl="0" algn="l">
              <a:lnSpc>
                <a:spcPct val="115000"/>
              </a:lnSpc>
              <a:spcBef>
                <a:spcPts val="1200"/>
              </a:spcBef>
              <a:spcAft>
                <a:spcPts val="0"/>
              </a:spcAft>
              <a:buSzPct val="117647"/>
              <a:buNone/>
            </a:pPr>
            <a:r>
              <a:rPr lang="zh-TW">
                <a:solidFill>
                  <a:schemeClr val="dk1"/>
                </a:solidFill>
              </a:rPr>
              <a:t>Project Objectives: </a:t>
            </a:r>
            <a:endParaRPr>
              <a:solidFill>
                <a:schemeClr val="dk1"/>
              </a:solidFill>
            </a:endParaRPr>
          </a:p>
          <a:p>
            <a:pPr indent="0" lvl="0" marL="0" rtl="0" algn="l">
              <a:lnSpc>
                <a:spcPct val="115000"/>
              </a:lnSpc>
              <a:spcBef>
                <a:spcPts val="1200"/>
              </a:spcBef>
              <a:spcAft>
                <a:spcPts val="0"/>
              </a:spcAft>
              <a:buSzPct val="117647"/>
              <a:buNone/>
            </a:pPr>
            <a:r>
              <a:rPr lang="zh-TW"/>
              <a:t>The goal of the project is to build the Machine learning models to predict The ‘Fraud’ or ‘not a fraud Transaction’.</a:t>
            </a:r>
            <a:endParaRPr/>
          </a:p>
          <a:p>
            <a:pPr indent="0" lvl="0" marL="0" rtl="0" algn="l">
              <a:lnSpc>
                <a:spcPct val="115000"/>
              </a:lnSpc>
              <a:spcBef>
                <a:spcPts val="1200"/>
              </a:spcBef>
              <a:spcAft>
                <a:spcPts val="1200"/>
              </a:spcAft>
              <a:buClr>
                <a:schemeClr val="dk1"/>
              </a:buClr>
              <a:buSzPct val="61110"/>
              <a:buFont typeface="Arial"/>
              <a:buNone/>
            </a:pPr>
            <a:r>
              <a:rPr lang="zh-TW"/>
              <a:t>As the world becomes increasingly digitized, so does the threat of online fraud. With billions of transactions taking place daily, individuals, businesses, and financial institutions are constantly at risk of falling victim to malicious actors seeking to exploit vulnerabilities in the digital landscape. However, the battle against online fraud has not been one-sided. Innovative technologies and strategies are emerging to detect and prevent fraudulent activities, making it more challenging for cyber criminals to succeed.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TW"/>
              <a:t>Confusion Matrix</a:t>
            </a:r>
            <a:endParaRPr/>
          </a:p>
        </p:txBody>
      </p:sp>
      <p:sp>
        <p:nvSpPr>
          <p:cNvPr id="190" name="Google Shape;190;p21"/>
          <p:cNvSpPr txBox="1"/>
          <p:nvPr>
            <p:ph idx="1" type="body"/>
          </p:nvPr>
        </p:nvSpPr>
        <p:spPr>
          <a:xfrm>
            <a:off x="4695300" y="1227260"/>
            <a:ext cx="44487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zh-TW" sz="1400"/>
              <a:t>From the confusion matrix:</a:t>
            </a:r>
            <a:endParaRPr sz="1400"/>
          </a:p>
          <a:p>
            <a:pPr indent="0" lvl="0" marL="0" rtl="0" algn="l">
              <a:lnSpc>
                <a:spcPct val="115000"/>
              </a:lnSpc>
              <a:spcBef>
                <a:spcPts val="1200"/>
              </a:spcBef>
              <a:spcAft>
                <a:spcPts val="0"/>
              </a:spcAft>
              <a:buSzPts val="1800"/>
              <a:buNone/>
            </a:pPr>
            <a:r>
              <a:t/>
            </a:r>
            <a:endParaRPr sz="1400"/>
          </a:p>
          <a:p>
            <a:pPr indent="0" lvl="0" marL="0" rtl="0" algn="l">
              <a:lnSpc>
                <a:spcPct val="115000"/>
              </a:lnSpc>
              <a:spcBef>
                <a:spcPts val="1200"/>
              </a:spcBef>
              <a:spcAft>
                <a:spcPts val="0"/>
              </a:spcAft>
              <a:buSzPts val="1800"/>
              <a:buNone/>
            </a:pPr>
            <a:r>
              <a:rPr lang="zh-TW" sz="1400"/>
              <a:t>1906268 were correctly classified as non-fraudulent payments, and 83 were misclassified as non-fraudulent payments.</a:t>
            </a:r>
            <a:endParaRPr sz="1400"/>
          </a:p>
          <a:p>
            <a:pPr indent="0" lvl="0" marL="0" rtl="0" algn="l">
              <a:lnSpc>
                <a:spcPct val="115000"/>
              </a:lnSpc>
              <a:spcBef>
                <a:spcPts val="1200"/>
              </a:spcBef>
              <a:spcAft>
                <a:spcPts val="0"/>
              </a:spcAft>
              <a:buSzPts val="1800"/>
              <a:buNone/>
            </a:pPr>
            <a:r>
              <a:t/>
            </a:r>
            <a:endParaRPr sz="1400"/>
          </a:p>
          <a:p>
            <a:pPr indent="0" lvl="0" marL="0" rtl="0" algn="l">
              <a:lnSpc>
                <a:spcPct val="115000"/>
              </a:lnSpc>
              <a:spcBef>
                <a:spcPts val="1200"/>
              </a:spcBef>
              <a:spcAft>
                <a:spcPts val="0"/>
              </a:spcAft>
              <a:buSzPts val="1800"/>
              <a:buNone/>
            </a:pPr>
            <a:r>
              <a:rPr lang="zh-TW" sz="1400"/>
              <a:t>2069 payments were correctly identified as fraud while 366 payments were incorrectly labelled as fraud.</a:t>
            </a:r>
            <a:endParaRPr sz="1400"/>
          </a:p>
        </p:txBody>
      </p:sp>
      <p:pic>
        <p:nvPicPr>
          <p:cNvPr id="191" name="Google Shape;191;p21"/>
          <p:cNvPicPr preferRelativeResize="0"/>
          <p:nvPr/>
        </p:nvPicPr>
        <p:blipFill rotWithShape="1">
          <a:blip r:embed="rId3">
            <a:alphaModFix/>
          </a:blip>
          <a:srcRect b="0" l="0" r="0" t="0"/>
          <a:stretch/>
        </p:blipFill>
        <p:spPr>
          <a:xfrm>
            <a:off x="311700" y="1227260"/>
            <a:ext cx="4260300" cy="34710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TW"/>
              <a:t>Classification Report</a:t>
            </a:r>
            <a:endParaRPr/>
          </a:p>
        </p:txBody>
      </p:sp>
      <p:sp>
        <p:nvSpPr>
          <p:cNvPr id="197" name="Google Shape;197;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zh-TW"/>
              <a:t>precision</a:t>
            </a:r>
            <a:endParaRPr/>
          </a:p>
          <a:p>
            <a:pPr indent="0" lvl="0" marL="0" rtl="0" algn="l">
              <a:lnSpc>
                <a:spcPct val="115000"/>
              </a:lnSpc>
              <a:spcBef>
                <a:spcPts val="0"/>
              </a:spcBef>
              <a:spcAft>
                <a:spcPts val="0"/>
              </a:spcAft>
              <a:buSzPts val="1800"/>
              <a:buNone/>
            </a:pPr>
            <a:r>
              <a:rPr lang="zh-TW"/>
              <a:t>recall</a:t>
            </a:r>
            <a:endParaRPr/>
          </a:p>
          <a:p>
            <a:pPr indent="0" lvl="0" marL="0" rtl="0" algn="l">
              <a:lnSpc>
                <a:spcPct val="115000"/>
              </a:lnSpc>
              <a:spcBef>
                <a:spcPts val="0"/>
              </a:spcBef>
              <a:spcAft>
                <a:spcPts val="0"/>
              </a:spcAft>
              <a:buSzPts val="1800"/>
              <a:buNone/>
            </a:pPr>
            <a:r>
              <a:rPr lang="zh-TW"/>
              <a:t>f1-score</a:t>
            </a:r>
            <a:endParaRPr/>
          </a:p>
          <a:p>
            <a:pPr indent="0" lvl="0" marL="0" rtl="0" algn="l">
              <a:lnSpc>
                <a:spcPct val="115000"/>
              </a:lnSpc>
              <a:spcBef>
                <a:spcPts val="0"/>
              </a:spcBef>
              <a:spcAft>
                <a:spcPts val="0"/>
              </a:spcAft>
              <a:buSzPts val="1800"/>
              <a:buNone/>
            </a:pPr>
            <a:r>
              <a:rPr lang="zh-TW"/>
              <a:t>support</a:t>
            </a:r>
            <a:endParaRPr/>
          </a:p>
        </p:txBody>
      </p:sp>
      <p:pic>
        <p:nvPicPr>
          <p:cNvPr id="198" name="Google Shape;198;p22"/>
          <p:cNvPicPr preferRelativeResize="0"/>
          <p:nvPr/>
        </p:nvPicPr>
        <p:blipFill rotWithShape="1">
          <a:blip r:embed="rId3">
            <a:alphaModFix/>
          </a:blip>
          <a:srcRect b="49241" l="0" r="0" t="0"/>
          <a:stretch/>
        </p:blipFill>
        <p:spPr>
          <a:xfrm>
            <a:off x="3771225" y="67223"/>
            <a:ext cx="5285550" cy="2083950"/>
          </a:xfrm>
          <a:prstGeom prst="rect">
            <a:avLst/>
          </a:prstGeom>
          <a:noFill/>
          <a:ln>
            <a:noFill/>
          </a:ln>
        </p:spPr>
      </p:pic>
      <p:pic>
        <p:nvPicPr>
          <p:cNvPr id="199" name="Google Shape;199;p22"/>
          <p:cNvPicPr preferRelativeResize="0"/>
          <p:nvPr/>
        </p:nvPicPr>
        <p:blipFill rotWithShape="1">
          <a:blip r:embed="rId3">
            <a:alphaModFix/>
          </a:blip>
          <a:srcRect b="0" l="0" r="27436" t="51142"/>
          <a:stretch/>
        </p:blipFill>
        <p:spPr>
          <a:xfrm>
            <a:off x="2295822" y="2685878"/>
            <a:ext cx="4546750" cy="2377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TW"/>
              <a:t>Feature Importance</a:t>
            </a:r>
            <a:endParaRPr/>
          </a:p>
        </p:txBody>
      </p:sp>
      <p:sp>
        <p:nvSpPr>
          <p:cNvPr id="205" name="Google Shape;205;p23"/>
          <p:cNvSpPr txBox="1"/>
          <p:nvPr>
            <p:ph idx="1" type="body"/>
          </p:nvPr>
        </p:nvSpPr>
        <p:spPr>
          <a:xfrm>
            <a:off x="5271247" y="1710528"/>
            <a:ext cx="3231600" cy="2088266"/>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zh-TW"/>
              <a:t>newbalanceOrig is highest</a:t>
            </a:r>
            <a:endParaRPr/>
          </a:p>
        </p:txBody>
      </p:sp>
      <p:pic>
        <p:nvPicPr>
          <p:cNvPr id="206" name="Google Shape;206;p23"/>
          <p:cNvPicPr preferRelativeResize="0"/>
          <p:nvPr/>
        </p:nvPicPr>
        <p:blipFill rotWithShape="1">
          <a:blip r:embed="rId3">
            <a:alphaModFix/>
          </a:blip>
          <a:srcRect b="0" l="0" r="0" t="0"/>
          <a:stretch/>
        </p:blipFill>
        <p:spPr>
          <a:xfrm>
            <a:off x="362614" y="1243852"/>
            <a:ext cx="4574138" cy="332502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TW"/>
              <a:t>Prediction for new transactions</a:t>
            </a:r>
            <a:endParaRPr/>
          </a:p>
        </p:txBody>
      </p:sp>
      <p:sp>
        <p:nvSpPr>
          <p:cNvPr id="212" name="Google Shape;212;p24"/>
          <p:cNvSpPr txBox="1"/>
          <p:nvPr>
            <p:ph idx="1" type="body"/>
          </p:nvPr>
        </p:nvSpPr>
        <p:spPr>
          <a:xfrm>
            <a:off x="5518900" y="1152475"/>
            <a:ext cx="3313500" cy="3816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2571"/>
              <a:buNone/>
            </a:pPr>
            <a:r>
              <a:rPr lang="zh-TW"/>
              <a:t>By entering a new transaction with features value, it will print out the result (Fraud/Non-fraud).</a:t>
            </a:r>
            <a:endParaRPr/>
          </a:p>
          <a:p>
            <a:pPr indent="0" lvl="0" marL="0" rtl="0" algn="l">
              <a:lnSpc>
                <a:spcPct val="115000"/>
              </a:lnSpc>
              <a:spcBef>
                <a:spcPts val="0"/>
              </a:spcBef>
              <a:spcAft>
                <a:spcPts val="0"/>
              </a:spcAft>
              <a:buSzPts val="2571"/>
              <a:buNone/>
            </a:pPr>
            <a:r>
              <a:t/>
            </a:r>
            <a:endParaRPr/>
          </a:p>
          <a:p>
            <a:pPr indent="0" lvl="0" marL="0" rtl="0" algn="l">
              <a:lnSpc>
                <a:spcPct val="115000"/>
              </a:lnSpc>
              <a:spcBef>
                <a:spcPts val="0"/>
              </a:spcBef>
              <a:spcAft>
                <a:spcPts val="0"/>
              </a:spcAft>
              <a:buSzPts val="2571"/>
              <a:buNone/>
            </a:pPr>
            <a:r>
              <a:t/>
            </a:r>
            <a:endParaRPr/>
          </a:p>
          <a:p>
            <a:pPr indent="0" lvl="0" marL="0" rtl="0" algn="l">
              <a:lnSpc>
                <a:spcPct val="115000"/>
              </a:lnSpc>
              <a:spcBef>
                <a:spcPts val="1200"/>
              </a:spcBef>
              <a:spcAft>
                <a:spcPts val="1200"/>
              </a:spcAft>
              <a:buSzPts val="2571"/>
              <a:buNone/>
            </a:pPr>
            <a:r>
              <a:rPr lang="zh-TW"/>
              <a:t>After detected fraud transaction by machine learning model, human can do further investigization on fraud transaction.</a:t>
            </a:r>
            <a:endParaRPr/>
          </a:p>
        </p:txBody>
      </p:sp>
      <p:pic>
        <p:nvPicPr>
          <p:cNvPr id="213" name="Google Shape;213;p24"/>
          <p:cNvPicPr preferRelativeResize="0"/>
          <p:nvPr/>
        </p:nvPicPr>
        <p:blipFill rotWithShape="1">
          <a:blip r:embed="rId3">
            <a:alphaModFix/>
          </a:blip>
          <a:srcRect b="0" l="0" r="0" t="0"/>
          <a:stretch/>
        </p:blipFill>
        <p:spPr>
          <a:xfrm>
            <a:off x="74347" y="1264601"/>
            <a:ext cx="5316499" cy="32786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1110"/>
              <a:buFont typeface="Arial"/>
              <a:buNone/>
            </a:pPr>
            <a:r>
              <a:rPr lang="zh-TW" sz="1800"/>
              <a:t>Challenges and Limitations</a:t>
            </a:r>
            <a:endParaRPr/>
          </a:p>
        </p:txBody>
      </p:sp>
      <p:sp>
        <p:nvSpPr>
          <p:cNvPr id="219" name="Google Shape;219;p25"/>
          <p:cNvSpPr txBox="1"/>
          <p:nvPr>
            <p:ph idx="1" type="body"/>
          </p:nvPr>
        </p:nvSpPr>
        <p:spPr>
          <a:xfrm>
            <a:off x="311700" y="1152475"/>
            <a:ext cx="8520600" cy="3370200"/>
          </a:xfrm>
          <a:prstGeom prst="rect">
            <a:avLst/>
          </a:prstGeom>
          <a:noFill/>
          <a:ln>
            <a:noFill/>
          </a:ln>
        </p:spPr>
        <p:txBody>
          <a:bodyPr anchorCtr="0" anchor="t" bIns="91425" lIns="91425" spcFirstLastPara="1" rIns="91425" wrap="square" tIns="91425">
            <a:normAutofit fontScale="32500" lnSpcReduction="20000"/>
          </a:bodyPr>
          <a:lstStyle/>
          <a:p>
            <a:pPr indent="0" lvl="0" marL="0" rtl="0" algn="l">
              <a:lnSpc>
                <a:spcPct val="115000"/>
              </a:lnSpc>
              <a:spcBef>
                <a:spcPts val="0"/>
              </a:spcBef>
              <a:spcAft>
                <a:spcPts val="0"/>
              </a:spcAft>
              <a:buClr>
                <a:schemeClr val="dk1"/>
              </a:buClr>
              <a:buSzPts val="275"/>
              <a:buFont typeface="Arial"/>
              <a:buNone/>
            </a:pPr>
            <a:r>
              <a:rPr lang="zh-TW" sz="4800">
                <a:solidFill>
                  <a:schemeClr val="dk1"/>
                </a:solidFill>
              </a:rPr>
              <a:t>Challenges faced during the project</a:t>
            </a:r>
            <a:endParaRPr sz="4800">
              <a:solidFill>
                <a:schemeClr val="dk1"/>
              </a:solidFill>
            </a:endParaRPr>
          </a:p>
          <a:p>
            <a:pPr indent="-304800" lvl="0" marL="457200" rtl="0" algn="l">
              <a:lnSpc>
                <a:spcPct val="115000"/>
              </a:lnSpc>
              <a:spcBef>
                <a:spcPts val="1200"/>
              </a:spcBef>
              <a:spcAft>
                <a:spcPts val="0"/>
              </a:spcAft>
              <a:buSzPct val="100000"/>
              <a:buChar char="●"/>
            </a:pPr>
            <a:r>
              <a:rPr lang="zh-TW" sz="4800"/>
              <a:t>Need to understand different machine learning models, The difference of different machine learning model. The concept of machine learning technique is complex. </a:t>
            </a:r>
            <a:endParaRPr sz="4800"/>
          </a:p>
          <a:p>
            <a:pPr indent="-304800" lvl="0" marL="457200" rtl="0" algn="l">
              <a:lnSpc>
                <a:spcPct val="115000"/>
              </a:lnSpc>
              <a:spcBef>
                <a:spcPts val="0"/>
              </a:spcBef>
              <a:spcAft>
                <a:spcPts val="0"/>
              </a:spcAft>
              <a:buSzPct val="100000"/>
              <a:buChar char="●"/>
            </a:pPr>
            <a:r>
              <a:rPr lang="zh-TW" sz="4800"/>
              <a:t>When encountering error in pre-processing, plotting chart and evaluating result, search online for help.</a:t>
            </a:r>
            <a:endParaRPr sz="4800"/>
          </a:p>
          <a:p>
            <a:pPr indent="0" lvl="0" marL="0" rtl="0" algn="l">
              <a:lnSpc>
                <a:spcPct val="115000"/>
              </a:lnSpc>
              <a:spcBef>
                <a:spcPts val="1200"/>
              </a:spcBef>
              <a:spcAft>
                <a:spcPts val="0"/>
              </a:spcAft>
              <a:buClr>
                <a:schemeClr val="dk1"/>
              </a:buClr>
              <a:buSzPts val="275"/>
              <a:buFont typeface="Arial"/>
              <a:buNone/>
            </a:pPr>
            <a:r>
              <a:rPr lang="zh-TW" sz="4800">
                <a:solidFill>
                  <a:schemeClr val="dk1"/>
                </a:solidFill>
              </a:rPr>
              <a:t>Limitations of the approach or dataset</a:t>
            </a:r>
            <a:endParaRPr sz="4800">
              <a:solidFill>
                <a:schemeClr val="dk1"/>
              </a:solidFill>
            </a:endParaRPr>
          </a:p>
          <a:p>
            <a:pPr indent="-304800" lvl="0" marL="457200" rtl="0" algn="l">
              <a:lnSpc>
                <a:spcPct val="115000"/>
              </a:lnSpc>
              <a:spcBef>
                <a:spcPts val="1200"/>
              </a:spcBef>
              <a:spcAft>
                <a:spcPts val="0"/>
              </a:spcAft>
              <a:buSzPct val="100000"/>
              <a:buChar char="●"/>
            </a:pPr>
            <a:r>
              <a:rPr lang="zh-TW" sz="4800"/>
              <a:t>did not do hyperparameter tuning </a:t>
            </a:r>
            <a:endParaRPr sz="4800"/>
          </a:p>
          <a:p>
            <a:pPr indent="0" lvl="0" marL="0" rtl="0" algn="l">
              <a:lnSpc>
                <a:spcPct val="115000"/>
              </a:lnSpc>
              <a:spcBef>
                <a:spcPts val="1200"/>
              </a:spcBef>
              <a:spcAft>
                <a:spcPts val="0"/>
              </a:spcAft>
              <a:buClr>
                <a:schemeClr val="dk1"/>
              </a:buClr>
              <a:buSzPts val="275"/>
              <a:buFont typeface="Arial"/>
              <a:buNone/>
            </a:pPr>
            <a:r>
              <a:rPr lang="zh-TW" sz="4800">
                <a:solidFill>
                  <a:schemeClr val="dk1"/>
                </a:solidFill>
              </a:rPr>
              <a:t>Potential areas for future improvement</a:t>
            </a:r>
            <a:endParaRPr sz="4800">
              <a:solidFill>
                <a:schemeClr val="dk1"/>
              </a:solidFill>
            </a:endParaRPr>
          </a:p>
          <a:p>
            <a:pPr indent="-304800" lvl="0" marL="457200" rtl="0" algn="l">
              <a:lnSpc>
                <a:spcPct val="115000"/>
              </a:lnSpc>
              <a:spcBef>
                <a:spcPts val="1200"/>
              </a:spcBef>
              <a:spcAft>
                <a:spcPts val="0"/>
              </a:spcAft>
              <a:buSzPct val="100000"/>
              <a:buChar char="●"/>
            </a:pPr>
            <a:r>
              <a:rPr lang="zh-TW" sz="4800"/>
              <a:t>By training more models to compare</a:t>
            </a:r>
            <a:endParaRPr sz="4800"/>
          </a:p>
          <a:p>
            <a:pPr indent="-304800" lvl="0" marL="457200" rtl="0" algn="l">
              <a:lnSpc>
                <a:spcPct val="115000"/>
              </a:lnSpc>
              <a:spcBef>
                <a:spcPts val="0"/>
              </a:spcBef>
              <a:spcAft>
                <a:spcPts val="0"/>
              </a:spcAft>
              <a:buSzPct val="100000"/>
              <a:buChar char="●"/>
            </a:pPr>
            <a:r>
              <a:rPr lang="zh-TW" sz="4800"/>
              <a:t>Outlier</a:t>
            </a:r>
            <a:endParaRPr sz="4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1110"/>
              <a:buFont typeface="Arial"/>
              <a:buNone/>
            </a:pPr>
            <a:r>
              <a:rPr lang="zh-TW" sz="1800"/>
              <a:t>Future Work</a:t>
            </a:r>
            <a:endParaRPr/>
          </a:p>
        </p:txBody>
      </p:sp>
      <p:sp>
        <p:nvSpPr>
          <p:cNvPr id="225" name="Google Shape;225;p26"/>
          <p:cNvSpPr txBox="1"/>
          <p:nvPr>
            <p:ph idx="1" type="body"/>
          </p:nvPr>
        </p:nvSpPr>
        <p:spPr>
          <a:xfrm>
            <a:off x="236475" y="1152475"/>
            <a:ext cx="8846100" cy="290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1300"/>
              <a:t>Description of any additional ideas or approaches that were not implemented</a:t>
            </a:r>
            <a:endParaRPr sz="1300"/>
          </a:p>
          <a:p>
            <a:pPr indent="0" lvl="0" marL="0" rtl="0" algn="l">
              <a:lnSpc>
                <a:spcPct val="115000"/>
              </a:lnSpc>
              <a:spcBef>
                <a:spcPts val="0"/>
              </a:spcBef>
              <a:spcAft>
                <a:spcPts val="0"/>
              </a:spcAft>
              <a:buClr>
                <a:schemeClr val="dk1"/>
              </a:buClr>
              <a:buSzPts val="1100"/>
              <a:buFont typeface="Arial"/>
              <a:buNone/>
            </a:pPr>
            <a:r>
              <a:t/>
            </a:r>
            <a:endParaRPr sz="1300"/>
          </a:p>
          <a:p>
            <a:pPr indent="-311150" lvl="0" marL="457200" rtl="0" algn="l">
              <a:lnSpc>
                <a:spcPct val="115000"/>
              </a:lnSpc>
              <a:spcBef>
                <a:spcPts val="0"/>
              </a:spcBef>
              <a:spcAft>
                <a:spcPts val="0"/>
              </a:spcAft>
              <a:buSzPts val="1300"/>
              <a:buChar char="●"/>
            </a:pPr>
            <a:r>
              <a:rPr lang="zh-TW" sz="1300"/>
              <a:t>build a prediction system: After enter value of features, the system will automatically determine whether it is fraud transaction or not.</a:t>
            </a:r>
            <a:endParaRPr sz="1300"/>
          </a:p>
          <a:p>
            <a:pPr indent="0" lvl="0" marL="0" rtl="0" algn="l">
              <a:lnSpc>
                <a:spcPct val="115000"/>
              </a:lnSpc>
              <a:spcBef>
                <a:spcPts val="1200"/>
              </a:spcBef>
              <a:spcAft>
                <a:spcPts val="0"/>
              </a:spcAft>
              <a:buSzPts val="1800"/>
              <a:buNone/>
            </a:pPr>
            <a:r>
              <a:t/>
            </a:r>
            <a:endParaRPr sz="1300"/>
          </a:p>
          <a:p>
            <a:pPr indent="0" lvl="0" marL="0" rtl="0" algn="l">
              <a:lnSpc>
                <a:spcPct val="115000"/>
              </a:lnSpc>
              <a:spcBef>
                <a:spcPts val="1200"/>
              </a:spcBef>
              <a:spcAft>
                <a:spcPts val="0"/>
              </a:spcAft>
              <a:buClr>
                <a:schemeClr val="dk1"/>
              </a:buClr>
              <a:buSzPts val="1100"/>
              <a:buFont typeface="Arial"/>
              <a:buNone/>
            </a:pPr>
            <a:r>
              <a:rPr lang="zh-TW" sz="1300"/>
              <a:t>Reasons for not implementing these ideas (e.g. time constraints, complexity)</a:t>
            </a:r>
            <a:endParaRPr sz="1300"/>
          </a:p>
          <a:p>
            <a:pPr indent="-311150" lvl="0" marL="457200" rtl="0" algn="l">
              <a:lnSpc>
                <a:spcPct val="115000"/>
              </a:lnSpc>
              <a:spcBef>
                <a:spcPts val="1200"/>
              </a:spcBef>
              <a:spcAft>
                <a:spcPts val="0"/>
              </a:spcAft>
              <a:buSzPts val="1300"/>
              <a:buChar char="●"/>
            </a:pPr>
            <a:r>
              <a:rPr lang="zh-TW" sz="1300"/>
              <a:t>training more ML models: time constraints, need more training time, too complex</a:t>
            </a:r>
            <a:endParaRPr sz="1300"/>
          </a:p>
          <a:p>
            <a:pPr indent="-311150" lvl="0" marL="457200" rtl="0" algn="l">
              <a:lnSpc>
                <a:spcPct val="115000"/>
              </a:lnSpc>
              <a:spcBef>
                <a:spcPts val="0"/>
              </a:spcBef>
              <a:spcAft>
                <a:spcPts val="0"/>
              </a:spcAft>
              <a:buSzPts val="1300"/>
              <a:buChar char="●"/>
            </a:pPr>
            <a:r>
              <a:rPr lang="zh-TW" sz="1300"/>
              <a:t>build a prediction system: too complex</a:t>
            </a:r>
            <a:endParaRPr sz="13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1110"/>
              <a:buFont typeface="Arial"/>
              <a:buNone/>
            </a:pPr>
            <a:r>
              <a:rPr lang="zh-TW" sz="1800"/>
              <a:t>Conclusion</a:t>
            </a:r>
            <a:endParaRPr/>
          </a:p>
        </p:txBody>
      </p:sp>
      <p:sp>
        <p:nvSpPr>
          <p:cNvPr id="231" name="Google Shape;231;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70000"/>
          </a:bodyPr>
          <a:lstStyle/>
          <a:p>
            <a:pPr indent="0" lvl="0" marL="0" rtl="0" algn="l">
              <a:lnSpc>
                <a:spcPct val="115000"/>
              </a:lnSpc>
              <a:spcBef>
                <a:spcPts val="0"/>
              </a:spcBef>
              <a:spcAft>
                <a:spcPts val="0"/>
              </a:spcAft>
              <a:buClr>
                <a:schemeClr val="dk1"/>
              </a:buClr>
              <a:buSzPct val="61110"/>
              <a:buFont typeface="Arial"/>
              <a:buNone/>
            </a:pPr>
            <a:r>
              <a:rPr lang="zh-TW"/>
              <a:t>Summary of the project objectives and achievements:</a:t>
            </a:r>
            <a:endParaRPr/>
          </a:p>
          <a:p>
            <a:pPr indent="-308610" lvl="0" marL="457200" rtl="0" algn="l">
              <a:lnSpc>
                <a:spcPct val="115000"/>
              </a:lnSpc>
              <a:spcBef>
                <a:spcPts val="1200"/>
              </a:spcBef>
              <a:spcAft>
                <a:spcPts val="0"/>
              </a:spcAft>
              <a:buSzPct val="100000"/>
              <a:buChar char="●"/>
            </a:pPr>
            <a:r>
              <a:rPr lang="zh-TW"/>
              <a:t>The goal of the project is to build a model to predict The ‘Fraud’ or ‘not a fraud Transaction’.</a:t>
            </a:r>
            <a:endParaRPr/>
          </a:p>
          <a:p>
            <a:pPr indent="-308610" lvl="0" marL="457200" rtl="0" algn="l">
              <a:lnSpc>
                <a:spcPct val="115000"/>
              </a:lnSpc>
              <a:spcBef>
                <a:spcPts val="0"/>
              </a:spcBef>
              <a:spcAft>
                <a:spcPts val="0"/>
              </a:spcAft>
              <a:buSzPct val="100000"/>
              <a:buChar char="●"/>
            </a:pPr>
            <a:r>
              <a:rPr lang="zh-TW"/>
              <a:t>By performed data analysis, data preprocessing, and data modeling with multiple machine-learning models to achieve this. </a:t>
            </a:r>
            <a:endParaRPr/>
          </a:p>
          <a:p>
            <a:pPr indent="-308610" lvl="0" marL="457200" rtl="0" algn="l">
              <a:lnSpc>
                <a:spcPct val="115000"/>
              </a:lnSpc>
              <a:spcBef>
                <a:spcPts val="0"/>
              </a:spcBef>
              <a:spcAft>
                <a:spcPts val="0"/>
              </a:spcAft>
              <a:buSzPct val="100000"/>
              <a:buChar char="●"/>
            </a:pPr>
            <a:r>
              <a:rPr lang="zh-TW"/>
              <a:t>Comparing two models, XGBClassifier perform better.</a:t>
            </a:r>
            <a:endParaRPr/>
          </a:p>
          <a:p>
            <a:pPr indent="-308610" lvl="0" marL="457200" rtl="0" algn="l">
              <a:lnSpc>
                <a:spcPct val="115000"/>
              </a:lnSpc>
              <a:spcBef>
                <a:spcPts val="0"/>
              </a:spcBef>
              <a:spcAft>
                <a:spcPts val="0"/>
              </a:spcAft>
              <a:buSzPct val="100000"/>
              <a:buChar char="●"/>
            </a:pPr>
            <a:r>
              <a:rPr lang="zh-TW"/>
              <a:t>The model is performing very well with the test data.</a:t>
            </a:r>
            <a:endParaRPr/>
          </a:p>
          <a:p>
            <a:pPr indent="-308610" lvl="0" marL="457200" rtl="0" algn="l">
              <a:lnSpc>
                <a:spcPct val="115000"/>
              </a:lnSpc>
              <a:spcBef>
                <a:spcPts val="0"/>
              </a:spcBef>
              <a:spcAft>
                <a:spcPts val="0"/>
              </a:spcAft>
              <a:buSzPct val="100000"/>
              <a:buChar char="●"/>
            </a:pPr>
            <a:r>
              <a:rPr lang="zh-TW"/>
              <a:t>This project has been a great exercise for us to understand how to apply machine learning into case.</a:t>
            </a:r>
            <a:endParaRPr/>
          </a:p>
          <a:p>
            <a:pPr indent="0" lvl="0" marL="0" rtl="0" algn="l">
              <a:lnSpc>
                <a:spcPct val="115000"/>
              </a:lnSpc>
              <a:spcBef>
                <a:spcPts val="1200"/>
              </a:spcBef>
              <a:spcAft>
                <a:spcPts val="0"/>
              </a:spcAft>
              <a:buSzPct val="142857"/>
              <a:buNone/>
            </a:pPr>
            <a:r>
              <a:t/>
            </a:r>
            <a:endParaRPr/>
          </a:p>
          <a:p>
            <a:pPr indent="0" lvl="0" marL="0" rtl="0" algn="l">
              <a:lnSpc>
                <a:spcPct val="115000"/>
              </a:lnSpc>
              <a:spcBef>
                <a:spcPts val="1200"/>
              </a:spcBef>
              <a:spcAft>
                <a:spcPts val="0"/>
              </a:spcAft>
              <a:buClr>
                <a:schemeClr val="dk1"/>
              </a:buClr>
              <a:buSzPct val="61110"/>
              <a:buFont typeface="Arial"/>
              <a:buNone/>
            </a:pPr>
            <a:r>
              <a:rPr lang="zh-TW"/>
              <a:t>Key takeaways:</a:t>
            </a:r>
            <a:endParaRPr/>
          </a:p>
          <a:p>
            <a:pPr indent="-308610" lvl="0" marL="457200" rtl="0" algn="l">
              <a:lnSpc>
                <a:spcPct val="115000"/>
              </a:lnSpc>
              <a:spcBef>
                <a:spcPts val="1200"/>
              </a:spcBef>
              <a:spcAft>
                <a:spcPts val="0"/>
              </a:spcAft>
              <a:buSzPct val="100000"/>
              <a:buChar char="●"/>
            </a:pPr>
            <a:r>
              <a:rPr lang="zh-TW"/>
              <a:t>have a more understanding of different classification models, how to implement models in a case related to online fraud. </a:t>
            </a:r>
            <a:endParaRPr/>
          </a:p>
          <a:p>
            <a:pPr indent="-308610" lvl="0" marL="457200" rtl="0" algn="l">
              <a:lnSpc>
                <a:spcPct val="115000"/>
              </a:lnSpc>
              <a:spcBef>
                <a:spcPts val="0"/>
              </a:spcBef>
              <a:spcAft>
                <a:spcPts val="0"/>
              </a:spcAft>
              <a:buSzPct val="100000"/>
              <a:buChar char="●"/>
            </a:pPr>
            <a:r>
              <a:rPr lang="zh-TW"/>
              <a:t>Problem-solving skill: error code/ unclear concept → online resource, ChatGPT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TW"/>
              <a:t>Reference</a:t>
            </a:r>
            <a:endParaRPr/>
          </a:p>
        </p:txBody>
      </p:sp>
      <p:sp>
        <p:nvSpPr>
          <p:cNvPr id="237" name="Google Shape;237;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zh-TW" sz="1400" u="sng">
                <a:solidFill>
                  <a:schemeClr val="hlink"/>
                </a:solidFill>
                <a:hlinkClick r:id="rId3"/>
              </a:rPr>
              <a:t>https://www.kaggle.com/datasets/jainilcoder/online-payment-fraud-detection</a:t>
            </a:r>
            <a:endParaRPr sz="1400"/>
          </a:p>
          <a:p>
            <a:pPr indent="0" lvl="0" marL="0" rtl="0" algn="l">
              <a:lnSpc>
                <a:spcPct val="115000"/>
              </a:lnSpc>
              <a:spcBef>
                <a:spcPts val="1200"/>
              </a:spcBef>
              <a:spcAft>
                <a:spcPts val="0"/>
              </a:spcAft>
              <a:buSzPts val="1800"/>
              <a:buNone/>
            </a:pPr>
            <a:r>
              <a:rPr lang="zh-TW" sz="1400" u="sng">
                <a:solidFill>
                  <a:schemeClr val="hlink"/>
                </a:solidFill>
                <a:hlinkClick r:id="rId4"/>
              </a:rPr>
              <a:t>https://www.geeksforgeeks.org/online-payment-fraud-detection-using-machine-learning-in-python/?ref=lbp</a:t>
            </a:r>
            <a:endParaRPr sz="1400"/>
          </a:p>
          <a:p>
            <a:pPr indent="0" lvl="0" marL="0" rtl="0" algn="l">
              <a:lnSpc>
                <a:spcPct val="115000"/>
              </a:lnSpc>
              <a:spcBef>
                <a:spcPts val="1200"/>
              </a:spcBef>
              <a:spcAft>
                <a:spcPts val="0"/>
              </a:spcAft>
              <a:buSzPts val="1800"/>
              <a:buNone/>
            </a:pPr>
            <a:r>
              <a:rPr lang="zh-TW" sz="1400" u="sng">
                <a:solidFill>
                  <a:schemeClr val="hlink"/>
                </a:solidFill>
                <a:hlinkClick r:id="rId5"/>
              </a:rPr>
              <a:t>https://medium.com/@gauravchordiya.ds/the-problem-of-detecting-online-fraud-in-transactions-using-machine-learning-models-55e2885e9328</a:t>
            </a:r>
            <a:endParaRPr sz="1400"/>
          </a:p>
          <a:p>
            <a:pPr indent="0" lvl="0" marL="0" rtl="0" algn="l">
              <a:lnSpc>
                <a:spcPct val="115000"/>
              </a:lnSpc>
              <a:spcBef>
                <a:spcPts val="1200"/>
              </a:spcBef>
              <a:spcAft>
                <a:spcPts val="0"/>
              </a:spcAft>
              <a:buSzPts val="1800"/>
              <a:buNone/>
            </a:pPr>
            <a:r>
              <a:rPr lang="zh-TW" sz="1400" u="sng">
                <a:solidFill>
                  <a:schemeClr val="hlink"/>
                </a:solidFill>
                <a:hlinkClick r:id="rId6"/>
              </a:rPr>
              <a:t>https://www.geeksforgeeks.org/handling-imbalanced-data-for-classification/</a:t>
            </a:r>
            <a:endParaRPr sz="1400"/>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1110"/>
              <a:buFont typeface="Arial"/>
              <a:buNone/>
            </a:pPr>
            <a:r>
              <a:rPr lang="zh-TW" sz="1800"/>
              <a:t>Dataset Description</a:t>
            </a:r>
            <a:endParaRPr/>
          </a:p>
        </p:txBody>
      </p:sp>
      <p:sp>
        <p:nvSpPr>
          <p:cNvPr id="69" name="Google Shape;69;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SzPts val="1800"/>
              <a:buNone/>
            </a:pPr>
            <a:r>
              <a:rPr lang="zh-TW"/>
              <a:t>i. Introduction to the dataset</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SzPts val="1800"/>
              <a:buNone/>
            </a:pPr>
            <a:r>
              <a:rPr lang="zh-TW"/>
              <a:t>ii. Dataset characteristics (e.g. size, features, class balance)</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rPr lang="zh-TW"/>
              <a:t>iii. Data preprocessing steps (if applicable)</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SzPct val="172839"/>
              <a:buNone/>
            </a:pPr>
            <a:r>
              <a:rPr lang="zh-TW" sz="1800"/>
              <a:t>Introduction to the dataset</a:t>
            </a:r>
            <a:endParaRPr/>
          </a:p>
        </p:txBody>
      </p:sp>
      <p:sp>
        <p:nvSpPr>
          <p:cNvPr id="75" name="Google Shape;75;p4"/>
          <p:cNvSpPr txBox="1"/>
          <p:nvPr>
            <p:ph idx="1" type="body"/>
          </p:nvPr>
        </p:nvSpPr>
        <p:spPr>
          <a:xfrm>
            <a:off x="378225" y="1100725"/>
            <a:ext cx="8520600" cy="1698746"/>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zh-TW"/>
              <a:t>A dataset containing information about online payment fraud data, so that we can understand what type of transactions lead to fraud. We collected a dataset from Kaggle, which contains historical information about fraudulent and non-fraudulent transactions which can be used to detect fraud in online payments.</a:t>
            </a:r>
            <a:endParaRPr/>
          </a:p>
        </p:txBody>
      </p:sp>
      <p:pic>
        <p:nvPicPr>
          <p:cNvPr id="76" name="Google Shape;76;p4"/>
          <p:cNvPicPr preferRelativeResize="0"/>
          <p:nvPr/>
        </p:nvPicPr>
        <p:blipFill rotWithShape="1">
          <a:blip r:embed="rId3">
            <a:alphaModFix/>
          </a:blip>
          <a:srcRect b="21670" l="1287" r="34977" t="47469"/>
          <a:stretch/>
        </p:blipFill>
        <p:spPr>
          <a:xfrm>
            <a:off x="311700" y="2634575"/>
            <a:ext cx="8282002" cy="22556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SzPct val="172839"/>
              <a:buNone/>
            </a:pPr>
            <a:r>
              <a:rPr lang="zh-TW" sz="1800"/>
              <a:t>Dataset characteristics</a:t>
            </a:r>
            <a:endParaRPr/>
          </a:p>
        </p:txBody>
      </p:sp>
      <p:sp>
        <p:nvSpPr>
          <p:cNvPr id="82" name="Google Shape;82;p5"/>
          <p:cNvSpPr txBox="1"/>
          <p:nvPr>
            <p:ph idx="1" type="body"/>
          </p:nvPr>
        </p:nvSpPr>
        <p:spPr>
          <a:xfrm>
            <a:off x="311700" y="1152475"/>
            <a:ext cx="8520600" cy="3551400"/>
          </a:xfrm>
          <a:prstGeom prst="rect">
            <a:avLst/>
          </a:prstGeom>
          <a:noFill/>
          <a:ln>
            <a:noFill/>
          </a:ln>
        </p:spPr>
        <p:txBody>
          <a:bodyPr anchorCtr="0" anchor="t" bIns="91425" lIns="91425" spcFirstLastPara="1" rIns="91425" wrap="square" tIns="91425">
            <a:normAutofit fontScale="40000" lnSpcReduction="20000"/>
          </a:bodyPr>
          <a:lstStyle/>
          <a:p>
            <a:pPr indent="0" lvl="0" marL="0" rtl="0" algn="l">
              <a:lnSpc>
                <a:spcPct val="115000"/>
              </a:lnSpc>
              <a:spcBef>
                <a:spcPts val="0"/>
              </a:spcBef>
              <a:spcAft>
                <a:spcPts val="0"/>
              </a:spcAft>
              <a:buSzPct val="104727"/>
              <a:buNone/>
            </a:pPr>
            <a:r>
              <a:rPr b="1" lang="zh-TW" sz="2750"/>
              <a:t>step: represents a unit of time where 1 step equals 1 hour</a:t>
            </a:r>
            <a:endParaRPr b="1" sz="2750"/>
          </a:p>
          <a:p>
            <a:pPr indent="0" lvl="0" marL="0" rtl="0" algn="l">
              <a:lnSpc>
                <a:spcPct val="115000"/>
              </a:lnSpc>
              <a:spcBef>
                <a:spcPts val="1200"/>
              </a:spcBef>
              <a:spcAft>
                <a:spcPts val="0"/>
              </a:spcAft>
              <a:buSzPct val="104727"/>
              <a:buNone/>
            </a:pPr>
            <a:r>
              <a:rPr b="1" lang="zh-TW" sz="2750"/>
              <a:t>type: type of online transaction</a:t>
            </a:r>
            <a:endParaRPr b="1" sz="2750"/>
          </a:p>
          <a:p>
            <a:pPr indent="0" lvl="0" marL="0" rtl="0" algn="l">
              <a:lnSpc>
                <a:spcPct val="115000"/>
              </a:lnSpc>
              <a:spcBef>
                <a:spcPts val="1200"/>
              </a:spcBef>
              <a:spcAft>
                <a:spcPts val="0"/>
              </a:spcAft>
              <a:buSzPct val="104727"/>
              <a:buNone/>
            </a:pPr>
            <a:r>
              <a:rPr b="1" lang="zh-TW" sz="2750"/>
              <a:t>amount: the amount of the transaction</a:t>
            </a:r>
            <a:endParaRPr b="1" sz="2750"/>
          </a:p>
          <a:p>
            <a:pPr indent="0" lvl="0" marL="0" rtl="0" algn="l">
              <a:lnSpc>
                <a:spcPct val="115000"/>
              </a:lnSpc>
              <a:spcBef>
                <a:spcPts val="1200"/>
              </a:spcBef>
              <a:spcAft>
                <a:spcPts val="0"/>
              </a:spcAft>
              <a:buSzPct val="104727"/>
              <a:buNone/>
            </a:pPr>
            <a:r>
              <a:rPr b="1" lang="zh-TW" sz="2750"/>
              <a:t>nameOrig: customer starting the transaction</a:t>
            </a:r>
            <a:endParaRPr b="1" sz="2750"/>
          </a:p>
          <a:p>
            <a:pPr indent="0" lvl="0" marL="0" rtl="0" algn="l">
              <a:lnSpc>
                <a:spcPct val="115000"/>
              </a:lnSpc>
              <a:spcBef>
                <a:spcPts val="1200"/>
              </a:spcBef>
              <a:spcAft>
                <a:spcPts val="0"/>
              </a:spcAft>
              <a:buSzPct val="104727"/>
              <a:buNone/>
            </a:pPr>
            <a:r>
              <a:rPr b="1" lang="zh-TW" sz="2750"/>
              <a:t>oldbalanceOrg: balance before the transaction</a:t>
            </a:r>
            <a:endParaRPr b="1" sz="2750"/>
          </a:p>
          <a:p>
            <a:pPr indent="0" lvl="0" marL="0" rtl="0" algn="l">
              <a:lnSpc>
                <a:spcPct val="115000"/>
              </a:lnSpc>
              <a:spcBef>
                <a:spcPts val="1200"/>
              </a:spcBef>
              <a:spcAft>
                <a:spcPts val="0"/>
              </a:spcAft>
              <a:buSzPct val="104727"/>
              <a:buNone/>
            </a:pPr>
            <a:r>
              <a:rPr b="1" lang="zh-TW" sz="2750"/>
              <a:t>newbalanceOrig: balance after the transaction</a:t>
            </a:r>
            <a:endParaRPr b="1" sz="2750"/>
          </a:p>
          <a:p>
            <a:pPr indent="0" lvl="0" marL="0" rtl="0" algn="l">
              <a:lnSpc>
                <a:spcPct val="115000"/>
              </a:lnSpc>
              <a:spcBef>
                <a:spcPts val="1200"/>
              </a:spcBef>
              <a:spcAft>
                <a:spcPts val="0"/>
              </a:spcAft>
              <a:buSzPct val="104727"/>
              <a:buNone/>
            </a:pPr>
            <a:r>
              <a:rPr b="1" lang="zh-TW" sz="2750"/>
              <a:t>nameDest: recipient of the transaction</a:t>
            </a:r>
            <a:endParaRPr b="1" sz="2750"/>
          </a:p>
          <a:p>
            <a:pPr indent="0" lvl="0" marL="0" rtl="0" algn="l">
              <a:lnSpc>
                <a:spcPct val="115000"/>
              </a:lnSpc>
              <a:spcBef>
                <a:spcPts val="1200"/>
              </a:spcBef>
              <a:spcAft>
                <a:spcPts val="0"/>
              </a:spcAft>
              <a:buSzPct val="104727"/>
              <a:buNone/>
            </a:pPr>
            <a:r>
              <a:rPr b="1" lang="zh-TW" sz="2750"/>
              <a:t>oldbalanceDest: initial balance of recipient before the transaction</a:t>
            </a:r>
            <a:endParaRPr b="1" sz="2750"/>
          </a:p>
          <a:p>
            <a:pPr indent="0" lvl="0" marL="0" rtl="0" algn="l">
              <a:lnSpc>
                <a:spcPct val="115000"/>
              </a:lnSpc>
              <a:spcBef>
                <a:spcPts val="1200"/>
              </a:spcBef>
              <a:spcAft>
                <a:spcPts val="0"/>
              </a:spcAft>
              <a:buSzPct val="104727"/>
              <a:buNone/>
            </a:pPr>
            <a:r>
              <a:rPr b="1" lang="zh-TW" sz="2750"/>
              <a:t>newbalanceDest: the new balance of recipient after the transaction</a:t>
            </a:r>
            <a:endParaRPr b="1" sz="2750"/>
          </a:p>
          <a:p>
            <a:pPr indent="0" lvl="0" marL="0" rtl="0" algn="l">
              <a:lnSpc>
                <a:spcPct val="115000"/>
              </a:lnSpc>
              <a:spcBef>
                <a:spcPts val="1200"/>
              </a:spcBef>
              <a:spcAft>
                <a:spcPts val="0"/>
              </a:spcAft>
              <a:buSzPct val="104727"/>
              <a:buNone/>
            </a:pPr>
            <a:r>
              <a:rPr b="1" lang="zh-TW" sz="2750"/>
              <a:t>isFraud: fraud transaction=1, non-fraud transaction=0</a:t>
            </a:r>
            <a:endParaRPr b="1" sz="2750"/>
          </a:p>
          <a:p>
            <a:pPr indent="0" lvl="0" marL="0" rtl="0" algn="l">
              <a:lnSpc>
                <a:spcPct val="115000"/>
              </a:lnSpc>
              <a:spcBef>
                <a:spcPts val="1200"/>
              </a:spcBef>
              <a:spcAft>
                <a:spcPts val="1200"/>
              </a:spcAft>
              <a:buSzPct val="159999"/>
              <a:buNone/>
            </a:pPr>
            <a:r>
              <a:t/>
            </a:r>
            <a:endParaRPr/>
          </a:p>
        </p:txBody>
      </p:sp>
      <p:sp>
        <p:nvSpPr>
          <p:cNvPr id="83" name="Google Shape;83;p5"/>
          <p:cNvSpPr txBox="1"/>
          <p:nvPr/>
        </p:nvSpPr>
        <p:spPr>
          <a:xfrm>
            <a:off x="4919400" y="701875"/>
            <a:ext cx="4129200" cy="4002000"/>
          </a:xfrm>
          <a:prstGeom prst="rect">
            <a:avLst/>
          </a:prstGeom>
          <a:solidFill>
            <a:schemeClr val="dk1"/>
          </a:solid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50"/>
              <a:buFont typeface="Arial"/>
              <a:buNone/>
            </a:pPr>
            <a:r>
              <a:rPr b="1" i="0" lang="zh-TW" sz="1250" u="none" cap="none" strike="noStrike">
                <a:solidFill>
                  <a:schemeClr val="lt1"/>
                </a:solidFill>
                <a:highlight>
                  <a:srgbClr val="CCCCCC"/>
                </a:highlight>
                <a:latin typeface="Courier New"/>
                <a:ea typeface="Courier New"/>
                <a:cs typeface="Courier New"/>
                <a:sym typeface="Courier New"/>
              </a:rPr>
              <a:t>data.info()</a:t>
            </a:r>
            <a:endParaRPr b="1" i="0" sz="1250" u="none" cap="none" strike="noStrike">
              <a:solidFill>
                <a:schemeClr val="lt1"/>
              </a:solidFill>
              <a:highlight>
                <a:srgbClr val="CCCCCC"/>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highlight>
                <a:schemeClr val="lt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zh-TW" sz="1250" u="none" cap="none" strike="noStrike">
                <a:solidFill>
                  <a:schemeClr val="lt1"/>
                </a:solidFill>
                <a:highlight>
                  <a:srgbClr val="FFFFFF"/>
                </a:highlight>
                <a:latin typeface="Courier New"/>
                <a:ea typeface="Courier New"/>
                <a:cs typeface="Courier New"/>
                <a:sym typeface="Courier New"/>
              </a:rPr>
              <a:t>&lt;class 'pandas.core.frame.DataFrame'&gt;</a:t>
            </a:r>
            <a:endParaRPr b="0" i="0" sz="1250" u="none" cap="none" strike="noStrike">
              <a:solidFill>
                <a:schemeClr val="lt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zh-TW" sz="1250" u="none" cap="none" strike="noStrike">
                <a:solidFill>
                  <a:schemeClr val="lt1"/>
                </a:solidFill>
                <a:highlight>
                  <a:srgbClr val="FFFFFF"/>
                </a:highlight>
                <a:latin typeface="Courier New"/>
                <a:ea typeface="Courier New"/>
                <a:cs typeface="Courier New"/>
                <a:sym typeface="Courier New"/>
              </a:rPr>
              <a:t>RangeIndex: </a:t>
            </a:r>
            <a:r>
              <a:rPr b="1" i="0" lang="zh-TW" sz="1250" u="none" cap="none" strike="noStrike">
                <a:solidFill>
                  <a:srgbClr val="FF0000"/>
                </a:solidFill>
                <a:highlight>
                  <a:srgbClr val="FFFFFF"/>
                </a:highlight>
                <a:latin typeface="Courier New"/>
                <a:ea typeface="Courier New"/>
                <a:cs typeface="Courier New"/>
                <a:sym typeface="Courier New"/>
              </a:rPr>
              <a:t>6362620 entries</a:t>
            </a:r>
            <a:r>
              <a:rPr b="0" i="0" lang="zh-TW" sz="1250" u="none" cap="none" strike="noStrike">
                <a:solidFill>
                  <a:schemeClr val="lt1"/>
                </a:solidFill>
                <a:highlight>
                  <a:srgbClr val="FFFFFF"/>
                </a:highlight>
                <a:latin typeface="Courier New"/>
                <a:ea typeface="Courier New"/>
                <a:cs typeface="Courier New"/>
                <a:sym typeface="Courier New"/>
              </a:rPr>
              <a:t>, 0 t</a:t>
            </a:r>
            <a:r>
              <a:rPr i="0" lang="zh-TW" sz="1250" u="none" cap="none" strike="noStrike">
                <a:solidFill>
                  <a:schemeClr val="lt1"/>
                </a:solidFill>
                <a:highlight>
                  <a:srgbClr val="FFFFFF"/>
                </a:highlight>
                <a:latin typeface="Courier New"/>
                <a:ea typeface="Courier New"/>
                <a:cs typeface="Courier New"/>
                <a:sym typeface="Courier New"/>
              </a:rPr>
              <a:t>o 6362619</a:t>
            </a:r>
            <a:endParaRPr i="0" sz="1250" u="none" cap="none" strike="noStrike">
              <a:solidFill>
                <a:schemeClr val="lt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zh-TW" sz="1250" u="none" cap="none" strike="noStrike">
                <a:solidFill>
                  <a:schemeClr val="lt1"/>
                </a:solidFill>
                <a:highlight>
                  <a:srgbClr val="FFFFFF"/>
                </a:highlight>
                <a:latin typeface="Courier New"/>
                <a:ea typeface="Courier New"/>
                <a:cs typeface="Courier New"/>
                <a:sym typeface="Courier New"/>
              </a:rPr>
              <a:t>Data columns (</a:t>
            </a:r>
            <a:r>
              <a:rPr b="1" i="0" lang="zh-TW" sz="1250" u="none" cap="none" strike="noStrike">
                <a:solidFill>
                  <a:srgbClr val="FF0000"/>
                </a:solidFill>
                <a:highlight>
                  <a:srgbClr val="FFFFFF"/>
                </a:highlight>
                <a:latin typeface="Courier New"/>
                <a:ea typeface="Courier New"/>
                <a:cs typeface="Courier New"/>
                <a:sym typeface="Courier New"/>
              </a:rPr>
              <a:t>total 11 columns</a:t>
            </a:r>
            <a:r>
              <a:rPr b="0" i="0" lang="zh-TW" sz="1250" u="none" cap="none" strike="noStrike">
                <a:solidFill>
                  <a:schemeClr val="lt1"/>
                </a:solidFill>
                <a:highlight>
                  <a:srgbClr val="FFFFFF"/>
                </a:highlight>
                <a:latin typeface="Courier New"/>
                <a:ea typeface="Courier New"/>
                <a:cs typeface="Courier New"/>
                <a:sym typeface="Courier New"/>
              </a:rPr>
              <a:t>):</a:t>
            </a:r>
            <a:endParaRPr b="0" i="0" sz="1250" u="none" cap="none" strike="noStrike">
              <a:solidFill>
                <a:schemeClr val="lt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zh-TW" sz="1250" u="none" cap="none" strike="noStrike">
                <a:solidFill>
                  <a:schemeClr val="lt1"/>
                </a:solidFill>
                <a:highlight>
                  <a:srgbClr val="FFFFFF"/>
                </a:highlight>
                <a:latin typeface="Courier New"/>
                <a:ea typeface="Courier New"/>
                <a:cs typeface="Courier New"/>
                <a:sym typeface="Courier New"/>
              </a:rPr>
              <a:t> #   Column          Dtype  </a:t>
            </a:r>
            <a:endParaRPr b="0" i="0" sz="1250" u="none" cap="none" strike="noStrike">
              <a:solidFill>
                <a:schemeClr val="lt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zh-TW" sz="1250" u="none" cap="none" strike="noStrike">
                <a:solidFill>
                  <a:schemeClr val="lt1"/>
                </a:solidFill>
                <a:highlight>
                  <a:srgbClr val="FFFFFF"/>
                </a:highlight>
                <a:latin typeface="Courier New"/>
                <a:ea typeface="Courier New"/>
                <a:cs typeface="Courier New"/>
                <a:sym typeface="Courier New"/>
              </a:rPr>
              <a:t>---  ------          -----  </a:t>
            </a:r>
            <a:endParaRPr b="0" i="0" sz="1250" u="none" cap="none" strike="noStrike">
              <a:solidFill>
                <a:schemeClr val="lt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zh-TW" sz="1250" u="none" cap="none" strike="noStrike">
                <a:solidFill>
                  <a:schemeClr val="lt1"/>
                </a:solidFill>
                <a:highlight>
                  <a:srgbClr val="FFFFFF"/>
                </a:highlight>
                <a:latin typeface="Courier New"/>
                <a:ea typeface="Courier New"/>
                <a:cs typeface="Courier New"/>
                <a:sym typeface="Courier New"/>
              </a:rPr>
              <a:t> 0   step            int64  </a:t>
            </a:r>
            <a:endParaRPr b="0" i="0" sz="1250" u="none" cap="none" strike="noStrike">
              <a:solidFill>
                <a:schemeClr val="lt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zh-TW" sz="1250" u="none" cap="none" strike="noStrike">
                <a:solidFill>
                  <a:schemeClr val="lt1"/>
                </a:solidFill>
                <a:highlight>
                  <a:srgbClr val="FFFFFF"/>
                </a:highlight>
                <a:latin typeface="Courier New"/>
                <a:ea typeface="Courier New"/>
                <a:cs typeface="Courier New"/>
                <a:sym typeface="Courier New"/>
              </a:rPr>
              <a:t> 1   type            object </a:t>
            </a:r>
            <a:endParaRPr b="0" i="0" sz="1250" u="none" cap="none" strike="noStrike">
              <a:solidFill>
                <a:schemeClr val="lt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zh-TW" sz="1250" u="none" cap="none" strike="noStrike">
                <a:solidFill>
                  <a:schemeClr val="lt1"/>
                </a:solidFill>
                <a:highlight>
                  <a:srgbClr val="FFFFFF"/>
                </a:highlight>
                <a:latin typeface="Courier New"/>
                <a:ea typeface="Courier New"/>
                <a:cs typeface="Courier New"/>
                <a:sym typeface="Courier New"/>
              </a:rPr>
              <a:t> 2   amount          float64</a:t>
            </a:r>
            <a:endParaRPr b="0" i="0" sz="1250" u="none" cap="none" strike="noStrike">
              <a:solidFill>
                <a:schemeClr val="lt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zh-TW" sz="1250" u="none" cap="none" strike="noStrike">
                <a:solidFill>
                  <a:schemeClr val="lt1"/>
                </a:solidFill>
                <a:highlight>
                  <a:srgbClr val="FFFFFF"/>
                </a:highlight>
                <a:latin typeface="Courier New"/>
                <a:ea typeface="Courier New"/>
                <a:cs typeface="Courier New"/>
                <a:sym typeface="Courier New"/>
              </a:rPr>
              <a:t> 3   nameOrig        object </a:t>
            </a:r>
            <a:endParaRPr b="0" i="0" sz="1250" u="none" cap="none" strike="noStrike">
              <a:solidFill>
                <a:schemeClr val="lt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zh-TW" sz="1250" u="none" cap="none" strike="noStrike">
                <a:solidFill>
                  <a:schemeClr val="lt1"/>
                </a:solidFill>
                <a:highlight>
                  <a:srgbClr val="FFFFFF"/>
                </a:highlight>
                <a:latin typeface="Courier New"/>
                <a:ea typeface="Courier New"/>
                <a:cs typeface="Courier New"/>
                <a:sym typeface="Courier New"/>
              </a:rPr>
              <a:t> 4   oldbalanceOrg   float64</a:t>
            </a:r>
            <a:endParaRPr b="0" i="0" sz="1250" u="none" cap="none" strike="noStrike">
              <a:solidFill>
                <a:schemeClr val="lt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zh-TW" sz="1250" u="none" cap="none" strike="noStrike">
                <a:solidFill>
                  <a:schemeClr val="lt1"/>
                </a:solidFill>
                <a:highlight>
                  <a:srgbClr val="FFFFFF"/>
                </a:highlight>
                <a:latin typeface="Courier New"/>
                <a:ea typeface="Courier New"/>
                <a:cs typeface="Courier New"/>
                <a:sym typeface="Courier New"/>
              </a:rPr>
              <a:t> 5   newbalanceOrig  float64</a:t>
            </a:r>
            <a:endParaRPr b="0" i="0" sz="1250" u="none" cap="none" strike="noStrike">
              <a:solidFill>
                <a:schemeClr val="lt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zh-TW" sz="1250" u="none" cap="none" strike="noStrike">
                <a:solidFill>
                  <a:schemeClr val="lt1"/>
                </a:solidFill>
                <a:highlight>
                  <a:srgbClr val="FFFFFF"/>
                </a:highlight>
                <a:latin typeface="Courier New"/>
                <a:ea typeface="Courier New"/>
                <a:cs typeface="Courier New"/>
                <a:sym typeface="Courier New"/>
              </a:rPr>
              <a:t> 6   nameDest        object </a:t>
            </a:r>
            <a:endParaRPr b="0" i="0" sz="1250" u="none" cap="none" strike="noStrike">
              <a:solidFill>
                <a:schemeClr val="lt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zh-TW" sz="1250" u="none" cap="none" strike="noStrike">
                <a:solidFill>
                  <a:schemeClr val="lt1"/>
                </a:solidFill>
                <a:highlight>
                  <a:srgbClr val="FFFFFF"/>
                </a:highlight>
                <a:latin typeface="Courier New"/>
                <a:ea typeface="Courier New"/>
                <a:cs typeface="Courier New"/>
                <a:sym typeface="Courier New"/>
              </a:rPr>
              <a:t> 7   oldbalanceDest  float64</a:t>
            </a:r>
            <a:endParaRPr b="0" i="0" sz="1250" u="none" cap="none" strike="noStrike">
              <a:solidFill>
                <a:schemeClr val="lt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zh-TW" sz="1250" u="none" cap="none" strike="noStrike">
                <a:solidFill>
                  <a:schemeClr val="lt1"/>
                </a:solidFill>
                <a:highlight>
                  <a:srgbClr val="FFFFFF"/>
                </a:highlight>
                <a:latin typeface="Courier New"/>
                <a:ea typeface="Courier New"/>
                <a:cs typeface="Courier New"/>
                <a:sym typeface="Courier New"/>
              </a:rPr>
              <a:t> 8   newbalanceDest  float64</a:t>
            </a:r>
            <a:endParaRPr b="0" i="0" sz="1250" u="none" cap="none" strike="noStrike">
              <a:solidFill>
                <a:schemeClr val="lt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zh-TW" sz="1250" u="none" cap="none" strike="noStrike">
                <a:solidFill>
                  <a:schemeClr val="lt1"/>
                </a:solidFill>
                <a:highlight>
                  <a:srgbClr val="FFFFFF"/>
                </a:highlight>
                <a:latin typeface="Courier New"/>
                <a:ea typeface="Courier New"/>
                <a:cs typeface="Courier New"/>
                <a:sym typeface="Courier New"/>
              </a:rPr>
              <a:t> 9   isFraud         int64  </a:t>
            </a:r>
            <a:endParaRPr b="0" i="0" sz="1250" u="none" cap="none" strike="noStrike">
              <a:solidFill>
                <a:schemeClr val="lt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zh-TW" sz="1250" u="none" cap="none" strike="noStrike">
                <a:solidFill>
                  <a:schemeClr val="lt1"/>
                </a:solidFill>
                <a:highlight>
                  <a:srgbClr val="FFFFFF"/>
                </a:highlight>
                <a:latin typeface="Courier New"/>
                <a:ea typeface="Courier New"/>
                <a:cs typeface="Courier New"/>
                <a:sym typeface="Courier New"/>
              </a:rPr>
              <a:t> 10  isFlaggedFraud  int64  </a:t>
            </a:r>
            <a:endParaRPr b="0" i="0" sz="1250" u="none" cap="none" strike="noStrike">
              <a:solidFill>
                <a:schemeClr val="lt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zh-TW" sz="1250" u="none" cap="none" strike="noStrike">
                <a:solidFill>
                  <a:schemeClr val="lt1"/>
                </a:solidFill>
                <a:highlight>
                  <a:srgbClr val="FFFFFF"/>
                </a:highlight>
                <a:latin typeface="Courier New"/>
                <a:ea typeface="Courier New"/>
                <a:cs typeface="Courier New"/>
                <a:sym typeface="Courier New"/>
              </a:rPr>
              <a:t>dtypes: float64(5), int64(3), object(3)</a:t>
            </a:r>
            <a:endParaRPr b="0" i="0" sz="1250" u="none" cap="none" strike="noStrike">
              <a:solidFill>
                <a:schemeClr val="lt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zh-TW" sz="1250" u="none" cap="none" strike="noStrike">
                <a:solidFill>
                  <a:schemeClr val="lt1"/>
                </a:solidFill>
                <a:highlight>
                  <a:srgbClr val="FFFFFF"/>
                </a:highlight>
                <a:latin typeface="Courier New"/>
                <a:ea typeface="Courier New"/>
                <a:cs typeface="Courier New"/>
                <a:sym typeface="Courier New"/>
              </a:rPr>
              <a:t>memory usage: 534.0+ MB</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1110"/>
              <a:buFont typeface="Arial"/>
              <a:buNone/>
            </a:pPr>
            <a:r>
              <a:rPr lang="zh-TW" sz="1800"/>
              <a:t>Data preprocessing steps</a:t>
            </a:r>
            <a:endParaRPr/>
          </a:p>
        </p:txBody>
      </p:sp>
      <p:sp>
        <p:nvSpPr>
          <p:cNvPr id="89" name="Google Shape;89;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800"/>
              <a:buNone/>
            </a:pPr>
            <a:r>
              <a:rPr lang="zh-TW"/>
              <a:t>drop a row with missing value</a:t>
            </a:r>
            <a:endParaRPr/>
          </a:p>
        </p:txBody>
      </p:sp>
      <p:pic>
        <p:nvPicPr>
          <p:cNvPr id="90" name="Google Shape;90;p6"/>
          <p:cNvPicPr preferRelativeResize="0"/>
          <p:nvPr/>
        </p:nvPicPr>
        <p:blipFill rotWithShape="1">
          <a:blip r:embed="rId3">
            <a:alphaModFix/>
          </a:blip>
          <a:srcRect b="0" l="0" r="2062" t="54170"/>
          <a:stretch/>
        </p:blipFill>
        <p:spPr>
          <a:xfrm>
            <a:off x="5813426" y="2017049"/>
            <a:ext cx="2466927" cy="2529375"/>
          </a:xfrm>
          <a:prstGeom prst="rect">
            <a:avLst/>
          </a:prstGeom>
          <a:noFill/>
          <a:ln>
            <a:noFill/>
          </a:ln>
        </p:spPr>
      </p:pic>
      <p:pic>
        <p:nvPicPr>
          <p:cNvPr id="91" name="Google Shape;91;p6"/>
          <p:cNvPicPr preferRelativeResize="0"/>
          <p:nvPr/>
        </p:nvPicPr>
        <p:blipFill rotWithShape="1">
          <a:blip r:embed="rId3">
            <a:alphaModFix/>
          </a:blip>
          <a:srcRect b="46885" l="0" r="0" t="45782"/>
          <a:stretch/>
        </p:blipFill>
        <p:spPr>
          <a:xfrm>
            <a:off x="3117873" y="3005414"/>
            <a:ext cx="2343477" cy="376519"/>
          </a:xfrm>
          <a:prstGeom prst="rect">
            <a:avLst/>
          </a:prstGeom>
          <a:noFill/>
          <a:ln>
            <a:noFill/>
          </a:ln>
        </p:spPr>
      </p:pic>
      <p:pic>
        <p:nvPicPr>
          <p:cNvPr id="92" name="Google Shape;92;p6"/>
          <p:cNvPicPr preferRelativeResize="0"/>
          <p:nvPr/>
        </p:nvPicPr>
        <p:blipFill rotWithShape="1">
          <a:blip r:embed="rId4">
            <a:alphaModFix/>
          </a:blip>
          <a:srcRect b="31572" l="17424" r="67504" t="42938"/>
          <a:stretch/>
        </p:blipFill>
        <p:spPr>
          <a:xfrm>
            <a:off x="311700" y="2017050"/>
            <a:ext cx="2658773" cy="252936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98" name="Google Shape;98;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zh-TW"/>
              <a:t>look at “type”</a:t>
            </a:r>
            <a:endParaRPr/>
          </a:p>
        </p:txBody>
      </p:sp>
      <p:pic>
        <p:nvPicPr>
          <p:cNvPr id="99" name="Google Shape;99;p7"/>
          <p:cNvPicPr preferRelativeResize="0"/>
          <p:nvPr/>
        </p:nvPicPr>
        <p:blipFill rotWithShape="1">
          <a:blip r:embed="rId3">
            <a:alphaModFix/>
          </a:blip>
          <a:srcRect b="0" l="0" r="0" t="0"/>
          <a:stretch/>
        </p:blipFill>
        <p:spPr>
          <a:xfrm>
            <a:off x="0" y="1627533"/>
            <a:ext cx="9143999" cy="1888435"/>
          </a:xfrm>
          <a:prstGeom prst="rect">
            <a:avLst/>
          </a:prstGeom>
          <a:noFill/>
          <a:ln>
            <a:noFill/>
          </a:ln>
        </p:spPr>
      </p:pic>
      <p:sp>
        <p:nvSpPr>
          <p:cNvPr id="100" name="Google Shape;100;p7"/>
          <p:cNvSpPr/>
          <p:nvPr/>
        </p:nvSpPr>
        <p:spPr>
          <a:xfrm>
            <a:off x="541425" y="1985200"/>
            <a:ext cx="771000" cy="1681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7"/>
          <p:cNvSpPr txBox="1"/>
          <p:nvPr>
            <p:ph idx="1" type="body"/>
          </p:nvPr>
        </p:nvSpPr>
        <p:spPr>
          <a:xfrm>
            <a:off x="464100" y="3871975"/>
            <a:ext cx="7785671" cy="6399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15000"/>
              </a:lnSpc>
              <a:spcBef>
                <a:spcPts val="0"/>
              </a:spcBef>
              <a:spcAft>
                <a:spcPts val="1200"/>
              </a:spcAft>
              <a:buSzPct val="142857"/>
              <a:buNone/>
            </a:pPr>
            <a:r>
              <a:rPr lang="zh-TW"/>
              <a:t>Column “type” is object 🡪 need to change to numeric later because need to use it in training model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TW"/>
              <a:t>Heatmap</a:t>
            </a:r>
            <a:endParaRPr/>
          </a:p>
        </p:txBody>
      </p:sp>
      <p:sp>
        <p:nvSpPr>
          <p:cNvPr id="107" name="Google Shape;107;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rgbClr val="000000"/>
              </a:buClr>
              <a:buSzPts val="3111"/>
              <a:buFont typeface="Arial"/>
              <a:buNone/>
            </a:pPr>
            <a:r>
              <a:rPr lang="zh-TW" sz="2400">
                <a:solidFill>
                  <a:schemeClr val="dk1"/>
                </a:solidFill>
              </a:rPr>
              <a:t>- Correlation Matrix</a:t>
            </a:r>
            <a:endParaRPr sz="2400">
              <a:solidFill>
                <a:schemeClr val="dk1"/>
              </a:solidFill>
            </a:endParaRPr>
          </a:p>
          <a:p>
            <a:pPr indent="-228600" lvl="0" marL="457200" rtl="0" algn="l">
              <a:lnSpc>
                <a:spcPct val="115000"/>
              </a:lnSpc>
              <a:spcBef>
                <a:spcPts val="0"/>
              </a:spcBef>
              <a:spcAft>
                <a:spcPts val="0"/>
              </a:spcAft>
              <a:buSzPts val="1800"/>
              <a:buNone/>
            </a:pPr>
            <a:r>
              <a:t/>
            </a:r>
            <a:endParaRPr/>
          </a:p>
        </p:txBody>
      </p:sp>
      <p:pic>
        <p:nvPicPr>
          <p:cNvPr id="108" name="Google Shape;108;p8"/>
          <p:cNvPicPr preferRelativeResize="0"/>
          <p:nvPr/>
        </p:nvPicPr>
        <p:blipFill rotWithShape="1">
          <a:blip r:embed="rId3">
            <a:alphaModFix/>
          </a:blip>
          <a:srcRect b="7530" l="21147" r="32014" t="19784"/>
          <a:stretch/>
        </p:blipFill>
        <p:spPr>
          <a:xfrm>
            <a:off x="3341225" y="39075"/>
            <a:ext cx="5802773" cy="506534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TW"/>
              <a:t>Plot chart to visualize data</a:t>
            </a:r>
            <a:endParaRPr/>
          </a:p>
        </p:txBody>
      </p:sp>
      <p:sp>
        <p:nvSpPr>
          <p:cNvPr id="114" name="Google Shape;114;p9"/>
          <p:cNvSpPr txBox="1"/>
          <p:nvPr>
            <p:ph idx="1" type="body"/>
          </p:nvPr>
        </p:nvSpPr>
        <p:spPr>
          <a:xfrm>
            <a:off x="6366294" y="1152475"/>
            <a:ext cx="2466006"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zh-TW"/>
              <a:t>Most frequency:</a:t>
            </a:r>
            <a:endParaRPr/>
          </a:p>
          <a:p>
            <a:pPr indent="0" lvl="0" marL="0" rtl="0" algn="l">
              <a:lnSpc>
                <a:spcPct val="115000"/>
              </a:lnSpc>
              <a:spcBef>
                <a:spcPts val="1200"/>
              </a:spcBef>
              <a:spcAft>
                <a:spcPts val="1200"/>
              </a:spcAft>
              <a:buSzPts val="1800"/>
              <a:buNone/>
            </a:pPr>
            <a:r>
              <a:rPr lang="zh-TW"/>
              <a:t>Cash out and payment</a:t>
            </a:r>
            <a:endParaRPr/>
          </a:p>
        </p:txBody>
      </p:sp>
      <p:pic>
        <p:nvPicPr>
          <p:cNvPr id="115" name="Google Shape;115;p9"/>
          <p:cNvPicPr preferRelativeResize="0"/>
          <p:nvPr/>
        </p:nvPicPr>
        <p:blipFill rotWithShape="1">
          <a:blip r:embed="rId3">
            <a:alphaModFix/>
          </a:blip>
          <a:srcRect b="0" l="0" r="0" t="0"/>
          <a:stretch/>
        </p:blipFill>
        <p:spPr>
          <a:xfrm>
            <a:off x="311700" y="1017725"/>
            <a:ext cx="5686425" cy="4114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