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90" r:id="rId3"/>
    <p:sldId id="323" r:id="rId4"/>
    <p:sldId id="329" r:id="rId5"/>
    <p:sldId id="331" r:id="rId6"/>
    <p:sldId id="332" r:id="rId7"/>
    <p:sldId id="333" r:id="rId8"/>
    <p:sldId id="334" r:id="rId9"/>
    <p:sldId id="335" r:id="rId10"/>
    <p:sldId id="336" r:id="rId11"/>
    <p:sldId id="339" r:id="rId12"/>
    <p:sldId id="337" r:id="rId13"/>
    <p:sldId id="338" r:id="rId14"/>
    <p:sldId id="340" r:id="rId15"/>
    <p:sldId id="341" r:id="rId16"/>
    <p:sldId id="342" r:id="rId17"/>
    <p:sldId id="343" r:id="rId18"/>
    <p:sldId id="344" r:id="rId19"/>
    <p:sldId id="345" r:id="rId20"/>
    <p:sldId id="346" r:id="rId21"/>
    <p:sldId id="347" r:id="rId22"/>
    <p:sldId id="348" r:id="rId23"/>
    <p:sldId id="330" r:id="rId24"/>
    <p:sldId id="349" r:id="rId2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7155"/>
  </p:normalViewPr>
  <p:slideViewPr>
    <p:cSldViewPr snapToGrid="0">
      <p:cViewPr varScale="1">
        <p:scale>
          <a:sx n="128" d="100"/>
          <a:sy n="128"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79FCF-2BA4-3C40-987B-A8D1C1E50586}" type="datetimeFigureOut">
              <a:rPr lang="en-KE" smtClean="0"/>
              <a:t>14/03/2023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3305-690C-2C4E-BF08-231E6FBBD1EC}" type="slidenum">
              <a:rPr lang="en-KE" smtClean="0"/>
              <a:t>‹#›</a:t>
            </a:fld>
            <a:endParaRPr lang="en-KE"/>
          </a:p>
        </p:txBody>
      </p:sp>
    </p:spTree>
    <p:extLst>
      <p:ext uri="{BB962C8B-B14F-4D97-AF65-F5344CB8AC3E}">
        <p14:creationId xmlns:p14="http://schemas.microsoft.com/office/powerpoint/2010/main" val="29519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68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53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11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04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9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51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43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83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1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1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90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350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3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7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24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77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1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7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03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94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1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4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9E2-511A-9142-201D-C91D929C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121D8F2-2FA1-08B2-FDB4-644E5CAE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86691E-485E-5EE1-3C3A-FB42D7C669A5}"/>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6588DEBD-F00B-944F-61B8-976FD6792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4CBFC0-6A0B-E411-8A30-B21A66D6F15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01378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8A63-C657-C5D6-60DF-AB6141CBF78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DF0A19-ECA0-114C-E943-59226BF2A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F79129-815D-9E4C-FEBA-09906D2EACF7}"/>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9A502639-2B91-93FA-247C-FD873B384C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918F8C0-504E-9AAC-BC8A-702CC54D232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65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92E6-047A-A987-6FDE-C80239ED1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36A2E11-A27F-9B02-AB12-3728756FE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DA6308B-D36E-B71F-9F54-381194E500BA}"/>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E4A3E088-ECFE-2AC8-CCAF-F694E9271E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44216B-ED02-1571-0B89-0D2B400E87C8}"/>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8777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tandard no images">
  <p:cSld name="CONTENT Standard no images">
    <p:spTree>
      <p:nvGrpSpPr>
        <p:cNvPr id="1" name="Shape 24"/>
        <p:cNvGrpSpPr/>
        <p:nvPr/>
      </p:nvGrpSpPr>
      <p:grpSpPr>
        <a:xfrm>
          <a:off x="0" y="0"/>
          <a:ext cx="0" cy="0"/>
          <a:chOff x="0" y="0"/>
          <a:chExt cx="0" cy="0"/>
        </a:xfrm>
      </p:grpSpPr>
      <p:sp>
        <p:nvSpPr>
          <p:cNvPr id="25" name="Google Shape;25;p13"/>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26" name="Google Shape;26;p13"/>
          <p:cNvGrpSpPr/>
          <p:nvPr/>
        </p:nvGrpSpPr>
        <p:grpSpPr>
          <a:xfrm>
            <a:off x="0" y="6813550"/>
            <a:ext cx="12192000" cy="50800"/>
            <a:chOff x="0" y="6813551"/>
            <a:chExt cx="12192000" cy="50800"/>
          </a:xfrm>
        </p:grpSpPr>
        <p:sp>
          <p:nvSpPr>
            <p:cNvPr id="27" name="Google Shape;27;p13"/>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4" name="Google Shape;34;p13"/>
          <p:cNvPicPr preferRelativeResize="0"/>
          <p:nvPr/>
        </p:nvPicPr>
        <p:blipFill rotWithShape="1">
          <a:blip r:embed="rId2">
            <a:alphaModFix/>
          </a:blip>
          <a:srcRect/>
          <a:stretch/>
        </p:blipFill>
        <p:spPr>
          <a:xfrm>
            <a:off x="10793413" y="6105525"/>
            <a:ext cx="1160462" cy="539750"/>
          </a:xfrm>
          <a:prstGeom prst="rect">
            <a:avLst/>
          </a:prstGeom>
          <a:noFill/>
          <a:ln>
            <a:noFill/>
          </a:ln>
        </p:spPr>
      </p:pic>
      <p:pic>
        <p:nvPicPr>
          <p:cNvPr id="35" name="Google Shape;35;p13"/>
          <p:cNvPicPr preferRelativeResize="0"/>
          <p:nvPr/>
        </p:nvPicPr>
        <p:blipFill rotWithShape="1">
          <a:blip r:embed="rId3">
            <a:alphaModFix/>
          </a:blip>
          <a:srcRect/>
          <a:stretch/>
        </p:blipFill>
        <p:spPr>
          <a:xfrm>
            <a:off x="609600" y="1116013"/>
            <a:ext cx="1460500" cy="46037"/>
          </a:xfrm>
          <a:prstGeom prst="rect">
            <a:avLst/>
          </a:prstGeom>
          <a:noFill/>
          <a:ln>
            <a:noFill/>
          </a:ln>
        </p:spPr>
      </p:pic>
      <p:sp>
        <p:nvSpPr>
          <p:cNvPr id="36" name="Google Shape;36;p13"/>
          <p:cNvSpPr txBox="1">
            <a:spLocks noGrp="1"/>
          </p:cNvSpPr>
          <p:nvPr>
            <p:ph type="title"/>
          </p:nvPr>
        </p:nvSpPr>
        <p:spPr>
          <a:xfrm>
            <a:off x="599965" y="427831"/>
            <a:ext cx="10972800" cy="6779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68262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body" idx="1"/>
          </p:nvPr>
        </p:nvSpPr>
        <p:spPr>
          <a:xfrm>
            <a:off x="609600" y="1601969"/>
            <a:ext cx="10972800" cy="457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Calibri"/>
                <a:ea typeface="Calibri"/>
                <a:cs typeface="Calibri"/>
                <a:sym typeface="Calibri"/>
              </a:defRPr>
            </a:lvl1pPr>
            <a:lvl2pPr marL="914400" marR="0" lvl="1" indent="-393700" algn="l" rtl="0">
              <a:lnSpc>
                <a:spcPct val="100000"/>
              </a:lnSpc>
              <a:spcBef>
                <a:spcPts val="0"/>
              </a:spcBef>
              <a:spcAft>
                <a:spcPts val="0"/>
              </a:spcAft>
              <a:buClr>
                <a:srgbClr val="682622"/>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100000"/>
              </a:lnSpc>
              <a:spcBef>
                <a:spcPts val="0"/>
              </a:spcBef>
              <a:spcAft>
                <a:spcPts val="0"/>
              </a:spcAft>
              <a:buClr>
                <a:srgbClr val="682622"/>
              </a:buClr>
              <a:buSzPts val="2200"/>
              <a:buFont typeface="Courier New"/>
              <a:buChar char="o"/>
              <a:defRPr sz="22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281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FORM with color line at bottom">
  <p:cSld name="FREEFORM with color line at bottom">
    <p:spTree>
      <p:nvGrpSpPr>
        <p:cNvPr id="1" name="Shape 38"/>
        <p:cNvGrpSpPr/>
        <p:nvPr/>
      </p:nvGrpSpPr>
      <p:grpSpPr>
        <a:xfrm>
          <a:off x="0" y="0"/>
          <a:ext cx="0" cy="0"/>
          <a:chOff x="0" y="0"/>
          <a:chExt cx="0" cy="0"/>
        </a:xfrm>
      </p:grpSpPr>
      <p:sp>
        <p:nvSpPr>
          <p:cNvPr id="39" name="Google Shape;39;p14"/>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40" name="Google Shape;40;p14"/>
          <p:cNvGrpSpPr/>
          <p:nvPr/>
        </p:nvGrpSpPr>
        <p:grpSpPr>
          <a:xfrm>
            <a:off x="0" y="6813550"/>
            <a:ext cx="12192000" cy="50800"/>
            <a:chOff x="0" y="6813551"/>
            <a:chExt cx="12192000" cy="50800"/>
          </a:xfrm>
        </p:grpSpPr>
        <p:sp>
          <p:nvSpPr>
            <p:cNvPr id="41" name="Google Shape;41;p14"/>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4"/>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4"/>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4"/>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14"/>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48" name="Google Shape;48;p14"/>
          <p:cNvPicPr preferRelativeResize="0"/>
          <p:nvPr/>
        </p:nvPicPr>
        <p:blipFill rotWithShape="1">
          <a:blip r:embed="rId2">
            <a:alphaModFix/>
          </a:blip>
          <a:srcRect/>
          <a:stretch/>
        </p:blipFill>
        <p:spPr>
          <a:xfrm>
            <a:off x="10793413" y="6105525"/>
            <a:ext cx="1160462" cy="539750"/>
          </a:xfrm>
          <a:prstGeom prst="rect">
            <a:avLst/>
          </a:prstGeom>
          <a:noFill/>
          <a:ln>
            <a:noFill/>
          </a:ln>
        </p:spPr>
      </p:pic>
    </p:spTree>
    <p:extLst>
      <p:ext uri="{BB962C8B-B14F-4D97-AF65-F5344CB8AC3E}">
        <p14:creationId xmlns:p14="http://schemas.microsoft.com/office/powerpoint/2010/main" val="21825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698-5EFF-BA4F-CE5D-842FA24BEF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AF5007-E7C5-FB07-7930-43AC29089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9F63343-D79F-A173-2EE2-8DA81AD7D8F1}"/>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A1648880-843A-C458-455E-F122012CCA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8068C72-022E-EDDB-11F1-424D922289FC}"/>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6146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2B28-114A-FDC1-D6CD-15A8D44DB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26B7D4F-799A-53B1-3F64-79C35C59C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669D-24A2-30B0-1099-520767A2D143}"/>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E7F06E26-D5AF-744F-E6D7-27C9022D35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65802-B205-CA86-A03E-CFB357ABEDBD}"/>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44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537-5517-8D7D-DB77-A404BCF5DE4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EEA3B84-C4D3-1A2A-7D89-AA4C1B10A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8566B8E-5B12-5162-4D31-D5AB77C6A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AC75376-7509-B8FD-2D15-24F2C40380A2}"/>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6" name="Footer Placeholder 5">
            <a:extLst>
              <a:ext uri="{FF2B5EF4-FFF2-40B4-BE49-F238E27FC236}">
                <a16:creationId xmlns:a16="http://schemas.microsoft.com/office/drawing/2014/main" id="{A564E452-8C45-9AC2-B040-3E754400CA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794DAE5-653A-36DF-C5FC-354D858902B0}"/>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201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9AC-120A-0C8B-7C79-A02E64D586F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F31BD2-1002-34C4-C756-F1625C3C3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2FA4-EB1A-18EC-FB6A-4D3A550C0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748584E-221A-39FF-B1E8-A7AA37FB5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A5E78-5EA9-67F1-6CFA-115F556A0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563FBB-BF9C-B045-3425-DC2BC694CA05}"/>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8" name="Footer Placeholder 7">
            <a:extLst>
              <a:ext uri="{FF2B5EF4-FFF2-40B4-BE49-F238E27FC236}">
                <a16:creationId xmlns:a16="http://schemas.microsoft.com/office/drawing/2014/main" id="{B5CDF74F-929B-4A23-4230-1BC2552FF19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CF202AA-8DB0-3290-DEF5-E348083DDC9F}"/>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86757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DC-B5F6-C043-70A6-EE96DC7C037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8E67607-2572-D126-7429-BE4BE7D02348}"/>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4" name="Footer Placeholder 3">
            <a:extLst>
              <a:ext uri="{FF2B5EF4-FFF2-40B4-BE49-F238E27FC236}">
                <a16:creationId xmlns:a16="http://schemas.microsoft.com/office/drawing/2014/main" id="{8221B84D-3BC9-E73A-83A1-82B277C90CC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1E4862A-A8AB-978D-084F-872F33F27253}"/>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5119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FFF3C-2B6C-FE8B-05A2-01FED436000D}"/>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3" name="Footer Placeholder 2">
            <a:extLst>
              <a:ext uri="{FF2B5EF4-FFF2-40B4-BE49-F238E27FC236}">
                <a16:creationId xmlns:a16="http://schemas.microsoft.com/office/drawing/2014/main" id="{D6239F50-F023-E33B-D85A-4BC3DE3E02A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72C050D-D578-6EC0-5C92-26B22E3999B9}"/>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138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654-97B6-1F2F-8930-E3882C71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D03A812-DD1D-70CB-310A-B321BF253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C7FCD3B-A6EA-A5C2-617B-55384C82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B8A4-69F1-CB24-C7CF-989DA5EDAA71}"/>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6" name="Footer Placeholder 5">
            <a:extLst>
              <a:ext uri="{FF2B5EF4-FFF2-40B4-BE49-F238E27FC236}">
                <a16:creationId xmlns:a16="http://schemas.microsoft.com/office/drawing/2014/main" id="{E7E02B0C-AC74-F6B0-A199-A65128BCD8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EE18754-A637-B287-321F-31FB1DBB35C1}"/>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1488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098-478B-DD08-65DB-26018B3E0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E27C0A1-55E5-0395-197D-40D11901A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9FA4B8-AF87-1B82-AA23-1231CD5E0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B1DF-DBD4-523C-D1C5-BB6BA1B8CC3A}"/>
              </a:ext>
            </a:extLst>
          </p:cNvPr>
          <p:cNvSpPr>
            <a:spLocks noGrp="1"/>
          </p:cNvSpPr>
          <p:nvPr>
            <p:ph type="dt" sz="half" idx="10"/>
          </p:nvPr>
        </p:nvSpPr>
        <p:spPr/>
        <p:txBody>
          <a:bodyPr/>
          <a:lstStyle/>
          <a:p>
            <a:fld id="{2F98F39E-BC50-A94F-ACE7-DBF269962428}" type="datetimeFigureOut">
              <a:rPr lang="en-KE" smtClean="0"/>
              <a:t>14/03/2023</a:t>
            </a:fld>
            <a:endParaRPr lang="en-KE"/>
          </a:p>
        </p:txBody>
      </p:sp>
      <p:sp>
        <p:nvSpPr>
          <p:cNvPr id="6" name="Footer Placeholder 5">
            <a:extLst>
              <a:ext uri="{FF2B5EF4-FFF2-40B4-BE49-F238E27FC236}">
                <a16:creationId xmlns:a16="http://schemas.microsoft.com/office/drawing/2014/main" id="{E27438DA-3410-287B-15E8-A754993D7F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03B65C-F1DC-CA60-4ED9-5885180658EB}"/>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9310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6FE7-D8CC-F8B2-415F-ED6BD8DE4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6EFE004-F500-B4AD-82E7-7CF8023B5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7FB2221-C786-3D8A-BDF5-71C8B082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F39E-BC50-A94F-ACE7-DBF269962428}" type="datetimeFigureOut">
              <a:rPr lang="en-KE" smtClean="0"/>
              <a:t>14/03/2023</a:t>
            </a:fld>
            <a:endParaRPr lang="en-KE"/>
          </a:p>
        </p:txBody>
      </p:sp>
      <p:sp>
        <p:nvSpPr>
          <p:cNvPr id="5" name="Footer Placeholder 4">
            <a:extLst>
              <a:ext uri="{FF2B5EF4-FFF2-40B4-BE49-F238E27FC236}">
                <a16:creationId xmlns:a16="http://schemas.microsoft.com/office/drawing/2014/main" id="{55BCF78E-ECC3-7FF1-22A0-3A5498C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B8ED346-67DA-812B-8A55-2327DC0C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E91B-1443-CF40-AE70-E4DCFD448497}" type="slidenum">
              <a:rPr lang="en-KE" smtClean="0"/>
              <a:t>‹#›</a:t>
            </a:fld>
            <a:endParaRPr lang="en-KE"/>
          </a:p>
        </p:txBody>
      </p:sp>
    </p:spTree>
    <p:extLst>
      <p:ext uri="{BB962C8B-B14F-4D97-AF65-F5344CB8AC3E}">
        <p14:creationId xmlns:p14="http://schemas.microsoft.com/office/powerpoint/2010/main" val="24287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juma@cgiar.or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wcarpentry.github.io/shell-novice/data/shell-lesson-data.zip"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B87BFE-C1A7-0242-B6F3-E4B4A4C576CC}"/>
              </a:ext>
            </a:extLst>
          </p:cNvPr>
          <p:cNvPicPr>
            <a:picLocks noChangeAspect="1"/>
          </p:cNvPicPr>
          <p:nvPr/>
        </p:nvPicPr>
        <p:blipFill>
          <a:blip r:embed="rId2"/>
          <a:stretch>
            <a:fillRect/>
          </a:stretch>
        </p:blipFill>
        <p:spPr>
          <a:xfrm>
            <a:off x="5954568" y="5666730"/>
            <a:ext cx="1905000" cy="744862"/>
          </a:xfrm>
          <a:prstGeom prst="rect">
            <a:avLst/>
          </a:prstGeom>
        </p:spPr>
      </p:pic>
      <p:pic>
        <p:nvPicPr>
          <p:cNvPr id="6" name="Picture 3" descr="A picture containing logo&#10;&#10;Description automatically generated">
            <a:extLst>
              <a:ext uri="{FF2B5EF4-FFF2-40B4-BE49-F238E27FC236}">
                <a16:creationId xmlns:a16="http://schemas.microsoft.com/office/drawing/2014/main" id="{8C517A20-507F-304D-95C3-83FF78FE65F9}"/>
              </a:ext>
            </a:extLst>
          </p:cNvPr>
          <p:cNvPicPr>
            <a:picLocks noChangeAspect="1"/>
          </p:cNvPicPr>
          <p:nvPr/>
        </p:nvPicPr>
        <p:blipFill>
          <a:blip r:embed="rId3"/>
          <a:stretch>
            <a:fillRect/>
          </a:stretch>
        </p:blipFill>
        <p:spPr>
          <a:xfrm>
            <a:off x="3224906" y="5623710"/>
            <a:ext cx="2111023" cy="858588"/>
          </a:xfrm>
          <a:prstGeom prst="rect">
            <a:avLst/>
          </a:prstGeom>
        </p:spPr>
      </p:pic>
      <p:pic>
        <p:nvPicPr>
          <p:cNvPr id="7" name="Picture 6" descr="Logo, company name&#10;&#10;Description automatically generated with medium confidence">
            <a:extLst>
              <a:ext uri="{FF2B5EF4-FFF2-40B4-BE49-F238E27FC236}">
                <a16:creationId xmlns:a16="http://schemas.microsoft.com/office/drawing/2014/main" id="{F365CF14-0FC5-374B-930E-7AF1A3D6EB32}"/>
              </a:ext>
            </a:extLst>
          </p:cNvPr>
          <p:cNvPicPr>
            <a:picLocks noChangeAspect="1"/>
          </p:cNvPicPr>
          <p:nvPr/>
        </p:nvPicPr>
        <p:blipFill>
          <a:blip r:embed="rId4"/>
          <a:stretch>
            <a:fillRect/>
          </a:stretch>
        </p:blipFill>
        <p:spPr>
          <a:xfrm>
            <a:off x="738394" y="5606100"/>
            <a:ext cx="1946933" cy="913376"/>
          </a:xfrm>
          <a:prstGeom prst="rect">
            <a:avLst/>
          </a:prstGeom>
        </p:spPr>
      </p:pic>
      <p:sp>
        <p:nvSpPr>
          <p:cNvPr id="10" name="Rectangle 9">
            <a:extLst>
              <a:ext uri="{FF2B5EF4-FFF2-40B4-BE49-F238E27FC236}">
                <a16:creationId xmlns:a16="http://schemas.microsoft.com/office/drawing/2014/main" id="{EEA2547B-CB15-A745-B00F-4CC2F4381E14}"/>
              </a:ext>
            </a:extLst>
          </p:cNvPr>
          <p:cNvSpPr/>
          <p:nvPr/>
        </p:nvSpPr>
        <p:spPr>
          <a:xfrm>
            <a:off x="361745" y="2938690"/>
            <a:ext cx="9184722" cy="1900841"/>
          </a:xfrm>
          <a:prstGeom prst="rect">
            <a:avLst/>
          </a:prstGeom>
        </p:spPr>
        <p:txBody>
          <a:bodyPr wrap="square">
            <a:spAutoFit/>
          </a:bodyPr>
          <a:lstStyle/>
          <a:p>
            <a:pPr marL="457200">
              <a:lnSpc>
                <a:spcPct val="150000"/>
              </a:lnSpc>
            </a:pPr>
            <a:r>
              <a:rPr lang="en-KE" sz="1600" dirty="0">
                <a:effectLst/>
                <a:latin typeface="Corbel" panose="020B0503020204020204" pitchFamily="34" charset="0"/>
                <a:ea typeface="Times New Roman" panose="02020603050405020304" pitchFamily="18" charset="0"/>
              </a:rPr>
              <a:t>John A. Juma</a:t>
            </a:r>
          </a:p>
          <a:p>
            <a:pPr marL="457200">
              <a:lnSpc>
                <a:spcPct val="150000"/>
              </a:lnSpc>
            </a:pPr>
            <a:r>
              <a:rPr lang="en-KE" sz="1600" dirty="0">
                <a:effectLst/>
                <a:latin typeface="Corbel" panose="020B0503020204020204" pitchFamily="34" charset="0"/>
                <a:ea typeface="Times New Roman" panose="02020603050405020304" pitchFamily="18" charset="0"/>
              </a:rPr>
              <a:t>Animal and Human Health</a:t>
            </a:r>
          </a:p>
          <a:p>
            <a:pPr marL="457200">
              <a:lnSpc>
                <a:spcPct val="150000"/>
              </a:lnSpc>
            </a:pPr>
            <a:r>
              <a:rPr lang="en-KE" sz="1600" dirty="0">
                <a:effectLst/>
                <a:latin typeface="Corbel" panose="020B0503020204020204" pitchFamily="34" charset="0"/>
                <a:ea typeface="Times New Roman" panose="02020603050405020304" pitchFamily="18" charset="0"/>
              </a:rPr>
              <a:t>International Livestock Research Institute (ILRI)</a:t>
            </a:r>
          </a:p>
          <a:p>
            <a:pPr marL="457200">
              <a:lnSpc>
                <a:spcPct val="150000"/>
              </a:lnSpc>
            </a:pPr>
            <a:r>
              <a:rPr lang="en-KE" sz="1600" dirty="0">
                <a:latin typeface="Corbel" panose="020B0503020204020204" pitchFamily="34" charset="0"/>
                <a:ea typeface="Times New Roman" panose="02020603050405020304" pitchFamily="18" charset="0"/>
              </a:rPr>
              <a:t>March, 2023</a:t>
            </a:r>
          </a:p>
          <a:p>
            <a:pPr marL="457200">
              <a:lnSpc>
                <a:spcPct val="150000"/>
              </a:lnSpc>
            </a:pPr>
            <a:r>
              <a:rPr lang="en-KE" sz="1600" dirty="0">
                <a:effectLst/>
                <a:latin typeface="Corbel" panose="020B0503020204020204" pitchFamily="34" charset="0"/>
                <a:ea typeface="Times New Roman" panose="02020603050405020304" pitchFamily="18" charset="0"/>
                <a:hlinkClick r:id="rId5"/>
              </a:rPr>
              <a:t>j.juma@cgiar.org</a:t>
            </a:r>
            <a:endParaRPr lang="en-KE" sz="1600" dirty="0">
              <a:effectLst/>
              <a:latin typeface="Corbel" panose="020B0503020204020204" pitchFamily="34" charset="0"/>
              <a:ea typeface="Times New Roman" panose="02020603050405020304" pitchFamily="18" charset="0"/>
            </a:endParaRPr>
          </a:p>
        </p:txBody>
      </p:sp>
      <p:pic>
        <p:nvPicPr>
          <p:cNvPr id="11" name="Picture 272">
            <a:extLst>
              <a:ext uri="{FF2B5EF4-FFF2-40B4-BE49-F238E27FC236}">
                <a16:creationId xmlns:a16="http://schemas.microsoft.com/office/drawing/2014/main" id="{E4EE32DE-709D-124F-BB51-669592246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94" y="1737500"/>
            <a:ext cx="431958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B663C7D2-3B03-1F42-8DF2-6C6EF884B6B1}"/>
              </a:ext>
            </a:extLst>
          </p:cNvPr>
          <p:cNvSpPr txBox="1"/>
          <p:nvPr/>
        </p:nvSpPr>
        <p:spPr>
          <a:xfrm>
            <a:off x="576349" y="364086"/>
            <a:ext cx="11365050" cy="707886"/>
          </a:xfrm>
          <a:prstGeom prst="rect">
            <a:avLst/>
          </a:prstGeom>
          <a:noFill/>
        </p:spPr>
        <p:txBody>
          <a:bodyPr wrap="square" rtlCol="0">
            <a:spAutoFit/>
          </a:bodyPr>
          <a:lstStyle/>
          <a:p>
            <a:r>
              <a:rPr lang="en-US" sz="4000" dirty="0">
                <a:solidFill>
                  <a:srgbClr val="712C3D"/>
                </a:solidFill>
                <a:latin typeface="Century Gothic" panose="020B0502020202020204" pitchFamily="34" charset="0"/>
              </a:rPr>
              <a:t>Introduction to Shell scripting</a:t>
            </a:r>
            <a:endParaRPr lang="en-KE" sz="4000" dirty="0">
              <a:solidFill>
                <a:srgbClr val="712C3D"/>
              </a:solidFill>
              <a:latin typeface="Century Gothic" panose="020B0502020202020204" pitchFamily="34" charset="0"/>
            </a:endParaRPr>
          </a:p>
        </p:txBody>
      </p:sp>
      <p:pic>
        <p:nvPicPr>
          <p:cNvPr id="8" name="Picture 7" descr="Logo&#10;&#10;Description automatically generated">
            <a:extLst>
              <a:ext uri="{FF2B5EF4-FFF2-40B4-BE49-F238E27FC236}">
                <a16:creationId xmlns:a16="http://schemas.microsoft.com/office/drawing/2014/main" id="{AC7E86B2-FE4E-7BF2-F801-FD43C1F1510F}"/>
              </a:ext>
            </a:extLst>
          </p:cNvPr>
          <p:cNvPicPr>
            <a:picLocks noChangeAspect="1"/>
          </p:cNvPicPr>
          <p:nvPr/>
        </p:nvPicPr>
        <p:blipFill>
          <a:blip r:embed="rId7"/>
          <a:stretch>
            <a:fillRect/>
          </a:stretch>
        </p:blipFill>
        <p:spPr>
          <a:xfrm>
            <a:off x="8249166" y="5782836"/>
            <a:ext cx="1905000" cy="698500"/>
          </a:xfrm>
          <a:prstGeom prst="rect">
            <a:avLst/>
          </a:prstGeom>
        </p:spPr>
      </p:pic>
      <p:pic>
        <p:nvPicPr>
          <p:cNvPr id="14" name="Picture 13">
            <a:extLst>
              <a:ext uri="{FF2B5EF4-FFF2-40B4-BE49-F238E27FC236}">
                <a16:creationId xmlns:a16="http://schemas.microsoft.com/office/drawing/2014/main" id="{5D05F7C2-3C0C-49F4-FE49-37E51E2AFBA4}"/>
              </a:ext>
            </a:extLst>
          </p:cNvPr>
          <p:cNvPicPr>
            <a:picLocks noChangeAspect="1"/>
          </p:cNvPicPr>
          <p:nvPr/>
        </p:nvPicPr>
        <p:blipFill>
          <a:blip r:embed="rId8"/>
          <a:stretch>
            <a:fillRect/>
          </a:stretch>
        </p:blipFill>
        <p:spPr>
          <a:xfrm>
            <a:off x="10772805" y="5495586"/>
            <a:ext cx="1168594" cy="1168594"/>
          </a:xfrm>
          <a:prstGeom prst="rect">
            <a:avLst/>
          </a:prstGeom>
        </p:spPr>
      </p:pic>
    </p:spTree>
    <p:extLst>
      <p:ext uri="{BB962C8B-B14F-4D97-AF65-F5344CB8AC3E}">
        <p14:creationId xmlns:p14="http://schemas.microsoft.com/office/powerpoint/2010/main" val="788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Arithmetic </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2554545"/>
          </a:xfrm>
          <a:prstGeom prst="rect">
            <a:avLst/>
          </a:prstGeom>
          <a:noFill/>
        </p:spPr>
        <p:txBody>
          <a:bodyPr wrap="square">
            <a:spAutoFit/>
          </a:bodyPr>
          <a:lstStyle/>
          <a:p>
            <a:r>
              <a:rPr lang="en-US" sz="1600" b="1" dirty="0">
                <a:latin typeface="Monaco" pitchFamily="2" charset="77"/>
              </a:rPr>
              <a:t>e</a:t>
            </a:r>
            <a:r>
              <a:rPr lang="en-US" sz="1600" b="1" dirty="0">
                <a:effectLst/>
                <a:latin typeface="Monaco" pitchFamily="2" charset="77"/>
              </a:rPr>
              <a:t>xpr				</a:t>
            </a:r>
            <a:r>
              <a:rPr lang="en-US" sz="1600" dirty="0">
                <a:effectLst/>
                <a:latin typeface="Corbel" panose="020B0503020204020204" pitchFamily="34" charset="0"/>
              </a:rPr>
              <a:t>evaluate expression</a:t>
            </a:r>
          </a:p>
          <a:p>
            <a:endParaRPr lang="en-US" sz="1600" dirty="0">
              <a:effectLst/>
              <a:latin typeface="Corbel" panose="020B0503020204020204" pitchFamily="34" charset="0"/>
            </a:endParaRPr>
          </a:p>
          <a:p>
            <a:r>
              <a:rPr lang="en-US" sz="1600" dirty="0">
                <a:latin typeface="Corbel" panose="020B0503020204020204" pitchFamily="34" charset="0"/>
              </a:rPr>
              <a:t>Syntax				</a:t>
            </a:r>
            <a:r>
              <a:rPr lang="en-US" sz="1600" b="1" dirty="0">
                <a:latin typeface="Monaco" pitchFamily="2" charset="77"/>
              </a:rPr>
              <a:t>expr operand1 </a:t>
            </a:r>
            <a:r>
              <a:rPr lang="en-US" sz="1600" dirty="0">
                <a:latin typeface="Corbel" panose="020B0503020204020204" pitchFamily="34" charset="0"/>
              </a:rPr>
              <a:t>math-operator </a:t>
            </a:r>
            <a:r>
              <a:rPr lang="en-US" sz="1600" b="1" dirty="0">
                <a:latin typeface="Monaco" pitchFamily="2" charset="77"/>
              </a:rPr>
              <a:t>operand2</a:t>
            </a:r>
          </a:p>
          <a:p>
            <a:endParaRPr lang="en-US" sz="1600" b="1" dirty="0">
              <a:effectLst/>
              <a:latin typeface="Monaco" pitchFamily="2" charset="77"/>
            </a:endParaRPr>
          </a:p>
          <a:p>
            <a:r>
              <a:rPr lang="en-US" sz="1600" b="1" dirty="0">
                <a:latin typeface="Monaco" pitchFamily="2" charset="77"/>
              </a:rPr>
              <a:t>$ expr 1 + 3 </a:t>
            </a:r>
          </a:p>
          <a:p>
            <a:r>
              <a:rPr lang="en-US" sz="1600" b="1" dirty="0">
                <a:latin typeface="Monaco" pitchFamily="2" charset="77"/>
              </a:rPr>
              <a:t>$ expr 2 - 1 </a:t>
            </a:r>
          </a:p>
          <a:p>
            <a:r>
              <a:rPr lang="en-US" sz="1600" b="1" dirty="0">
                <a:latin typeface="Monaco" pitchFamily="2" charset="77"/>
              </a:rPr>
              <a:t>$ expr 10 / 2 </a:t>
            </a:r>
          </a:p>
          <a:p>
            <a:r>
              <a:rPr lang="en-US" sz="1600" b="1" dirty="0">
                <a:latin typeface="Monaco" pitchFamily="2" charset="77"/>
              </a:rPr>
              <a:t>$ expr 20 % 3 </a:t>
            </a:r>
          </a:p>
          <a:p>
            <a:r>
              <a:rPr lang="en-US" sz="1600" b="1" dirty="0">
                <a:latin typeface="Monaco" pitchFamily="2" charset="77"/>
              </a:rPr>
              <a:t>$ expr 10 \* 3 </a:t>
            </a:r>
          </a:p>
          <a:p>
            <a:r>
              <a:rPr lang="en-US" sz="1600" b="1" dirty="0">
                <a:latin typeface="Monaco" pitchFamily="2" charset="77"/>
              </a:rPr>
              <a:t>$ echo `expr 6 + 3`		We can use backticks and not single or double quotes</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68675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Command line arguments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3631763"/>
          </a:xfrm>
          <a:prstGeom prst="rect">
            <a:avLst/>
          </a:prstGeom>
          <a:noFill/>
        </p:spPr>
        <p:txBody>
          <a:bodyPr wrap="square">
            <a:spAutoFit/>
          </a:bodyPr>
          <a:lstStyle/>
          <a:p>
            <a:pPr marL="285750" indent="-285750">
              <a:buFont typeface="Arial" panose="020B0604020202020204" pitchFamily="34" charset="0"/>
              <a:buChar char="•"/>
            </a:pPr>
            <a:r>
              <a:rPr lang="en-US" dirty="0">
                <a:latin typeface="Corbel" panose="020B0503020204020204" pitchFamily="34" charset="0"/>
              </a:rPr>
              <a:t>Telling the command/utility which option to use. </a:t>
            </a:r>
          </a:p>
          <a:p>
            <a:endParaRPr lang="en-US" dirty="0">
              <a:latin typeface="Corbel" panose="020B0503020204020204" pitchFamily="34" charset="0"/>
            </a:endParaRPr>
          </a:p>
          <a:p>
            <a:pPr marL="285750" indent="-285750">
              <a:buFont typeface="Arial" panose="020B0604020202020204" pitchFamily="34" charset="0"/>
              <a:buChar char="•"/>
            </a:pPr>
            <a:r>
              <a:rPr lang="en-US" dirty="0">
                <a:latin typeface="Corbel" panose="020B0503020204020204" pitchFamily="34" charset="0"/>
              </a:rPr>
              <a:t>Informing the utility/command which file or group of files to process (reading/writing of files). </a:t>
            </a:r>
          </a:p>
          <a:p>
            <a:endParaRPr lang="en-US" sz="1600" b="1" dirty="0">
              <a:effectLst/>
              <a:latin typeface="Monaco" pitchFamily="2" charset="77"/>
            </a:endParaRPr>
          </a:p>
          <a:p>
            <a:endParaRPr lang="en-US" sz="1600" b="1" dirty="0">
              <a:latin typeface="Monaco" pitchFamily="2" charset="77"/>
            </a:endParaRPr>
          </a:p>
          <a:p>
            <a:r>
              <a:rPr lang="en-US" sz="1600" dirty="0">
                <a:latin typeface="Monaco" pitchFamily="2" charset="77"/>
              </a:rPr>
              <a:t>#!/bin/</a:t>
            </a:r>
            <a:r>
              <a:rPr lang="en-US" sz="1600" dirty="0" err="1">
                <a:latin typeface="Monaco" pitchFamily="2" charset="77"/>
              </a:rPr>
              <a:t>sh</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 Script that demos, command line </a:t>
            </a:r>
            <a:r>
              <a:rPr lang="en-US" sz="1600" dirty="0" err="1">
                <a:latin typeface="Monaco" pitchFamily="2" charset="77"/>
              </a:rPr>
              <a:t>args</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echo "Total number of command line argument are $#" </a:t>
            </a:r>
          </a:p>
          <a:p>
            <a:r>
              <a:rPr lang="en-US" sz="1600" dirty="0">
                <a:latin typeface="Monaco" pitchFamily="2" charset="77"/>
              </a:rPr>
              <a:t>echo "$0 is script name" </a:t>
            </a:r>
          </a:p>
          <a:p>
            <a:r>
              <a:rPr lang="en-US" sz="1600" dirty="0">
                <a:latin typeface="Monaco" pitchFamily="2" charset="77"/>
              </a:rPr>
              <a:t>echo "$1 is first argument" </a:t>
            </a:r>
          </a:p>
          <a:p>
            <a:r>
              <a:rPr lang="en-US" sz="1600" dirty="0">
                <a:latin typeface="Monaco" pitchFamily="2" charset="77"/>
              </a:rPr>
              <a:t>echo "$2 is second argument" </a:t>
            </a:r>
          </a:p>
          <a:p>
            <a:r>
              <a:rPr lang="en-US" sz="1600" dirty="0">
                <a:latin typeface="Monaco" pitchFamily="2" charset="77"/>
              </a:rPr>
              <a:t>echo "All of them are :- $* or $@"</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0592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 condition</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4431983"/>
          </a:xfrm>
          <a:prstGeom prst="rect">
            <a:avLst/>
          </a:prstGeom>
          <a:noFill/>
        </p:spPr>
        <p:txBody>
          <a:bodyPr wrap="square">
            <a:spAutoFit/>
          </a:bodyPr>
          <a:lstStyle/>
          <a:p>
            <a:r>
              <a:rPr lang="en-US" sz="1600" u="sng" dirty="0">
                <a:effectLst/>
                <a:latin typeface="Corbel" panose="020B0503020204020204" pitchFamily="34" charset="0"/>
              </a:rPr>
              <a:t>Decision making</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t>if condition which is used for decision making in shell script, If given condition is true then command1 is executed.</a:t>
            </a:r>
          </a:p>
          <a:p>
            <a:pPr marL="285750" indent="-285750">
              <a:buFont typeface="Arial" panose="020B0604020202020204" pitchFamily="34" charset="0"/>
              <a:buChar char="•"/>
            </a:pPr>
            <a:endParaRPr lang="en-US" sz="1600" dirty="0"/>
          </a:p>
          <a:p>
            <a:r>
              <a:rPr lang="en-US" sz="1600" dirty="0"/>
              <a:t>Syntax: </a:t>
            </a:r>
          </a:p>
          <a:p>
            <a:endParaRPr lang="en-US" dirty="0"/>
          </a:p>
          <a:p>
            <a:r>
              <a:rPr lang="en-US" sz="1600" b="1" dirty="0">
                <a:latin typeface="Monaco" pitchFamily="2" charset="77"/>
              </a:rPr>
              <a:t>if condition </a:t>
            </a:r>
          </a:p>
          <a:p>
            <a:r>
              <a:rPr lang="en-US" sz="1600" b="1" dirty="0">
                <a:latin typeface="Monaco" pitchFamily="2" charset="77"/>
              </a:rPr>
              <a:t>then </a:t>
            </a:r>
          </a:p>
          <a:p>
            <a:r>
              <a:rPr lang="en-US" sz="1600" b="1" dirty="0">
                <a:latin typeface="Monaco" pitchFamily="2" charset="77"/>
              </a:rPr>
              <a:t>	command1 if condition is true or if exit status of condition is 0 (zero)</a:t>
            </a:r>
          </a:p>
          <a:p>
            <a:r>
              <a:rPr lang="en-US" sz="1600" b="1" dirty="0">
                <a:latin typeface="Monaco" pitchFamily="2" charset="77"/>
              </a:rPr>
              <a:t>	 ... </a:t>
            </a:r>
          </a:p>
          <a:p>
            <a:r>
              <a:rPr lang="en-US" sz="1600" b="1" dirty="0">
                <a:latin typeface="Monaco" pitchFamily="2" charset="77"/>
              </a:rPr>
              <a:t>	... </a:t>
            </a:r>
          </a:p>
          <a:p>
            <a:r>
              <a:rPr lang="en-US" sz="1600" b="1" dirty="0">
                <a:latin typeface="Monaco" pitchFamily="2" charset="77"/>
              </a:rPr>
              <a:t>fi</a:t>
            </a:r>
          </a:p>
          <a:p>
            <a:endParaRPr lang="en-US" sz="1600" dirty="0">
              <a:latin typeface="Monaco" pitchFamily="2" charset="77"/>
            </a:endParaRPr>
          </a:p>
          <a:p>
            <a:pPr marL="285750" indent="-285750">
              <a:buFont typeface="Arial" panose="020B0604020202020204" pitchFamily="34" charset="0"/>
              <a:buChar char="•"/>
            </a:pPr>
            <a:r>
              <a:rPr lang="en-US" dirty="0"/>
              <a:t>Condition is nothing but comparison between two values. </a:t>
            </a:r>
          </a:p>
          <a:p>
            <a:pPr marL="285750" indent="-285750">
              <a:buFont typeface="Arial" panose="020B0604020202020204" pitchFamily="34" charset="0"/>
              <a:buChar char="•"/>
            </a:pPr>
            <a:r>
              <a:rPr lang="en-US" dirty="0"/>
              <a:t>For compression you can use test or [ expr ] statements or even exist status can be also used. </a:t>
            </a:r>
          </a:p>
          <a:p>
            <a:pPr marL="285750" indent="-285750">
              <a:buFont typeface="Arial" panose="020B0604020202020204" pitchFamily="34" charset="0"/>
              <a:buChar char="•"/>
            </a:pPr>
            <a:r>
              <a:rPr lang="en-US" dirty="0"/>
              <a:t>An expression is nothing but combination of values, relational operator (such as &gt;, &lt;&gt; </a:t>
            </a:r>
            <a:r>
              <a:rPr lang="en-US" dirty="0" err="1"/>
              <a:t>etc</a:t>
            </a:r>
            <a:r>
              <a:rPr lang="en-US" dirty="0"/>
              <a:t>) and mathematical operators (such as +, −, / </a:t>
            </a:r>
            <a:r>
              <a:rPr lang="en-US" dirty="0" err="1"/>
              <a:t>etc</a:t>
            </a:r>
            <a:r>
              <a:rPr lang="en-US" dirty="0"/>
              <a:t> ).</a:t>
            </a:r>
            <a:endParaRPr lang="en-US"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59763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test or [ expr ]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5170646"/>
          </a:xfrm>
          <a:prstGeom prst="rect">
            <a:avLst/>
          </a:prstGeom>
          <a:noFill/>
        </p:spPr>
        <p:txBody>
          <a:bodyPr wrap="square">
            <a:spAutoFit/>
          </a:bodyPr>
          <a:lstStyle/>
          <a:p>
            <a:r>
              <a:rPr lang="en-US" sz="1600" u="sng" dirty="0">
                <a:latin typeface="Corbel" panose="020B0503020204020204" pitchFamily="34" charset="0"/>
              </a:rPr>
              <a:t>test command or [ expr ]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test command or [ expr ] is used to see if an expression is true, and if it is true it return zero (0), otherwise returns nonzero for false. </a:t>
            </a:r>
          </a:p>
          <a:p>
            <a:endParaRPr lang="en-US" sz="1600" dirty="0">
              <a:latin typeface="Corbel" panose="020B0503020204020204" pitchFamily="34" charset="0"/>
            </a:endParaRPr>
          </a:p>
          <a:p>
            <a:r>
              <a:rPr lang="en-US" sz="1600" dirty="0">
                <a:latin typeface="Corbel" panose="020B0503020204020204" pitchFamily="34" charset="0"/>
              </a:rPr>
              <a:t>Syntax: </a:t>
            </a:r>
          </a:p>
          <a:p>
            <a:endParaRPr lang="en-US" dirty="0">
              <a:latin typeface="Corbel" panose="020B0503020204020204" pitchFamily="34" charset="0"/>
            </a:endParaRPr>
          </a:p>
          <a:p>
            <a:r>
              <a:rPr lang="en-US" sz="1600" b="1" dirty="0">
                <a:latin typeface="Monaco" pitchFamily="2" charset="77"/>
              </a:rPr>
              <a:t>test expression OR [ expression ]  </a:t>
            </a:r>
          </a:p>
          <a:p>
            <a:endParaRPr lang="en-US" dirty="0">
              <a:latin typeface="Corbel" panose="020B0503020204020204" pitchFamily="34" charset="0"/>
            </a:endParaRPr>
          </a:p>
          <a:p>
            <a:r>
              <a:rPr lang="en-US" dirty="0">
                <a:latin typeface="Corbel" panose="020B0503020204020204" pitchFamily="34" charset="0"/>
              </a:rPr>
              <a:t>Determine whether given argument number is positive. </a:t>
            </a:r>
          </a:p>
          <a:p>
            <a:endParaRPr lang="en-US" dirty="0">
              <a:latin typeface="Corbel" panose="020B0503020204020204" pitchFamily="34" charset="0"/>
            </a:endParaRPr>
          </a:p>
          <a:p>
            <a:r>
              <a:rPr lang="en-US" sz="1600" b="1" dirty="0">
                <a:latin typeface="Monaco" pitchFamily="2" charset="77"/>
              </a:rPr>
              <a:t>#!/bin/</a:t>
            </a:r>
            <a:r>
              <a:rPr lang="en-US" sz="1600" b="1" dirty="0" err="1">
                <a:latin typeface="Monaco" pitchFamily="2" charset="77"/>
              </a:rPr>
              <a:t>sh</a:t>
            </a:r>
            <a:r>
              <a:rPr lang="en-US" sz="1600" b="1" dirty="0">
                <a:latin typeface="Monaco" pitchFamily="2" charset="77"/>
              </a:rPr>
              <a:t> </a:t>
            </a:r>
          </a:p>
          <a:p>
            <a:r>
              <a:rPr lang="en-US" sz="1600" b="1" dirty="0">
                <a:latin typeface="Monaco" pitchFamily="2" charset="77"/>
              </a:rPr>
              <a:t># </a:t>
            </a:r>
          </a:p>
          <a:p>
            <a:r>
              <a:rPr lang="en-US" sz="1600" b="1" dirty="0">
                <a:latin typeface="Monaco" pitchFamily="2" charset="77"/>
              </a:rPr>
              <a:t># Script to see whether argument is positive </a:t>
            </a:r>
          </a:p>
          <a:p>
            <a:r>
              <a:rPr lang="en-US" sz="1600" b="1" dirty="0">
                <a:latin typeface="Monaco" pitchFamily="2" charset="77"/>
              </a:rPr>
              <a:t># </a:t>
            </a:r>
          </a:p>
          <a:p>
            <a:r>
              <a:rPr lang="en-US" sz="1600" b="1" dirty="0">
                <a:latin typeface="Monaco" pitchFamily="2" charset="77"/>
              </a:rPr>
              <a:t>if test $1 -</a:t>
            </a:r>
            <a:r>
              <a:rPr lang="en-US" sz="1600" b="1" dirty="0" err="1">
                <a:latin typeface="Monaco" pitchFamily="2" charset="77"/>
              </a:rPr>
              <a:t>gt</a:t>
            </a:r>
            <a:r>
              <a:rPr lang="en-US" sz="1600" b="1" dirty="0">
                <a:latin typeface="Monaco" pitchFamily="2" charset="77"/>
              </a:rPr>
              <a:t> 0 </a:t>
            </a:r>
          </a:p>
          <a:p>
            <a:r>
              <a:rPr lang="en-US" sz="1600" b="1" dirty="0">
                <a:latin typeface="Monaco" pitchFamily="2" charset="77"/>
              </a:rPr>
              <a:t>then </a:t>
            </a:r>
          </a:p>
          <a:p>
            <a:r>
              <a:rPr lang="en-US" sz="1600" b="1" dirty="0">
                <a:latin typeface="Monaco" pitchFamily="2" charset="77"/>
              </a:rPr>
              <a:t>	echo "$1 number is positive" </a:t>
            </a:r>
          </a:p>
          <a:p>
            <a:r>
              <a:rPr lang="en-US" sz="1600" b="1" dirty="0">
                <a:latin typeface="Monaco" pitchFamily="2" charset="77"/>
              </a:rPr>
              <a:t>fi </a:t>
            </a:r>
          </a:p>
          <a:p>
            <a:r>
              <a:rPr lang="en-US" sz="1600" dirty="0">
                <a:latin typeface="Corbel" panose="020B0503020204020204" pitchFamily="34" charset="0"/>
              </a:rPr>
              <a:t>test or [ expr ] works with: Integer ( Number without decimal point), File types, Character strings</a:t>
            </a:r>
            <a:endParaRPr lang="en-US" sz="1600"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69577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if…else…if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022977"/>
            <a:ext cx="6078596" cy="3293209"/>
          </a:xfrm>
          <a:prstGeom prst="rect">
            <a:avLst/>
          </a:prstGeom>
          <a:noFill/>
        </p:spPr>
        <p:txBody>
          <a:bodyPr wrap="square">
            <a:spAutoFit/>
          </a:bodyPr>
          <a:lstStyle/>
          <a:p>
            <a:r>
              <a:rPr lang="en-US" sz="1600" dirty="0">
                <a:latin typeface="Corbel" panose="020B0503020204020204" pitchFamily="34" charset="0"/>
              </a:rPr>
              <a:t>If given condition is true then </a:t>
            </a:r>
            <a:r>
              <a:rPr lang="en-US" sz="1600" b="1" dirty="0">
                <a:latin typeface="Corbel" panose="020B0503020204020204" pitchFamily="34" charset="0"/>
              </a:rPr>
              <a:t>command1</a:t>
            </a:r>
            <a:r>
              <a:rPr lang="en-US" sz="1600" dirty="0">
                <a:latin typeface="Corbel" panose="020B0503020204020204" pitchFamily="34" charset="0"/>
              </a:rPr>
              <a:t> is executed otherwise </a:t>
            </a:r>
            <a:r>
              <a:rPr lang="en-US" sz="1600" b="1" dirty="0">
                <a:latin typeface="Corbel" panose="020B0503020204020204" pitchFamily="34" charset="0"/>
              </a:rPr>
              <a:t>command2</a:t>
            </a:r>
            <a:r>
              <a:rPr lang="en-US" sz="1600" dirty="0">
                <a:latin typeface="Corbel" panose="020B0503020204020204" pitchFamily="34" charset="0"/>
              </a:rPr>
              <a:t> is executed. </a:t>
            </a:r>
          </a:p>
          <a:p>
            <a:endParaRPr lang="en-US" sz="1600" dirty="0">
              <a:latin typeface="Corbel" panose="020B0503020204020204" pitchFamily="34" charset="0"/>
            </a:endParaRPr>
          </a:p>
          <a:p>
            <a:r>
              <a:rPr lang="en-US" sz="1600" dirty="0">
                <a:latin typeface="Corbel" panose="020B0503020204020204" pitchFamily="34" charset="0"/>
              </a:rPr>
              <a:t>Syntax: </a:t>
            </a:r>
          </a:p>
          <a:p>
            <a:r>
              <a:rPr lang="en-US" sz="1600" dirty="0">
                <a:latin typeface="Corbel" panose="020B0503020204020204" pitchFamily="34" charset="0"/>
              </a:rPr>
              <a:t>if condition </a:t>
            </a:r>
          </a:p>
          <a:p>
            <a:r>
              <a:rPr lang="en-US" sz="1600" dirty="0">
                <a:latin typeface="Corbel" panose="020B0503020204020204" pitchFamily="34" charset="0"/>
              </a:rPr>
              <a:t>then </a:t>
            </a:r>
          </a:p>
          <a:p>
            <a:r>
              <a:rPr lang="en-US" sz="1600" dirty="0">
                <a:latin typeface="Corbel" panose="020B0503020204020204" pitchFamily="34" charset="0"/>
              </a:rPr>
              <a:t>	condition is zero (true - 0) </a:t>
            </a:r>
          </a:p>
          <a:p>
            <a:r>
              <a:rPr lang="en-US" sz="1600" dirty="0">
                <a:latin typeface="Corbel" panose="020B0503020204020204" pitchFamily="34" charset="0"/>
              </a:rPr>
              <a:t>	execute all commands up to else statement (</a:t>
            </a:r>
            <a:r>
              <a:rPr lang="en-US" sz="1600" b="1" dirty="0">
                <a:latin typeface="Corbel" panose="020B0503020204020204" pitchFamily="34" charset="0"/>
              </a:rPr>
              <a:t>command1</a:t>
            </a:r>
            <a:r>
              <a:rPr lang="en-US" sz="1600" dirty="0">
                <a:latin typeface="Corbel" panose="020B0503020204020204" pitchFamily="34" charset="0"/>
              </a:rPr>
              <a:t>)</a:t>
            </a:r>
          </a:p>
          <a:p>
            <a:r>
              <a:rPr lang="en-US" sz="1600" dirty="0">
                <a:latin typeface="Corbel" panose="020B0503020204020204" pitchFamily="34" charset="0"/>
              </a:rPr>
              <a:t>else </a:t>
            </a:r>
          </a:p>
          <a:p>
            <a:r>
              <a:rPr lang="en-US" sz="1600" dirty="0">
                <a:latin typeface="Corbel" panose="020B0503020204020204" pitchFamily="34" charset="0"/>
              </a:rPr>
              <a:t>	if condition is not true then execute all commands up to fi (</a:t>
            </a:r>
            <a:r>
              <a:rPr lang="en-US" sz="1600" b="1" dirty="0">
                <a:latin typeface="Corbel" panose="020B0503020204020204" pitchFamily="34" charset="0"/>
              </a:rPr>
              <a:t>command2</a:t>
            </a:r>
            <a:r>
              <a:rPr lang="en-US" sz="1600" dirty="0">
                <a:latin typeface="Corbel" panose="020B0503020204020204" pitchFamily="34" charset="0"/>
              </a:rPr>
              <a:t>)</a:t>
            </a:r>
          </a:p>
          <a:p>
            <a:r>
              <a:rPr lang="en-US" sz="1600" dirty="0">
                <a:latin typeface="Corbel" panose="020B0503020204020204" pitchFamily="34" charset="0"/>
              </a:rPr>
              <a:t>fi </a:t>
            </a:r>
          </a:p>
          <a:p>
            <a:endParaRPr lang="en-US" sz="16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DB619F7D-56FD-0F7C-5194-7303FE5BECF9}"/>
              </a:ext>
            </a:extLst>
          </p:cNvPr>
          <p:cNvSpPr txBox="1"/>
          <p:nvPr/>
        </p:nvSpPr>
        <p:spPr>
          <a:xfrm>
            <a:off x="6609481" y="751799"/>
            <a:ext cx="5582519" cy="3754874"/>
          </a:xfrm>
          <a:prstGeom prst="rect">
            <a:avLst/>
          </a:prstGeom>
          <a:noFill/>
        </p:spPr>
        <p:txBody>
          <a:bodyPr wrap="square">
            <a:spAutoFit/>
          </a:bodyPr>
          <a:lstStyle/>
          <a:p>
            <a:r>
              <a:rPr lang="en-US" sz="1400" b="1" dirty="0">
                <a:latin typeface="Monaco" pitchFamily="2" charset="77"/>
              </a:rPr>
              <a:t>#!/bin/</a:t>
            </a:r>
            <a:r>
              <a:rPr lang="en-US" sz="1400" b="1" dirty="0" err="1">
                <a:latin typeface="Monaco" pitchFamily="2" charset="77"/>
              </a:rPr>
              <a:t>sh</a:t>
            </a:r>
            <a:r>
              <a:rPr lang="en-US" sz="1400" b="1" dirty="0">
                <a:latin typeface="Monaco" pitchFamily="2" charset="77"/>
              </a:rPr>
              <a:t> </a:t>
            </a:r>
          </a:p>
          <a:p>
            <a:r>
              <a:rPr lang="en-US" sz="1400" b="1" dirty="0">
                <a:latin typeface="Monaco" pitchFamily="2" charset="77"/>
              </a:rPr>
              <a:t># </a:t>
            </a:r>
          </a:p>
          <a:p>
            <a:r>
              <a:rPr lang="en-US" sz="1400" b="1" dirty="0">
                <a:latin typeface="Monaco" pitchFamily="2" charset="77"/>
              </a:rPr>
              <a:t># Script to see whether argument is positive or  </a:t>
            </a:r>
          </a:p>
          <a:p>
            <a:r>
              <a:rPr lang="en-US" sz="1400" b="1" dirty="0">
                <a:latin typeface="Monaco" pitchFamily="2" charset="77"/>
              </a:rPr>
              <a:t># negative </a:t>
            </a:r>
          </a:p>
          <a:p>
            <a:r>
              <a:rPr lang="en-US" sz="1400" b="1" dirty="0">
                <a:latin typeface="Monaco" pitchFamily="2" charset="77"/>
              </a:rPr>
              <a:t># </a:t>
            </a:r>
          </a:p>
          <a:p>
            <a:r>
              <a:rPr lang="en-US" sz="1400" b="1" dirty="0">
                <a:latin typeface="Monaco" pitchFamily="2" charset="77"/>
              </a:rPr>
              <a:t>if [ $# -eq 0 ] </a:t>
            </a:r>
          </a:p>
          <a:p>
            <a:r>
              <a:rPr lang="en-US" sz="1400" b="1" dirty="0">
                <a:latin typeface="Monaco" pitchFamily="2" charset="77"/>
              </a:rPr>
              <a:t>then </a:t>
            </a:r>
          </a:p>
          <a:p>
            <a:r>
              <a:rPr lang="en-US" sz="1400" b="1" dirty="0">
                <a:latin typeface="Monaco" pitchFamily="2" charset="77"/>
              </a:rPr>
              <a:t>	echo "$0 : You must give/supply one integer" </a:t>
            </a:r>
          </a:p>
          <a:p>
            <a:r>
              <a:rPr lang="en-US" sz="1400" b="1" dirty="0">
                <a:latin typeface="Monaco" pitchFamily="2" charset="77"/>
              </a:rPr>
              <a:t>	exit 1 </a:t>
            </a:r>
          </a:p>
          <a:p>
            <a:r>
              <a:rPr lang="en-US" sz="1400" b="1" dirty="0">
                <a:latin typeface="Monaco" pitchFamily="2" charset="77"/>
              </a:rPr>
              <a:t>fi </a:t>
            </a:r>
          </a:p>
          <a:p>
            <a:r>
              <a:rPr lang="en-US" sz="1400" b="1" dirty="0">
                <a:latin typeface="Monaco" pitchFamily="2" charset="77"/>
              </a:rPr>
              <a:t>if test $1 -</a:t>
            </a:r>
            <a:r>
              <a:rPr lang="en-US" sz="1400" b="1" dirty="0" err="1">
                <a:latin typeface="Monaco" pitchFamily="2" charset="77"/>
              </a:rPr>
              <a:t>gt</a:t>
            </a:r>
            <a:r>
              <a:rPr lang="en-US" sz="1400" b="1" dirty="0">
                <a:latin typeface="Monaco" pitchFamily="2" charset="77"/>
              </a:rPr>
              <a:t> 0 </a:t>
            </a:r>
          </a:p>
          <a:p>
            <a:r>
              <a:rPr lang="en-US" sz="1400" b="1" dirty="0">
                <a:latin typeface="Monaco" pitchFamily="2" charset="77"/>
              </a:rPr>
              <a:t>then</a:t>
            </a:r>
          </a:p>
          <a:p>
            <a:r>
              <a:rPr lang="en-US" sz="1400" b="1" dirty="0">
                <a:latin typeface="Monaco" pitchFamily="2" charset="77"/>
              </a:rPr>
              <a:t>	echo "$1 number is positive" </a:t>
            </a:r>
          </a:p>
          <a:p>
            <a:r>
              <a:rPr lang="en-US" sz="1400" b="1" dirty="0">
                <a:latin typeface="Monaco" pitchFamily="2" charset="77"/>
              </a:rPr>
              <a:t>else </a:t>
            </a:r>
          </a:p>
          <a:p>
            <a:r>
              <a:rPr lang="en-US" sz="1400" b="1" dirty="0">
                <a:latin typeface="Monaco" pitchFamily="2" charset="77"/>
              </a:rPr>
              <a:t>	echo "$1 number is negative" </a:t>
            </a:r>
          </a:p>
          <a:p>
            <a:r>
              <a:rPr lang="en-US" sz="1400" b="1" dirty="0">
                <a:latin typeface="Monaco" pitchFamily="2" charset="77"/>
              </a:rPr>
              <a:t>fi</a:t>
            </a:r>
            <a:endParaRPr lang="en-US" sz="1400" b="1" dirty="0">
              <a:effectLst/>
              <a:latin typeface="Monaco" pitchFamily="2" charset="77"/>
            </a:endParaRPr>
          </a:p>
        </p:txBody>
      </p:sp>
    </p:spTree>
    <p:extLst>
      <p:ext uri="{BB962C8B-B14F-4D97-AF65-F5344CB8AC3E}">
        <p14:creationId xmlns:p14="http://schemas.microsoft.com/office/powerpoint/2010/main" val="18324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Loops</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 Loop defined as: Computer can repeat particular instruction again and again, until condition satisfies. A group of instruction that is executed repeatedly is called a loop. </a:t>
            </a:r>
          </a:p>
          <a:p>
            <a:endParaRPr lang="en-US" dirty="0">
              <a:latin typeface="Corbel" panose="020B0503020204020204" pitchFamily="34" charset="0"/>
            </a:endParaRPr>
          </a:p>
          <a:p>
            <a:r>
              <a:rPr lang="en-US" dirty="0">
                <a:latin typeface="Corbel" panose="020B0503020204020204" pitchFamily="34" charset="0"/>
              </a:rPr>
              <a:t>– Bash supports: </a:t>
            </a:r>
          </a:p>
          <a:p>
            <a:r>
              <a:rPr lang="en-US" dirty="0">
                <a:latin typeface="Corbel" panose="020B0503020204020204" pitchFamily="34" charset="0"/>
              </a:rPr>
              <a:t>	1. for loop </a:t>
            </a:r>
          </a:p>
          <a:p>
            <a:r>
              <a:rPr lang="en-US" dirty="0">
                <a:latin typeface="Corbel" panose="020B0503020204020204" pitchFamily="34" charset="0"/>
              </a:rPr>
              <a:t>	2. while loop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 Note that in each loop, </a:t>
            </a:r>
          </a:p>
          <a:p>
            <a:endParaRPr lang="en-US" dirty="0">
              <a:latin typeface="Corbel" panose="020B0503020204020204" pitchFamily="34" charset="0"/>
            </a:endParaRPr>
          </a:p>
          <a:p>
            <a:r>
              <a:rPr lang="en-US" dirty="0">
                <a:latin typeface="Corbel" panose="020B0503020204020204" pitchFamily="34" charset="0"/>
              </a:rPr>
              <a:t>	∗ First, the variable used in loop condition must be initialized, then execution of the loop begins. 	∗ A test (condition) is made at the beginning of each iteration.</a:t>
            </a:r>
          </a:p>
          <a:p>
            <a:r>
              <a:rPr lang="en-US" dirty="0">
                <a:latin typeface="Corbel" panose="020B0503020204020204" pitchFamily="34" charset="0"/>
              </a:rPr>
              <a:t>	 ∗ The body of loop ends with a statement that modifies the value of the test (condition) variable.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1495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970318"/>
          </a:xfrm>
          <a:prstGeom prst="rect">
            <a:avLst/>
          </a:prstGeom>
          <a:noFill/>
        </p:spPr>
        <p:txBody>
          <a:bodyPr wrap="square">
            <a:spAutoFit/>
          </a:bodyPr>
          <a:lstStyle/>
          <a:p>
            <a:r>
              <a:rPr lang="en-US" dirty="0">
                <a:latin typeface="Corbel" panose="020B0503020204020204" pitchFamily="34" charset="0"/>
              </a:rPr>
              <a:t>Syntax: </a:t>
            </a:r>
          </a:p>
          <a:p>
            <a:r>
              <a:rPr lang="en-US" b="1" dirty="0">
                <a:latin typeface="Monaco" pitchFamily="2" charset="77"/>
              </a:rPr>
              <a:t>for { </a:t>
            </a:r>
            <a:r>
              <a:rPr lang="en-US" dirty="0">
                <a:latin typeface="Corbel" panose="020B0503020204020204" pitchFamily="34" charset="0"/>
              </a:rPr>
              <a:t>variable name </a:t>
            </a:r>
            <a:r>
              <a:rPr lang="en-US" b="1" dirty="0">
                <a:latin typeface="Monaco" pitchFamily="2" charset="77"/>
              </a:rPr>
              <a:t>} in { </a:t>
            </a:r>
            <a:r>
              <a:rPr lang="en-US" dirty="0">
                <a:latin typeface="Corbel" panose="020B0503020204020204" pitchFamily="34" charset="0"/>
              </a:rPr>
              <a:t>list </a:t>
            </a:r>
            <a:r>
              <a:rPr lang="en-US" b="1" dirty="0">
                <a:latin typeface="Monaco" pitchFamily="2" charset="77"/>
              </a:rPr>
              <a:t>}</a:t>
            </a:r>
            <a:r>
              <a:rPr lang="en-US" dirty="0">
                <a:latin typeface="Corbel" panose="020B0503020204020204" pitchFamily="34" charset="0"/>
              </a:rPr>
              <a:t> </a:t>
            </a:r>
          </a:p>
          <a:p>
            <a:r>
              <a:rPr lang="en-US" dirty="0">
                <a:latin typeface="Corbel" panose="020B0503020204020204" pitchFamily="34" charset="0"/>
              </a:rPr>
              <a:t>	</a:t>
            </a:r>
            <a:r>
              <a:rPr lang="en-US" b="1" dirty="0">
                <a:latin typeface="Monaco" pitchFamily="2" charset="77"/>
              </a:rPr>
              <a:t>do</a:t>
            </a:r>
            <a:r>
              <a:rPr lang="en-US" dirty="0">
                <a:latin typeface="Monaco" pitchFamily="2" charset="77"/>
              </a:rPr>
              <a:t> </a:t>
            </a:r>
            <a:r>
              <a:rPr lang="en-US" dirty="0">
                <a:latin typeface="Corbel" panose="020B0503020204020204" pitchFamily="34" charset="0"/>
              </a:rPr>
              <a:t>execute one for each item in the list until the list is not finished (And repeat all statement between do and done) </a:t>
            </a:r>
          </a:p>
          <a:p>
            <a:r>
              <a:rPr lang="en-US" b="1" dirty="0">
                <a:latin typeface="Monaco" pitchFamily="2" charset="77"/>
              </a:rPr>
              <a:t>done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Try the following script: </a:t>
            </a:r>
          </a:p>
          <a:p>
            <a:r>
              <a:rPr lang="en-US" dirty="0" err="1">
                <a:latin typeface="Corbel" panose="020B0503020204020204" pitchFamily="34" charset="0"/>
              </a:rPr>
              <a:t>testfor</a:t>
            </a:r>
            <a:r>
              <a:rPr lang="en-US" dirty="0">
                <a:latin typeface="Corbel" panose="020B0503020204020204" pitchFamily="34" charset="0"/>
              </a:rPr>
              <a:t> </a:t>
            </a:r>
          </a:p>
          <a:p>
            <a:endParaRPr lang="en-US" dirty="0">
              <a:latin typeface="Corbel" panose="020B0503020204020204" pitchFamily="34" charset="0"/>
            </a:endParaRP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0208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4801314"/>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#Script to test for loop </a:t>
            </a:r>
          </a:p>
          <a:p>
            <a:r>
              <a:rPr lang="en-US" b="1" dirty="0">
                <a:latin typeface="Monaco" pitchFamily="2" charset="77"/>
              </a:rPr>
              <a:t># </a:t>
            </a:r>
          </a:p>
          <a:p>
            <a:r>
              <a:rPr lang="en-US" b="1" dirty="0">
                <a:latin typeface="Monaco" pitchFamily="2" charset="77"/>
              </a:rPr>
              <a:t># </a:t>
            </a:r>
          </a:p>
          <a:p>
            <a:r>
              <a:rPr lang="en-US" b="1" dirty="0">
                <a:latin typeface="Monaco" pitchFamily="2" charset="77"/>
              </a:rPr>
              <a:t>if [ $# -eq 0 ] </a:t>
            </a:r>
          </a:p>
          <a:p>
            <a:r>
              <a:rPr lang="en-US" b="1" dirty="0">
                <a:latin typeface="Monaco" pitchFamily="2" charset="77"/>
              </a:rPr>
              <a:t>then </a:t>
            </a:r>
          </a:p>
          <a:p>
            <a:r>
              <a:rPr lang="en-US" b="1" dirty="0">
                <a:latin typeface="Monaco" pitchFamily="2" charset="77"/>
              </a:rPr>
              <a:t>	echo "Error - Number missing form command line argument" </a:t>
            </a:r>
          </a:p>
          <a:p>
            <a:r>
              <a:rPr lang="en-US" b="1" dirty="0">
                <a:latin typeface="Monaco" pitchFamily="2" charset="77"/>
              </a:rPr>
              <a:t>	echo "Syntax : $0 number" </a:t>
            </a:r>
          </a:p>
          <a:p>
            <a:r>
              <a:rPr lang="en-US" b="1" dirty="0">
                <a:latin typeface="Monaco" pitchFamily="2" charset="77"/>
              </a:rPr>
              <a:t>	echo "Use to print multiplication table for given number" </a:t>
            </a:r>
          </a:p>
          <a:p>
            <a:r>
              <a:rPr lang="en-US" b="1" dirty="0">
                <a:latin typeface="Monaco" pitchFamily="2" charset="77"/>
              </a:rPr>
              <a:t>exit 1 </a:t>
            </a:r>
          </a:p>
          <a:p>
            <a:r>
              <a:rPr lang="en-US" b="1" dirty="0">
                <a:latin typeface="Monaco" pitchFamily="2" charset="77"/>
              </a:rPr>
              <a:t>fi </a:t>
            </a:r>
          </a:p>
          <a:p>
            <a:r>
              <a:rPr lang="en-US" b="1" dirty="0">
                <a:latin typeface="Monaco" pitchFamily="2" charset="77"/>
              </a:rPr>
              <a:t>n=$1 </a:t>
            </a: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6 7 8 9 10 </a:t>
            </a:r>
          </a:p>
          <a:p>
            <a:r>
              <a:rPr lang="en-US" b="1" dirty="0">
                <a:latin typeface="Monaco" pitchFamily="2" charset="77"/>
              </a:rPr>
              <a:t>do </a:t>
            </a:r>
          </a:p>
          <a:p>
            <a:r>
              <a:rPr lang="en-US" b="1" dirty="0">
                <a:latin typeface="Monaco" pitchFamily="2" charset="77"/>
              </a:rPr>
              <a:t>	echo "$n * $</a:t>
            </a:r>
            <a:r>
              <a:rPr lang="en-US" b="1" dirty="0" err="1">
                <a:latin typeface="Monaco" pitchFamily="2" charset="77"/>
              </a:rPr>
              <a:t>i</a:t>
            </a:r>
            <a:r>
              <a:rPr lang="en-US" b="1" dirty="0">
                <a:latin typeface="Monaco" pitchFamily="2" charset="77"/>
              </a:rPr>
              <a:t> = `expr $</a:t>
            </a:r>
            <a:r>
              <a:rPr lang="en-US" b="1" dirty="0" err="1">
                <a:latin typeface="Monaco" pitchFamily="2" charset="77"/>
              </a:rPr>
              <a:t>i</a:t>
            </a:r>
            <a:r>
              <a:rPr lang="en-US" b="1" dirty="0">
                <a:latin typeface="Monaco" pitchFamily="2" charset="77"/>
              </a:rPr>
              <a:t> \* $n`"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31873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 – C style</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t>Syntax: </a:t>
            </a:r>
          </a:p>
          <a:p>
            <a:r>
              <a:rPr lang="en-US" b="1" dirty="0">
                <a:latin typeface="Monaco" pitchFamily="2" charset="77"/>
              </a:rPr>
              <a:t>for (( expr1; expr2; expr3 )) </a:t>
            </a:r>
          </a:p>
          <a:p>
            <a:r>
              <a:rPr lang="en-US" b="1" dirty="0">
                <a:latin typeface="Monaco" pitchFamily="2" charset="77"/>
              </a:rPr>
              <a:t>do </a:t>
            </a:r>
          </a:p>
          <a:p>
            <a:r>
              <a:rPr lang="en-US" dirty="0"/>
              <a:t>	repeat all statements between do and done until expr3 is TRUE </a:t>
            </a:r>
          </a:p>
          <a:p>
            <a:r>
              <a:rPr lang="en-US" b="1" dirty="0">
                <a:latin typeface="Monaco" pitchFamily="2" charset="77"/>
              </a:rPr>
              <a:t>done</a:t>
            </a:r>
          </a:p>
          <a:p>
            <a:endParaRPr lang="en-US" dirty="0"/>
          </a:p>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#Script to test for loop 2 </a:t>
            </a:r>
          </a:p>
          <a:p>
            <a:r>
              <a:rPr lang="en-US" b="1" dirty="0">
                <a:latin typeface="Monaco" pitchFamily="2" charset="77"/>
              </a:rPr>
              <a:t># </a:t>
            </a:r>
          </a:p>
          <a:p>
            <a:r>
              <a:rPr lang="en-US" b="1" dirty="0">
                <a:latin typeface="Monaco" pitchFamily="2" charset="77"/>
              </a:rPr>
              <a:t>for (( </a:t>
            </a:r>
            <a:r>
              <a:rPr lang="en-US" b="1" dirty="0" err="1">
                <a:latin typeface="Monaco" pitchFamily="2" charset="77"/>
              </a:rPr>
              <a:t>i</a:t>
            </a:r>
            <a:r>
              <a:rPr lang="en-US" b="1" dirty="0">
                <a:latin typeface="Monaco" pitchFamily="2" charset="77"/>
              </a:rPr>
              <a:t> = 0 ;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33139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Nested for loop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416320"/>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 Nesting of for loop </a:t>
            </a:r>
          </a:p>
          <a:p>
            <a:endParaRPr lang="en-US" b="1" dirty="0">
              <a:latin typeface="Monaco" pitchFamily="2" charset="77"/>
            </a:endParaRPr>
          </a:p>
          <a:p>
            <a:r>
              <a:rPr lang="en-US" b="1" dirty="0">
                <a:latin typeface="Monaco" pitchFamily="2" charset="77"/>
              </a:rPr>
              <a:t>for (( </a:t>
            </a:r>
            <a:r>
              <a:rPr lang="en-US" b="1" dirty="0" err="1">
                <a:latin typeface="Monaco" pitchFamily="2" charset="77"/>
              </a:rPr>
              <a:t>i</a:t>
            </a:r>
            <a:r>
              <a:rPr lang="en-US" b="1" dirty="0">
                <a:latin typeface="Monaco" pitchFamily="2" charset="77"/>
              </a:rPr>
              <a:t> = 1;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 Outer for loop ### </a:t>
            </a:r>
          </a:p>
          <a:p>
            <a:r>
              <a:rPr lang="en-US" b="1" dirty="0">
                <a:latin typeface="Monaco" pitchFamily="2" charset="77"/>
              </a:rPr>
              <a:t>do </a:t>
            </a:r>
          </a:p>
          <a:p>
            <a:r>
              <a:rPr lang="en-US" b="1" dirty="0">
                <a:latin typeface="Monaco" pitchFamily="2" charset="77"/>
              </a:rPr>
              <a:t>	for (( j = 1 ; j &lt;= 5; </a:t>
            </a:r>
            <a:r>
              <a:rPr lang="en-US" b="1" dirty="0" err="1">
                <a:latin typeface="Monaco" pitchFamily="2" charset="77"/>
              </a:rPr>
              <a:t>j++</a:t>
            </a:r>
            <a:r>
              <a:rPr lang="en-US" b="1" dirty="0">
                <a:latin typeface="Monaco" pitchFamily="2" charset="77"/>
              </a:rPr>
              <a:t> )) ### Inner for loop ### </a:t>
            </a:r>
          </a:p>
          <a:p>
            <a:r>
              <a:rPr lang="en-US" b="1" dirty="0">
                <a:latin typeface="Monaco" pitchFamily="2" charset="77"/>
              </a:rPr>
              <a:t>	do </a:t>
            </a:r>
          </a:p>
          <a:p>
            <a:r>
              <a:rPr lang="en-US" b="1" dirty="0">
                <a:latin typeface="Monaco" pitchFamily="2" charset="77"/>
              </a:rPr>
              <a:t>		echo -n "$</a:t>
            </a:r>
            <a:r>
              <a:rPr lang="en-US" b="1" dirty="0" err="1">
                <a:latin typeface="Monaco" pitchFamily="2" charset="77"/>
              </a:rPr>
              <a:t>i</a:t>
            </a:r>
            <a:r>
              <a:rPr lang="en-US" b="1" dirty="0">
                <a:latin typeface="Monaco" pitchFamily="2" charset="77"/>
              </a:rPr>
              <a:t> " </a:t>
            </a:r>
          </a:p>
          <a:p>
            <a:r>
              <a:rPr lang="en-US" b="1" dirty="0">
                <a:latin typeface="Monaco" pitchFamily="2" charset="77"/>
              </a:rPr>
              <a:t>	done </a:t>
            </a:r>
          </a:p>
          <a:p>
            <a:r>
              <a:rPr lang="en-US" b="1" dirty="0">
                <a:latin typeface="Monaco" pitchFamily="2" charset="77"/>
              </a:rPr>
              <a:t>	echo "" #### print the new line ###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9576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609600" y="207119"/>
            <a:ext cx="10972800" cy="679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solidFill>
                  <a:srgbClr val="712C3D"/>
                </a:solidFill>
                <a:latin typeface="Century Gothic" panose="020B0502020202020204" pitchFamily="34" charset="0"/>
              </a:rPr>
              <a:t>Objectives</a:t>
            </a:r>
            <a:endParaRPr dirty="0">
              <a:latin typeface="Century Gothic" panose="020B0502020202020204" pitchFamily="34" charset="0"/>
            </a:endParaRPr>
          </a:p>
        </p:txBody>
      </p:sp>
      <p:sp>
        <p:nvSpPr>
          <p:cNvPr id="292" name="Google Shape;292;p2"/>
          <p:cNvSpPr txBox="1">
            <a:spLocks noGrp="1"/>
          </p:cNvSpPr>
          <p:nvPr>
            <p:ph type="body" idx="1"/>
          </p:nvPr>
        </p:nvSpPr>
        <p:spPr>
          <a:xfrm>
            <a:off x="609600" y="1601788"/>
            <a:ext cx="10972800" cy="4572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What is Shell scripting</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Keywords</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Variables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a:p>
            <a:pPr marL="514350" lvl="0" indent="-51435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p:txBody>
      </p:sp>
    </p:spTree>
    <p:extLst>
      <p:ext uri="{BB962C8B-B14F-4D97-AF65-F5344CB8AC3E}">
        <p14:creationId xmlns:p14="http://schemas.microsoft.com/office/powerpoint/2010/main" val="232724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while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Syntax: </a:t>
            </a:r>
          </a:p>
          <a:p>
            <a:endParaRPr lang="en-US" dirty="0">
              <a:latin typeface="Corbel" panose="020B0503020204020204" pitchFamily="34" charset="0"/>
            </a:endParaRPr>
          </a:p>
          <a:p>
            <a:r>
              <a:rPr lang="en-US" b="1" dirty="0">
                <a:latin typeface="Monaco" pitchFamily="2" charset="77"/>
              </a:rPr>
              <a:t>while [ condition ] </a:t>
            </a:r>
          </a:p>
          <a:p>
            <a:r>
              <a:rPr lang="en-US" b="1" dirty="0">
                <a:latin typeface="Monaco" pitchFamily="2" charset="77"/>
              </a:rPr>
              <a:t>do </a:t>
            </a:r>
          </a:p>
          <a:p>
            <a:r>
              <a:rPr lang="en-US" dirty="0">
                <a:latin typeface="Corbel" panose="020B0503020204020204" pitchFamily="34" charset="0"/>
              </a:rPr>
              <a:t>	command1 </a:t>
            </a:r>
          </a:p>
          <a:p>
            <a:r>
              <a:rPr lang="en-US" dirty="0">
                <a:latin typeface="Corbel" panose="020B0503020204020204" pitchFamily="34" charset="0"/>
              </a:rPr>
              <a:t>	command2 </a:t>
            </a:r>
          </a:p>
          <a:p>
            <a:r>
              <a:rPr lang="en-US" dirty="0">
                <a:latin typeface="Corbel" panose="020B0503020204020204" pitchFamily="34" charset="0"/>
              </a:rPr>
              <a:t>	command3 </a:t>
            </a:r>
          </a:p>
          <a:p>
            <a:r>
              <a:rPr lang="en-US" dirty="0">
                <a:latin typeface="Corbel" panose="020B0503020204020204" pitchFamily="34" charset="0"/>
              </a:rPr>
              <a:t>	.. </a:t>
            </a:r>
          </a:p>
          <a:p>
            <a:r>
              <a:rPr lang="en-US" dirty="0">
                <a:latin typeface="Corbel" panose="020B0503020204020204" pitchFamily="34" charset="0"/>
              </a:rPr>
              <a:t>	.. </a:t>
            </a:r>
          </a:p>
          <a:p>
            <a:r>
              <a:rPr lang="en-US" b="1" dirty="0">
                <a:latin typeface="Monaco" pitchFamily="2" charset="77"/>
              </a:rPr>
              <a:t>done</a:t>
            </a:r>
          </a:p>
          <a:p>
            <a:endParaRPr lang="en-US" b="1" dirty="0">
              <a:latin typeface="Monaco" pitchFamily="2" charset="77"/>
            </a:endParaRPr>
          </a:p>
          <a:p>
            <a:endParaRPr lang="en-US" b="1" dirty="0">
              <a:latin typeface="Monaco" pitchFamily="2" charset="77"/>
            </a:endParaRPr>
          </a:p>
          <a:p>
            <a:r>
              <a:rPr lang="en-US" dirty="0">
                <a:latin typeface="Corbel" panose="020B0503020204020204" pitchFamily="34" charset="0"/>
              </a:rPr>
              <a:t>Loop is executed as long as given condition is true.</a:t>
            </a:r>
            <a:endParaRPr lang="en-US"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79E088BF-AEB3-377D-713A-DB75493DA576}"/>
              </a:ext>
            </a:extLst>
          </p:cNvPr>
          <p:cNvSpPr txBox="1"/>
          <p:nvPr/>
        </p:nvSpPr>
        <p:spPr>
          <a:xfrm>
            <a:off x="5770790" y="1350550"/>
            <a:ext cx="6390526" cy="4031873"/>
          </a:xfrm>
          <a:prstGeom prst="rect">
            <a:avLst/>
          </a:prstGeom>
          <a:noFill/>
        </p:spPr>
        <p:txBody>
          <a:bodyPr wrap="square">
            <a:spAutoFit/>
          </a:bodyPr>
          <a:lstStyle/>
          <a:p>
            <a:r>
              <a:rPr lang="en-US" sz="1600" b="1" dirty="0"/>
              <a:t>#!/bin/</a:t>
            </a:r>
            <a:r>
              <a:rPr lang="en-US" sz="1600" b="1" dirty="0" err="1"/>
              <a:t>sh</a:t>
            </a:r>
            <a:r>
              <a:rPr lang="en-US" sz="1600" b="1" dirty="0"/>
              <a:t> </a:t>
            </a:r>
          </a:p>
          <a:p>
            <a:r>
              <a:rPr lang="en-US" sz="1600" b="1" dirty="0"/>
              <a:t># #Script to test while statement # # </a:t>
            </a:r>
          </a:p>
          <a:p>
            <a:r>
              <a:rPr lang="en-US" sz="1600" b="1" dirty="0"/>
              <a:t>if [ $# -eq 0 ] </a:t>
            </a:r>
          </a:p>
          <a:p>
            <a:r>
              <a:rPr lang="en-US" sz="1600" b="1" dirty="0"/>
              <a:t>then </a:t>
            </a:r>
          </a:p>
          <a:p>
            <a:r>
              <a:rPr lang="en-US" sz="1600" b="1" dirty="0"/>
              <a:t>	echo "Error - Number missing form command line argument" </a:t>
            </a:r>
          </a:p>
          <a:p>
            <a:r>
              <a:rPr lang="en-US" sz="1600" b="1" dirty="0"/>
              <a:t>	echo "Syntax : $0 number" </a:t>
            </a:r>
          </a:p>
          <a:p>
            <a:r>
              <a:rPr lang="en-US" sz="1600" b="1" dirty="0"/>
              <a:t>	echo " Use to print multiplication table for given number" </a:t>
            </a:r>
          </a:p>
          <a:p>
            <a:r>
              <a:rPr lang="en-US" sz="1600" b="1" dirty="0"/>
              <a:t>exit 1 </a:t>
            </a:r>
          </a:p>
          <a:p>
            <a:r>
              <a:rPr lang="en-US" sz="1600" b="1" dirty="0"/>
              <a:t>fi </a:t>
            </a:r>
          </a:p>
          <a:p>
            <a:r>
              <a:rPr lang="en-US" sz="1600" b="1" dirty="0"/>
              <a:t>n=$1 </a:t>
            </a:r>
          </a:p>
          <a:p>
            <a:r>
              <a:rPr lang="en-US" sz="1600" b="1" dirty="0" err="1"/>
              <a:t>i</a:t>
            </a:r>
            <a:r>
              <a:rPr lang="en-US" sz="1600" b="1" dirty="0"/>
              <a:t>=1 </a:t>
            </a:r>
          </a:p>
          <a:p>
            <a:r>
              <a:rPr lang="en-US" sz="1600" b="1" dirty="0"/>
              <a:t>while [ $</a:t>
            </a:r>
            <a:r>
              <a:rPr lang="en-US" sz="1600" b="1" dirty="0" err="1"/>
              <a:t>i</a:t>
            </a:r>
            <a:r>
              <a:rPr lang="en-US" sz="1600" b="1" dirty="0"/>
              <a:t> -le 10 ] </a:t>
            </a:r>
          </a:p>
          <a:p>
            <a:r>
              <a:rPr lang="en-US" sz="1600" b="1" dirty="0"/>
              <a:t>do </a:t>
            </a:r>
          </a:p>
          <a:p>
            <a:r>
              <a:rPr lang="en-US" sz="1600" b="1" dirty="0"/>
              <a:t>	echo "$n * $</a:t>
            </a:r>
            <a:r>
              <a:rPr lang="en-US" sz="1600" b="1" dirty="0" err="1"/>
              <a:t>i</a:t>
            </a:r>
            <a:r>
              <a:rPr lang="en-US" sz="1600" b="1" dirty="0"/>
              <a:t> = ‘expr $</a:t>
            </a:r>
            <a:r>
              <a:rPr lang="en-US" sz="1600" b="1" dirty="0" err="1"/>
              <a:t>i</a:t>
            </a:r>
            <a:r>
              <a:rPr lang="en-US" sz="1600" b="1" dirty="0"/>
              <a:t> \* $n‘" </a:t>
            </a:r>
          </a:p>
          <a:p>
            <a:r>
              <a:rPr lang="en-US" sz="1600" b="1" dirty="0"/>
              <a:t>	</a:t>
            </a:r>
            <a:r>
              <a:rPr lang="en-US" sz="1600" b="1" dirty="0" err="1"/>
              <a:t>i</a:t>
            </a:r>
            <a:r>
              <a:rPr lang="en-US" sz="1600" b="1" dirty="0"/>
              <a:t>=‘expr $</a:t>
            </a:r>
            <a:r>
              <a:rPr lang="en-US" sz="1600" b="1" dirty="0" err="1"/>
              <a:t>i</a:t>
            </a:r>
            <a:r>
              <a:rPr lang="en-US" sz="1600" b="1" dirty="0"/>
              <a:t> + 1‘ </a:t>
            </a:r>
          </a:p>
          <a:p>
            <a:r>
              <a:rPr lang="en-US" sz="1600" b="1" dirty="0"/>
              <a:t>done</a:t>
            </a:r>
            <a:endParaRPr lang="en-KE" sz="1600" b="1" dirty="0"/>
          </a:p>
        </p:txBody>
      </p:sp>
    </p:spTree>
    <p:extLst>
      <p:ext uri="{BB962C8B-B14F-4D97-AF65-F5344CB8AC3E}">
        <p14:creationId xmlns:p14="http://schemas.microsoft.com/office/powerpoint/2010/main" val="385656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Conditional execution</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5" name="TextBox 4">
            <a:extLst>
              <a:ext uri="{FF2B5EF4-FFF2-40B4-BE49-F238E27FC236}">
                <a16:creationId xmlns:a16="http://schemas.microsoft.com/office/drawing/2014/main" id="{9EDCB05D-96B3-B341-C3A3-A8E840CEA76D}"/>
              </a:ext>
            </a:extLst>
          </p:cNvPr>
          <p:cNvSpPr txBox="1"/>
          <p:nvPr/>
        </p:nvSpPr>
        <p:spPr>
          <a:xfrm>
            <a:off x="671525" y="1238514"/>
            <a:ext cx="9859486" cy="5509200"/>
          </a:xfrm>
          <a:prstGeom prst="rect">
            <a:avLst/>
          </a:prstGeom>
          <a:noFill/>
        </p:spPr>
        <p:txBody>
          <a:bodyPr wrap="square">
            <a:spAutoFit/>
          </a:bodyPr>
          <a:lstStyle/>
          <a:p>
            <a:r>
              <a:rPr lang="en-US" sz="1600" dirty="0">
                <a:latin typeface="Corbel" panose="020B0503020204020204" pitchFamily="34" charset="0"/>
              </a:rPr>
              <a:t>The control operators are </a:t>
            </a:r>
            <a:r>
              <a:rPr lang="en-US" sz="1600" b="1" dirty="0">
                <a:latin typeface="Monaco" pitchFamily="2" charset="77"/>
              </a:rPr>
              <a:t>&amp;&amp;</a:t>
            </a:r>
            <a:r>
              <a:rPr lang="en-US" sz="1600" dirty="0">
                <a:latin typeface="Corbel" panose="020B0503020204020204" pitchFamily="34" charset="0"/>
              </a:rPr>
              <a:t> (read as </a:t>
            </a:r>
            <a:r>
              <a:rPr lang="en-US" sz="1600" b="1" dirty="0">
                <a:latin typeface="Monaco" pitchFamily="2" charset="77"/>
              </a:rPr>
              <a:t>AND</a:t>
            </a:r>
            <a:r>
              <a:rPr lang="en-US" sz="1600" dirty="0">
                <a:latin typeface="Corbel" panose="020B0503020204020204" pitchFamily="34" charset="0"/>
              </a:rPr>
              <a:t>) and </a:t>
            </a:r>
            <a:r>
              <a:rPr lang="en-US" sz="1600" b="1" dirty="0">
                <a:latin typeface="Monaco" pitchFamily="2" charset="77"/>
              </a:rPr>
              <a:t>||</a:t>
            </a:r>
            <a:r>
              <a:rPr lang="en-US" sz="1600" dirty="0">
                <a:latin typeface="Corbel" panose="020B0503020204020204" pitchFamily="34" charset="0"/>
              </a:rPr>
              <a:t> (read as </a:t>
            </a:r>
            <a:r>
              <a:rPr lang="en-US" sz="1600" b="1" dirty="0">
                <a:latin typeface="Monaco" pitchFamily="2" charset="77"/>
              </a:rPr>
              <a:t>OR</a:t>
            </a:r>
            <a:r>
              <a:rPr lang="en-US" sz="1600" dirty="0">
                <a:latin typeface="Corbel" panose="020B0503020204020204" pitchFamily="34" charset="0"/>
              </a:rPr>
              <a:t>).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AND</a:t>
            </a:r>
            <a:r>
              <a:rPr lang="en-US" sz="1600" dirty="0">
                <a:latin typeface="Corbel" panose="020B0503020204020204" pitchFamily="34" charset="0"/>
              </a:rPr>
              <a:t> list is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an exit status of zero.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OR</a:t>
            </a:r>
            <a:r>
              <a:rPr lang="en-US" sz="1600" dirty="0">
                <a:latin typeface="Corbel" panose="020B0503020204020204" pitchFamily="34" charset="0"/>
              </a:rPr>
              <a:t> list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 non-zero exit status.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You can use both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comamnd2 </a:t>
            </a:r>
            <a:r>
              <a:rPr lang="en-US" sz="1600" b="1" dirty="0">
                <a:latin typeface="Monaco" pitchFamily="2" charset="77"/>
              </a:rPr>
              <a:t>||</a:t>
            </a:r>
            <a:r>
              <a:rPr lang="en-US" sz="1600" dirty="0">
                <a:latin typeface="Corbel" panose="020B0503020204020204" pitchFamily="34" charset="0"/>
              </a:rPr>
              <a:t> command3</a:t>
            </a:r>
          </a:p>
          <a:p>
            <a:endParaRPr lang="en-US" sz="1600" dirty="0">
              <a:latin typeface="Corbel" panose="020B0503020204020204" pitchFamily="34" charset="0"/>
            </a:endParaRPr>
          </a:p>
          <a:p>
            <a:r>
              <a:rPr lang="en-US" sz="1600" dirty="0">
                <a:latin typeface="Corbel" panose="020B0503020204020204" pitchFamily="34" charset="0"/>
              </a:rPr>
              <a:t>if command1 is executed successfully then shell will run command2 and if command1 is not successful then command3 is executed. </a:t>
            </a:r>
          </a:p>
          <a:p>
            <a:endParaRPr lang="en-US" sz="1600" dirty="0">
              <a:latin typeface="Corbel" panose="020B0503020204020204" pitchFamily="34" charset="0"/>
            </a:endParaRPr>
          </a:p>
          <a:p>
            <a:r>
              <a:rPr lang="en-US" sz="1600" dirty="0">
                <a:latin typeface="Corbel" panose="020B0503020204020204" pitchFamily="34" charset="0"/>
              </a:rPr>
              <a:t>Example: </a:t>
            </a:r>
            <a:r>
              <a:rPr lang="en-US" sz="1400" b="1" dirty="0">
                <a:latin typeface="Monaco" pitchFamily="2" charset="77"/>
              </a:rPr>
              <a:t>$ rm </a:t>
            </a:r>
            <a:r>
              <a:rPr lang="en-US" sz="1400" b="1" dirty="0" err="1">
                <a:latin typeface="Monaco" pitchFamily="2" charset="77"/>
              </a:rPr>
              <a:t>myf</a:t>
            </a:r>
            <a:r>
              <a:rPr lang="en-US" sz="1400" b="1" dirty="0">
                <a:latin typeface="Monaco" pitchFamily="2" charset="77"/>
              </a:rPr>
              <a:t> &amp;&amp; echo "File is removed successfully" || echo "File is not removed"</a:t>
            </a:r>
            <a:endParaRPr lang="en-KE" sz="1400" b="1" dirty="0">
              <a:latin typeface="Monaco" pitchFamily="2" charset="77"/>
            </a:endParaRPr>
          </a:p>
        </p:txBody>
      </p:sp>
    </p:spTree>
    <p:extLst>
      <p:ext uri="{BB962C8B-B14F-4D97-AF65-F5344CB8AC3E}">
        <p14:creationId xmlns:p14="http://schemas.microsoft.com/office/powerpoint/2010/main" val="418276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Operators</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874198"/>
            <a:ext cx="4319588" cy="46038"/>
          </a:xfrm>
          <a:prstGeom prst="rect">
            <a:avLst/>
          </a:prstGeom>
          <a:noFill/>
          <a:ln>
            <a:noFill/>
          </a:ln>
        </p:spPr>
      </p:pic>
      <p:graphicFrame>
        <p:nvGraphicFramePr>
          <p:cNvPr id="2" name="Table 2">
            <a:extLst>
              <a:ext uri="{FF2B5EF4-FFF2-40B4-BE49-F238E27FC236}">
                <a16:creationId xmlns:a16="http://schemas.microsoft.com/office/drawing/2014/main" id="{E941AE4E-78F8-26A4-420F-2A70C79F3F23}"/>
              </a:ext>
            </a:extLst>
          </p:cNvPr>
          <p:cNvGraphicFramePr>
            <a:graphicFrameLocks noGrp="1"/>
          </p:cNvGraphicFramePr>
          <p:nvPr>
            <p:extLst>
              <p:ext uri="{D42A27DB-BD31-4B8C-83A1-F6EECF244321}">
                <p14:modId xmlns:p14="http://schemas.microsoft.com/office/powerpoint/2010/main" val="3741512850"/>
              </p:ext>
            </p:extLst>
          </p:nvPr>
        </p:nvGraphicFramePr>
        <p:xfrm>
          <a:off x="671525" y="1142838"/>
          <a:ext cx="9023420" cy="5450988"/>
        </p:xfrm>
        <a:graphic>
          <a:graphicData uri="http://schemas.openxmlformats.org/drawingml/2006/table">
            <a:tbl>
              <a:tblPr firstRow="1" bandRow="1">
                <a:tableStyleId>{F5AB1C69-6EDB-4FF4-983F-18BD219EF322}</a:tableStyleId>
              </a:tblPr>
              <a:tblGrid>
                <a:gridCol w="4241731">
                  <a:extLst>
                    <a:ext uri="{9D8B030D-6E8A-4147-A177-3AD203B41FA5}">
                      <a16:colId xmlns:a16="http://schemas.microsoft.com/office/drawing/2014/main" val="2807705131"/>
                    </a:ext>
                  </a:extLst>
                </a:gridCol>
                <a:gridCol w="4781689">
                  <a:extLst>
                    <a:ext uri="{9D8B030D-6E8A-4147-A177-3AD203B41FA5}">
                      <a16:colId xmlns:a16="http://schemas.microsoft.com/office/drawing/2014/main" val="977531356"/>
                    </a:ext>
                  </a:extLst>
                </a:gridCol>
              </a:tblGrid>
              <a:tr h="286986">
                <a:tc>
                  <a:txBody>
                    <a:bodyPr/>
                    <a:lstStyle/>
                    <a:p>
                      <a:r>
                        <a:rPr lang="en-KE" sz="1400" dirty="0"/>
                        <a:t>Option</a:t>
                      </a:r>
                    </a:p>
                  </a:txBody>
                  <a:tcPr/>
                </a:tc>
                <a:tc>
                  <a:txBody>
                    <a:bodyPr/>
                    <a:lstStyle/>
                    <a:p>
                      <a:r>
                        <a:rPr lang="en-KE" sz="1400" dirty="0"/>
                        <a:t>Operator</a:t>
                      </a:r>
                    </a:p>
                  </a:txBody>
                  <a:tcPr/>
                </a:tc>
                <a:extLst>
                  <a:ext uri="{0D108BD9-81ED-4DB2-BD59-A6C34878D82A}">
                    <a16:rowId xmlns:a16="http://schemas.microsoft.com/office/drawing/2014/main" val="3402527966"/>
                  </a:ext>
                </a:extLst>
              </a:tr>
              <a:tr h="286986">
                <a:tc>
                  <a:txBody>
                    <a:bodyPr/>
                    <a:lstStyle/>
                    <a:p>
                      <a:r>
                        <a:rPr lang="en-KE" sz="1400" dirty="0"/>
                        <a:t>-eq</a:t>
                      </a:r>
                    </a:p>
                  </a:txBody>
                  <a:tcPr/>
                </a:tc>
                <a:tc>
                  <a:txBody>
                    <a:bodyPr/>
                    <a:lstStyle/>
                    <a:p>
                      <a:r>
                        <a:rPr lang="en-US" sz="1400" dirty="0"/>
                        <a:t>I</a:t>
                      </a:r>
                      <a:r>
                        <a:rPr lang="en-KE" sz="1400" dirty="0"/>
                        <a:t>s equal to e.g., 5 == 6; if test 5 –eq 6; if [ 5 –eq 6]</a:t>
                      </a:r>
                    </a:p>
                  </a:txBody>
                  <a:tcPr/>
                </a:tc>
                <a:extLst>
                  <a:ext uri="{0D108BD9-81ED-4DB2-BD59-A6C34878D82A}">
                    <a16:rowId xmlns:a16="http://schemas.microsoft.com/office/drawing/2014/main" val="2630215785"/>
                  </a:ext>
                </a:extLst>
              </a:tr>
              <a:tr h="286986">
                <a:tc>
                  <a:txBody>
                    <a:bodyPr/>
                    <a:lstStyle/>
                    <a:p>
                      <a:r>
                        <a:rPr lang="en-KE" sz="1400" dirty="0"/>
                        <a:t>-ne</a:t>
                      </a:r>
                    </a:p>
                  </a:txBody>
                  <a:tcPr/>
                </a:tc>
                <a:tc>
                  <a:txBody>
                    <a:bodyPr/>
                    <a:lstStyle/>
                    <a:p>
                      <a:r>
                        <a:rPr lang="en-US" sz="1400" dirty="0"/>
                        <a:t>I</a:t>
                      </a:r>
                      <a:r>
                        <a:rPr lang="en-KE" sz="1400" dirty="0"/>
                        <a:t>s not equal e.g., 5 != 6; if test 5 –ne 6; if [ 5 –ne 6]</a:t>
                      </a:r>
                    </a:p>
                  </a:txBody>
                  <a:tcPr/>
                </a:tc>
                <a:extLst>
                  <a:ext uri="{0D108BD9-81ED-4DB2-BD59-A6C34878D82A}">
                    <a16:rowId xmlns:a16="http://schemas.microsoft.com/office/drawing/2014/main" val="1129842302"/>
                  </a:ext>
                </a:extLst>
              </a:tr>
              <a:tr h="286986">
                <a:tc>
                  <a:txBody>
                    <a:bodyPr/>
                    <a:lstStyle/>
                    <a:p>
                      <a:r>
                        <a:rPr lang="en-KE" sz="1400" dirty="0"/>
                        <a:t>-lt</a:t>
                      </a:r>
                    </a:p>
                  </a:txBody>
                  <a:tcPr/>
                </a:tc>
                <a:tc>
                  <a:txBody>
                    <a:bodyPr/>
                    <a:lstStyle/>
                    <a:p>
                      <a:r>
                        <a:rPr lang="en-US" sz="1400" dirty="0"/>
                        <a:t>I</a:t>
                      </a:r>
                      <a:r>
                        <a:rPr lang="en-KE" sz="1400" dirty="0"/>
                        <a:t>s less than e.g., 5 &lt; 6; if test 5 –lt 6; if [ 5 –lt 6 ]</a:t>
                      </a:r>
                    </a:p>
                  </a:txBody>
                  <a:tcPr/>
                </a:tc>
                <a:extLst>
                  <a:ext uri="{0D108BD9-81ED-4DB2-BD59-A6C34878D82A}">
                    <a16:rowId xmlns:a16="http://schemas.microsoft.com/office/drawing/2014/main" val="2592750098"/>
                  </a:ext>
                </a:extLst>
              </a:tr>
              <a:tr h="439494">
                <a:tc>
                  <a:txBody>
                    <a:bodyPr/>
                    <a:lstStyle/>
                    <a:p>
                      <a:r>
                        <a:rPr lang="en-KE" sz="1400" dirty="0"/>
                        <a:t>-le</a:t>
                      </a:r>
                    </a:p>
                  </a:txBody>
                  <a:tcPr/>
                </a:tc>
                <a:tc>
                  <a:txBody>
                    <a:bodyPr/>
                    <a:lstStyle/>
                    <a:p>
                      <a:r>
                        <a:rPr lang="en-US" sz="1400" dirty="0"/>
                        <a:t>I</a:t>
                      </a:r>
                      <a:r>
                        <a:rPr lang="en-KE" sz="1400" dirty="0"/>
                        <a:t>s less than or equal to e.g., 5 &lt;= 6; if test 5 –le 6; if [ 5 –le 6 ]</a:t>
                      </a:r>
                    </a:p>
                  </a:txBody>
                  <a:tcPr/>
                </a:tc>
                <a:extLst>
                  <a:ext uri="{0D108BD9-81ED-4DB2-BD59-A6C34878D82A}">
                    <a16:rowId xmlns:a16="http://schemas.microsoft.com/office/drawing/2014/main" val="4053943877"/>
                  </a:ext>
                </a:extLst>
              </a:tr>
              <a:tr h="439494">
                <a:tc>
                  <a:txBody>
                    <a:bodyPr/>
                    <a:lstStyle/>
                    <a:p>
                      <a:r>
                        <a:rPr lang="en-KE" sz="1400" dirty="0"/>
                        <a:t>-ge</a:t>
                      </a:r>
                    </a:p>
                  </a:txBody>
                  <a:tcPr/>
                </a:tc>
                <a:tc>
                  <a:txBody>
                    <a:bodyPr/>
                    <a:lstStyle/>
                    <a:p>
                      <a:r>
                        <a:rPr lang="en-US" sz="1400" dirty="0"/>
                        <a:t>I</a:t>
                      </a:r>
                      <a:r>
                        <a:rPr lang="en-KE" sz="1400" dirty="0"/>
                        <a:t>s greater than or equal to 5 &gt;= 6; if test 5 –ge 6; if [ 5 –ge 6 ]</a:t>
                      </a:r>
                    </a:p>
                  </a:txBody>
                  <a:tcPr/>
                </a:tc>
                <a:extLst>
                  <a:ext uri="{0D108BD9-81ED-4DB2-BD59-A6C34878D82A}">
                    <a16:rowId xmlns:a16="http://schemas.microsoft.com/office/drawing/2014/main" val="3096984057"/>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equal to string2</a:t>
                      </a:r>
                    </a:p>
                  </a:txBody>
                  <a:tcPr/>
                </a:tc>
                <a:extLst>
                  <a:ext uri="{0D108BD9-81ED-4DB2-BD59-A6C34878D82A}">
                    <a16:rowId xmlns:a16="http://schemas.microsoft.com/office/drawing/2014/main" val="335086863"/>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not equal to string2</a:t>
                      </a:r>
                    </a:p>
                  </a:txBody>
                  <a:tcPr/>
                </a:tc>
                <a:extLst>
                  <a:ext uri="{0D108BD9-81ED-4DB2-BD59-A6C34878D82A}">
                    <a16:rowId xmlns:a16="http://schemas.microsoft.com/office/drawing/2014/main" val="899670178"/>
                  </a:ext>
                </a:extLst>
              </a:tr>
              <a:tr h="286986">
                <a:tc>
                  <a:txBody>
                    <a:bodyPr/>
                    <a:lstStyle/>
                    <a:p>
                      <a:r>
                        <a:rPr lang="en-KE" sz="1400" dirty="0"/>
                        <a:t>-s file</a:t>
                      </a:r>
                    </a:p>
                  </a:txBody>
                  <a:tcPr/>
                </a:tc>
                <a:tc>
                  <a:txBody>
                    <a:bodyPr/>
                    <a:lstStyle/>
                    <a:p>
                      <a:r>
                        <a:rPr lang="en-KE" sz="1400" dirty="0"/>
                        <a:t>Non-empty file</a:t>
                      </a:r>
                    </a:p>
                  </a:txBody>
                  <a:tcPr/>
                </a:tc>
                <a:extLst>
                  <a:ext uri="{0D108BD9-81ED-4DB2-BD59-A6C34878D82A}">
                    <a16:rowId xmlns:a16="http://schemas.microsoft.com/office/drawing/2014/main" val="502897342"/>
                  </a:ext>
                </a:extLst>
              </a:tr>
              <a:tr h="286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-f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Is file exists or normal file and not a directory</a:t>
                      </a:r>
                    </a:p>
                  </a:txBody>
                  <a:tcPr/>
                </a:tc>
                <a:extLst>
                  <a:ext uri="{0D108BD9-81ED-4DB2-BD59-A6C34878D82A}">
                    <a16:rowId xmlns:a16="http://schemas.microsoft.com/office/drawing/2014/main" val="3113807952"/>
                  </a:ext>
                </a:extLst>
              </a:tr>
              <a:tr h="286986">
                <a:tc>
                  <a:txBody>
                    <a:bodyPr/>
                    <a:lstStyle/>
                    <a:p>
                      <a:r>
                        <a:rPr lang="en-KE" sz="1400" dirty="0"/>
                        <a:t>-d dir</a:t>
                      </a:r>
                    </a:p>
                  </a:txBody>
                  <a:tcPr/>
                </a:tc>
                <a:tc>
                  <a:txBody>
                    <a:bodyPr/>
                    <a:lstStyle/>
                    <a:p>
                      <a:r>
                        <a:rPr lang="en-KE" sz="1400" dirty="0"/>
                        <a:t>Is directory exists and not a file</a:t>
                      </a:r>
                    </a:p>
                  </a:txBody>
                  <a:tcPr/>
                </a:tc>
                <a:extLst>
                  <a:ext uri="{0D108BD9-81ED-4DB2-BD59-A6C34878D82A}">
                    <a16:rowId xmlns:a16="http://schemas.microsoft.com/office/drawing/2014/main" val="3771498984"/>
                  </a:ext>
                </a:extLst>
              </a:tr>
              <a:tr h="286986">
                <a:tc>
                  <a:txBody>
                    <a:bodyPr/>
                    <a:lstStyle/>
                    <a:p>
                      <a:r>
                        <a:rPr lang="en-KE" sz="1400" dirty="0"/>
                        <a:t>-w file</a:t>
                      </a:r>
                    </a:p>
                  </a:txBody>
                  <a:tcPr/>
                </a:tc>
                <a:tc>
                  <a:txBody>
                    <a:bodyPr/>
                    <a:lstStyle/>
                    <a:p>
                      <a:r>
                        <a:rPr lang="en-US" sz="1400" dirty="0"/>
                        <a:t>I</a:t>
                      </a:r>
                      <a:r>
                        <a:rPr lang="en-KE" sz="1400" dirty="0"/>
                        <a:t>s a writeable file</a:t>
                      </a:r>
                    </a:p>
                  </a:txBody>
                  <a:tcPr/>
                </a:tc>
                <a:extLst>
                  <a:ext uri="{0D108BD9-81ED-4DB2-BD59-A6C34878D82A}">
                    <a16:rowId xmlns:a16="http://schemas.microsoft.com/office/drawing/2014/main" val="4234327023"/>
                  </a:ext>
                </a:extLst>
              </a:tr>
              <a:tr h="286986">
                <a:tc>
                  <a:txBody>
                    <a:bodyPr/>
                    <a:lstStyle/>
                    <a:p>
                      <a:r>
                        <a:rPr lang="en-KE" sz="1400" dirty="0"/>
                        <a:t>-r file</a:t>
                      </a:r>
                    </a:p>
                  </a:txBody>
                  <a:tcPr/>
                </a:tc>
                <a:tc>
                  <a:txBody>
                    <a:bodyPr/>
                    <a:lstStyle/>
                    <a:p>
                      <a:r>
                        <a:rPr lang="en-KE" sz="1400" dirty="0"/>
                        <a:t>Is a read-only file</a:t>
                      </a:r>
                    </a:p>
                  </a:txBody>
                  <a:tcPr/>
                </a:tc>
                <a:extLst>
                  <a:ext uri="{0D108BD9-81ED-4DB2-BD59-A6C34878D82A}">
                    <a16:rowId xmlns:a16="http://schemas.microsoft.com/office/drawing/2014/main" val="2383233232"/>
                  </a:ext>
                </a:extLst>
              </a:tr>
              <a:tr h="286986">
                <a:tc>
                  <a:txBody>
                    <a:bodyPr/>
                    <a:lstStyle/>
                    <a:p>
                      <a:r>
                        <a:rPr lang="en-KE" sz="1400" dirty="0"/>
                        <a:t>-x file</a:t>
                      </a:r>
                    </a:p>
                  </a:txBody>
                  <a:tcPr/>
                </a:tc>
                <a:tc>
                  <a:txBody>
                    <a:bodyPr/>
                    <a:lstStyle/>
                    <a:p>
                      <a:r>
                        <a:rPr lang="en-US" sz="1400" dirty="0"/>
                        <a:t>I</a:t>
                      </a:r>
                      <a:r>
                        <a:rPr lang="en-KE" sz="1400" dirty="0"/>
                        <a:t>s an executable file</a:t>
                      </a:r>
                    </a:p>
                  </a:txBody>
                  <a:tcPr/>
                </a:tc>
                <a:extLst>
                  <a:ext uri="{0D108BD9-81ED-4DB2-BD59-A6C34878D82A}">
                    <a16:rowId xmlns:a16="http://schemas.microsoft.com/office/drawing/2014/main" val="2689601583"/>
                  </a:ext>
                </a:extLst>
              </a:tr>
              <a:tr h="286986">
                <a:tc>
                  <a:txBody>
                    <a:bodyPr/>
                    <a:lstStyle/>
                    <a:p>
                      <a:r>
                        <a:rPr lang="en-KE" sz="1400" dirty="0"/>
                        <a:t>! </a:t>
                      </a:r>
                      <a:r>
                        <a:rPr lang="en-US" sz="1400" dirty="0"/>
                        <a:t>E</a:t>
                      </a:r>
                      <a:r>
                        <a:rPr lang="en-KE" sz="1400" dirty="0"/>
                        <a:t>xpression</a:t>
                      </a:r>
                    </a:p>
                  </a:txBody>
                  <a:tcPr/>
                </a:tc>
                <a:tc>
                  <a:txBody>
                    <a:bodyPr/>
                    <a:lstStyle/>
                    <a:p>
                      <a:r>
                        <a:rPr lang="en-KE" sz="1400" dirty="0"/>
                        <a:t>Logical NOT</a:t>
                      </a:r>
                    </a:p>
                  </a:txBody>
                  <a:tcPr/>
                </a:tc>
                <a:extLst>
                  <a:ext uri="{0D108BD9-81ED-4DB2-BD59-A6C34878D82A}">
                    <a16:rowId xmlns:a16="http://schemas.microsoft.com/office/drawing/2014/main" val="1744683632"/>
                  </a:ext>
                </a:extLst>
              </a:tr>
              <a:tr h="286986">
                <a:tc>
                  <a:txBody>
                    <a:bodyPr/>
                    <a:lstStyle/>
                    <a:p>
                      <a:r>
                        <a:rPr lang="en-US" sz="1400" dirty="0"/>
                        <a:t>e</a:t>
                      </a:r>
                      <a:r>
                        <a:rPr lang="en-KE" sz="1400" dirty="0"/>
                        <a:t>xpr1 –a expr2</a:t>
                      </a:r>
                    </a:p>
                  </a:txBody>
                  <a:tcPr/>
                </a:tc>
                <a:tc>
                  <a:txBody>
                    <a:bodyPr/>
                    <a:lstStyle/>
                    <a:p>
                      <a:r>
                        <a:rPr lang="en-KE" sz="1400" dirty="0"/>
                        <a:t>Logical AND</a:t>
                      </a:r>
                    </a:p>
                  </a:txBody>
                  <a:tcPr/>
                </a:tc>
                <a:extLst>
                  <a:ext uri="{0D108BD9-81ED-4DB2-BD59-A6C34878D82A}">
                    <a16:rowId xmlns:a16="http://schemas.microsoft.com/office/drawing/2014/main" val="3164581874"/>
                  </a:ext>
                </a:extLst>
              </a:tr>
              <a:tr h="286986">
                <a:tc>
                  <a:txBody>
                    <a:bodyPr/>
                    <a:lstStyle/>
                    <a:p>
                      <a:r>
                        <a:rPr lang="en-US" sz="1400" dirty="0"/>
                        <a:t>e</a:t>
                      </a:r>
                      <a:r>
                        <a:rPr lang="en-KE" sz="1400" dirty="0"/>
                        <a:t>xpr1 –o expr2</a:t>
                      </a:r>
                    </a:p>
                  </a:txBody>
                  <a:tcPr/>
                </a:tc>
                <a:tc>
                  <a:txBody>
                    <a:bodyPr/>
                    <a:lstStyle/>
                    <a:p>
                      <a:r>
                        <a:rPr lang="en-KE" sz="1400" dirty="0"/>
                        <a:t>Logical OR</a:t>
                      </a:r>
                    </a:p>
                  </a:txBody>
                  <a:tcPr/>
                </a:tc>
                <a:extLst>
                  <a:ext uri="{0D108BD9-81ED-4DB2-BD59-A6C34878D82A}">
                    <a16:rowId xmlns:a16="http://schemas.microsoft.com/office/drawing/2014/main" val="1034165085"/>
                  </a:ext>
                </a:extLst>
              </a:tr>
            </a:tbl>
          </a:graphicData>
        </a:graphic>
      </p:graphicFrame>
    </p:spTree>
    <p:extLst>
      <p:ext uri="{BB962C8B-B14F-4D97-AF65-F5344CB8AC3E}">
        <p14:creationId xmlns:p14="http://schemas.microsoft.com/office/powerpoint/2010/main" val="383093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Setup</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4" y="1424758"/>
            <a:ext cx="9800760" cy="5078313"/>
          </a:xfrm>
          <a:prstGeom prst="rect">
            <a:avLst/>
          </a:prstGeom>
          <a:noFill/>
        </p:spPr>
        <p:txBody>
          <a:bodyPr wrap="square">
            <a:spAutoFit/>
          </a:bodyPr>
          <a:lstStyle/>
          <a:p>
            <a:pPr algn="l"/>
            <a:r>
              <a:rPr lang="en-US" b="0" i="0" dirty="0">
                <a:solidFill>
                  <a:srgbClr val="333333"/>
                </a:solidFill>
                <a:effectLst/>
                <a:latin typeface="Corbel" panose="020B0503020204020204" pitchFamily="34" charset="0"/>
              </a:rPr>
              <a:t>Download the data from </a:t>
            </a:r>
            <a:r>
              <a:rPr lang="en-US" b="0" i="0" dirty="0">
                <a:solidFill>
                  <a:srgbClr val="333333"/>
                </a:solidFill>
                <a:effectLst/>
                <a:latin typeface="Corbel" panose="020B0503020204020204" pitchFamily="34" charset="0"/>
                <a:hlinkClick r:id="rId3"/>
              </a:rPr>
              <a:t>https://swcarpentry.github.io/shell-novice/data/shell-lesson-data.zip</a:t>
            </a:r>
            <a:endParaRPr lang="en-US" b="0" i="0" dirty="0">
              <a:solidFill>
                <a:srgbClr val="333333"/>
              </a:solidFill>
              <a:effectLst/>
              <a:latin typeface="Corbel" panose="020B0503020204020204" pitchFamily="34" charset="0"/>
            </a:endParaRPr>
          </a:p>
          <a:p>
            <a:pPr algn="l"/>
            <a:endParaRPr lang="en-US" dirty="0">
              <a:solidFill>
                <a:srgbClr val="333333"/>
              </a:solidFill>
              <a:latin typeface="Corbel" panose="020B0503020204020204" pitchFamily="34" charset="0"/>
            </a:endParaRPr>
          </a:p>
          <a:p>
            <a:pPr algn="l" rtl="0" fontAlgn="base"/>
            <a:r>
              <a:rPr lang="en-US" b="1" i="0" u="none" strike="noStrike" dirty="0">
                <a:solidFill>
                  <a:srgbClr val="000000"/>
                </a:solidFill>
                <a:effectLst/>
                <a:latin typeface="Andale Mono" panose="020B0509000000000004" pitchFamily="49" charset="0"/>
              </a:rPr>
              <a:t>1. grep 'missense' Undetermined_S0.snpeff.vcf.tsv | \</a:t>
            </a:r>
            <a:r>
              <a:rPr lang="en-US" b="0" i="0" dirty="0">
                <a:solidFill>
                  <a:srgbClr val="000000"/>
                </a:solidFill>
                <a:effectLst/>
                <a:latin typeface="Andale Mono" panose="020B0509000000000004" pitchFamily="49" charset="0"/>
              </a:rPr>
              <a:t>​</a:t>
            </a:r>
          </a:p>
          <a:p>
            <a:pPr algn="l" rtl="0" fontAlgn="base"/>
            <a:r>
              <a:rPr lang="en-US" b="1" i="0" u="none" strike="noStrike" dirty="0">
                <a:solidFill>
                  <a:srgbClr val="000000"/>
                </a:solidFill>
                <a:effectLst/>
                <a:latin typeface="Andale Mono" panose="020B0509000000000004" pitchFamily="49" charset="0"/>
              </a:rPr>
              <a:t>   awk 'BEGIN {FS="\t"; OFS=FS}; { print $1,$2,$3,$4,$7,$9,$11,$12}’</a:t>
            </a:r>
            <a:endParaRPr lang="en-US" b="0" i="0" dirty="0">
              <a:solidFill>
                <a:srgbClr val="000000"/>
              </a:solidFill>
              <a:effectLst/>
              <a:latin typeface="Andale Mono" panose="020B0509000000000004" pitchFamily="49" charset="0"/>
            </a:endParaRPr>
          </a:p>
          <a:p>
            <a:pPr algn="l"/>
            <a:endParaRPr lang="en-US" dirty="0">
              <a:solidFill>
                <a:srgbClr val="333333"/>
              </a:solidFill>
              <a:latin typeface="Corbel" panose="020B0503020204020204" pitchFamily="34" charset="0"/>
            </a:endParaRPr>
          </a:p>
          <a:p>
            <a:r>
              <a:rPr lang="en-US" b="1" dirty="0">
                <a:latin typeface="Andale Mono" panose="020B0509000000000004" pitchFamily="49" charset="0"/>
              </a:rPr>
              <a:t>2. </a:t>
            </a:r>
            <a:r>
              <a:rPr lang="en-US" b="1" dirty="0">
                <a:effectLst/>
                <a:latin typeface="Andale Mono" panose="020B0509000000000004" pitchFamily="49" charset="0"/>
              </a:rPr>
              <a:t>awk -F"\t" ' NR&gt;1 { print $7 }'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-r | </a:t>
            </a:r>
            <a:r>
              <a:rPr lang="en-US" b="1" dirty="0" err="1">
                <a:effectLst/>
                <a:latin typeface="Andale Mono" panose="020B0509000000000004" pitchFamily="49" charset="0"/>
              </a:rPr>
              <a:t>uniq</a:t>
            </a:r>
            <a:endParaRPr lang="en-US" b="1" dirty="0">
              <a:effectLst/>
              <a:latin typeface="Andale Mono" panose="020B0509000000000004" pitchFamily="49" charset="0"/>
            </a:endParaRPr>
          </a:p>
          <a:p>
            <a:endParaRPr lang="en-US" b="1" dirty="0">
              <a:latin typeface="Andale Mono" panose="020B0509000000000004" pitchFamily="49" charset="0"/>
            </a:endParaRPr>
          </a:p>
          <a:p>
            <a:pPr algn="l"/>
            <a:r>
              <a:rPr lang="en-US" b="1" i="0" dirty="0">
                <a:effectLst/>
                <a:latin typeface="Andale Mono" panose="020B0509000000000004" pitchFamily="49" charset="0"/>
              </a:rPr>
              <a:t>#!/bin/bash</a:t>
            </a:r>
          </a:p>
          <a:p>
            <a:pPr algn="l"/>
            <a:endParaRPr lang="en-US" b="1" dirty="0">
              <a:latin typeface="Andale Mono" panose="020B0509000000000004" pitchFamily="49" charset="0"/>
            </a:endParaRPr>
          </a:p>
          <a:p>
            <a:r>
              <a:rPr lang="en-US" b="1" dirty="0">
                <a:effectLst/>
                <a:latin typeface="Andale Mono" panose="020B0509000000000004" pitchFamily="49" charset="0"/>
              </a:rPr>
              <a:t>for </a:t>
            </a:r>
            <a:r>
              <a:rPr lang="en-US" b="1" dirty="0" err="1">
                <a:effectLst/>
                <a:latin typeface="Andale Mono" panose="020B0509000000000004" pitchFamily="49" charset="0"/>
              </a:rPr>
              <a:t>i</a:t>
            </a:r>
            <a:r>
              <a:rPr lang="en-US" b="1" dirty="0">
                <a:effectLst/>
                <a:latin typeface="Andale Mono" panose="020B0509000000000004" pitchFamily="49" charset="0"/>
              </a:rPr>
              <a:t> in </a:t>
            </a:r>
            <a:r>
              <a:rPr lang="en-US" b="1" dirty="0" err="1">
                <a:effectLst/>
                <a:latin typeface="Andale Mono" panose="020B0509000000000004" pitchFamily="49" charset="0"/>
              </a:rPr>
              <a:t>upstream_gene_variant</a:t>
            </a:r>
            <a:r>
              <a:rPr lang="en-US" b="1" dirty="0">
                <a:effectLst/>
                <a:latin typeface="Andale Mono" panose="020B0509000000000004" pitchFamily="49" charset="0"/>
              </a:rPr>
              <a:t> </a:t>
            </a:r>
            <a:r>
              <a:rPr lang="en-US" b="1" dirty="0" err="1">
                <a:effectLst/>
                <a:latin typeface="Andale Mono" panose="020B0509000000000004" pitchFamily="49" charset="0"/>
              </a:rPr>
              <a:t>synonymous_variant</a:t>
            </a:r>
            <a:r>
              <a:rPr lang="en-US" b="1" dirty="0">
                <a:effectLst/>
                <a:latin typeface="Andale Mono" panose="020B0509000000000004" pitchFamily="49" charset="0"/>
              </a:rPr>
              <a:t> </a:t>
            </a:r>
            <a:r>
              <a:rPr lang="en-US" b="1" dirty="0" err="1">
                <a:effectLst/>
                <a:latin typeface="Andale Mono" panose="020B0509000000000004" pitchFamily="49" charset="0"/>
              </a:rPr>
              <a:t>missense_variant</a:t>
            </a:r>
            <a:r>
              <a:rPr lang="en-US" b="1" dirty="0">
                <a:effectLst/>
                <a:latin typeface="Andale Mono" panose="020B0509000000000004" pitchFamily="49" charset="0"/>
              </a:rPr>
              <a:t> </a:t>
            </a:r>
            <a:r>
              <a:rPr lang="en-US" b="1" dirty="0" err="1">
                <a:effectLst/>
                <a:latin typeface="Andale Mono" panose="020B0509000000000004" pitchFamily="49" charset="0"/>
              </a:rPr>
              <a:t>downstream_gene_variant</a:t>
            </a:r>
            <a:r>
              <a:rPr lang="en-US" b="1" dirty="0">
                <a:effectLst/>
                <a:latin typeface="Andale Mono" panose="020B0509000000000004" pitchFamily="49" charset="0"/>
              </a:rPr>
              <a:t> </a:t>
            </a:r>
            <a:r>
              <a:rPr lang="en-US" b="1" dirty="0" err="1">
                <a:effectLst/>
                <a:latin typeface="Andale Mono" panose="020B0509000000000004" pitchFamily="49" charset="0"/>
              </a:rPr>
              <a:t>disruptive_inframe_deletion</a:t>
            </a:r>
            <a:r>
              <a:rPr lang="en-US" b="1" dirty="0">
                <a:effectLst/>
                <a:latin typeface="Andale Mono" panose="020B0509000000000004" pitchFamily="49" charset="0"/>
              </a:rPr>
              <a:t> </a:t>
            </a:r>
            <a:r>
              <a:rPr lang="en-US" b="1" dirty="0" err="1">
                <a:effectLst/>
                <a:latin typeface="Andale Mono" panose="020B0509000000000004" pitchFamily="49" charset="0"/>
              </a:rPr>
              <a:t>conservative_inframe_deletion</a:t>
            </a:r>
            <a:endParaRPr lang="en-US" b="1" dirty="0">
              <a:effectLst/>
              <a:latin typeface="Andale Mono" panose="020B0509000000000004" pitchFamily="49" charset="0"/>
            </a:endParaRPr>
          </a:p>
          <a:p>
            <a:r>
              <a:rPr lang="en-US" b="1" dirty="0">
                <a:effectLst/>
                <a:latin typeface="Andale Mono" panose="020B0509000000000004" pitchFamily="49" charset="0"/>
              </a:rPr>
              <a:t>do</a:t>
            </a:r>
          </a:p>
          <a:p>
            <a:r>
              <a:rPr lang="en-US" b="1" dirty="0">
                <a:effectLst/>
                <a:latin typeface="Andale Mono" panose="020B0509000000000004" pitchFamily="49" charset="0"/>
              </a:rPr>
              <a:t>grep $</a:t>
            </a:r>
            <a:r>
              <a:rPr lang="en-US" b="1" dirty="0" err="1">
                <a:effectLst/>
                <a:latin typeface="Andale Mono" panose="020B0509000000000004" pitchFamily="49" charset="0"/>
              </a:rPr>
              <a:t>i</a:t>
            </a:r>
            <a:r>
              <a:rPr lang="en-US" b="1" dirty="0">
                <a:effectLst/>
                <a:latin typeface="Andale Mono" panose="020B0509000000000004" pitchFamily="49" charset="0"/>
              </a:rPr>
              <a:t>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awk 'BEGIN {FS="\t"; OFS=FS}; { print $1,$2,$3,$4,$7,$9,$11,$12}'​ </a:t>
            </a:r>
          </a:p>
          <a:p>
            <a:r>
              <a:rPr lang="en-US" b="1" dirty="0">
                <a:effectLst/>
                <a:latin typeface="Andale Mono" panose="020B0509000000000004" pitchFamily="49" charset="0"/>
              </a:rPr>
              <a:t>done</a:t>
            </a:r>
            <a:endParaRPr lang="en-US" b="0" i="0" dirty="0">
              <a:solidFill>
                <a:srgbClr val="333333"/>
              </a:solidFill>
              <a:effectLst/>
              <a:latin typeface="Corbel" panose="020B0503020204020204" pitchFamily="34" charset="0"/>
            </a:endParaRPr>
          </a:p>
          <a:p>
            <a:pPr algn="l"/>
            <a:endParaRPr lang="en-US" b="0" i="0" dirty="0">
              <a:solidFill>
                <a:srgbClr val="000000"/>
              </a:solidFill>
              <a:effectLst/>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4">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689626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Setup</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B15FA999-8A4D-99C1-7497-9E44F0868C0A}"/>
              </a:ext>
            </a:extLst>
          </p:cNvPr>
          <p:cNvSpPr txBox="1"/>
          <p:nvPr/>
        </p:nvSpPr>
        <p:spPr>
          <a:xfrm>
            <a:off x="608704" y="1490870"/>
            <a:ext cx="10990261" cy="4247317"/>
          </a:xfrm>
          <a:prstGeom prst="rect">
            <a:avLst/>
          </a:prstGeom>
          <a:noFill/>
        </p:spPr>
        <p:txBody>
          <a:bodyPr wrap="square">
            <a:spAutoFit/>
          </a:bodyPr>
          <a:lstStyle/>
          <a:p>
            <a:endParaRPr lang="en-US" b="1" dirty="0">
              <a:effectLst/>
              <a:latin typeface="Andale Mono" panose="020B0509000000000004" pitchFamily="49" charset="0"/>
            </a:endParaRPr>
          </a:p>
          <a:p>
            <a:r>
              <a:rPr lang="en-US" b="1" dirty="0">
                <a:effectLst/>
                <a:latin typeface="Andale Mono" panose="020B0509000000000004" pitchFamily="49" charset="0"/>
              </a:rPr>
              <a:t>cut -d$'\t' -f 6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-n | head -n 2</a:t>
            </a:r>
          </a:p>
          <a:p>
            <a:endParaRPr lang="en-US" b="1" dirty="0">
              <a:latin typeface="Andale Mono" panose="020B0509000000000004" pitchFamily="49" charset="0"/>
            </a:endParaRPr>
          </a:p>
          <a:p>
            <a:r>
              <a:rPr lang="en-US" b="1" dirty="0">
                <a:effectLst/>
                <a:latin typeface="Andale Mono" panose="020B0509000000000004" pitchFamily="49" charset="0"/>
              </a:rPr>
              <a:t>awk -F"\t" ‘NR&gt;1 { print $6 }'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-n | head -n 2</a:t>
            </a:r>
          </a:p>
          <a:p>
            <a:endParaRPr lang="en-US" b="1" dirty="0">
              <a:latin typeface="Andale Mono" panose="020B0509000000000004" pitchFamily="49" charset="0"/>
            </a:endParaRPr>
          </a:p>
          <a:p>
            <a:endParaRPr lang="en-US" b="1" dirty="0">
              <a:effectLst/>
              <a:latin typeface="Andale Mono" panose="020B0509000000000004" pitchFamily="49" charset="0"/>
            </a:endParaRPr>
          </a:p>
          <a:p>
            <a:r>
              <a:rPr lang="en-US" b="1" dirty="0">
                <a:effectLst/>
                <a:latin typeface="Andale Mono" panose="020B0509000000000004" pitchFamily="49" charset="0"/>
              </a:rPr>
              <a:t>awk ‘!/^&gt;/ { </a:t>
            </a:r>
            <a:r>
              <a:rPr lang="en-US" b="1" dirty="0" err="1">
                <a:effectLst/>
                <a:latin typeface="Andale Mono" panose="020B0509000000000004" pitchFamily="49" charset="0"/>
              </a:rPr>
              <a:t>gc</a:t>
            </a:r>
            <a:r>
              <a:rPr lang="en-US" b="1" dirty="0">
                <a:effectLst/>
                <a:latin typeface="Andale Mono" panose="020B0509000000000004" pitchFamily="49" charset="0"/>
              </a:rPr>
              <a:t>+=</a:t>
            </a:r>
            <a:r>
              <a:rPr lang="en-US" b="1" dirty="0" err="1">
                <a:effectLst/>
                <a:latin typeface="Andale Mono" panose="020B0509000000000004" pitchFamily="49" charset="0"/>
              </a:rPr>
              <a:t>gsub</a:t>
            </a:r>
            <a:r>
              <a:rPr lang="en-US" b="1" dirty="0">
                <a:effectLst/>
                <a:latin typeface="Andale Mono" panose="020B0509000000000004" pitchFamily="49" charset="0"/>
              </a:rPr>
              <a:t>(/[</a:t>
            </a:r>
            <a:r>
              <a:rPr lang="en-US" b="1" dirty="0" err="1">
                <a:effectLst/>
                <a:latin typeface="Andale Mono" panose="020B0509000000000004" pitchFamily="49" charset="0"/>
              </a:rPr>
              <a:t>gGcC</a:t>
            </a:r>
            <a:r>
              <a:rPr lang="en-US" b="1" dirty="0">
                <a:effectLst/>
                <a:latin typeface="Andale Mono" panose="020B0509000000000004" pitchFamily="49" charset="0"/>
              </a:rPr>
              <a:t>]/,""); at+=</a:t>
            </a:r>
            <a:r>
              <a:rPr lang="en-US" b="1" dirty="0" err="1">
                <a:effectLst/>
                <a:latin typeface="Andale Mono" panose="020B0509000000000004" pitchFamily="49" charset="0"/>
              </a:rPr>
              <a:t>gsub</a:t>
            </a:r>
            <a:r>
              <a:rPr lang="en-US" b="1" dirty="0">
                <a:effectLst/>
                <a:latin typeface="Andale Mono" panose="020B0509000000000004" pitchFamily="49" charset="0"/>
              </a:rPr>
              <a:t>(/[</a:t>
            </a:r>
            <a:r>
              <a:rPr lang="en-US" b="1" dirty="0" err="1">
                <a:effectLst/>
                <a:latin typeface="Andale Mono" panose="020B0509000000000004" pitchFamily="49" charset="0"/>
              </a:rPr>
              <a:t>aAtT</a:t>
            </a:r>
            <a:r>
              <a:rPr lang="en-US" b="1" dirty="0">
                <a:effectLst/>
                <a:latin typeface="Andale Mono" panose="020B0509000000000004" pitchFamily="49" charset="0"/>
              </a:rPr>
              <a:t>]/,"");} END{ </a:t>
            </a:r>
            <a:r>
              <a:rPr lang="en-US" b="1" dirty="0" err="1">
                <a:effectLst/>
                <a:latin typeface="Andale Mono" panose="020B0509000000000004" pitchFamily="49" charset="0"/>
              </a:rPr>
              <a:t>printf</a:t>
            </a:r>
            <a:r>
              <a:rPr lang="en-US" b="1" dirty="0">
                <a:effectLst/>
                <a:latin typeface="Andale Mono" panose="020B0509000000000004" pitchFamily="49" charset="0"/>
              </a:rPr>
              <a:t> "%.2f%%\n", (</a:t>
            </a:r>
            <a:r>
              <a:rPr lang="en-US" b="1" dirty="0" err="1">
                <a:effectLst/>
                <a:latin typeface="Andale Mono" panose="020B0509000000000004" pitchFamily="49" charset="0"/>
              </a:rPr>
              <a:t>gc</a:t>
            </a:r>
            <a:r>
              <a:rPr lang="en-US" b="1" dirty="0">
                <a:effectLst/>
                <a:latin typeface="Andale Mono" panose="020B0509000000000004" pitchFamily="49" charset="0"/>
              </a:rPr>
              <a:t>*100)/(</a:t>
            </a:r>
            <a:r>
              <a:rPr lang="en-US" b="1" dirty="0" err="1">
                <a:effectLst/>
                <a:latin typeface="Andale Mono" panose="020B0509000000000004" pitchFamily="49" charset="0"/>
              </a:rPr>
              <a:t>gc+at</a:t>
            </a:r>
            <a:r>
              <a:rPr lang="en-US" b="1" dirty="0">
                <a:effectLst/>
                <a:latin typeface="Andale Mono" panose="020B0509000000000004" pitchFamily="49" charset="0"/>
              </a:rPr>
              <a:t>) }’</a:t>
            </a:r>
          </a:p>
          <a:p>
            <a:endParaRPr lang="en-US" b="1" dirty="0">
              <a:latin typeface="Andale Mono" panose="020B0509000000000004" pitchFamily="49" charset="0"/>
            </a:endParaRPr>
          </a:p>
          <a:p>
            <a:r>
              <a:rPr lang="en-US" dirty="0">
                <a:effectLst/>
                <a:latin typeface="Monaco" pitchFamily="2" charset="77"/>
              </a:rPr>
              <a:t>awk 'BEGIN {FS="\t"}; !/^&gt;/ { </a:t>
            </a:r>
            <a:r>
              <a:rPr lang="en-US" dirty="0" err="1">
                <a:effectLst/>
                <a:latin typeface="Monaco" pitchFamily="2" charset="77"/>
              </a:rPr>
              <a:t>gc</a:t>
            </a:r>
            <a:r>
              <a:rPr lang="en-US" dirty="0">
                <a:effectLst/>
                <a:latin typeface="Monaco" pitchFamily="2" charset="77"/>
              </a:rPr>
              <a:t>+=</a:t>
            </a:r>
            <a:r>
              <a:rPr lang="en-US" dirty="0" err="1">
                <a:effectLst/>
                <a:latin typeface="Monaco" pitchFamily="2" charset="77"/>
              </a:rPr>
              <a:t>gsub</a:t>
            </a:r>
            <a:r>
              <a:rPr lang="en-US" dirty="0">
                <a:effectLst/>
                <a:latin typeface="Monaco" pitchFamily="2" charset="77"/>
              </a:rPr>
              <a:t>(/[</a:t>
            </a:r>
            <a:r>
              <a:rPr lang="en-US" dirty="0" err="1">
                <a:effectLst/>
                <a:latin typeface="Monaco" pitchFamily="2" charset="77"/>
              </a:rPr>
              <a:t>gGcC</a:t>
            </a:r>
            <a:r>
              <a:rPr lang="en-US" dirty="0">
                <a:effectLst/>
                <a:latin typeface="Monaco" pitchFamily="2" charset="77"/>
              </a:rPr>
              <a:t>]/, ""); at+=</a:t>
            </a:r>
            <a:r>
              <a:rPr lang="en-US" dirty="0" err="1">
                <a:effectLst/>
                <a:latin typeface="Monaco" pitchFamily="2" charset="77"/>
              </a:rPr>
              <a:t>gsub</a:t>
            </a:r>
            <a:r>
              <a:rPr lang="en-US" dirty="0">
                <a:effectLst/>
                <a:latin typeface="Monaco" pitchFamily="2" charset="77"/>
              </a:rPr>
              <a:t>(/[</a:t>
            </a:r>
            <a:r>
              <a:rPr lang="en-US" dirty="0" err="1">
                <a:effectLst/>
                <a:latin typeface="Monaco" pitchFamily="2" charset="77"/>
              </a:rPr>
              <a:t>aAtT</a:t>
            </a:r>
            <a:r>
              <a:rPr lang="en-US" dirty="0">
                <a:effectLst/>
                <a:latin typeface="Monaco" pitchFamily="2" charset="77"/>
              </a:rPr>
              <a:t>]/, ""); } END{ OFS="\t"; print </a:t>
            </a:r>
            <a:r>
              <a:rPr lang="en-US" dirty="0" err="1">
                <a:effectLst/>
                <a:latin typeface="Monaco" pitchFamily="2" charset="77"/>
              </a:rPr>
              <a:t>gc</a:t>
            </a:r>
            <a:r>
              <a:rPr lang="en-US" dirty="0">
                <a:effectLst/>
                <a:latin typeface="Monaco" pitchFamily="2" charset="77"/>
              </a:rPr>
              <a:t>, at, ((</a:t>
            </a:r>
            <a:r>
              <a:rPr lang="en-US" dirty="0" err="1">
                <a:effectLst/>
                <a:latin typeface="Monaco" pitchFamily="2" charset="77"/>
              </a:rPr>
              <a:t>gc</a:t>
            </a:r>
            <a:r>
              <a:rPr lang="en-US" dirty="0">
                <a:effectLst/>
                <a:latin typeface="Monaco" pitchFamily="2" charset="77"/>
              </a:rPr>
              <a:t>/(</a:t>
            </a:r>
            <a:r>
              <a:rPr lang="en-US" dirty="0" err="1">
                <a:effectLst/>
                <a:latin typeface="Monaco" pitchFamily="2" charset="77"/>
              </a:rPr>
              <a:t>gc+at</a:t>
            </a:r>
            <a:r>
              <a:rPr lang="en-US" dirty="0">
                <a:effectLst/>
                <a:latin typeface="Monaco" pitchFamily="2" charset="77"/>
              </a:rPr>
              <a:t>))*100) }' OP310805.1.fasta </a:t>
            </a:r>
          </a:p>
          <a:p>
            <a:endParaRPr lang="en-US" b="1" dirty="0">
              <a:effectLst/>
              <a:latin typeface="Andale Mono" panose="020B0509000000000004" pitchFamily="49" charset="0"/>
            </a:endParaRPr>
          </a:p>
          <a:p>
            <a:endParaRPr lang="en-US" b="1" dirty="0">
              <a:effectLst/>
              <a:latin typeface="Andale Mono" panose="020B0509000000000004" pitchFamily="49" charset="0"/>
            </a:endParaRPr>
          </a:p>
        </p:txBody>
      </p:sp>
    </p:spTree>
    <p:extLst>
      <p:ext uri="{BB962C8B-B14F-4D97-AF65-F5344CB8AC3E}">
        <p14:creationId xmlns:p14="http://schemas.microsoft.com/office/powerpoint/2010/main" val="362413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
          <p:cNvPicPr preferRelativeResize="0"/>
          <p:nvPr/>
        </p:nvPicPr>
        <p:blipFill rotWithShape="1">
          <a:blip r:embed="rId3">
            <a:alphaModFix/>
          </a:blip>
          <a:srcRect/>
          <a:stretch/>
        </p:blipFill>
        <p:spPr>
          <a:xfrm rot="5400000">
            <a:off x="473013" y="2340374"/>
            <a:ext cx="4319588" cy="46038"/>
          </a:xfrm>
          <a:prstGeom prst="rect">
            <a:avLst/>
          </a:prstGeom>
          <a:noFill/>
          <a:ln>
            <a:noFill/>
          </a:ln>
        </p:spPr>
      </p:pic>
      <p:sp>
        <p:nvSpPr>
          <p:cNvPr id="299" name="Google Shape;299;p3"/>
          <p:cNvSpPr txBox="1"/>
          <p:nvPr/>
        </p:nvSpPr>
        <p:spPr>
          <a:xfrm>
            <a:off x="100025" y="1407174"/>
            <a:ext cx="3009900" cy="1074741"/>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What is Shell scripting</a:t>
            </a:r>
            <a:endParaRPr dirty="0">
              <a:latin typeface="Century Gothic" panose="020B0502020202020204" pitchFamily="34" charset="0"/>
            </a:endParaRPr>
          </a:p>
        </p:txBody>
      </p:sp>
      <p:sp>
        <p:nvSpPr>
          <p:cNvPr id="9" name="TextBox 8">
            <a:extLst>
              <a:ext uri="{FF2B5EF4-FFF2-40B4-BE49-F238E27FC236}">
                <a16:creationId xmlns:a16="http://schemas.microsoft.com/office/drawing/2014/main" id="{3D38A71F-541E-432E-F0E5-201C4E33AB59}"/>
              </a:ext>
            </a:extLst>
          </p:cNvPr>
          <p:cNvSpPr txBox="1"/>
          <p:nvPr/>
        </p:nvSpPr>
        <p:spPr>
          <a:xfrm>
            <a:off x="3597503" y="320456"/>
            <a:ext cx="6622142" cy="6463308"/>
          </a:xfrm>
          <a:prstGeom prst="rect">
            <a:avLst/>
          </a:prstGeom>
          <a:noFill/>
        </p:spPr>
        <p:txBody>
          <a:bodyPr wrap="square">
            <a:spAutoFit/>
          </a:bodyPr>
          <a:lstStyle/>
          <a:p>
            <a:pPr algn="l"/>
            <a:endParaRPr lang="en-US" dirty="0">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Imagine the following task: </a:t>
            </a:r>
          </a:p>
          <a:p>
            <a:pPr algn="l"/>
            <a:endParaRPr lang="en-US" dirty="0">
              <a:latin typeface="Corbel" panose="020B0503020204020204" pitchFamily="34" charset="0"/>
            </a:endParaRPr>
          </a:p>
          <a:p>
            <a:pPr algn="l"/>
            <a:r>
              <a:rPr lang="en-US" dirty="0">
                <a:latin typeface="Corbel" panose="020B0503020204020204" pitchFamily="34" charset="0"/>
              </a:rPr>
              <a:t>Fo</a:t>
            </a:r>
            <a:r>
              <a:rPr lang="en-US" b="0" i="0" dirty="0">
                <a:effectLst/>
                <a:latin typeface="Corbel" panose="020B0503020204020204" pitchFamily="34" charset="0"/>
              </a:rPr>
              <a:t>r a literature search, </a:t>
            </a:r>
            <a:r>
              <a:rPr lang="en-US" b="1" i="0" dirty="0">
                <a:effectLst/>
                <a:latin typeface="Corbel" panose="020B0503020204020204" pitchFamily="34" charset="0"/>
              </a:rPr>
              <a:t>you have to copy the third line of one thousand text files in one thousand different directories and paste it into a single file</a:t>
            </a:r>
            <a:r>
              <a:rPr lang="en-US" b="0" i="0" dirty="0">
                <a:effectLst/>
                <a:latin typeface="Corbel" panose="020B0503020204020204" pitchFamily="34" charset="0"/>
              </a:rPr>
              <a:t>. </a:t>
            </a:r>
          </a:p>
          <a:p>
            <a:pPr algn="l"/>
            <a:endParaRPr lang="en-US" dirty="0">
              <a:latin typeface="Corbel" panose="020B0503020204020204" pitchFamily="34" charset="0"/>
            </a:endParaRPr>
          </a:p>
          <a:p>
            <a:pPr algn="l"/>
            <a:r>
              <a:rPr lang="en-US" b="0" i="0" dirty="0">
                <a:effectLst/>
                <a:latin typeface="Corbel" panose="020B0503020204020204" pitchFamily="34" charset="0"/>
              </a:rPr>
              <a:t>Using a graphical user interface (GUI), you would not only be clicking at your desk for several hours, but you could potentially also commit an error in the process of completing this repetitive task. </a:t>
            </a:r>
            <a:endParaRPr lang="en-US" dirty="0">
              <a:latin typeface="Corbel" panose="020B0503020204020204" pitchFamily="34" charset="0"/>
            </a:endParaRPr>
          </a:p>
          <a:p>
            <a:pPr algn="l"/>
            <a:endParaRPr lang="en-US" b="0" i="0" dirty="0">
              <a:effectLst/>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The Unix shell is both a </a:t>
            </a:r>
            <a:r>
              <a:rPr lang="en-US" b="1" i="0" dirty="0">
                <a:effectLst/>
                <a:latin typeface="Corbel" panose="020B0503020204020204" pitchFamily="34" charset="0"/>
              </a:rPr>
              <a:t>command-line interface</a:t>
            </a:r>
            <a:r>
              <a:rPr lang="en-US" b="0" i="0" dirty="0">
                <a:effectLst/>
                <a:latin typeface="Corbel" panose="020B0503020204020204" pitchFamily="34" charset="0"/>
              </a:rPr>
              <a:t> (CLI) and a </a:t>
            </a:r>
            <a:r>
              <a:rPr lang="en-US" b="1" i="0" dirty="0">
                <a:effectLst/>
                <a:latin typeface="Corbel" panose="020B0503020204020204" pitchFamily="34" charset="0"/>
              </a:rPr>
              <a:t>scripting language</a:t>
            </a:r>
            <a:r>
              <a:rPr lang="en-US" b="0" i="0" dirty="0">
                <a:effectLst/>
                <a:latin typeface="Corbel" panose="020B0503020204020204" pitchFamily="34" charset="0"/>
              </a:rPr>
              <a:t>, allowing such repetitive tasks to be done automatically and fast. </a:t>
            </a:r>
          </a:p>
          <a:p>
            <a:pPr algn="l"/>
            <a:endParaRPr lang="en-US" dirty="0">
              <a:latin typeface="Corbel" panose="020B0503020204020204" pitchFamily="34" charset="0"/>
            </a:endParaRPr>
          </a:p>
          <a:p>
            <a:pPr algn="l"/>
            <a:r>
              <a:rPr lang="en-US" b="0" i="0" dirty="0">
                <a:effectLst/>
                <a:latin typeface="Corbel" panose="020B0503020204020204" pitchFamily="34" charset="0"/>
              </a:rPr>
              <a:t>With the proper commands, the shell can repeat tasks with or without some modification as many times as we want. Using the shell, the task in the literature example can be accomplished in seconds.</a:t>
            </a:r>
          </a:p>
          <a:p>
            <a:pPr algn="l"/>
            <a:endParaRPr lang="en-US" b="0" i="0" dirty="0">
              <a:effectLst/>
              <a:latin typeface="Corbel" panose="020B0503020204020204" pitchFamily="34" charset="0"/>
            </a:endParaRPr>
          </a:p>
          <a:p>
            <a:pPr algn="l"/>
            <a:endParaRPr lang="en-US" b="0" i="0" dirty="0">
              <a:effectLst/>
              <a:latin typeface="Corbel" panose="020B0503020204020204" pitchFamily="34" charset="0"/>
            </a:endParaRPr>
          </a:p>
        </p:txBody>
      </p:sp>
    </p:spTree>
    <p:extLst>
      <p:ext uri="{BB962C8B-B14F-4D97-AF65-F5344CB8AC3E}">
        <p14:creationId xmlns:p14="http://schemas.microsoft.com/office/powerpoint/2010/main" val="260100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Shell</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3" y="1424758"/>
            <a:ext cx="11351975" cy="3785652"/>
          </a:xfrm>
          <a:prstGeom prst="rect">
            <a:avLst/>
          </a:prstGeom>
          <a:noFill/>
        </p:spPr>
        <p:txBody>
          <a:bodyPr wrap="square">
            <a:spAutoFit/>
          </a:bodyPr>
          <a:lstStyle/>
          <a:p>
            <a:pPr algn="l"/>
            <a:r>
              <a:rPr lang="en-US" sz="1600" b="0" i="0" dirty="0">
                <a:effectLst/>
                <a:latin typeface="Corbel" panose="020B0503020204020204" pitchFamily="34" charset="0"/>
              </a:rPr>
              <a:t>The shell is a program where users can type commands. </a:t>
            </a:r>
          </a:p>
          <a:p>
            <a:pPr algn="l"/>
            <a:endParaRPr lang="en-US" sz="1600" dirty="0">
              <a:latin typeface="Corbel" panose="020B0503020204020204" pitchFamily="34" charset="0"/>
            </a:endParaRPr>
          </a:p>
          <a:p>
            <a:pPr algn="l"/>
            <a:r>
              <a:rPr lang="en-US" sz="1600" b="0" i="0" dirty="0">
                <a:solidFill>
                  <a:srgbClr val="000000"/>
                </a:solidFill>
                <a:effectLst/>
                <a:latin typeface="Corbel" panose="020B0503020204020204" pitchFamily="34" charset="0"/>
              </a:rPr>
              <a:t>Shell programs are interpreted each time they are run. </a:t>
            </a:r>
          </a:p>
          <a:p>
            <a:pPr algn="l"/>
            <a:endParaRPr lang="en-US" sz="1600" dirty="0">
              <a:solidFill>
                <a:srgbClr val="000000"/>
              </a:solidFill>
              <a:latin typeface="Corbel" panose="020B0503020204020204" pitchFamily="34" charset="0"/>
            </a:endParaRPr>
          </a:p>
          <a:p>
            <a:pPr algn="l"/>
            <a:r>
              <a:rPr lang="en-US" sz="1600" b="0" i="0" dirty="0">
                <a:solidFill>
                  <a:srgbClr val="000000"/>
                </a:solidFill>
                <a:effectLst/>
                <a:latin typeface="Corbel" panose="020B0503020204020204" pitchFamily="34" charset="0"/>
              </a:rPr>
              <a:t>In general, a shell program can be characterized by:</a:t>
            </a:r>
            <a:endParaRPr lang="en-US" sz="1600" b="0" i="0" dirty="0">
              <a:effectLst/>
              <a:latin typeface="Corbel" panose="020B0503020204020204" pitchFamily="34" charset="0"/>
            </a:endParaRPr>
          </a:p>
          <a:p>
            <a:pPr algn="l"/>
            <a:endParaRPr lang="en-US" sz="1600" dirty="0">
              <a:latin typeface="Corbel" panose="020B0503020204020204" pitchFamily="34" charset="0"/>
            </a:endParaRP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consist of </a:t>
            </a:r>
            <a:r>
              <a:rPr lang="en-US" sz="1600" b="1" i="0" dirty="0">
                <a:solidFill>
                  <a:srgbClr val="000000"/>
                </a:solidFill>
                <a:effectLst/>
                <a:latin typeface="Corbel" panose="020B0503020204020204" pitchFamily="34" charset="0"/>
              </a:rPr>
              <a:t>one or more primitive shell commands</a:t>
            </a:r>
            <a:r>
              <a:rPr lang="en-US" sz="1600" b="0" i="0" dirty="0">
                <a:solidFill>
                  <a:srgbClr val="000000"/>
                </a:solidFill>
                <a:effectLst/>
                <a:latin typeface="Corbel" panose="020B0503020204020204" pitchFamily="34" charset="0"/>
              </a:rPr>
              <a:t>.</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created using your text editor </a:t>
            </a:r>
            <a:r>
              <a:rPr lang="en-US" sz="1600" b="0" i="0" dirty="0">
                <a:solidFill>
                  <a:srgbClr val="000000"/>
                </a:solidFill>
                <a:effectLst/>
                <a:latin typeface="Corbel" panose="020B0503020204020204" pitchFamily="34" charset="0"/>
              </a:rPr>
              <a:t>of choice, e.g., </a:t>
            </a:r>
            <a:r>
              <a:rPr lang="en-US" sz="1600" b="1" i="0" dirty="0">
                <a:solidFill>
                  <a:srgbClr val="000000"/>
                </a:solidFill>
                <a:effectLst/>
                <a:latin typeface="Corbel" panose="020B0503020204020204" pitchFamily="34" charset="0"/>
              </a:rPr>
              <a:t>vi, vim, nano, emacs</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executed just as shell commands </a:t>
            </a:r>
            <a:r>
              <a:rPr lang="en-US" sz="1600" b="0" i="0" dirty="0">
                <a:solidFill>
                  <a:srgbClr val="000000"/>
                </a:solidFill>
                <a:effectLst/>
                <a:latin typeface="Corbel" panose="020B0503020204020204" pitchFamily="34" charset="0"/>
              </a:rPr>
              <a:t>are, by typing the name of the program followed by the </a:t>
            </a:r>
            <a:r>
              <a:rPr lang="en-US" sz="1600" b="0" i="1" dirty="0">
                <a:solidFill>
                  <a:srgbClr val="000000"/>
                </a:solidFill>
                <a:effectLst/>
                <a:latin typeface="Corbel" panose="020B0503020204020204" pitchFamily="34" charset="0"/>
              </a:rPr>
              <a:t>[Enter]</a:t>
            </a:r>
            <a:r>
              <a:rPr lang="en-US" sz="1600" b="0" i="0" dirty="0">
                <a:solidFill>
                  <a:srgbClr val="000000"/>
                </a:solidFill>
                <a:effectLst/>
                <a:latin typeface="Corbel" panose="020B0503020204020204" pitchFamily="34" charset="0"/>
              </a:rPr>
              <a:t> key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have </a:t>
            </a:r>
            <a:r>
              <a:rPr lang="en-US" sz="1600" b="1" i="0" dirty="0">
                <a:solidFill>
                  <a:srgbClr val="000000"/>
                </a:solidFill>
                <a:effectLst/>
                <a:latin typeface="Corbel" panose="020B0503020204020204" pitchFamily="34" charset="0"/>
              </a:rPr>
              <a:t>permission modes</a:t>
            </a:r>
            <a:r>
              <a:rPr lang="en-US" sz="1600" b="0" i="0" dirty="0">
                <a:solidFill>
                  <a:srgbClr val="000000"/>
                </a:solidFill>
                <a:effectLst/>
                <a:latin typeface="Corbel" panose="020B0503020204020204" pitchFamily="34" charset="0"/>
              </a:rPr>
              <a:t> as do any other file and must have the correct permissions set to execute the program. </a:t>
            </a:r>
          </a:p>
          <a:p>
            <a:pPr marL="342900" indent="-342900" algn="l">
              <a:buFont typeface="+mj-lt"/>
              <a:buAutoNum type="arabicPeriod"/>
            </a:pPr>
            <a:r>
              <a:rPr lang="en-US" sz="1600" b="0" i="0" dirty="0">
                <a:solidFill>
                  <a:srgbClr val="000000"/>
                </a:solidFill>
                <a:effectLst/>
                <a:latin typeface="Corbel" panose="020B0503020204020204" pitchFamily="34" charset="0"/>
              </a:rPr>
              <a:t>shell language has the functionality to </a:t>
            </a:r>
            <a:r>
              <a:rPr lang="en-US" sz="1600" b="1" i="0" dirty="0">
                <a:solidFill>
                  <a:srgbClr val="000000"/>
                </a:solidFill>
                <a:effectLst/>
                <a:latin typeface="Corbel" panose="020B0503020204020204" pitchFamily="34" charset="0"/>
              </a:rPr>
              <a:t>allow input &amp; output, iteration, logical decision making, file creation and deletion, and system call</a:t>
            </a:r>
            <a:r>
              <a:rPr lang="en-US" sz="1600" b="0" i="0" dirty="0">
                <a:solidFill>
                  <a:srgbClr val="000000"/>
                </a:solidFill>
                <a:effectLst/>
                <a:latin typeface="Corbel" panose="020B0503020204020204" pitchFamily="34" charset="0"/>
              </a:rPr>
              <a:t> capability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free format</a:t>
            </a:r>
            <a:r>
              <a:rPr lang="en-US" sz="1600" b="0" i="0" dirty="0">
                <a:solidFill>
                  <a:srgbClr val="000000"/>
                </a:solidFill>
                <a:effectLst/>
                <a:latin typeface="Corbel" panose="020B0503020204020204" pitchFamily="34" charset="0"/>
              </a:rPr>
              <a:t>, as long as the </a:t>
            </a:r>
            <a:r>
              <a:rPr lang="en-US" sz="1600" b="1" i="0" dirty="0">
                <a:solidFill>
                  <a:srgbClr val="000000"/>
                </a:solidFill>
                <a:effectLst/>
                <a:latin typeface="Corbel" panose="020B0503020204020204" pitchFamily="34" charset="0"/>
              </a:rPr>
              <a:t>syntax of each shell command is correct</a:t>
            </a:r>
            <a:r>
              <a:rPr lang="en-US" sz="1600" b="0" i="0" dirty="0">
                <a:solidFill>
                  <a:srgbClr val="000000"/>
                </a:solidFill>
                <a:effectLst/>
                <a:latin typeface="Corbel" panose="020B0503020204020204" pitchFamily="34" charset="0"/>
              </a:rPr>
              <a:t>. This means that blank lines, indentation and abundant whitespace can be used freely.</a:t>
            </a:r>
          </a:p>
          <a:p>
            <a:pPr algn="l"/>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88836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Writing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763824" y="1954595"/>
            <a:ext cx="7971961" cy="4524315"/>
          </a:xfrm>
          <a:prstGeom prst="rect">
            <a:avLst/>
          </a:prstGeom>
          <a:noFill/>
        </p:spPr>
        <p:txBody>
          <a:bodyPr wrap="square">
            <a:spAutoFit/>
          </a:bodyPr>
          <a:lstStyle/>
          <a:p>
            <a:pPr marL="342900" indent="-342900" algn="l">
              <a:buAutoNum type="arabicPeriod"/>
            </a:pPr>
            <a:r>
              <a:rPr lang="en-US" sz="1600" dirty="0">
                <a:latin typeface="Corbel" panose="020B0503020204020204" pitchFamily="34" charset="0"/>
              </a:rPr>
              <a:t>Use any text editor</a:t>
            </a:r>
          </a:p>
          <a:p>
            <a:pPr marL="342900" indent="-342900" algn="l">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After writing the shell script, save it and set execution permissions as:</a:t>
            </a:r>
          </a:p>
          <a:p>
            <a:pPr marL="342900" indent="-342900" algn="l">
              <a:buAutoNum type="arabicPeriod"/>
            </a:pPr>
            <a:endParaRPr lang="en-US" sz="1600" dirty="0">
              <a:latin typeface="Corbel" panose="020B0503020204020204" pitchFamily="34" charset="0"/>
            </a:endParaRPr>
          </a:p>
          <a:p>
            <a:pPr marL="800100" lvl="1" indent="-342900">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+x script-filename</a:t>
            </a:r>
          </a:p>
          <a:p>
            <a:pPr marL="800100" lvl="1" indent="-342900">
              <a:buFontTx/>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755 script-filename</a:t>
            </a:r>
          </a:p>
          <a:p>
            <a:pPr marL="800100" lvl="1" indent="-342900">
              <a:buFontTx/>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Execute your script using either the following ways:</a:t>
            </a:r>
          </a:p>
          <a:p>
            <a:pPr algn="l"/>
            <a:endParaRPr lang="en-US" sz="1600" dirty="0">
              <a:latin typeface="Corbel" panose="020B0503020204020204" pitchFamily="34" charset="0"/>
            </a:endParaRPr>
          </a:p>
          <a:p>
            <a:pPr marL="800100" lvl="1" indent="-342900">
              <a:buAutoNum type="arabicPeriod"/>
            </a:pPr>
            <a:r>
              <a:rPr lang="en-US" sz="1600" b="1" dirty="0">
                <a:latin typeface="Lucida Console" panose="020B0609040504020204" pitchFamily="49" charset="0"/>
              </a:rPr>
              <a:t>bash script-filename</a:t>
            </a:r>
          </a:p>
          <a:p>
            <a:pPr marL="800100" lvl="1" indent="-342900">
              <a:buAutoNum type="arabicPeriod"/>
            </a:pPr>
            <a:r>
              <a:rPr lang="en-US" sz="1600" b="1" dirty="0" err="1">
                <a:latin typeface="Lucida Console" panose="020B0609040504020204" pitchFamily="49" charset="0"/>
              </a:rPr>
              <a:t>sh</a:t>
            </a:r>
            <a:r>
              <a:rPr lang="en-US" sz="1600" b="1" dirty="0">
                <a:latin typeface="Lucida Console" panose="020B0609040504020204" pitchFamily="49" charset="0"/>
              </a:rPr>
              <a:t> script-filename</a:t>
            </a:r>
          </a:p>
          <a:p>
            <a:pPr marL="800100" lvl="1" indent="-342900">
              <a:buAutoNum type="arabicPeriod"/>
            </a:pPr>
            <a:r>
              <a:rPr lang="en-US" sz="1600" b="1" dirty="0">
                <a:latin typeface="Lucida Console" panose="020B0609040504020204" pitchFamily="49" charset="0"/>
              </a:rPr>
              <a:t>./script-filename</a:t>
            </a: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800100" lvl="1" indent="-342900">
              <a:buFontTx/>
              <a:buAutoNum type="arabicPeriod"/>
            </a:pPr>
            <a:endParaRPr lang="en-US" sz="1600" b="1" dirty="0">
              <a:latin typeface="Lucida Console" panose="020B0609040504020204" pitchFamily="49" charset="0"/>
            </a:endParaRPr>
          </a:p>
          <a:p>
            <a:pPr marL="800100" lvl="1" indent="-342900">
              <a:buAutoNum type="arabicPeriod"/>
            </a:pPr>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2474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Your first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2"/>
            <a:ext cx="7971961" cy="1815882"/>
          </a:xfrm>
          <a:prstGeom prst="rect">
            <a:avLst/>
          </a:prstGeom>
          <a:noFill/>
        </p:spPr>
        <p:txBody>
          <a:bodyPr wrap="square">
            <a:spAutoFit/>
          </a:bodyPr>
          <a:lstStyle/>
          <a:p>
            <a:pPr lvl="1"/>
            <a:r>
              <a:rPr lang="en-US" sz="1600" dirty="0">
                <a:latin typeface="Corbel" panose="020B0503020204020204" pitchFamily="34" charset="0"/>
              </a:rPr>
              <a:t>Write your first shell script that will print “</a:t>
            </a:r>
            <a:r>
              <a:rPr lang="en-US" sz="1600" b="1" dirty="0">
                <a:latin typeface="Corbel" panose="020B0503020204020204" pitchFamily="34" charset="0"/>
              </a:rPr>
              <a:t>Knowledge is Power</a:t>
            </a:r>
            <a:r>
              <a:rPr lang="en-US" sz="1600" dirty="0">
                <a:latin typeface="Corbel" panose="020B0503020204020204" pitchFamily="34" charset="0"/>
              </a:rPr>
              <a:t>” on screen.</a:t>
            </a:r>
          </a:p>
          <a:p>
            <a:pPr lvl="1"/>
            <a:endParaRPr lang="en-US" sz="1600" dirty="0">
              <a:latin typeface="Corbel" panose="020B0503020204020204" pitchFamily="34" charset="0"/>
            </a:endParaRPr>
          </a:p>
          <a:p>
            <a:pPr lvl="1"/>
            <a:endParaRPr lang="en-US" sz="1600" dirty="0">
              <a:latin typeface="Corbel" panose="020B0503020204020204" pitchFamily="34" charset="0"/>
            </a:endParaRPr>
          </a:p>
          <a:p>
            <a:pPr lvl="1"/>
            <a:r>
              <a:rPr lang="en-US" sz="1600" dirty="0">
                <a:latin typeface="Corbel" panose="020B0503020204020204" pitchFamily="34" charset="0"/>
              </a:rPr>
              <a:t>Using your </a:t>
            </a:r>
            <a:r>
              <a:rPr lang="en-US" sz="1600" dirty="0" err="1">
                <a:latin typeface="Corbel" panose="020B0503020204020204" pitchFamily="34" charset="0"/>
              </a:rPr>
              <a:t>favourite</a:t>
            </a:r>
            <a:r>
              <a:rPr lang="en-US" sz="1600" dirty="0">
                <a:latin typeface="Corbel" panose="020B0503020204020204" pitchFamily="34" charset="0"/>
              </a:rPr>
              <a:t> text editor, type the following and save the file as </a:t>
            </a:r>
            <a:r>
              <a:rPr lang="en-US" sz="1600" b="1" dirty="0">
                <a:latin typeface="Lucida Console" panose="020B0609040504020204" pitchFamily="49" charset="0"/>
              </a:rPr>
              <a:t>my-first-shell-</a:t>
            </a:r>
            <a:r>
              <a:rPr lang="en-US" sz="1600" b="1" dirty="0" err="1">
                <a:latin typeface="Lucida Console" panose="020B0609040504020204" pitchFamily="49" charset="0"/>
              </a:rPr>
              <a:t>script.sh</a:t>
            </a:r>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0F2A43C2-86A9-DFB4-FD51-0AB968E7BAC6}"/>
              </a:ext>
            </a:extLst>
          </p:cNvPr>
          <p:cNvPicPr>
            <a:picLocks noChangeAspect="1"/>
          </p:cNvPicPr>
          <p:nvPr/>
        </p:nvPicPr>
        <p:blipFill>
          <a:blip r:embed="rId4"/>
          <a:stretch>
            <a:fillRect/>
          </a:stretch>
        </p:blipFill>
        <p:spPr>
          <a:xfrm>
            <a:off x="1193508" y="4630629"/>
            <a:ext cx="6927994" cy="1448285"/>
          </a:xfrm>
          <a:prstGeom prst="rect">
            <a:avLst/>
          </a:prstGeom>
        </p:spPr>
      </p:pic>
      <p:pic>
        <p:nvPicPr>
          <p:cNvPr id="10" name="Picture 9" descr="Text&#10;&#10;Description automatically generated">
            <a:extLst>
              <a:ext uri="{FF2B5EF4-FFF2-40B4-BE49-F238E27FC236}">
                <a16:creationId xmlns:a16="http://schemas.microsoft.com/office/drawing/2014/main" id="{0A668BC7-33CD-BCFD-66EC-ACF868C4FCE4}"/>
              </a:ext>
            </a:extLst>
          </p:cNvPr>
          <p:cNvPicPr>
            <a:picLocks noChangeAspect="1"/>
          </p:cNvPicPr>
          <p:nvPr/>
        </p:nvPicPr>
        <p:blipFill>
          <a:blip r:embed="rId5"/>
          <a:stretch>
            <a:fillRect/>
          </a:stretch>
        </p:blipFill>
        <p:spPr>
          <a:xfrm>
            <a:off x="3020174" y="6230897"/>
            <a:ext cx="3124200" cy="571500"/>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FAB55F9-9347-CA57-26A7-8B5D3F282AA1}"/>
              </a:ext>
            </a:extLst>
          </p:cNvPr>
          <p:cNvPicPr>
            <a:picLocks noChangeAspect="1"/>
          </p:cNvPicPr>
          <p:nvPr/>
        </p:nvPicPr>
        <p:blipFill>
          <a:blip r:embed="rId6"/>
          <a:stretch>
            <a:fillRect/>
          </a:stretch>
        </p:blipFill>
        <p:spPr>
          <a:xfrm>
            <a:off x="1931542" y="2832928"/>
            <a:ext cx="5301464" cy="1663899"/>
          </a:xfrm>
          <a:prstGeom prst="rect">
            <a:avLst/>
          </a:prstGeom>
        </p:spPr>
      </p:pic>
    </p:spTree>
    <p:extLst>
      <p:ext uri="{BB962C8B-B14F-4D97-AF65-F5344CB8AC3E}">
        <p14:creationId xmlns:p14="http://schemas.microsoft.com/office/powerpoint/2010/main" val="104573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3"/>
            <a:ext cx="10219082" cy="4031873"/>
          </a:xfrm>
          <a:prstGeom prst="rect">
            <a:avLst/>
          </a:prstGeom>
          <a:noFill/>
        </p:spPr>
        <p:txBody>
          <a:bodyPr wrap="square">
            <a:spAutoFit/>
          </a:bodyPr>
          <a:lstStyle/>
          <a:p>
            <a:pPr lvl="1"/>
            <a:endParaRPr lang="en-US" sz="1600" dirty="0">
              <a:latin typeface="Corbel" panose="020B0503020204020204" pitchFamily="34" charset="0"/>
            </a:endParaRPr>
          </a:p>
          <a:p>
            <a:pPr lvl="1"/>
            <a:r>
              <a:rPr lang="en-US" sz="1600" dirty="0">
                <a:latin typeface="Corbel" panose="020B0503020204020204" pitchFamily="34" charset="0"/>
              </a:rPr>
              <a:t>Write a shell script that print user information who currently login , current date and time.</a:t>
            </a:r>
          </a:p>
          <a:p>
            <a:pPr lvl="1"/>
            <a:endParaRPr lang="en-US" sz="1600" b="1" dirty="0">
              <a:latin typeface="Corbel" panose="020B0503020204020204" pitchFamily="34" charset="0"/>
            </a:endParaRPr>
          </a:p>
          <a:p>
            <a:pPr lvl="1"/>
            <a:r>
              <a:rPr lang="en-US" sz="1600" b="1" dirty="0">
                <a:latin typeface="Lucida Console" panose="020B0609040504020204" pitchFamily="49" charset="0"/>
              </a:rPr>
              <a:t>#!/bin/bash</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 Script to print user information who currently login , current date </a:t>
            </a:r>
          </a:p>
          <a:p>
            <a:pPr lvl="1"/>
            <a:r>
              <a:rPr lang="en-US" sz="1600" b="1" dirty="0">
                <a:latin typeface="Lucida Console" panose="020B0609040504020204" pitchFamily="49" charset="0"/>
              </a:rPr>
              <a:t># &amp; time </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echo "Hello $USER" </a:t>
            </a:r>
          </a:p>
          <a:p>
            <a:pPr lvl="1"/>
            <a:r>
              <a:rPr lang="en-US" sz="1600" b="1" dirty="0">
                <a:latin typeface="Lucida Console" panose="020B0609040504020204" pitchFamily="49" charset="0"/>
              </a:rPr>
              <a:t>echo -e "Today is \c ";date </a:t>
            </a:r>
          </a:p>
          <a:p>
            <a:pPr lvl="1"/>
            <a:r>
              <a:rPr lang="en-US" sz="1600" b="1" dirty="0">
                <a:latin typeface="Lucida Console" panose="020B0609040504020204" pitchFamily="49" charset="0"/>
              </a:rPr>
              <a:t>echo -e "Number of user login : \c" ; who | </a:t>
            </a:r>
            <a:r>
              <a:rPr lang="en-US" sz="1600" b="1" dirty="0" err="1">
                <a:latin typeface="Lucida Console" panose="020B0609040504020204" pitchFamily="49" charset="0"/>
              </a:rPr>
              <a:t>wc</a:t>
            </a:r>
            <a:r>
              <a:rPr lang="en-US" sz="1600" b="1" dirty="0">
                <a:latin typeface="Lucida Console" panose="020B0609040504020204" pitchFamily="49" charset="0"/>
              </a:rPr>
              <a:t> -l </a:t>
            </a:r>
          </a:p>
          <a:p>
            <a:pPr lvl="1"/>
            <a:r>
              <a:rPr lang="en-US" sz="1600" b="1" dirty="0">
                <a:latin typeface="Lucida Console" panose="020B0609040504020204" pitchFamily="49" charset="0"/>
              </a:rPr>
              <a:t>echo "Calendar" </a:t>
            </a:r>
          </a:p>
          <a:p>
            <a:pPr lvl="1"/>
            <a:r>
              <a:rPr lang="en-US" sz="1600" b="1" dirty="0" err="1">
                <a:latin typeface="Lucida Console" panose="020B0609040504020204" pitchFamily="49" charset="0"/>
              </a:rPr>
              <a:t>cal</a:t>
            </a:r>
            <a:r>
              <a:rPr lang="en-US" sz="1600" b="1" dirty="0">
                <a:latin typeface="Lucida Console" panose="020B0609040504020204" pitchFamily="49" charset="0"/>
              </a:rPr>
              <a:t> </a:t>
            </a:r>
          </a:p>
          <a:p>
            <a:pPr lvl="1"/>
            <a:r>
              <a:rPr lang="en-US" sz="1600" b="1" dirty="0">
                <a:latin typeface="Lucida Console" panose="020B0609040504020204" pitchFamily="49" charset="0"/>
              </a:rPr>
              <a:t>exit 0</a:t>
            </a: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4112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5262979"/>
          </a:xfrm>
          <a:prstGeom prst="rect">
            <a:avLst/>
          </a:prstGeom>
          <a:noFill/>
        </p:spPr>
        <p:txBody>
          <a:bodyPr wrap="square">
            <a:spAutoFit/>
          </a:bodyPr>
          <a:lstStyle/>
          <a:p>
            <a:pPr lvl="1"/>
            <a:r>
              <a:rPr lang="en-US" sz="1600" dirty="0">
                <a:latin typeface="Corbel" panose="020B0503020204020204" pitchFamily="34" charset="0"/>
              </a:rPr>
              <a:t>In UNIX, there are two types of variables:</a:t>
            </a:r>
          </a:p>
          <a:p>
            <a:pPr lvl="1"/>
            <a:endParaRPr lang="en-US" sz="1600" dirty="0">
              <a:latin typeface="Corbel" panose="020B0503020204020204" pitchFamily="34" charset="0"/>
            </a:endParaRPr>
          </a:p>
          <a:p>
            <a:pPr marL="800100" lvl="1" indent="-342900">
              <a:buFont typeface="Arial" panose="020B0604020202020204" pitchFamily="34" charset="0"/>
              <a:buChar char="•"/>
            </a:pPr>
            <a:r>
              <a:rPr lang="en-US" sz="1600" b="1" dirty="0">
                <a:latin typeface="Corbel" panose="020B0503020204020204" pitchFamily="34" charset="0"/>
              </a:rPr>
              <a:t>System variables </a:t>
            </a:r>
            <a:r>
              <a:rPr lang="en-US" sz="1600" dirty="0">
                <a:latin typeface="Corbel" panose="020B0503020204020204" pitchFamily="34" charset="0"/>
              </a:rPr>
              <a:t>- Created and maintained by UNIX. This type of variable defined in </a:t>
            </a:r>
            <a:r>
              <a:rPr lang="en-US" sz="1600" b="1" dirty="0">
                <a:latin typeface="Corbel" panose="020B0503020204020204" pitchFamily="34" charset="0"/>
              </a:rPr>
              <a:t>CAPITAL LETTERS</a:t>
            </a:r>
            <a:r>
              <a:rPr lang="en-US" sz="1600" dirty="0">
                <a:latin typeface="Corbel" panose="020B0503020204020204" pitchFamily="34" charset="0"/>
              </a:rPr>
              <a:t>.</a:t>
            </a: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graphicFrame>
        <p:nvGraphicFramePr>
          <p:cNvPr id="2" name="Table 2">
            <a:extLst>
              <a:ext uri="{FF2B5EF4-FFF2-40B4-BE49-F238E27FC236}">
                <a16:creationId xmlns:a16="http://schemas.microsoft.com/office/drawing/2014/main" id="{936ADE11-B279-EB6C-7926-E6B1F51A6F85}"/>
              </a:ext>
            </a:extLst>
          </p:cNvPr>
          <p:cNvGraphicFramePr>
            <a:graphicFrameLocks noGrp="1"/>
          </p:cNvGraphicFramePr>
          <p:nvPr>
            <p:extLst>
              <p:ext uri="{D42A27DB-BD31-4B8C-83A1-F6EECF244321}">
                <p14:modId xmlns:p14="http://schemas.microsoft.com/office/powerpoint/2010/main" val="2050273936"/>
              </p:ext>
            </p:extLst>
          </p:nvPr>
        </p:nvGraphicFramePr>
        <p:xfrm>
          <a:off x="2675917" y="2239174"/>
          <a:ext cx="6210298" cy="4480560"/>
        </p:xfrm>
        <a:graphic>
          <a:graphicData uri="http://schemas.openxmlformats.org/drawingml/2006/table">
            <a:tbl>
              <a:tblPr firstRow="1" bandRow="1">
                <a:tableStyleId>{F5AB1C69-6EDB-4FF4-983F-18BD219EF322}</a:tableStyleId>
              </a:tblPr>
              <a:tblGrid>
                <a:gridCol w="3105149">
                  <a:extLst>
                    <a:ext uri="{9D8B030D-6E8A-4147-A177-3AD203B41FA5}">
                      <a16:colId xmlns:a16="http://schemas.microsoft.com/office/drawing/2014/main" val="467336798"/>
                    </a:ext>
                  </a:extLst>
                </a:gridCol>
                <a:gridCol w="3105149">
                  <a:extLst>
                    <a:ext uri="{9D8B030D-6E8A-4147-A177-3AD203B41FA5}">
                      <a16:colId xmlns:a16="http://schemas.microsoft.com/office/drawing/2014/main" val="143146137"/>
                    </a:ext>
                  </a:extLst>
                </a:gridCol>
              </a:tblGrid>
              <a:tr h="217642">
                <a:tc>
                  <a:txBody>
                    <a:bodyPr/>
                    <a:lstStyle/>
                    <a:p>
                      <a:r>
                        <a:rPr lang="en-KE" sz="1400" dirty="0">
                          <a:latin typeface="Corbel" panose="020B0503020204020204" pitchFamily="34" charset="0"/>
                        </a:rPr>
                        <a:t>System Variable</a:t>
                      </a:r>
                    </a:p>
                  </a:txBody>
                  <a:tcPr/>
                </a:tc>
                <a:tc>
                  <a:txBody>
                    <a:bodyPr/>
                    <a:lstStyle/>
                    <a:p>
                      <a:r>
                        <a:rPr lang="en-KE" sz="1400" dirty="0">
                          <a:latin typeface="Corbel" panose="020B0503020204020204" pitchFamily="34" charset="0"/>
                        </a:rPr>
                        <a:t>Meaning</a:t>
                      </a:r>
                    </a:p>
                  </a:txBody>
                  <a:tcPr/>
                </a:tc>
                <a:extLst>
                  <a:ext uri="{0D108BD9-81ED-4DB2-BD59-A6C34878D82A}">
                    <a16:rowId xmlns:a16="http://schemas.microsoft.com/office/drawing/2014/main" val="1154632006"/>
                  </a:ext>
                </a:extLst>
              </a:tr>
              <a:tr h="217642">
                <a:tc>
                  <a:txBody>
                    <a:bodyPr/>
                    <a:lstStyle/>
                    <a:p>
                      <a:r>
                        <a:rPr lang="en-KE" sz="1400" dirty="0">
                          <a:latin typeface="Corbel" panose="020B0503020204020204" pitchFamily="34" charset="0"/>
                        </a:rPr>
                        <a:t>BASH</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426379532"/>
                  </a:ext>
                </a:extLst>
              </a:tr>
              <a:tr h="217642">
                <a:tc>
                  <a:txBody>
                    <a:bodyPr/>
                    <a:lstStyle/>
                    <a:p>
                      <a:r>
                        <a:rPr lang="en-KE" sz="1400" dirty="0">
                          <a:latin typeface="Corbel" panose="020B0503020204020204" pitchFamily="34" charset="0"/>
                        </a:rPr>
                        <a:t>BASH_VERSION</a:t>
                      </a:r>
                    </a:p>
                  </a:txBody>
                  <a:tcPr/>
                </a:tc>
                <a:tc>
                  <a:txBody>
                    <a:bodyPr/>
                    <a:lstStyle/>
                    <a:p>
                      <a:r>
                        <a:rPr lang="en-KE" sz="1400" dirty="0">
                          <a:latin typeface="Corbel" panose="020B0503020204020204" pitchFamily="34" charset="0"/>
                        </a:rPr>
                        <a:t>Shell version name</a:t>
                      </a:r>
                    </a:p>
                  </a:txBody>
                  <a:tcPr/>
                </a:tc>
                <a:extLst>
                  <a:ext uri="{0D108BD9-81ED-4DB2-BD59-A6C34878D82A}">
                    <a16:rowId xmlns:a16="http://schemas.microsoft.com/office/drawing/2014/main" val="3030099986"/>
                  </a:ext>
                </a:extLst>
              </a:tr>
              <a:tr h="217642">
                <a:tc>
                  <a:txBody>
                    <a:bodyPr/>
                    <a:lstStyle/>
                    <a:p>
                      <a:r>
                        <a:rPr lang="en-KE" sz="1400" dirty="0">
                          <a:latin typeface="Corbel" panose="020B0503020204020204" pitchFamily="34" charset="0"/>
                        </a:rPr>
                        <a:t>COLUMNS</a:t>
                      </a:r>
                    </a:p>
                  </a:txBody>
                  <a:tcPr/>
                </a:tc>
                <a:tc>
                  <a:txBody>
                    <a:bodyPr/>
                    <a:lstStyle/>
                    <a:p>
                      <a:r>
                        <a:rPr lang="en-KE" sz="1400" dirty="0">
                          <a:latin typeface="Corbel" panose="020B0503020204020204" pitchFamily="34" charset="0"/>
                        </a:rPr>
                        <a:t>Number of columns for the screen</a:t>
                      </a:r>
                    </a:p>
                  </a:txBody>
                  <a:tcPr/>
                </a:tc>
                <a:extLst>
                  <a:ext uri="{0D108BD9-81ED-4DB2-BD59-A6C34878D82A}">
                    <a16:rowId xmlns:a16="http://schemas.microsoft.com/office/drawing/2014/main" val="3050422900"/>
                  </a:ext>
                </a:extLst>
              </a:tr>
              <a:tr h="217642">
                <a:tc>
                  <a:txBody>
                    <a:bodyPr/>
                    <a:lstStyle/>
                    <a:p>
                      <a:r>
                        <a:rPr lang="en-KE" sz="1400" dirty="0">
                          <a:latin typeface="Corbel" panose="020B0503020204020204" pitchFamily="34" charset="0"/>
                        </a:rPr>
                        <a:t>LINES</a:t>
                      </a:r>
                    </a:p>
                  </a:txBody>
                  <a:tcPr/>
                </a:tc>
                <a:tc>
                  <a:txBody>
                    <a:bodyPr/>
                    <a:lstStyle/>
                    <a:p>
                      <a:r>
                        <a:rPr lang="en-KE" sz="1400" dirty="0">
                          <a:latin typeface="Corbel" panose="020B0503020204020204" pitchFamily="34" charset="0"/>
                        </a:rPr>
                        <a:t>Number of lines on screen</a:t>
                      </a:r>
                    </a:p>
                  </a:txBody>
                  <a:tcPr/>
                </a:tc>
                <a:extLst>
                  <a:ext uri="{0D108BD9-81ED-4DB2-BD59-A6C34878D82A}">
                    <a16:rowId xmlns:a16="http://schemas.microsoft.com/office/drawing/2014/main" val="2811881870"/>
                  </a:ext>
                </a:extLst>
              </a:tr>
              <a:tr h="217642">
                <a:tc>
                  <a:txBody>
                    <a:bodyPr/>
                    <a:lstStyle/>
                    <a:p>
                      <a:r>
                        <a:rPr lang="en-KE" sz="1400" dirty="0">
                          <a:latin typeface="Corbel" panose="020B0503020204020204" pitchFamily="34" charset="0"/>
                        </a:rPr>
                        <a:t>PS1</a:t>
                      </a:r>
                    </a:p>
                  </a:txBody>
                  <a:tcPr/>
                </a:tc>
                <a:tc>
                  <a:txBody>
                    <a:bodyPr/>
                    <a:lstStyle/>
                    <a:p>
                      <a:r>
                        <a:rPr lang="en-KE" sz="1400" dirty="0">
                          <a:latin typeface="Corbel" panose="020B0503020204020204" pitchFamily="34" charset="0"/>
                        </a:rPr>
                        <a:t>Prompt settings</a:t>
                      </a:r>
                    </a:p>
                  </a:txBody>
                  <a:tcPr/>
                </a:tc>
                <a:extLst>
                  <a:ext uri="{0D108BD9-81ED-4DB2-BD59-A6C34878D82A}">
                    <a16:rowId xmlns:a16="http://schemas.microsoft.com/office/drawing/2014/main" val="1703912083"/>
                  </a:ext>
                </a:extLst>
              </a:tr>
              <a:tr h="217642">
                <a:tc>
                  <a:txBody>
                    <a:bodyPr/>
                    <a:lstStyle/>
                    <a:p>
                      <a:r>
                        <a:rPr lang="en-KE" sz="1400" dirty="0">
                          <a:latin typeface="Corbel" panose="020B0503020204020204" pitchFamily="34" charset="0"/>
                        </a:rPr>
                        <a:t>HOME</a:t>
                      </a:r>
                    </a:p>
                  </a:txBody>
                  <a:tcPr/>
                </a:tc>
                <a:tc>
                  <a:txBody>
                    <a:bodyPr/>
                    <a:lstStyle/>
                    <a:p>
                      <a:r>
                        <a:rPr lang="en-US" sz="1400" dirty="0">
                          <a:latin typeface="Corbel" panose="020B0503020204020204" pitchFamily="34" charset="0"/>
                        </a:rPr>
                        <a:t>H</a:t>
                      </a:r>
                      <a:r>
                        <a:rPr lang="en-KE" sz="1400" dirty="0">
                          <a:latin typeface="Corbel" panose="020B0503020204020204" pitchFamily="34" charset="0"/>
                        </a:rPr>
                        <a:t>ome directory</a:t>
                      </a:r>
                    </a:p>
                  </a:txBody>
                  <a:tcPr/>
                </a:tc>
                <a:extLst>
                  <a:ext uri="{0D108BD9-81ED-4DB2-BD59-A6C34878D82A}">
                    <a16:rowId xmlns:a16="http://schemas.microsoft.com/office/drawing/2014/main" val="2183291710"/>
                  </a:ext>
                </a:extLst>
              </a:tr>
              <a:tr h="217642">
                <a:tc>
                  <a:txBody>
                    <a:bodyPr/>
                    <a:lstStyle/>
                    <a:p>
                      <a:r>
                        <a:rPr lang="en-KE" sz="1400" dirty="0">
                          <a:latin typeface="Corbel" panose="020B0503020204020204" pitchFamily="34" charset="0"/>
                        </a:rPr>
                        <a:t>OSTYPE</a:t>
                      </a:r>
                    </a:p>
                  </a:txBody>
                  <a:tcPr/>
                </a:tc>
                <a:tc>
                  <a:txBody>
                    <a:bodyPr/>
                    <a:lstStyle/>
                    <a:p>
                      <a:r>
                        <a:rPr lang="en-KE" sz="1400" dirty="0">
                          <a:latin typeface="Corbel" panose="020B0503020204020204" pitchFamily="34" charset="0"/>
                        </a:rPr>
                        <a:t>OS type path</a:t>
                      </a:r>
                    </a:p>
                  </a:txBody>
                  <a:tcPr/>
                </a:tc>
                <a:extLst>
                  <a:ext uri="{0D108BD9-81ED-4DB2-BD59-A6C34878D82A}">
                    <a16:rowId xmlns:a16="http://schemas.microsoft.com/office/drawing/2014/main" val="1390894954"/>
                  </a:ext>
                </a:extLst>
              </a:tr>
              <a:tr h="217642">
                <a:tc>
                  <a:txBody>
                    <a:bodyPr/>
                    <a:lstStyle/>
                    <a:p>
                      <a:r>
                        <a:rPr lang="en-KE" sz="1400" dirty="0">
                          <a:latin typeface="Corbel" panose="020B0503020204020204" pitchFamily="34" charset="0"/>
                        </a:rPr>
                        <a:t>PWD</a:t>
                      </a:r>
                    </a:p>
                  </a:txBody>
                  <a:tcPr/>
                </a:tc>
                <a:tc>
                  <a:txBody>
                    <a:bodyPr/>
                    <a:lstStyle/>
                    <a:p>
                      <a:r>
                        <a:rPr lang="en-KE" sz="1400" dirty="0">
                          <a:latin typeface="Corbel" panose="020B0503020204020204" pitchFamily="34" charset="0"/>
                        </a:rPr>
                        <a:t>Current working directory</a:t>
                      </a:r>
                    </a:p>
                  </a:txBody>
                  <a:tcPr/>
                </a:tc>
                <a:extLst>
                  <a:ext uri="{0D108BD9-81ED-4DB2-BD59-A6C34878D82A}">
                    <a16:rowId xmlns:a16="http://schemas.microsoft.com/office/drawing/2014/main" val="3312436384"/>
                  </a:ext>
                </a:extLst>
              </a:tr>
              <a:tr h="217642">
                <a:tc>
                  <a:txBody>
                    <a:bodyPr/>
                    <a:lstStyle/>
                    <a:p>
                      <a:r>
                        <a:rPr lang="en-KE" sz="1400" dirty="0">
                          <a:latin typeface="Corbel" panose="020B0503020204020204" pitchFamily="34" charset="0"/>
                        </a:rPr>
                        <a:t>PATH</a:t>
                      </a:r>
                    </a:p>
                  </a:txBody>
                  <a:tcPr/>
                </a:tc>
                <a:tc>
                  <a:txBody>
                    <a:bodyPr/>
                    <a:lstStyle/>
                    <a:p>
                      <a:r>
                        <a:rPr lang="en-KE" sz="1400" dirty="0">
                          <a:latin typeface="Corbel" panose="020B0503020204020204" pitchFamily="34" charset="0"/>
                        </a:rPr>
                        <a:t>Path settings</a:t>
                      </a:r>
                    </a:p>
                  </a:txBody>
                  <a:tcPr/>
                </a:tc>
                <a:extLst>
                  <a:ext uri="{0D108BD9-81ED-4DB2-BD59-A6C34878D82A}">
                    <a16:rowId xmlns:a16="http://schemas.microsoft.com/office/drawing/2014/main" val="975094158"/>
                  </a:ext>
                </a:extLst>
              </a:tr>
              <a:tr h="217642">
                <a:tc>
                  <a:txBody>
                    <a:bodyPr/>
                    <a:lstStyle/>
                    <a:p>
                      <a:r>
                        <a:rPr lang="en-KE" sz="1400" dirty="0">
                          <a:latin typeface="Corbel" panose="020B0503020204020204" pitchFamily="34" charset="0"/>
                        </a:rPr>
                        <a:t>SHELL</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785260325"/>
                  </a:ext>
                </a:extLst>
              </a:tr>
              <a:tr h="217642">
                <a:tc>
                  <a:txBody>
                    <a:bodyPr/>
                    <a:lstStyle/>
                    <a:p>
                      <a:r>
                        <a:rPr lang="en-KE" sz="1400" dirty="0">
                          <a:latin typeface="Corbel" panose="020B0503020204020204" pitchFamily="34" charset="0"/>
                        </a:rPr>
                        <a:t>LOGNAME</a:t>
                      </a:r>
                    </a:p>
                  </a:txBody>
                  <a:tcPr/>
                </a:tc>
                <a:tc>
                  <a:txBody>
                    <a:bodyPr/>
                    <a:lstStyle/>
                    <a:p>
                      <a:r>
                        <a:rPr lang="en-KE" sz="1400" dirty="0">
                          <a:latin typeface="Corbel" panose="020B0503020204020204" pitchFamily="34" charset="0"/>
                        </a:rPr>
                        <a:t>Logging name</a:t>
                      </a:r>
                    </a:p>
                  </a:txBody>
                  <a:tcPr/>
                </a:tc>
                <a:extLst>
                  <a:ext uri="{0D108BD9-81ED-4DB2-BD59-A6C34878D82A}">
                    <a16:rowId xmlns:a16="http://schemas.microsoft.com/office/drawing/2014/main" val="616438501"/>
                  </a:ext>
                </a:extLst>
              </a:tr>
              <a:tr h="217642">
                <a:tc>
                  <a:txBody>
                    <a:bodyPr/>
                    <a:lstStyle/>
                    <a:p>
                      <a:r>
                        <a:rPr lang="en-KE" sz="1400" dirty="0">
                          <a:latin typeface="Corbel" panose="020B0503020204020204" pitchFamily="34" charset="0"/>
                        </a:rPr>
                        <a:t>USERNAME</a:t>
                      </a:r>
                    </a:p>
                  </a:txBody>
                  <a:tcPr/>
                </a:tc>
                <a:tc>
                  <a:txBody>
                    <a:bodyPr/>
                    <a:lstStyle/>
                    <a:p>
                      <a:r>
                        <a:rPr lang="en-KE" sz="1400" dirty="0">
                          <a:latin typeface="Corbel" panose="020B0503020204020204" pitchFamily="34" charset="0"/>
                        </a:rPr>
                        <a:t>Username who is currently logged in to the PC</a:t>
                      </a:r>
                    </a:p>
                  </a:txBody>
                  <a:tcPr/>
                </a:tc>
                <a:extLst>
                  <a:ext uri="{0D108BD9-81ED-4DB2-BD59-A6C34878D82A}">
                    <a16:rowId xmlns:a16="http://schemas.microsoft.com/office/drawing/2014/main" val="1815533315"/>
                  </a:ext>
                </a:extLst>
              </a:tr>
              <a:tr h="217642">
                <a:tc>
                  <a:txBody>
                    <a:bodyPr/>
                    <a:lstStyle/>
                    <a:p>
                      <a:r>
                        <a:rPr lang="en-KE" sz="1400" dirty="0">
                          <a:latin typeface="Corbel" panose="020B0503020204020204" pitchFamily="34" charset="0"/>
                        </a:rPr>
                        <a:t>USER</a:t>
                      </a:r>
                    </a:p>
                  </a:txBody>
                  <a:tcPr/>
                </a:tc>
                <a:tc>
                  <a:txBody>
                    <a:bodyPr/>
                    <a:lstStyle/>
                    <a:p>
                      <a:r>
                        <a:rPr lang="en-KE" sz="1400" dirty="0">
                          <a:latin typeface="Corbel" panose="020B0503020204020204" pitchFamily="34" charset="0"/>
                        </a:rPr>
                        <a:t>User of the PC</a:t>
                      </a:r>
                    </a:p>
                  </a:txBody>
                  <a:tcPr/>
                </a:tc>
                <a:extLst>
                  <a:ext uri="{0D108BD9-81ED-4DB2-BD59-A6C34878D82A}">
                    <a16:rowId xmlns:a16="http://schemas.microsoft.com/office/drawing/2014/main" val="3855310339"/>
                  </a:ext>
                </a:extLst>
              </a:tr>
            </a:tbl>
          </a:graphicData>
        </a:graphic>
      </p:graphicFrame>
    </p:spTree>
    <p:extLst>
      <p:ext uri="{BB962C8B-B14F-4D97-AF65-F5344CB8AC3E}">
        <p14:creationId xmlns:p14="http://schemas.microsoft.com/office/powerpoint/2010/main" val="30502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3539430"/>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Corbel" panose="020B0503020204020204" pitchFamily="34" charset="0"/>
              </a:rPr>
              <a:t>User-defined variables: </a:t>
            </a:r>
            <a:r>
              <a:rPr lang="en-US" sz="1600" dirty="0"/>
              <a:t>Created and maintained by user. This type of variable defined in </a:t>
            </a:r>
            <a:r>
              <a:rPr lang="en-US" sz="1600" b="1" dirty="0"/>
              <a:t>lowercase letters</a:t>
            </a:r>
            <a:r>
              <a:rPr lang="en-US" sz="1600" dirty="0"/>
              <a:t>.</a:t>
            </a: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r>
              <a:rPr lang="en-US" sz="1600" b="1" dirty="0">
                <a:effectLst/>
                <a:latin typeface="Monaco" pitchFamily="2" charset="77"/>
              </a:rPr>
              <a:t>#!/bin/bash</a:t>
            </a:r>
          </a:p>
          <a:p>
            <a:pPr lvl="1"/>
            <a:br>
              <a:rPr lang="en-US" sz="1600" b="1" dirty="0">
                <a:effectLst/>
                <a:latin typeface="Monaco" pitchFamily="2" charset="77"/>
              </a:rPr>
            </a:br>
            <a:endParaRPr lang="en-US" sz="1600" b="1" dirty="0">
              <a:effectLst/>
              <a:latin typeface="Monaco" pitchFamily="2" charset="77"/>
            </a:endParaRPr>
          </a:p>
          <a:p>
            <a:pPr lvl="1"/>
            <a:r>
              <a:rPr lang="en-US" sz="1600" b="1" dirty="0">
                <a:effectLst/>
                <a:latin typeface="Monaco" pitchFamily="2" charset="77"/>
              </a:rPr>
              <a:t>#</a:t>
            </a:r>
          </a:p>
          <a:p>
            <a:pPr lvl="1"/>
            <a:r>
              <a:rPr lang="en-US" sz="1600" b="1" dirty="0">
                <a:effectLst/>
                <a:latin typeface="Monaco" pitchFamily="2" charset="77"/>
              </a:rPr>
              <a:t># Script to test MY knowledge about variables!</a:t>
            </a:r>
          </a:p>
          <a:p>
            <a:pPr lvl="1"/>
            <a:r>
              <a:rPr lang="en-US" sz="1600" b="1" dirty="0">
                <a:effectLst/>
                <a:latin typeface="Monaco" pitchFamily="2" charset="77"/>
              </a:rPr>
              <a:t>#</a:t>
            </a:r>
          </a:p>
          <a:p>
            <a:pPr lvl="1"/>
            <a:r>
              <a:rPr lang="en-US" sz="1600" b="1" dirty="0" err="1">
                <a:effectLst/>
                <a:latin typeface="Monaco" pitchFamily="2" charset="77"/>
              </a:rPr>
              <a:t>myname</a:t>
            </a:r>
            <a:r>
              <a:rPr lang="en-US" sz="1600" b="1" dirty="0">
                <a:effectLst/>
                <a:latin typeface="Monaco" pitchFamily="2" charset="77"/>
              </a:rPr>
              <a:t>=</a:t>
            </a:r>
            <a:r>
              <a:rPr lang="en-US" sz="1600" b="1" dirty="0" err="1">
                <a:effectLst/>
                <a:latin typeface="Monaco" pitchFamily="2" charset="77"/>
              </a:rPr>
              <a:t>jjuma</a:t>
            </a:r>
            <a:endParaRPr lang="en-US" sz="1600" b="1" dirty="0">
              <a:effectLst/>
              <a:latin typeface="Monaco" pitchFamily="2" charset="77"/>
            </a:endParaRPr>
          </a:p>
          <a:p>
            <a:pPr lvl="1"/>
            <a:r>
              <a:rPr lang="en-US" sz="1600" b="1" dirty="0" err="1">
                <a:effectLst/>
                <a:latin typeface="Monaco" pitchFamily="2" charset="77"/>
              </a:rPr>
              <a:t>myos</a:t>
            </a:r>
            <a:r>
              <a:rPr lang="en-US" sz="1600" b="1" dirty="0">
                <a:effectLst/>
                <a:latin typeface="Monaco" pitchFamily="2" charset="77"/>
              </a:rPr>
              <a:t>=</a:t>
            </a:r>
            <a:r>
              <a:rPr lang="en-US" sz="1600" b="1" dirty="0" err="1">
                <a:effectLst/>
                <a:latin typeface="Monaco" pitchFamily="2" charset="77"/>
              </a:rPr>
              <a:t>TroubleOS</a:t>
            </a:r>
            <a:endParaRPr lang="en-US" sz="1600" b="1" dirty="0">
              <a:effectLst/>
              <a:latin typeface="Monaco" pitchFamily="2" charset="77"/>
            </a:endParaRPr>
          </a:p>
          <a:p>
            <a:pPr lvl="1"/>
            <a:r>
              <a:rPr lang="en-US" sz="1600" b="1" dirty="0" err="1">
                <a:effectLst/>
                <a:latin typeface="Monaco" pitchFamily="2" charset="77"/>
              </a:rPr>
              <a:t>myno</a:t>
            </a:r>
            <a:r>
              <a:rPr lang="en-US" sz="1600" b="1" dirty="0">
                <a:effectLst/>
                <a:latin typeface="Monaco" pitchFamily="2" charset="77"/>
              </a:rPr>
              <a:t>=5</a:t>
            </a:r>
          </a:p>
          <a:p>
            <a:pPr lvl="1"/>
            <a:r>
              <a:rPr lang="en-US" sz="1600" b="1" dirty="0">
                <a:effectLst/>
                <a:latin typeface="Monaco" pitchFamily="2" charset="77"/>
              </a:rPr>
              <a:t>echo "My name is $</a:t>
            </a:r>
            <a:r>
              <a:rPr lang="en-US" sz="1600" b="1" dirty="0" err="1">
                <a:effectLst/>
                <a:latin typeface="Monaco" pitchFamily="2" charset="77"/>
              </a:rPr>
              <a:t>myname</a:t>
            </a:r>
            <a:r>
              <a:rPr lang="en-US" sz="1600" b="1" dirty="0">
                <a:effectLst/>
                <a:latin typeface="Monaco" pitchFamily="2" charset="77"/>
              </a:rPr>
              <a:t>"</a:t>
            </a:r>
          </a:p>
          <a:p>
            <a:pPr lvl="1"/>
            <a:r>
              <a:rPr lang="en-US" sz="1600" b="1" dirty="0">
                <a:effectLst/>
                <a:latin typeface="Monaco" pitchFamily="2" charset="77"/>
              </a:rPr>
              <a:t>echo "My </a:t>
            </a:r>
            <a:r>
              <a:rPr lang="en-US" sz="1600" b="1" dirty="0" err="1">
                <a:effectLst/>
                <a:latin typeface="Monaco" pitchFamily="2" charset="77"/>
              </a:rPr>
              <a:t>os</a:t>
            </a:r>
            <a:r>
              <a:rPr lang="en-US" sz="1600" b="1" dirty="0">
                <a:effectLst/>
                <a:latin typeface="Monaco" pitchFamily="2" charset="77"/>
              </a:rPr>
              <a:t> is $</a:t>
            </a:r>
            <a:r>
              <a:rPr lang="en-US" sz="1600" b="1" dirty="0" err="1">
                <a:effectLst/>
                <a:latin typeface="Monaco" pitchFamily="2" charset="77"/>
              </a:rPr>
              <a:t>myos</a:t>
            </a:r>
            <a:r>
              <a:rPr lang="en-US" sz="1600" b="1" dirty="0">
                <a:effectLst/>
                <a:latin typeface="Monaco" pitchFamily="2" charset="77"/>
              </a:rPr>
              <a:t>"</a:t>
            </a:r>
          </a:p>
          <a:p>
            <a:pPr lvl="1"/>
            <a:r>
              <a:rPr lang="en-US" sz="1600" b="1" dirty="0">
                <a:effectLst/>
                <a:latin typeface="Monaco" pitchFamily="2" charset="77"/>
              </a:rPr>
              <a:t>echo "My number is $</a:t>
            </a:r>
            <a:r>
              <a:rPr lang="en-US" sz="1600" b="1" dirty="0" err="1">
                <a:effectLst/>
                <a:latin typeface="Monaco" pitchFamily="2" charset="77"/>
              </a:rPr>
              <a:t>myno</a:t>
            </a:r>
            <a:r>
              <a:rPr lang="en-US" sz="1600" b="1" dirty="0">
                <a:effectLst/>
                <a:latin typeface="Monaco" pitchFamily="2" charset="77"/>
              </a:rPr>
              <a:t>, can you see this number ?"</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32901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11591</TotalTime>
  <Words>2509</Words>
  <Application>Microsoft Macintosh PowerPoint</Application>
  <PresentationFormat>Widescreen</PresentationFormat>
  <Paragraphs>412</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Andale Mono</vt:lpstr>
      <vt:lpstr>Arial</vt:lpstr>
      <vt:lpstr>Calibri</vt:lpstr>
      <vt:lpstr>Calibri Light</vt:lpstr>
      <vt:lpstr>Century Gothic</vt:lpstr>
      <vt:lpstr>Corbel</vt:lpstr>
      <vt:lpstr>Courier New</vt:lpstr>
      <vt:lpstr>Lucida Console</vt:lpstr>
      <vt:lpstr>Monaco</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 John (ILRI)</dc:creator>
  <cp:lastModifiedBy>Juma, John (ILRI)</cp:lastModifiedBy>
  <cp:revision>37</cp:revision>
  <dcterms:created xsi:type="dcterms:W3CDTF">2023-02-09T10:46:57Z</dcterms:created>
  <dcterms:modified xsi:type="dcterms:W3CDTF">2023-03-14T19:47:26Z</dcterms:modified>
</cp:coreProperties>
</file>