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90" r:id="rId3"/>
    <p:sldId id="32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48"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7155"/>
  </p:normalViewPr>
  <p:slideViewPr>
    <p:cSldViewPr snapToGrid="0">
      <p:cViewPr varScale="1">
        <p:scale>
          <a:sx n="128" d="100"/>
          <a:sy n="128"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79FCF-2BA4-3C40-987B-A8D1C1E50586}" type="datetimeFigureOut">
              <a:rPr lang="en-KE" smtClean="0"/>
              <a:t>09/03/2023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3305-690C-2C4E-BF08-231E6FBBD1EC}" type="slidenum">
              <a:rPr lang="en-KE" smtClean="0"/>
              <a:t>‹#›</a:t>
            </a:fld>
            <a:endParaRPr lang="en-KE"/>
          </a:p>
        </p:txBody>
      </p:sp>
    </p:spTree>
    <p:extLst>
      <p:ext uri="{BB962C8B-B14F-4D97-AF65-F5344CB8AC3E}">
        <p14:creationId xmlns:p14="http://schemas.microsoft.com/office/powerpoint/2010/main" val="29519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2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243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58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138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2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8792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725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3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77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97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13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2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56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58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49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1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9E2-511A-9142-201D-C91D929C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121D8F2-2FA1-08B2-FDB4-644E5CAE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86691E-485E-5EE1-3C3A-FB42D7C669A5}"/>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6588DEBD-F00B-944F-61B8-976FD6792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4CBFC0-6A0B-E411-8A30-B21A66D6F15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01378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8A63-C657-C5D6-60DF-AB6141CBF78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DF0A19-ECA0-114C-E943-59226BF2A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F79129-815D-9E4C-FEBA-09906D2EACF7}"/>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9A502639-2B91-93FA-247C-FD873B384C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918F8C0-504E-9AAC-BC8A-702CC54D232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65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92E6-047A-A987-6FDE-C80239ED1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36A2E11-A27F-9B02-AB12-3728756FE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DA6308B-D36E-B71F-9F54-381194E500BA}"/>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E4A3E088-ECFE-2AC8-CCAF-F694E9271E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44216B-ED02-1571-0B89-0D2B400E87C8}"/>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8777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tandard no images">
  <p:cSld name="CONTENT Standard no images">
    <p:spTree>
      <p:nvGrpSpPr>
        <p:cNvPr id="1" name="Shape 24"/>
        <p:cNvGrpSpPr/>
        <p:nvPr/>
      </p:nvGrpSpPr>
      <p:grpSpPr>
        <a:xfrm>
          <a:off x="0" y="0"/>
          <a:ext cx="0" cy="0"/>
          <a:chOff x="0" y="0"/>
          <a:chExt cx="0" cy="0"/>
        </a:xfrm>
      </p:grpSpPr>
      <p:sp>
        <p:nvSpPr>
          <p:cNvPr id="25" name="Google Shape;25;p13"/>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26" name="Google Shape;26;p13"/>
          <p:cNvGrpSpPr/>
          <p:nvPr/>
        </p:nvGrpSpPr>
        <p:grpSpPr>
          <a:xfrm>
            <a:off x="0" y="6813550"/>
            <a:ext cx="12192000" cy="50800"/>
            <a:chOff x="0" y="6813551"/>
            <a:chExt cx="12192000" cy="50800"/>
          </a:xfrm>
        </p:grpSpPr>
        <p:sp>
          <p:nvSpPr>
            <p:cNvPr id="27" name="Google Shape;27;p13"/>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4" name="Google Shape;34;p13"/>
          <p:cNvPicPr preferRelativeResize="0"/>
          <p:nvPr/>
        </p:nvPicPr>
        <p:blipFill rotWithShape="1">
          <a:blip r:embed="rId2">
            <a:alphaModFix/>
          </a:blip>
          <a:srcRect/>
          <a:stretch/>
        </p:blipFill>
        <p:spPr>
          <a:xfrm>
            <a:off x="10793413" y="6105525"/>
            <a:ext cx="1160462" cy="539750"/>
          </a:xfrm>
          <a:prstGeom prst="rect">
            <a:avLst/>
          </a:prstGeom>
          <a:noFill/>
          <a:ln>
            <a:noFill/>
          </a:ln>
        </p:spPr>
      </p:pic>
      <p:pic>
        <p:nvPicPr>
          <p:cNvPr id="35" name="Google Shape;35;p13"/>
          <p:cNvPicPr preferRelativeResize="0"/>
          <p:nvPr/>
        </p:nvPicPr>
        <p:blipFill rotWithShape="1">
          <a:blip r:embed="rId3">
            <a:alphaModFix/>
          </a:blip>
          <a:srcRect/>
          <a:stretch/>
        </p:blipFill>
        <p:spPr>
          <a:xfrm>
            <a:off x="609600" y="1116013"/>
            <a:ext cx="1460500" cy="46037"/>
          </a:xfrm>
          <a:prstGeom prst="rect">
            <a:avLst/>
          </a:prstGeom>
          <a:noFill/>
          <a:ln>
            <a:noFill/>
          </a:ln>
        </p:spPr>
      </p:pic>
      <p:sp>
        <p:nvSpPr>
          <p:cNvPr id="36" name="Google Shape;36;p13"/>
          <p:cNvSpPr txBox="1">
            <a:spLocks noGrp="1"/>
          </p:cNvSpPr>
          <p:nvPr>
            <p:ph type="title"/>
          </p:nvPr>
        </p:nvSpPr>
        <p:spPr>
          <a:xfrm>
            <a:off x="599965" y="427831"/>
            <a:ext cx="10972800" cy="6779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68262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body" idx="1"/>
          </p:nvPr>
        </p:nvSpPr>
        <p:spPr>
          <a:xfrm>
            <a:off x="609600" y="1601969"/>
            <a:ext cx="10972800" cy="457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Calibri"/>
                <a:ea typeface="Calibri"/>
                <a:cs typeface="Calibri"/>
                <a:sym typeface="Calibri"/>
              </a:defRPr>
            </a:lvl1pPr>
            <a:lvl2pPr marL="914400" marR="0" lvl="1" indent="-393700" algn="l" rtl="0">
              <a:lnSpc>
                <a:spcPct val="100000"/>
              </a:lnSpc>
              <a:spcBef>
                <a:spcPts val="0"/>
              </a:spcBef>
              <a:spcAft>
                <a:spcPts val="0"/>
              </a:spcAft>
              <a:buClr>
                <a:srgbClr val="682622"/>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100000"/>
              </a:lnSpc>
              <a:spcBef>
                <a:spcPts val="0"/>
              </a:spcBef>
              <a:spcAft>
                <a:spcPts val="0"/>
              </a:spcAft>
              <a:buClr>
                <a:srgbClr val="682622"/>
              </a:buClr>
              <a:buSzPts val="2200"/>
              <a:buFont typeface="Courier New"/>
              <a:buChar char="o"/>
              <a:defRPr sz="22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281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FORM with color line at bottom">
  <p:cSld name="FREEFORM with color line at bottom">
    <p:spTree>
      <p:nvGrpSpPr>
        <p:cNvPr id="1" name="Shape 38"/>
        <p:cNvGrpSpPr/>
        <p:nvPr/>
      </p:nvGrpSpPr>
      <p:grpSpPr>
        <a:xfrm>
          <a:off x="0" y="0"/>
          <a:ext cx="0" cy="0"/>
          <a:chOff x="0" y="0"/>
          <a:chExt cx="0" cy="0"/>
        </a:xfrm>
      </p:grpSpPr>
      <p:sp>
        <p:nvSpPr>
          <p:cNvPr id="39" name="Google Shape;39;p14"/>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40" name="Google Shape;40;p14"/>
          <p:cNvGrpSpPr/>
          <p:nvPr/>
        </p:nvGrpSpPr>
        <p:grpSpPr>
          <a:xfrm>
            <a:off x="0" y="6813550"/>
            <a:ext cx="12192000" cy="50800"/>
            <a:chOff x="0" y="6813551"/>
            <a:chExt cx="12192000" cy="50800"/>
          </a:xfrm>
        </p:grpSpPr>
        <p:sp>
          <p:nvSpPr>
            <p:cNvPr id="41" name="Google Shape;41;p14"/>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4"/>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4"/>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4"/>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14"/>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48" name="Google Shape;48;p14"/>
          <p:cNvPicPr preferRelativeResize="0"/>
          <p:nvPr/>
        </p:nvPicPr>
        <p:blipFill rotWithShape="1">
          <a:blip r:embed="rId2">
            <a:alphaModFix/>
          </a:blip>
          <a:srcRect/>
          <a:stretch/>
        </p:blipFill>
        <p:spPr>
          <a:xfrm>
            <a:off x="10793413" y="6105525"/>
            <a:ext cx="1160462" cy="539750"/>
          </a:xfrm>
          <a:prstGeom prst="rect">
            <a:avLst/>
          </a:prstGeom>
          <a:noFill/>
          <a:ln>
            <a:noFill/>
          </a:ln>
        </p:spPr>
      </p:pic>
    </p:spTree>
    <p:extLst>
      <p:ext uri="{BB962C8B-B14F-4D97-AF65-F5344CB8AC3E}">
        <p14:creationId xmlns:p14="http://schemas.microsoft.com/office/powerpoint/2010/main" val="21825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698-5EFF-BA4F-CE5D-842FA24BEF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AF5007-E7C5-FB07-7930-43AC29089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9F63343-D79F-A173-2EE2-8DA81AD7D8F1}"/>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A1648880-843A-C458-455E-F122012CCA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8068C72-022E-EDDB-11F1-424D922289FC}"/>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6146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2B28-114A-FDC1-D6CD-15A8D44DB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26B7D4F-799A-53B1-3F64-79C35C59C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669D-24A2-30B0-1099-520767A2D143}"/>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E7F06E26-D5AF-744F-E6D7-27C9022D35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65802-B205-CA86-A03E-CFB357ABEDBD}"/>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44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537-5517-8D7D-DB77-A404BCF5DE4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EEA3B84-C4D3-1A2A-7D89-AA4C1B10A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8566B8E-5B12-5162-4D31-D5AB77C6A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AC75376-7509-B8FD-2D15-24F2C40380A2}"/>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6" name="Footer Placeholder 5">
            <a:extLst>
              <a:ext uri="{FF2B5EF4-FFF2-40B4-BE49-F238E27FC236}">
                <a16:creationId xmlns:a16="http://schemas.microsoft.com/office/drawing/2014/main" id="{A564E452-8C45-9AC2-B040-3E754400CA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794DAE5-653A-36DF-C5FC-354D858902B0}"/>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201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9AC-120A-0C8B-7C79-A02E64D586F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F31BD2-1002-34C4-C756-F1625C3C3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2FA4-EB1A-18EC-FB6A-4D3A550C0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748584E-221A-39FF-B1E8-A7AA37FB5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A5E78-5EA9-67F1-6CFA-115F556A0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563FBB-BF9C-B045-3425-DC2BC694CA05}"/>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8" name="Footer Placeholder 7">
            <a:extLst>
              <a:ext uri="{FF2B5EF4-FFF2-40B4-BE49-F238E27FC236}">
                <a16:creationId xmlns:a16="http://schemas.microsoft.com/office/drawing/2014/main" id="{B5CDF74F-929B-4A23-4230-1BC2552FF19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CF202AA-8DB0-3290-DEF5-E348083DDC9F}"/>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86757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DC-B5F6-C043-70A6-EE96DC7C037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8E67607-2572-D126-7429-BE4BE7D02348}"/>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4" name="Footer Placeholder 3">
            <a:extLst>
              <a:ext uri="{FF2B5EF4-FFF2-40B4-BE49-F238E27FC236}">
                <a16:creationId xmlns:a16="http://schemas.microsoft.com/office/drawing/2014/main" id="{8221B84D-3BC9-E73A-83A1-82B277C90CC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1E4862A-A8AB-978D-084F-872F33F27253}"/>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5119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FFF3C-2B6C-FE8B-05A2-01FED436000D}"/>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3" name="Footer Placeholder 2">
            <a:extLst>
              <a:ext uri="{FF2B5EF4-FFF2-40B4-BE49-F238E27FC236}">
                <a16:creationId xmlns:a16="http://schemas.microsoft.com/office/drawing/2014/main" id="{D6239F50-F023-E33B-D85A-4BC3DE3E02A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72C050D-D578-6EC0-5C92-26B22E3999B9}"/>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138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654-97B6-1F2F-8930-E3882C71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D03A812-DD1D-70CB-310A-B321BF253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C7FCD3B-A6EA-A5C2-617B-55384C82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B8A4-69F1-CB24-C7CF-989DA5EDAA71}"/>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6" name="Footer Placeholder 5">
            <a:extLst>
              <a:ext uri="{FF2B5EF4-FFF2-40B4-BE49-F238E27FC236}">
                <a16:creationId xmlns:a16="http://schemas.microsoft.com/office/drawing/2014/main" id="{E7E02B0C-AC74-F6B0-A199-A65128BCD8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EE18754-A637-B287-321F-31FB1DBB35C1}"/>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1488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098-478B-DD08-65DB-26018B3E0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E27C0A1-55E5-0395-197D-40D11901A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9FA4B8-AF87-1B82-AA23-1231CD5E0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B1DF-DBD4-523C-D1C5-BB6BA1B8CC3A}"/>
              </a:ext>
            </a:extLst>
          </p:cNvPr>
          <p:cNvSpPr>
            <a:spLocks noGrp="1"/>
          </p:cNvSpPr>
          <p:nvPr>
            <p:ph type="dt" sz="half" idx="10"/>
          </p:nvPr>
        </p:nvSpPr>
        <p:spPr/>
        <p:txBody>
          <a:bodyPr/>
          <a:lstStyle/>
          <a:p>
            <a:fld id="{2F98F39E-BC50-A94F-ACE7-DBF269962428}" type="datetimeFigureOut">
              <a:rPr lang="en-KE" smtClean="0"/>
              <a:t>09/03/2023</a:t>
            </a:fld>
            <a:endParaRPr lang="en-KE"/>
          </a:p>
        </p:txBody>
      </p:sp>
      <p:sp>
        <p:nvSpPr>
          <p:cNvPr id="6" name="Footer Placeholder 5">
            <a:extLst>
              <a:ext uri="{FF2B5EF4-FFF2-40B4-BE49-F238E27FC236}">
                <a16:creationId xmlns:a16="http://schemas.microsoft.com/office/drawing/2014/main" id="{E27438DA-3410-287B-15E8-A754993D7F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03B65C-F1DC-CA60-4ED9-5885180658EB}"/>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9310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6FE7-D8CC-F8B2-415F-ED6BD8DE4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6EFE004-F500-B4AD-82E7-7CF8023B5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7FB2221-C786-3D8A-BDF5-71C8B082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F39E-BC50-A94F-ACE7-DBF269962428}" type="datetimeFigureOut">
              <a:rPr lang="en-KE" smtClean="0"/>
              <a:t>09/03/2023</a:t>
            </a:fld>
            <a:endParaRPr lang="en-KE"/>
          </a:p>
        </p:txBody>
      </p:sp>
      <p:sp>
        <p:nvSpPr>
          <p:cNvPr id="5" name="Footer Placeholder 4">
            <a:extLst>
              <a:ext uri="{FF2B5EF4-FFF2-40B4-BE49-F238E27FC236}">
                <a16:creationId xmlns:a16="http://schemas.microsoft.com/office/drawing/2014/main" id="{55BCF78E-ECC3-7FF1-22A0-3A5498C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B8ED346-67DA-812B-8A55-2327DC0C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E91B-1443-CF40-AE70-E4DCFD448497}" type="slidenum">
              <a:rPr lang="en-KE" smtClean="0"/>
              <a:t>‹#›</a:t>
            </a:fld>
            <a:endParaRPr lang="en-KE"/>
          </a:p>
        </p:txBody>
      </p:sp>
    </p:spTree>
    <p:extLst>
      <p:ext uri="{BB962C8B-B14F-4D97-AF65-F5344CB8AC3E}">
        <p14:creationId xmlns:p14="http://schemas.microsoft.com/office/powerpoint/2010/main" val="24287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juma@cgiar.or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conda.io/projects/conda/en/latest/user-guide/concepts/environment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B87BFE-C1A7-0242-B6F3-E4B4A4C576CC}"/>
              </a:ext>
            </a:extLst>
          </p:cNvPr>
          <p:cNvPicPr>
            <a:picLocks noChangeAspect="1"/>
          </p:cNvPicPr>
          <p:nvPr/>
        </p:nvPicPr>
        <p:blipFill>
          <a:blip r:embed="rId2"/>
          <a:stretch>
            <a:fillRect/>
          </a:stretch>
        </p:blipFill>
        <p:spPr>
          <a:xfrm>
            <a:off x="5954568" y="5666730"/>
            <a:ext cx="1905000" cy="744862"/>
          </a:xfrm>
          <a:prstGeom prst="rect">
            <a:avLst/>
          </a:prstGeom>
        </p:spPr>
      </p:pic>
      <p:pic>
        <p:nvPicPr>
          <p:cNvPr id="6" name="Picture 3" descr="A picture containing logo&#10;&#10;Description automatically generated">
            <a:extLst>
              <a:ext uri="{FF2B5EF4-FFF2-40B4-BE49-F238E27FC236}">
                <a16:creationId xmlns:a16="http://schemas.microsoft.com/office/drawing/2014/main" id="{8C517A20-507F-304D-95C3-83FF78FE65F9}"/>
              </a:ext>
            </a:extLst>
          </p:cNvPr>
          <p:cNvPicPr>
            <a:picLocks noChangeAspect="1"/>
          </p:cNvPicPr>
          <p:nvPr/>
        </p:nvPicPr>
        <p:blipFill>
          <a:blip r:embed="rId3"/>
          <a:stretch>
            <a:fillRect/>
          </a:stretch>
        </p:blipFill>
        <p:spPr>
          <a:xfrm>
            <a:off x="3224906" y="5623710"/>
            <a:ext cx="2111023" cy="858588"/>
          </a:xfrm>
          <a:prstGeom prst="rect">
            <a:avLst/>
          </a:prstGeom>
        </p:spPr>
      </p:pic>
      <p:pic>
        <p:nvPicPr>
          <p:cNvPr id="7" name="Picture 6" descr="Logo, company name&#10;&#10;Description automatically generated with medium confidence">
            <a:extLst>
              <a:ext uri="{FF2B5EF4-FFF2-40B4-BE49-F238E27FC236}">
                <a16:creationId xmlns:a16="http://schemas.microsoft.com/office/drawing/2014/main" id="{F365CF14-0FC5-374B-930E-7AF1A3D6EB32}"/>
              </a:ext>
            </a:extLst>
          </p:cNvPr>
          <p:cNvPicPr>
            <a:picLocks noChangeAspect="1"/>
          </p:cNvPicPr>
          <p:nvPr/>
        </p:nvPicPr>
        <p:blipFill>
          <a:blip r:embed="rId4"/>
          <a:stretch>
            <a:fillRect/>
          </a:stretch>
        </p:blipFill>
        <p:spPr>
          <a:xfrm>
            <a:off x="738394" y="5606100"/>
            <a:ext cx="1946933" cy="913376"/>
          </a:xfrm>
          <a:prstGeom prst="rect">
            <a:avLst/>
          </a:prstGeom>
        </p:spPr>
      </p:pic>
      <p:sp>
        <p:nvSpPr>
          <p:cNvPr id="10" name="Rectangle 9">
            <a:extLst>
              <a:ext uri="{FF2B5EF4-FFF2-40B4-BE49-F238E27FC236}">
                <a16:creationId xmlns:a16="http://schemas.microsoft.com/office/drawing/2014/main" id="{EEA2547B-CB15-A745-B00F-4CC2F4381E14}"/>
              </a:ext>
            </a:extLst>
          </p:cNvPr>
          <p:cNvSpPr/>
          <p:nvPr/>
        </p:nvSpPr>
        <p:spPr>
          <a:xfrm>
            <a:off x="361745" y="2938690"/>
            <a:ext cx="9184722" cy="1900841"/>
          </a:xfrm>
          <a:prstGeom prst="rect">
            <a:avLst/>
          </a:prstGeom>
        </p:spPr>
        <p:txBody>
          <a:bodyPr wrap="square">
            <a:spAutoFit/>
          </a:bodyPr>
          <a:lstStyle/>
          <a:p>
            <a:pPr marL="457200">
              <a:lnSpc>
                <a:spcPct val="150000"/>
              </a:lnSpc>
            </a:pPr>
            <a:r>
              <a:rPr lang="en-KE" sz="1600" dirty="0">
                <a:effectLst/>
                <a:latin typeface="Corbel" panose="020B0503020204020204" pitchFamily="34" charset="0"/>
                <a:ea typeface="Times New Roman" panose="02020603050405020304" pitchFamily="18" charset="0"/>
              </a:rPr>
              <a:t>John A. Juma</a:t>
            </a:r>
          </a:p>
          <a:p>
            <a:pPr marL="457200">
              <a:lnSpc>
                <a:spcPct val="150000"/>
              </a:lnSpc>
            </a:pPr>
            <a:r>
              <a:rPr lang="en-KE" sz="1600" dirty="0">
                <a:effectLst/>
                <a:latin typeface="Corbel" panose="020B0503020204020204" pitchFamily="34" charset="0"/>
                <a:ea typeface="Times New Roman" panose="02020603050405020304" pitchFamily="18" charset="0"/>
              </a:rPr>
              <a:t>Animal and Human Health</a:t>
            </a:r>
          </a:p>
          <a:p>
            <a:pPr marL="457200">
              <a:lnSpc>
                <a:spcPct val="150000"/>
              </a:lnSpc>
            </a:pPr>
            <a:r>
              <a:rPr lang="en-KE" sz="1600" dirty="0">
                <a:effectLst/>
                <a:latin typeface="Corbel" panose="020B0503020204020204" pitchFamily="34" charset="0"/>
                <a:ea typeface="Times New Roman" panose="02020603050405020304" pitchFamily="18" charset="0"/>
              </a:rPr>
              <a:t>International Livestock Research Institute (ILRI)</a:t>
            </a:r>
          </a:p>
          <a:p>
            <a:pPr marL="457200">
              <a:lnSpc>
                <a:spcPct val="150000"/>
              </a:lnSpc>
            </a:pPr>
            <a:r>
              <a:rPr lang="en-KE" sz="1600" dirty="0">
                <a:latin typeface="Corbel" panose="020B0503020204020204" pitchFamily="34" charset="0"/>
                <a:ea typeface="Times New Roman" panose="02020603050405020304" pitchFamily="18" charset="0"/>
              </a:rPr>
              <a:t>March, 2023</a:t>
            </a:r>
          </a:p>
          <a:p>
            <a:pPr marL="457200">
              <a:lnSpc>
                <a:spcPct val="150000"/>
              </a:lnSpc>
            </a:pPr>
            <a:r>
              <a:rPr lang="en-KE" sz="1600" dirty="0">
                <a:effectLst/>
                <a:latin typeface="Corbel" panose="020B0503020204020204" pitchFamily="34" charset="0"/>
                <a:ea typeface="Times New Roman" panose="02020603050405020304" pitchFamily="18" charset="0"/>
                <a:hlinkClick r:id="rId5"/>
              </a:rPr>
              <a:t>j.juma@cgiar.org</a:t>
            </a:r>
            <a:endParaRPr lang="en-KE" sz="1600" dirty="0">
              <a:effectLst/>
              <a:latin typeface="Corbel" panose="020B0503020204020204" pitchFamily="34" charset="0"/>
              <a:ea typeface="Times New Roman" panose="02020603050405020304" pitchFamily="18" charset="0"/>
            </a:endParaRPr>
          </a:p>
        </p:txBody>
      </p:sp>
      <p:pic>
        <p:nvPicPr>
          <p:cNvPr id="11" name="Picture 272">
            <a:extLst>
              <a:ext uri="{FF2B5EF4-FFF2-40B4-BE49-F238E27FC236}">
                <a16:creationId xmlns:a16="http://schemas.microsoft.com/office/drawing/2014/main" id="{E4EE32DE-709D-124F-BB51-669592246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94" y="1300179"/>
            <a:ext cx="431958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B663C7D2-3B03-1F42-8DF2-6C6EF884B6B1}"/>
              </a:ext>
            </a:extLst>
          </p:cNvPr>
          <p:cNvSpPr txBox="1"/>
          <p:nvPr/>
        </p:nvSpPr>
        <p:spPr>
          <a:xfrm>
            <a:off x="576349" y="364086"/>
            <a:ext cx="11365050" cy="707886"/>
          </a:xfrm>
          <a:prstGeom prst="rect">
            <a:avLst/>
          </a:prstGeom>
          <a:noFill/>
        </p:spPr>
        <p:txBody>
          <a:bodyPr wrap="square" rtlCol="0">
            <a:spAutoFit/>
          </a:bodyPr>
          <a:lstStyle/>
          <a:p>
            <a:r>
              <a:rPr lang="en-US" sz="4000" dirty="0">
                <a:solidFill>
                  <a:srgbClr val="712C3D"/>
                </a:solidFill>
                <a:latin typeface="Century Gothic" panose="020B0502020202020204" pitchFamily="34" charset="0"/>
              </a:rPr>
              <a:t>Introduction to containers - </a:t>
            </a:r>
            <a:r>
              <a:rPr lang="en-US" sz="4000" dirty="0" err="1">
                <a:solidFill>
                  <a:srgbClr val="712C3D"/>
                </a:solidFill>
                <a:latin typeface="Century Gothic" panose="020B0502020202020204" pitchFamily="34" charset="0"/>
              </a:rPr>
              <a:t>Conda</a:t>
            </a:r>
            <a:endParaRPr lang="en-KE" sz="4000" dirty="0">
              <a:solidFill>
                <a:srgbClr val="712C3D"/>
              </a:solidFill>
              <a:latin typeface="Century Gothic" panose="020B0502020202020204" pitchFamily="34" charset="0"/>
            </a:endParaRPr>
          </a:p>
        </p:txBody>
      </p:sp>
      <p:pic>
        <p:nvPicPr>
          <p:cNvPr id="8" name="Picture 7" descr="Logo&#10;&#10;Description automatically generated">
            <a:extLst>
              <a:ext uri="{FF2B5EF4-FFF2-40B4-BE49-F238E27FC236}">
                <a16:creationId xmlns:a16="http://schemas.microsoft.com/office/drawing/2014/main" id="{AC7E86B2-FE4E-7BF2-F801-FD43C1F1510F}"/>
              </a:ext>
            </a:extLst>
          </p:cNvPr>
          <p:cNvPicPr>
            <a:picLocks noChangeAspect="1"/>
          </p:cNvPicPr>
          <p:nvPr/>
        </p:nvPicPr>
        <p:blipFill>
          <a:blip r:embed="rId7"/>
          <a:stretch>
            <a:fillRect/>
          </a:stretch>
        </p:blipFill>
        <p:spPr>
          <a:xfrm>
            <a:off x="8249166" y="5782836"/>
            <a:ext cx="1905000" cy="698500"/>
          </a:xfrm>
          <a:prstGeom prst="rect">
            <a:avLst/>
          </a:prstGeom>
        </p:spPr>
      </p:pic>
      <p:pic>
        <p:nvPicPr>
          <p:cNvPr id="14" name="Picture 13">
            <a:extLst>
              <a:ext uri="{FF2B5EF4-FFF2-40B4-BE49-F238E27FC236}">
                <a16:creationId xmlns:a16="http://schemas.microsoft.com/office/drawing/2014/main" id="{5D05F7C2-3C0C-49F4-FE49-37E51E2AFBA4}"/>
              </a:ext>
            </a:extLst>
          </p:cNvPr>
          <p:cNvPicPr>
            <a:picLocks noChangeAspect="1"/>
          </p:cNvPicPr>
          <p:nvPr/>
        </p:nvPicPr>
        <p:blipFill>
          <a:blip r:embed="rId8"/>
          <a:stretch>
            <a:fillRect/>
          </a:stretch>
        </p:blipFill>
        <p:spPr>
          <a:xfrm>
            <a:off x="10772805" y="5495586"/>
            <a:ext cx="1168594" cy="1168594"/>
          </a:xfrm>
          <a:prstGeom prst="rect">
            <a:avLst/>
          </a:prstGeom>
        </p:spPr>
      </p:pic>
    </p:spTree>
    <p:extLst>
      <p:ext uri="{BB962C8B-B14F-4D97-AF65-F5344CB8AC3E}">
        <p14:creationId xmlns:p14="http://schemas.microsoft.com/office/powerpoint/2010/main" val="788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3477875"/>
          </a:xfrm>
          <a:prstGeom prst="rect">
            <a:avLst/>
          </a:prstGeom>
          <a:noFill/>
        </p:spPr>
        <p:txBody>
          <a:bodyPr wrap="square">
            <a:spAutoFit/>
          </a:bodyPr>
          <a:lstStyle/>
          <a:p>
            <a:r>
              <a:rPr lang="en-US" sz="2000" dirty="0" err="1">
                <a:latin typeface="Corbel" panose="020B0503020204020204" pitchFamily="34" charset="0"/>
              </a:rPr>
              <a:t>Conda</a:t>
            </a:r>
            <a:r>
              <a:rPr lang="en-US" sz="2000" dirty="0">
                <a:latin typeface="Corbel" panose="020B0503020204020204" pitchFamily="34" charset="0"/>
              </a:rPr>
              <a:t> is an open-source package and environment management system that runs on Windows, Mac OS and Linux.</a:t>
            </a:r>
          </a:p>
          <a:p>
            <a:endParaRPr lang="en-US" sz="2000" dirty="0">
              <a:latin typeface="Corbel" panose="020B0503020204020204" pitchFamily="34" charset="0"/>
            </a:endParaRPr>
          </a:p>
          <a:p>
            <a:pPr marL="342900" indent="-342900">
              <a:buFont typeface="Arial" panose="020B0604020202020204" pitchFamily="34" charset="0"/>
              <a:buChar char="•"/>
            </a:pPr>
            <a:r>
              <a:rPr lang="en-US" sz="2000" dirty="0" err="1">
                <a:latin typeface="Corbel" panose="020B0503020204020204" pitchFamily="34" charset="0"/>
              </a:rPr>
              <a:t>Conda</a:t>
            </a:r>
            <a:r>
              <a:rPr lang="en-US" sz="2000" dirty="0">
                <a:latin typeface="Corbel" panose="020B0503020204020204" pitchFamily="34" charset="0"/>
              </a:rPr>
              <a:t> can quickly install, run, and update packages and their dependencies.</a:t>
            </a:r>
          </a:p>
          <a:p>
            <a:pPr marL="342900" indent="-342900">
              <a:buFont typeface="Arial" panose="020B0604020202020204" pitchFamily="34" charset="0"/>
              <a:buChar char="•"/>
            </a:pPr>
            <a:endParaRPr lang="en-US" sz="2000" dirty="0">
              <a:latin typeface="Corbel" panose="020B0503020204020204" pitchFamily="34" charset="0"/>
            </a:endParaRPr>
          </a:p>
          <a:p>
            <a:pPr marL="342900" indent="-342900">
              <a:buFont typeface="Arial" panose="020B0604020202020204" pitchFamily="34" charset="0"/>
              <a:buChar char="•"/>
            </a:pPr>
            <a:r>
              <a:rPr lang="en-US" sz="2000" dirty="0" err="1">
                <a:latin typeface="Corbel" panose="020B0503020204020204" pitchFamily="34" charset="0"/>
              </a:rPr>
              <a:t>Conda</a:t>
            </a:r>
            <a:r>
              <a:rPr lang="en-US" sz="2000" dirty="0">
                <a:latin typeface="Corbel" panose="020B0503020204020204" pitchFamily="34" charset="0"/>
              </a:rPr>
              <a:t> can create, save, load, and switch between project specific software environments on your local computer.</a:t>
            </a:r>
          </a:p>
          <a:p>
            <a:pPr marL="342900" indent="-342900">
              <a:buFont typeface="Arial" panose="020B0604020202020204" pitchFamily="34" charset="0"/>
              <a:buChar char="•"/>
            </a:pPr>
            <a:endParaRPr lang="en-US" sz="2000" dirty="0">
              <a:latin typeface="Corbel" panose="020B0503020204020204" pitchFamily="34" charset="0"/>
            </a:endParaRPr>
          </a:p>
          <a:p>
            <a:pPr marL="342900" indent="-342900">
              <a:buFont typeface="Arial" panose="020B0604020202020204" pitchFamily="34" charset="0"/>
              <a:buChar char="•"/>
            </a:pPr>
            <a:r>
              <a:rPr lang="en-US" sz="2000" dirty="0">
                <a:latin typeface="Corbel" panose="020B0503020204020204" pitchFamily="34" charset="0"/>
              </a:rPr>
              <a:t>Although </a:t>
            </a:r>
            <a:r>
              <a:rPr lang="en-US" sz="2000" dirty="0" err="1">
                <a:latin typeface="Corbel" panose="020B0503020204020204" pitchFamily="34" charset="0"/>
              </a:rPr>
              <a:t>Conda</a:t>
            </a:r>
            <a:r>
              <a:rPr lang="en-US" sz="2000" dirty="0">
                <a:latin typeface="Corbel" panose="020B0503020204020204" pitchFamily="34" charset="0"/>
              </a:rPr>
              <a:t> was created for Python programs, </a:t>
            </a:r>
            <a:r>
              <a:rPr lang="en-US" sz="2000" dirty="0" err="1">
                <a:latin typeface="Corbel" panose="020B0503020204020204" pitchFamily="34" charset="0"/>
              </a:rPr>
              <a:t>Conda</a:t>
            </a:r>
            <a:r>
              <a:rPr lang="en-US" sz="2000" dirty="0">
                <a:latin typeface="Corbel" panose="020B0503020204020204" pitchFamily="34" charset="0"/>
              </a:rPr>
              <a:t> can package and distribute software for any language such as R, Ruby, Lua, Scala, Java, JavaScript, C, C++, FORTRAN.</a:t>
            </a:r>
          </a:p>
          <a:p>
            <a:endParaRPr lang="en-US" sz="2000" dirty="0">
              <a:latin typeface="Corbel" panose="020B0503020204020204" pitchFamily="34" charset="0"/>
            </a:endParaRPr>
          </a:p>
        </p:txBody>
      </p:sp>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err="1">
                <a:solidFill>
                  <a:srgbClr val="712C3D"/>
                </a:solidFill>
                <a:latin typeface="Century Gothic" panose="020B0502020202020204" pitchFamily="34" charset="0"/>
                <a:cs typeface="Calibri"/>
                <a:sym typeface="Calibri"/>
              </a:rPr>
              <a:t>Conda</a:t>
            </a:r>
            <a:endParaRPr lang="en-US" sz="2800" dirty="0">
              <a:latin typeface="Century Gothic" panose="020B0502020202020204" pitchFamily="34" charset="0"/>
            </a:endParaRPr>
          </a:p>
        </p:txBody>
      </p:sp>
    </p:spTree>
    <p:extLst>
      <p:ext uri="{BB962C8B-B14F-4D97-AF65-F5344CB8AC3E}">
        <p14:creationId xmlns:p14="http://schemas.microsoft.com/office/powerpoint/2010/main" val="268820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vs </a:t>
            </a:r>
            <a:r>
              <a:rPr lang="en-US" sz="2800" dirty="0" err="1">
                <a:solidFill>
                  <a:srgbClr val="712C3D"/>
                </a:solidFill>
                <a:latin typeface="Century Gothic" panose="020B0502020202020204" pitchFamily="34" charset="0"/>
                <a:cs typeface="Calibri"/>
                <a:sym typeface="Calibri"/>
              </a:rPr>
              <a:t>miniconda</a:t>
            </a:r>
            <a:r>
              <a:rPr lang="en-US" sz="2800" dirty="0">
                <a:solidFill>
                  <a:srgbClr val="712C3D"/>
                </a:solidFill>
                <a:latin typeface="Century Gothic" panose="020B0502020202020204" pitchFamily="34" charset="0"/>
                <a:cs typeface="Calibri"/>
                <a:sym typeface="Calibri"/>
              </a:rPr>
              <a:t> vs anaconda</a:t>
            </a:r>
            <a:endParaRPr lang="en-US" sz="2800" dirty="0">
              <a:latin typeface="Century Gothic" panose="020B0502020202020204" pitchFamily="34" charset="0"/>
            </a:endParaRPr>
          </a:p>
        </p:txBody>
      </p:sp>
      <p:pic>
        <p:nvPicPr>
          <p:cNvPr id="5" name="Picture 4" descr="Diagram, venn diagram&#10;&#10;Description automatically generated">
            <a:extLst>
              <a:ext uri="{FF2B5EF4-FFF2-40B4-BE49-F238E27FC236}">
                <a16:creationId xmlns:a16="http://schemas.microsoft.com/office/drawing/2014/main" id="{234B0AF1-F555-1BD5-46D4-91E0C8C46881}"/>
              </a:ext>
            </a:extLst>
          </p:cNvPr>
          <p:cNvPicPr>
            <a:picLocks noChangeAspect="1"/>
          </p:cNvPicPr>
          <p:nvPr/>
        </p:nvPicPr>
        <p:blipFill>
          <a:blip r:embed="rId4"/>
          <a:stretch>
            <a:fillRect/>
          </a:stretch>
        </p:blipFill>
        <p:spPr>
          <a:xfrm>
            <a:off x="590539" y="1964290"/>
            <a:ext cx="6083019" cy="4088916"/>
          </a:xfrm>
          <a:prstGeom prst="rect">
            <a:avLst/>
          </a:prstGeom>
        </p:spPr>
      </p:pic>
      <p:sp>
        <p:nvSpPr>
          <p:cNvPr id="9" name="TextBox 8">
            <a:extLst>
              <a:ext uri="{FF2B5EF4-FFF2-40B4-BE49-F238E27FC236}">
                <a16:creationId xmlns:a16="http://schemas.microsoft.com/office/drawing/2014/main" id="{A96EFAA0-3AE5-56AA-E74C-B379BF12CD2F}"/>
              </a:ext>
            </a:extLst>
          </p:cNvPr>
          <p:cNvSpPr txBox="1"/>
          <p:nvPr/>
        </p:nvSpPr>
        <p:spPr>
          <a:xfrm>
            <a:off x="6800011" y="2977696"/>
            <a:ext cx="5272720" cy="2062103"/>
          </a:xfrm>
          <a:prstGeom prst="rect">
            <a:avLst/>
          </a:prstGeom>
          <a:noFill/>
        </p:spPr>
        <p:txBody>
          <a:bodyPr wrap="square">
            <a:spAutoFit/>
          </a:bodyPr>
          <a:lstStyle/>
          <a:p>
            <a:r>
              <a:rPr lang="en-US" sz="1600" dirty="0" err="1">
                <a:latin typeface="Corbel" panose="020B0503020204020204" pitchFamily="34" charset="0"/>
              </a:rPr>
              <a:t>Conda</a:t>
            </a:r>
            <a:r>
              <a:rPr lang="en-US" sz="1600" dirty="0">
                <a:latin typeface="Corbel" panose="020B0503020204020204" pitchFamily="34" charset="0"/>
              </a:rPr>
              <a:t> is a tool for managing environments and installing packages. </a:t>
            </a:r>
          </a:p>
          <a:p>
            <a:endParaRPr lang="en-US" sz="1600" dirty="0">
              <a:latin typeface="Corbel" panose="020B0503020204020204" pitchFamily="34" charset="0"/>
            </a:endParaRPr>
          </a:p>
          <a:p>
            <a:r>
              <a:rPr lang="en-US" sz="1600" dirty="0" err="1">
                <a:latin typeface="Corbel" panose="020B0503020204020204" pitchFamily="34" charset="0"/>
              </a:rPr>
              <a:t>Miniconda</a:t>
            </a:r>
            <a:r>
              <a:rPr lang="en-US" sz="1600" dirty="0">
                <a:latin typeface="Corbel" panose="020B0503020204020204" pitchFamily="34" charset="0"/>
              </a:rPr>
              <a:t> combines </a:t>
            </a:r>
            <a:r>
              <a:rPr lang="en-US" sz="1600" dirty="0" err="1">
                <a:latin typeface="Corbel" panose="020B0503020204020204" pitchFamily="34" charset="0"/>
              </a:rPr>
              <a:t>Conda</a:t>
            </a:r>
            <a:r>
              <a:rPr lang="en-US" sz="1600" dirty="0">
                <a:latin typeface="Corbel" panose="020B0503020204020204" pitchFamily="34" charset="0"/>
              </a:rPr>
              <a:t> with Python and a small number of core packages.</a:t>
            </a:r>
          </a:p>
          <a:p>
            <a:endParaRPr lang="en-US" sz="1600" dirty="0">
              <a:latin typeface="Corbel" panose="020B0503020204020204" pitchFamily="34" charset="0"/>
            </a:endParaRPr>
          </a:p>
          <a:p>
            <a:r>
              <a:rPr lang="en-US" sz="1600" dirty="0">
                <a:latin typeface="Corbel" panose="020B0503020204020204" pitchFamily="34" charset="0"/>
              </a:rPr>
              <a:t>Anaconda includes </a:t>
            </a:r>
            <a:r>
              <a:rPr lang="en-US" sz="1600" dirty="0" err="1">
                <a:latin typeface="Corbel" panose="020B0503020204020204" pitchFamily="34" charset="0"/>
              </a:rPr>
              <a:t>Miniconda</a:t>
            </a:r>
            <a:r>
              <a:rPr lang="en-US" sz="1600" dirty="0">
                <a:latin typeface="Corbel" panose="020B0503020204020204" pitchFamily="34" charset="0"/>
              </a:rPr>
              <a:t> as well as a large number of the most widely used Python packages.</a:t>
            </a:r>
            <a:endParaRPr lang="en-KE" sz="1600" dirty="0">
              <a:latin typeface="Corbel" panose="020B0503020204020204" pitchFamily="34" charset="0"/>
            </a:endParaRPr>
          </a:p>
        </p:txBody>
      </p:sp>
    </p:spTree>
    <p:extLst>
      <p:ext uri="{BB962C8B-B14F-4D97-AF65-F5344CB8AC3E}">
        <p14:creationId xmlns:p14="http://schemas.microsoft.com/office/powerpoint/2010/main" val="366376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Why use </a:t>
            </a:r>
            <a:r>
              <a:rPr lang="en-US" sz="2800" dirty="0" err="1">
                <a:solidFill>
                  <a:srgbClr val="712C3D"/>
                </a:solidFill>
                <a:latin typeface="Century Gothic" panose="020B0502020202020204" pitchFamily="34" charset="0"/>
                <a:cs typeface="Calibri"/>
                <a:sym typeface="Calibri"/>
              </a:rPr>
              <a:t>conda</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619539" y="1646238"/>
            <a:ext cx="10952921" cy="3046988"/>
          </a:xfrm>
          <a:prstGeom prst="rect">
            <a:avLst/>
          </a:prstGeom>
          <a:noFill/>
        </p:spPr>
        <p:txBody>
          <a:bodyPr wrap="square">
            <a:spAutoFit/>
          </a:bodyPr>
          <a:lstStyle/>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provides prebuilt packages, avoiding the need to deal with compilers, or trying to work out how exactly to set up a specific tool. </a:t>
            </a:r>
          </a:p>
          <a:p>
            <a:pPr marL="342900" indent="-342900">
              <a:buFont typeface="Arial" panose="020B0604020202020204" pitchFamily="34" charset="0"/>
              <a:buChar char="•"/>
            </a:pPr>
            <a:endParaRPr lang="en-US" sz="2400" dirty="0">
              <a:latin typeface="Corbel" panose="020B0503020204020204" pitchFamily="34" charset="0"/>
            </a:endParaRPr>
          </a:p>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is cross platform, with support for Windows, MacOS, GNU/Linux, and support for multiple hardware platforms, such as x86 and Power 8 and 9.</a:t>
            </a:r>
          </a:p>
          <a:p>
            <a:pPr marL="342900" indent="-342900">
              <a:buFont typeface="Arial" panose="020B0604020202020204" pitchFamily="34" charset="0"/>
              <a:buChar char="•"/>
            </a:pPr>
            <a:endParaRPr lang="en-US" sz="2400" dirty="0">
              <a:latin typeface="Corbel" panose="020B0503020204020204" pitchFamily="34" charset="0"/>
            </a:endParaRPr>
          </a:p>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allows for using other package management tools (such as pip) inside </a:t>
            </a:r>
            <a:r>
              <a:rPr lang="en-US" sz="2400" dirty="0" err="1">
                <a:latin typeface="Corbel" panose="020B0503020204020204" pitchFamily="34" charset="0"/>
              </a:rPr>
              <a:t>Conda</a:t>
            </a:r>
            <a:r>
              <a:rPr lang="en-US" sz="2400" dirty="0">
                <a:latin typeface="Corbel" panose="020B0503020204020204" pitchFamily="34" charset="0"/>
              </a:rPr>
              <a:t> environments, where a library or tools is not already packaged for </a:t>
            </a:r>
            <a:r>
              <a:rPr lang="en-US" sz="2400" dirty="0" err="1">
                <a:latin typeface="Corbel" panose="020B0503020204020204" pitchFamily="34" charset="0"/>
              </a:rPr>
              <a:t>Conda</a:t>
            </a:r>
            <a:r>
              <a:rPr lang="en-US" sz="2400" dirty="0">
                <a:latin typeface="Corbel" panose="020B0503020204020204" pitchFamily="34" charset="0"/>
              </a:rPr>
              <a:t>.</a:t>
            </a:r>
          </a:p>
        </p:txBody>
      </p:sp>
    </p:spTree>
    <p:extLst>
      <p:ext uri="{BB962C8B-B14F-4D97-AF65-F5344CB8AC3E}">
        <p14:creationId xmlns:p14="http://schemas.microsoft.com/office/powerpoint/2010/main" val="98232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What is a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619539" y="1646238"/>
            <a:ext cx="10952921" cy="3785652"/>
          </a:xfrm>
          <a:prstGeom prst="rect">
            <a:avLst/>
          </a:prstGeom>
          <a:noFill/>
        </p:spPr>
        <p:txBody>
          <a:bodyPr wrap="square">
            <a:spAutoFit/>
          </a:bodyPr>
          <a:lstStyle/>
          <a:p>
            <a:r>
              <a:rPr lang="en-US" sz="2400" dirty="0">
                <a:latin typeface="Corbel" panose="020B0503020204020204" pitchFamily="34" charset="0"/>
              </a:rPr>
              <a:t>A </a:t>
            </a:r>
            <a:r>
              <a:rPr lang="en-US" sz="2400" dirty="0">
                <a:latin typeface="Corbel" panose="020B0503020204020204" pitchFamily="34" charset="0"/>
                <a:hlinkClick r:id="rId4"/>
              </a:rPr>
              <a:t>Conda environment</a:t>
            </a:r>
            <a:r>
              <a:rPr lang="en-US" sz="2400" dirty="0">
                <a:latin typeface="Corbel" panose="020B0503020204020204" pitchFamily="34" charset="0"/>
              </a:rPr>
              <a:t> is a directory that contains a specific collection of </a:t>
            </a:r>
            <a:r>
              <a:rPr lang="en-US" sz="2400" dirty="0" err="1">
                <a:latin typeface="Corbel" panose="020B0503020204020204" pitchFamily="34" charset="0"/>
              </a:rPr>
              <a:t>Conda</a:t>
            </a:r>
            <a:r>
              <a:rPr lang="en-US" sz="2400" dirty="0">
                <a:latin typeface="Corbel" panose="020B0503020204020204" pitchFamily="34" charset="0"/>
              </a:rPr>
              <a:t> packages that you have installed.</a:t>
            </a:r>
          </a:p>
          <a:p>
            <a:endParaRPr lang="en-US" sz="2400" dirty="0">
              <a:latin typeface="Corbel" panose="020B0503020204020204" pitchFamily="34" charset="0"/>
            </a:endParaRPr>
          </a:p>
          <a:p>
            <a:endParaRPr lang="en-US" sz="2400" dirty="0">
              <a:latin typeface="Corbel" panose="020B0503020204020204" pitchFamily="34" charset="0"/>
            </a:endParaRPr>
          </a:p>
          <a:p>
            <a:r>
              <a:rPr lang="en-US" sz="2400" dirty="0" err="1">
                <a:latin typeface="Corbel" panose="020B0503020204020204" pitchFamily="34" charset="0"/>
              </a:rPr>
              <a:t>Conda</a:t>
            </a:r>
            <a:r>
              <a:rPr lang="en-US" sz="2400" dirty="0">
                <a:latin typeface="Corbel" panose="020B0503020204020204" pitchFamily="34" charset="0"/>
              </a:rPr>
              <a:t> has a default environment called </a:t>
            </a:r>
            <a:r>
              <a:rPr lang="en-US" sz="2400" b="1" dirty="0">
                <a:latin typeface="Corbel" panose="020B0503020204020204" pitchFamily="34" charset="0"/>
              </a:rPr>
              <a:t>base</a:t>
            </a:r>
            <a:r>
              <a:rPr lang="en-US" sz="2400" dirty="0">
                <a:latin typeface="Corbel" panose="020B0503020204020204" pitchFamily="34" charset="0"/>
              </a:rPr>
              <a:t> that include a Python installation and some core system libraries and dependencies of </a:t>
            </a:r>
            <a:r>
              <a:rPr lang="en-US" sz="2400" dirty="0" err="1">
                <a:latin typeface="Corbel" panose="020B0503020204020204" pitchFamily="34" charset="0"/>
              </a:rPr>
              <a:t>Conda</a:t>
            </a:r>
            <a:r>
              <a:rPr lang="en-US" sz="2400" dirty="0">
                <a:latin typeface="Corbel" panose="020B0503020204020204" pitchFamily="34" charset="0"/>
              </a:rPr>
              <a:t>. It is a “best practice” to avoid installing additional packages into your base software environment. </a:t>
            </a:r>
          </a:p>
          <a:p>
            <a:endParaRPr lang="en-US" sz="2400" dirty="0">
              <a:latin typeface="Corbel" panose="020B0503020204020204" pitchFamily="34" charset="0"/>
            </a:endParaRPr>
          </a:p>
          <a:p>
            <a:r>
              <a:rPr lang="en-US" sz="2400" dirty="0">
                <a:latin typeface="Corbel" panose="020B0503020204020204" pitchFamily="34" charset="0"/>
              </a:rPr>
              <a:t>Additional packages needed for a new project should always be installed into a newly created </a:t>
            </a:r>
            <a:r>
              <a:rPr lang="en-US" sz="2400" dirty="0" err="1">
                <a:latin typeface="Corbel" panose="020B0503020204020204" pitchFamily="34" charset="0"/>
              </a:rPr>
              <a:t>Conda</a:t>
            </a:r>
            <a:r>
              <a:rPr lang="en-US" sz="2400" dirty="0">
                <a:latin typeface="Corbel" panose="020B0503020204020204" pitchFamily="34" charset="0"/>
              </a:rPr>
              <a:t> environment.</a:t>
            </a:r>
          </a:p>
        </p:txBody>
      </p:sp>
    </p:spTree>
    <p:extLst>
      <p:ext uri="{BB962C8B-B14F-4D97-AF65-F5344CB8AC3E}">
        <p14:creationId xmlns:p14="http://schemas.microsoft.com/office/powerpoint/2010/main" val="198753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Creating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environments</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893647"/>
          </a:xfrm>
          <a:prstGeom prst="rect">
            <a:avLst/>
          </a:prstGeom>
          <a:noFill/>
        </p:spPr>
        <p:txBody>
          <a:bodyPr wrap="square">
            <a:spAutoFit/>
          </a:bodyPr>
          <a:lstStyle/>
          <a:p>
            <a:r>
              <a:rPr lang="en-US" sz="2400" dirty="0">
                <a:latin typeface="Corbel" panose="020B0503020204020204" pitchFamily="34" charset="0"/>
              </a:rPr>
              <a:t>To create a new environment for Python development using </a:t>
            </a:r>
            <a:r>
              <a:rPr lang="en-US" sz="2400" dirty="0" err="1">
                <a:latin typeface="Corbel" panose="020B0503020204020204" pitchFamily="34" charset="0"/>
              </a:rPr>
              <a:t>conda</a:t>
            </a:r>
            <a:r>
              <a:rPr lang="en-US" sz="2400" dirty="0">
                <a:latin typeface="Corbel" panose="020B0503020204020204" pitchFamily="34" charset="0"/>
              </a:rPr>
              <a:t> you can use the </a:t>
            </a:r>
            <a:r>
              <a:rPr lang="en-US" sz="2400" b="1" dirty="0" err="1">
                <a:latin typeface="Monaco" pitchFamily="2" charset="77"/>
              </a:rPr>
              <a:t>conda</a:t>
            </a:r>
            <a:r>
              <a:rPr lang="en-US" sz="2400" b="1" dirty="0">
                <a:latin typeface="Monaco" pitchFamily="2" charset="77"/>
              </a:rPr>
              <a:t> create </a:t>
            </a:r>
            <a:r>
              <a:rPr lang="en-US" sz="2400" dirty="0">
                <a:latin typeface="Corbel" panose="020B0503020204020204" pitchFamily="34" charset="0"/>
              </a:rPr>
              <a:t>command.</a:t>
            </a:r>
          </a:p>
          <a:p>
            <a:endParaRPr lang="en-US" sz="2400" dirty="0">
              <a:latin typeface="Corbel" panose="020B0503020204020204" pitchFamily="34" charset="0"/>
            </a:endParaRP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create --name python3-env python</a:t>
            </a: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create --name python36-env python=3.6</a:t>
            </a:r>
          </a:p>
          <a:p>
            <a:endParaRPr lang="en-US" sz="2400" dirty="0">
              <a:latin typeface="Corbel" panose="020B0503020204020204" pitchFamily="34" charset="0"/>
            </a:endParaRPr>
          </a:p>
          <a:p>
            <a:r>
              <a:rPr lang="en-US" sz="2400" dirty="0"/>
              <a:t>Explicitly specify the version number for each package that you install into an environment</a:t>
            </a:r>
          </a:p>
          <a:p>
            <a:endParaRPr lang="en-US" sz="2400" dirty="0">
              <a:latin typeface="Corbel" panose="020B0503020204020204" pitchFamily="34" charset="0"/>
            </a:endParaRPr>
          </a:p>
          <a:p>
            <a:r>
              <a:rPr lang="en-US" sz="2400" u="sng" dirty="0">
                <a:latin typeface="Corbel" panose="020B0503020204020204" pitchFamily="34" charset="0"/>
              </a:rPr>
              <a:t>Search packages</a:t>
            </a:r>
          </a:p>
          <a:p>
            <a:endParaRPr lang="en-US" sz="2400" u="sng" dirty="0">
              <a:latin typeface="Corbel" panose="020B0503020204020204" pitchFamily="34" charset="0"/>
            </a:endParaRP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search $PACKAGE_NAME</a:t>
            </a: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search scikit-learn</a:t>
            </a:r>
          </a:p>
        </p:txBody>
      </p:sp>
    </p:spTree>
    <p:extLst>
      <p:ext uri="{BB962C8B-B14F-4D97-AF65-F5344CB8AC3E}">
        <p14:creationId xmlns:p14="http://schemas.microsoft.com/office/powerpoint/2010/main" val="12404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Creating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environments</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5386090"/>
          </a:xfrm>
          <a:prstGeom prst="rect">
            <a:avLst/>
          </a:prstGeom>
          <a:noFill/>
        </p:spPr>
        <p:txBody>
          <a:bodyPr wrap="square">
            <a:spAutoFit/>
          </a:bodyPr>
          <a:lstStyle/>
          <a:p>
            <a:r>
              <a:rPr lang="en-US" sz="2400" u="sng" dirty="0">
                <a:latin typeface="Corbel" panose="020B0503020204020204" pitchFamily="34" charset="0"/>
              </a:rPr>
              <a:t>Installing multiple packages</a:t>
            </a:r>
          </a:p>
          <a:p>
            <a:endParaRPr lang="en-US" sz="2400" u="sng" dirty="0">
              <a:latin typeface="Corbel" panose="020B0503020204020204" pitchFamily="34" charset="0"/>
            </a:endParaRPr>
          </a:p>
          <a:p>
            <a:r>
              <a:rPr lang="en-US" sz="1600" b="1" dirty="0">
                <a:latin typeface="Monaco" pitchFamily="2" charset="77"/>
              </a:rPr>
              <a:t>$ </a:t>
            </a:r>
            <a:r>
              <a:rPr lang="en-US" sz="1600" b="1" dirty="0" err="1">
                <a:latin typeface="Monaco" pitchFamily="2" charset="77"/>
              </a:rPr>
              <a:t>conda</a:t>
            </a:r>
            <a:r>
              <a:rPr lang="en-US" sz="1600" b="1" dirty="0">
                <a:latin typeface="Monaco" pitchFamily="2" charset="77"/>
              </a:rPr>
              <a:t> create --name basic-</a:t>
            </a:r>
            <a:r>
              <a:rPr lang="en-US" sz="1600" b="1" dirty="0" err="1">
                <a:latin typeface="Monaco" pitchFamily="2" charset="77"/>
              </a:rPr>
              <a:t>scipy</a:t>
            </a:r>
            <a:r>
              <a:rPr lang="en-US" sz="1600" b="1" dirty="0">
                <a:latin typeface="Monaco" pitchFamily="2" charset="77"/>
              </a:rPr>
              <a:t>-env </a:t>
            </a:r>
            <a:r>
              <a:rPr lang="en-US" sz="1600" b="1" dirty="0" err="1">
                <a:latin typeface="Monaco" pitchFamily="2" charset="77"/>
              </a:rPr>
              <a:t>ipython</a:t>
            </a:r>
            <a:r>
              <a:rPr lang="en-US" sz="1600" b="1" dirty="0">
                <a:latin typeface="Monaco" pitchFamily="2" charset="77"/>
              </a:rPr>
              <a:t>=7.13 matplotlib=3.1 </a:t>
            </a:r>
            <a:r>
              <a:rPr lang="en-US" sz="1600" b="1" dirty="0" err="1">
                <a:latin typeface="Monaco" pitchFamily="2" charset="77"/>
              </a:rPr>
              <a:t>numpy</a:t>
            </a:r>
            <a:r>
              <a:rPr lang="en-US" sz="1600" b="1" dirty="0">
                <a:latin typeface="Monaco" pitchFamily="2" charset="77"/>
              </a:rPr>
              <a:t>=1.18 </a:t>
            </a:r>
            <a:r>
              <a:rPr lang="en-US" sz="1600" b="1" dirty="0" err="1">
                <a:latin typeface="Monaco" pitchFamily="2" charset="77"/>
              </a:rPr>
              <a:t>scipy</a:t>
            </a:r>
            <a:r>
              <a:rPr lang="en-US" sz="1600" b="1" dirty="0">
                <a:latin typeface="Monaco" pitchFamily="2" charset="77"/>
              </a:rPr>
              <a:t>=1.4</a:t>
            </a:r>
          </a:p>
          <a:p>
            <a:endParaRPr lang="en-US" sz="1600" b="1" dirty="0">
              <a:latin typeface="Monaco" pitchFamily="2" charset="77"/>
            </a:endParaRPr>
          </a:p>
          <a:p>
            <a:r>
              <a:rPr lang="en-US" sz="2400" u="sng" dirty="0">
                <a:latin typeface="Corbel" panose="020B0503020204020204" pitchFamily="34" charset="0"/>
              </a:rPr>
              <a:t>Creating an environment</a:t>
            </a:r>
          </a:p>
          <a:p>
            <a:endParaRPr lang="en-US" sz="2400" u="sng" dirty="0">
              <a:latin typeface="Corbel" panose="020B0503020204020204" pitchFamily="34" charset="0"/>
            </a:endParaRPr>
          </a:p>
          <a:p>
            <a:r>
              <a:rPr lang="en-US" sz="2400" u="sng" dirty="0">
                <a:latin typeface="Corbel" panose="020B0503020204020204" pitchFamily="34" charset="0"/>
              </a:rPr>
              <a:t>Activating an environment</a:t>
            </a:r>
          </a:p>
          <a:p>
            <a:endParaRPr lang="en-US" sz="2400" u="sng" dirty="0">
              <a:latin typeface="Corbel" panose="020B0503020204020204" pitchFamily="34" charset="0"/>
            </a:endParaRPr>
          </a:p>
          <a:p>
            <a:pPr marL="914400" lvl="1" indent="-457200">
              <a:buAutoNum type="arabicPeriod"/>
            </a:pPr>
            <a:r>
              <a:rPr lang="en-US" sz="1600" dirty="0">
                <a:latin typeface="Corbel" panose="020B0503020204020204" pitchFamily="34" charset="0"/>
              </a:rPr>
              <a:t>Add entries to the PATH for the environment</a:t>
            </a:r>
          </a:p>
          <a:p>
            <a:pPr marL="914400" lvl="1" indent="-457200">
              <a:buAutoNum type="arabicPeriod"/>
            </a:pPr>
            <a:r>
              <a:rPr lang="en-US" sz="1600" dirty="0">
                <a:latin typeface="Corbel" panose="020B0503020204020204" pitchFamily="34" charset="0"/>
              </a:rPr>
              <a:t>Runs activation scripts that the environment may contain.</a:t>
            </a:r>
          </a:p>
          <a:p>
            <a:pPr marL="914400" lvl="1" indent="-457200">
              <a:buAutoNum type="arabicPeriod"/>
            </a:pPr>
            <a:endParaRPr lang="en-US" sz="1600" dirty="0">
              <a:latin typeface="Corbel" panose="020B0503020204020204" pitchFamily="34" charset="0"/>
            </a:endParaRPr>
          </a:p>
          <a:p>
            <a:r>
              <a:rPr lang="en-US" sz="1600" b="1" dirty="0">
                <a:latin typeface="Monaco" pitchFamily="2" charset="77"/>
              </a:rPr>
              <a:t>	$ </a:t>
            </a:r>
            <a:r>
              <a:rPr lang="en-US" sz="1600" b="1" dirty="0" err="1">
                <a:latin typeface="Monaco" pitchFamily="2" charset="77"/>
              </a:rPr>
              <a:t>conda</a:t>
            </a:r>
            <a:r>
              <a:rPr lang="en-US" sz="1600" b="1" dirty="0">
                <a:latin typeface="Monaco" pitchFamily="2" charset="77"/>
              </a:rPr>
              <a:t> activate basic-</a:t>
            </a:r>
            <a:r>
              <a:rPr lang="en-US" sz="1600" b="1" dirty="0" err="1">
                <a:latin typeface="Monaco" pitchFamily="2" charset="77"/>
              </a:rPr>
              <a:t>scipy</a:t>
            </a:r>
            <a:r>
              <a:rPr lang="en-US" sz="1600" b="1" dirty="0">
                <a:latin typeface="Monaco" pitchFamily="2" charset="77"/>
              </a:rPr>
              <a:t>-env</a:t>
            </a:r>
          </a:p>
          <a:p>
            <a:endParaRPr lang="en-US" sz="2400" u="sng" dirty="0">
              <a:latin typeface="Corbel" panose="020B0503020204020204" pitchFamily="34" charset="0"/>
            </a:endParaRPr>
          </a:p>
          <a:p>
            <a:r>
              <a:rPr lang="en-US" sz="2400" u="sng" dirty="0">
                <a:latin typeface="Corbel" panose="020B0503020204020204" pitchFamily="34" charset="0"/>
              </a:rPr>
              <a:t>Deactivating an environment</a:t>
            </a:r>
          </a:p>
          <a:p>
            <a:endParaRPr lang="en-US" sz="2400" u="sng" dirty="0">
              <a:latin typeface="Corbel" panose="020B0503020204020204" pitchFamily="34" charset="0"/>
            </a:endParaRPr>
          </a:p>
          <a:p>
            <a:r>
              <a:rPr lang="en-US" sz="1600" b="1" dirty="0">
                <a:latin typeface="Monaco" pitchFamily="2" charset="77"/>
              </a:rPr>
              <a:t>$ </a:t>
            </a:r>
            <a:r>
              <a:rPr lang="en-US" sz="1600" b="1" dirty="0" err="1">
                <a:latin typeface="Monaco" pitchFamily="2" charset="77"/>
              </a:rPr>
              <a:t>conda</a:t>
            </a:r>
            <a:r>
              <a:rPr lang="en-US" sz="1600" b="1" dirty="0">
                <a:latin typeface="Monaco" pitchFamily="2" charset="77"/>
              </a:rPr>
              <a:t> deactivate</a:t>
            </a:r>
            <a:endParaRPr lang="en-US" sz="2400" u="sng" dirty="0">
              <a:latin typeface="Corbel" panose="020B0503020204020204" pitchFamily="34" charset="0"/>
            </a:endParaRPr>
          </a:p>
          <a:p>
            <a:endParaRPr lang="en-US" sz="1600" dirty="0">
              <a:latin typeface="Monaco" pitchFamily="2" charset="77"/>
            </a:endParaRPr>
          </a:p>
        </p:txBody>
      </p:sp>
    </p:spTree>
    <p:extLst>
      <p:ext uri="{BB962C8B-B14F-4D97-AF65-F5344CB8AC3E}">
        <p14:creationId xmlns:p14="http://schemas.microsoft.com/office/powerpoint/2010/main" val="135442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1"/>
            <a:ext cx="1110634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Installing package(s) into existing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401205"/>
          </a:xfrm>
          <a:prstGeom prst="rect">
            <a:avLst/>
          </a:prstGeom>
          <a:noFill/>
        </p:spPr>
        <p:txBody>
          <a:bodyPr wrap="square">
            <a:spAutoFit/>
          </a:bodyPr>
          <a:lstStyle/>
          <a:p>
            <a:r>
              <a:rPr lang="en-US" sz="2000" dirty="0">
                <a:latin typeface="Corbel" panose="020B0503020204020204" pitchFamily="34" charset="0"/>
              </a:rPr>
              <a:t>You can install a package into an existing environment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a:t>
            </a:r>
          </a:p>
          <a:p>
            <a:endParaRPr lang="en-US" sz="2000" dirty="0">
              <a:latin typeface="Corbel" panose="020B0503020204020204" pitchFamily="34" charset="0"/>
            </a:endParaRPr>
          </a:p>
          <a:p>
            <a:r>
              <a:rPr lang="en-US" sz="2000" dirty="0">
                <a:latin typeface="Corbel" panose="020B0503020204020204" pitchFamily="34" charset="0"/>
              </a:rPr>
              <a:t>This command accepts a list of package specifications (i.e., </a:t>
            </a:r>
            <a:r>
              <a:rPr lang="en-US" sz="2000" b="1" dirty="0" err="1">
                <a:latin typeface="Corbel" panose="020B0503020204020204" pitchFamily="34" charset="0"/>
              </a:rPr>
              <a:t>numpy</a:t>
            </a:r>
            <a:r>
              <a:rPr lang="en-US" sz="2000" b="1" dirty="0">
                <a:latin typeface="Corbel" panose="020B0503020204020204" pitchFamily="34" charset="0"/>
              </a:rPr>
              <a:t>=1.18</a:t>
            </a:r>
            <a:r>
              <a:rPr lang="en-US" sz="2000" dirty="0">
                <a:latin typeface="Corbel" panose="020B0503020204020204" pitchFamily="34" charset="0"/>
              </a:rPr>
              <a:t>) and installs a set of packages consistent with those specifications </a:t>
            </a:r>
            <a:r>
              <a:rPr lang="en-US" sz="2000" i="1" dirty="0">
                <a:latin typeface="Corbel" panose="020B0503020204020204" pitchFamily="34" charset="0"/>
              </a:rPr>
              <a:t>and</a:t>
            </a:r>
            <a:r>
              <a:rPr lang="en-US" sz="2000" dirty="0">
                <a:latin typeface="Corbel" panose="020B0503020204020204" pitchFamily="34" charset="0"/>
              </a:rPr>
              <a:t> compatible with the underlying environment. If full compatibility cannot be assured, an </a:t>
            </a:r>
            <a:r>
              <a:rPr lang="en-US" sz="2000" b="1" dirty="0">
                <a:latin typeface="Corbel" panose="020B0503020204020204" pitchFamily="34" charset="0"/>
              </a:rPr>
              <a:t>error</a:t>
            </a:r>
            <a:r>
              <a:rPr lang="en-US" sz="2000" dirty="0">
                <a:latin typeface="Corbel" panose="020B0503020204020204" pitchFamily="34" charset="0"/>
              </a:rPr>
              <a:t> is reported, and the environment is </a:t>
            </a:r>
            <a:r>
              <a:rPr lang="en-US" sz="2000" b="1" i="1" dirty="0">
                <a:latin typeface="Corbel" panose="020B0503020204020204" pitchFamily="34" charset="0"/>
              </a:rPr>
              <a:t>not</a:t>
            </a:r>
            <a:r>
              <a:rPr lang="en-US" sz="2000" dirty="0">
                <a:latin typeface="Corbel" panose="020B0503020204020204" pitchFamily="34" charset="0"/>
              </a:rPr>
              <a:t> changed.</a:t>
            </a:r>
          </a:p>
          <a:p>
            <a:endParaRPr lang="en-US" sz="2000" dirty="0">
              <a:latin typeface="Corbel" panose="020B0503020204020204" pitchFamily="34" charset="0"/>
            </a:endParaRPr>
          </a:p>
          <a:p>
            <a:endParaRPr lang="en-US" sz="2000" dirty="0">
              <a:latin typeface="Corbel" panose="020B0503020204020204" pitchFamily="34" charset="0"/>
            </a:endParaRP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activate basic-</a:t>
            </a:r>
            <a:r>
              <a:rPr lang="en-US" sz="2000" b="1" dirty="0" err="1">
                <a:latin typeface="Monaco" pitchFamily="2" charset="77"/>
              </a:rPr>
              <a:t>scipy</a:t>
            </a:r>
            <a:r>
              <a:rPr lang="en-US" sz="2000" b="1" dirty="0">
                <a:latin typeface="Monaco" pitchFamily="2" charset="77"/>
              </a:rPr>
              <a:t>-env </a:t>
            </a: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install </a:t>
            </a:r>
            <a:r>
              <a:rPr lang="en-US" sz="2000" b="1" dirty="0" err="1">
                <a:latin typeface="Monaco" pitchFamily="2" charset="77"/>
              </a:rPr>
              <a:t>numba</a:t>
            </a:r>
            <a:endParaRPr lang="en-US" sz="2000" b="1" dirty="0">
              <a:latin typeface="Monaco" pitchFamily="2" charset="77"/>
            </a:endParaRPr>
          </a:p>
          <a:p>
            <a:endParaRPr lang="en-US" sz="2000" b="1" dirty="0">
              <a:latin typeface="Monaco" pitchFamily="2" charset="77"/>
            </a:endParaRPr>
          </a:p>
          <a:p>
            <a:r>
              <a:rPr lang="en-US" sz="2000" dirty="0">
                <a:latin typeface="Corbel" panose="020B0503020204020204" pitchFamily="34" charset="0"/>
              </a:rPr>
              <a:t>To prevent existing packages from being updating when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you can use the </a:t>
            </a:r>
            <a:r>
              <a:rPr lang="en-US" sz="2000" b="1" dirty="0">
                <a:latin typeface="Monaco" pitchFamily="2" charset="77"/>
              </a:rPr>
              <a:t>--freeze-installed </a:t>
            </a:r>
            <a:r>
              <a:rPr lang="en-US" sz="2000" dirty="0">
                <a:latin typeface="Corbel" panose="020B0503020204020204" pitchFamily="34" charset="0"/>
              </a:rPr>
              <a:t>option.</a:t>
            </a:r>
          </a:p>
          <a:p>
            <a:endParaRPr lang="en-US" sz="2000" b="1" dirty="0">
              <a:latin typeface="Corbel" panose="020B0503020204020204" pitchFamily="34" charset="0"/>
            </a:endParaRPr>
          </a:p>
          <a:p>
            <a:endParaRPr lang="en-US" sz="2000" b="1" dirty="0">
              <a:latin typeface="Corbel" panose="020B0503020204020204" pitchFamily="34" charset="0"/>
            </a:endParaRPr>
          </a:p>
        </p:txBody>
      </p:sp>
    </p:spTree>
    <p:extLst>
      <p:ext uri="{BB962C8B-B14F-4D97-AF65-F5344CB8AC3E}">
        <p14:creationId xmlns:p14="http://schemas.microsoft.com/office/powerpoint/2010/main" val="287371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1"/>
            <a:ext cx="1110634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Installing package(s) into existing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401205"/>
          </a:xfrm>
          <a:prstGeom prst="rect">
            <a:avLst/>
          </a:prstGeom>
          <a:noFill/>
        </p:spPr>
        <p:txBody>
          <a:bodyPr wrap="square">
            <a:spAutoFit/>
          </a:bodyPr>
          <a:lstStyle/>
          <a:p>
            <a:r>
              <a:rPr lang="en-US" sz="2000" dirty="0">
                <a:latin typeface="Corbel" panose="020B0503020204020204" pitchFamily="34" charset="0"/>
              </a:rPr>
              <a:t>You can install a package into an existing environment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a:t>
            </a:r>
          </a:p>
          <a:p>
            <a:endParaRPr lang="en-US" sz="2000" dirty="0">
              <a:latin typeface="Corbel" panose="020B0503020204020204" pitchFamily="34" charset="0"/>
            </a:endParaRPr>
          </a:p>
          <a:p>
            <a:r>
              <a:rPr lang="en-US" sz="2000" dirty="0">
                <a:latin typeface="Corbel" panose="020B0503020204020204" pitchFamily="34" charset="0"/>
              </a:rPr>
              <a:t>This command accepts a list of package specifications (i.e., </a:t>
            </a:r>
            <a:r>
              <a:rPr lang="en-US" sz="2000" b="1" dirty="0" err="1">
                <a:latin typeface="Corbel" panose="020B0503020204020204" pitchFamily="34" charset="0"/>
              </a:rPr>
              <a:t>numpy</a:t>
            </a:r>
            <a:r>
              <a:rPr lang="en-US" sz="2000" b="1" dirty="0">
                <a:latin typeface="Corbel" panose="020B0503020204020204" pitchFamily="34" charset="0"/>
              </a:rPr>
              <a:t>=1.18</a:t>
            </a:r>
            <a:r>
              <a:rPr lang="en-US" sz="2000" dirty="0">
                <a:latin typeface="Corbel" panose="020B0503020204020204" pitchFamily="34" charset="0"/>
              </a:rPr>
              <a:t>) and installs a set of packages consistent with those specifications </a:t>
            </a:r>
            <a:r>
              <a:rPr lang="en-US" sz="2000" i="1" dirty="0">
                <a:latin typeface="Corbel" panose="020B0503020204020204" pitchFamily="34" charset="0"/>
              </a:rPr>
              <a:t>and</a:t>
            </a:r>
            <a:r>
              <a:rPr lang="en-US" sz="2000" dirty="0">
                <a:latin typeface="Corbel" panose="020B0503020204020204" pitchFamily="34" charset="0"/>
              </a:rPr>
              <a:t> compatible with the underlying environment. If full compatibility cannot be assured, an </a:t>
            </a:r>
            <a:r>
              <a:rPr lang="en-US" sz="2000" b="1" dirty="0">
                <a:latin typeface="Corbel" panose="020B0503020204020204" pitchFamily="34" charset="0"/>
              </a:rPr>
              <a:t>error</a:t>
            </a:r>
            <a:r>
              <a:rPr lang="en-US" sz="2000" dirty="0">
                <a:latin typeface="Corbel" panose="020B0503020204020204" pitchFamily="34" charset="0"/>
              </a:rPr>
              <a:t> is reported, and the environment is </a:t>
            </a:r>
            <a:r>
              <a:rPr lang="en-US" sz="2000" b="1" i="1" dirty="0">
                <a:latin typeface="Corbel" panose="020B0503020204020204" pitchFamily="34" charset="0"/>
              </a:rPr>
              <a:t>not</a:t>
            </a:r>
            <a:r>
              <a:rPr lang="en-US" sz="2000" dirty="0">
                <a:latin typeface="Corbel" panose="020B0503020204020204" pitchFamily="34" charset="0"/>
              </a:rPr>
              <a:t> changed.</a:t>
            </a:r>
          </a:p>
          <a:p>
            <a:endParaRPr lang="en-US" sz="2000" dirty="0">
              <a:latin typeface="Corbel" panose="020B0503020204020204" pitchFamily="34" charset="0"/>
            </a:endParaRPr>
          </a:p>
          <a:p>
            <a:endParaRPr lang="en-US" sz="2000" dirty="0">
              <a:latin typeface="Corbel" panose="020B0503020204020204" pitchFamily="34" charset="0"/>
            </a:endParaRP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activate basic-</a:t>
            </a:r>
            <a:r>
              <a:rPr lang="en-US" sz="2000" b="1" dirty="0" err="1">
                <a:latin typeface="Monaco" pitchFamily="2" charset="77"/>
              </a:rPr>
              <a:t>scipy</a:t>
            </a:r>
            <a:r>
              <a:rPr lang="en-US" sz="2000" b="1" dirty="0">
                <a:latin typeface="Monaco" pitchFamily="2" charset="77"/>
              </a:rPr>
              <a:t>-env </a:t>
            </a: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install </a:t>
            </a:r>
            <a:r>
              <a:rPr lang="en-US" sz="2000" b="1" dirty="0" err="1">
                <a:latin typeface="Monaco" pitchFamily="2" charset="77"/>
              </a:rPr>
              <a:t>numba</a:t>
            </a:r>
            <a:endParaRPr lang="en-US" sz="2000" b="1" dirty="0">
              <a:latin typeface="Monaco" pitchFamily="2" charset="77"/>
            </a:endParaRPr>
          </a:p>
          <a:p>
            <a:endParaRPr lang="en-US" sz="2000" b="1" dirty="0">
              <a:latin typeface="Monaco" pitchFamily="2" charset="77"/>
            </a:endParaRPr>
          </a:p>
          <a:p>
            <a:r>
              <a:rPr lang="en-US" sz="2000" dirty="0">
                <a:latin typeface="Corbel" panose="020B0503020204020204" pitchFamily="34" charset="0"/>
              </a:rPr>
              <a:t>To prevent existing packages from being updating when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you can use the </a:t>
            </a:r>
            <a:r>
              <a:rPr lang="en-US" sz="2000" b="1" dirty="0">
                <a:latin typeface="Monaco" pitchFamily="2" charset="77"/>
              </a:rPr>
              <a:t>--freeze-installed </a:t>
            </a:r>
            <a:r>
              <a:rPr lang="en-US" sz="2000" dirty="0">
                <a:latin typeface="Corbel" panose="020B0503020204020204" pitchFamily="34" charset="0"/>
              </a:rPr>
              <a:t>option.</a:t>
            </a:r>
          </a:p>
          <a:p>
            <a:endParaRPr lang="en-US" sz="2000" b="1" dirty="0">
              <a:latin typeface="Corbel" panose="020B0503020204020204" pitchFamily="34" charset="0"/>
            </a:endParaRPr>
          </a:p>
          <a:p>
            <a:endParaRPr lang="en-US" sz="2000" b="1" dirty="0">
              <a:latin typeface="Corbel" panose="020B0503020204020204" pitchFamily="34" charset="0"/>
            </a:endParaRPr>
          </a:p>
        </p:txBody>
      </p:sp>
    </p:spTree>
    <p:extLst>
      <p:ext uri="{BB962C8B-B14F-4D97-AF65-F5344CB8AC3E}">
        <p14:creationId xmlns:p14="http://schemas.microsoft.com/office/powerpoint/2010/main" val="149323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Exercises</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874198"/>
            <a:ext cx="4319588" cy="46038"/>
          </a:xfrm>
          <a:prstGeom prst="rect">
            <a:avLst/>
          </a:prstGeom>
          <a:noFill/>
          <a:ln>
            <a:noFill/>
          </a:ln>
        </p:spPr>
      </p:pic>
    </p:spTree>
    <p:extLst>
      <p:ext uri="{BB962C8B-B14F-4D97-AF65-F5344CB8AC3E}">
        <p14:creationId xmlns:p14="http://schemas.microsoft.com/office/powerpoint/2010/main" val="383093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609600" y="207119"/>
            <a:ext cx="10972800" cy="679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solidFill>
                  <a:srgbClr val="712C3D"/>
                </a:solidFill>
                <a:latin typeface="Century Gothic" panose="020B0502020202020204" pitchFamily="34" charset="0"/>
              </a:rPr>
              <a:t>Objectives</a:t>
            </a:r>
            <a:endParaRPr dirty="0">
              <a:latin typeface="Century Gothic" panose="020B0502020202020204" pitchFamily="34" charset="0"/>
            </a:endParaRPr>
          </a:p>
        </p:txBody>
      </p:sp>
      <p:sp>
        <p:nvSpPr>
          <p:cNvPr id="292" name="Google Shape;292;p2"/>
          <p:cNvSpPr txBox="1">
            <a:spLocks noGrp="1"/>
          </p:cNvSpPr>
          <p:nvPr>
            <p:ph type="body" idx="1"/>
          </p:nvPr>
        </p:nvSpPr>
        <p:spPr>
          <a:xfrm>
            <a:off x="609600" y="1601788"/>
            <a:ext cx="10972800" cy="4572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Understand why you should use a package and environment management system and benefits of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Working with environments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Using packages and channels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Sharing environments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Setup a </a:t>
            </a:r>
            <a:r>
              <a:rPr lang="en-US" sz="2400" dirty="0" err="1">
                <a:latin typeface="Century Gothic" panose="020B0502020202020204" pitchFamily="34" charset="0"/>
              </a:rPr>
              <a:t>conda</a:t>
            </a:r>
            <a:r>
              <a:rPr lang="en-US" sz="2400" dirty="0">
                <a:latin typeface="Century Gothic" panose="020B0502020202020204" pitchFamily="34" charset="0"/>
              </a:rPr>
              <a:t> environment</a:t>
            </a:r>
          </a:p>
          <a:p>
            <a:pPr marL="0" lvl="0" indent="0" algn="l" rtl="0">
              <a:lnSpc>
                <a:spcPct val="100000"/>
              </a:lnSpc>
              <a:spcBef>
                <a:spcPts val="0"/>
              </a:spcBef>
              <a:spcAft>
                <a:spcPts val="0"/>
              </a:spcAft>
              <a:buClr>
                <a:schemeClr val="dk1"/>
              </a:buClr>
              <a:buSzPts val="3000"/>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a:p>
            <a:pPr marL="514350" lvl="0" indent="-51435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p:txBody>
      </p:sp>
    </p:spTree>
    <p:extLst>
      <p:ext uri="{BB962C8B-B14F-4D97-AF65-F5344CB8AC3E}">
        <p14:creationId xmlns:p14="http://schemas.microsoft.com/office/powerpoint/2010/main" val="23272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Packages and Environments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3477875"/>
          </a:xfrm>
          <a:prstGeom prst="rect">
            <a:avLst/>
          </a:prstGeom>
          <a:noFill/>
        </p:spPr>
        <p:txBody>
          <a:bodyPr wrap="square">
            <a:spAutoFit/>
          </a:bodyPr>
          <a:lstStyle/>
          <a:p>
            <a:pPr algn="l"/>
            <a:r>
              <a:rPr lang="en-US" sz="2000" dirty="0">
                <a:latin typeface="Corbel" panose="020B0503020204020204" pitchFamily="34" charset="0"/>
              </a:rPr>
              <a:t>When you begin working with a programming language such as Python, you may begin to wonder why such a language can do almost everything. The fact is that Python does not perform everything on its own. It depends on external libraries or packages to enable it perform the functions you desire it to do.</a:t>
            </a:r>
          </a:p>
          <a:p>
            <a:pPr algn="l"/>
            <a:endParaRPr lang="en-US" sz="2000" dirty="0">
              <a:latin typeface="Corbel" panose="020B0503020204020204" pitchFamily="34" charset="0"/>
            </a:endParaRPr>
          </a:p>
          <a:p>
            <a:pPr algn="l"/>
            <a:endParaRPr lang="en-US" sz="2000" dirty="0">
              <a:latin typeface="Corbel" panose="020B0503020204020204" pitchFamily="34" charset="0"/>
            </a:endParaRP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module</a:t>
            </a:r>
            <a:r>
              <a:rPr lang="en-US" sz="2000" dirty="0">
                <a:latin typeface="Corbel" panose="020B0503020204020204" pitchFamily="34" charset="0"/>
              </a:rPr>
              <a:t> is a collection of functions and variables, e.g., in a script</a:t>
            </a: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package</a:t>
            </a:r>
            <a:r>
              <a:rPr lang="en-US" sz="2000" dirty="0">
                <a:latin typeface="Corbel" panose="020B0503020204020204" pitchFamily="34" charset="0"/>
              </a:rPr>
              <a:t> is a collection of modules with an initialization function (e.g., </a:t>
            </a:r>
            <a:r>
              <a:rPr lang="en-US" sz="2000" dirty="0" err="1">
                <a:latin typeface="Corbel" panose="020B0503020204020204" pitchFamily="34" charset="0"/>
              </a:rPr>
              <a:t>init.py</a:t>
            </a:r>
            <a:r>
              <a:rPr lang="en-US" sz="2000" dirty="0">
                <a:latin typeface="Corbel" panose="020B0503020204020204" pitchFamily="34" charset="0"/>
              </a:rPr>
              <a:t>) e.g., a directory with scripts</a:t>
            </a: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library</a:t>
            </a:r>
            <a:r>
              <a:rPr lang="en-US" sz="2000" dirty="0">
                <a:latin typeface="Corbel" panose="020B0503020204020204" pitchFamily="34" charset="0"/>
              </a:rPr>
              <a:t> is a collection of packages with related functionality</a:t>
            </a:r>
          </a:p>
          <a:p>
            <a:pPr algn="l"/>
            <a:endParaRPr lang="en-US" sz="2000" dirty="0">
              <a:latin typeface="Corbel" panose="020B0503020204020204" pitchFamily="34" charset="0"/>
            </a:endParaRPr>
          </a:p>
          <a:p>
            <a:pPr algn="l"/>
            <a:r>
              <a:rPr lang="en-US" sz="2000" dirty="0">
                <a:latin typeface="Corbel" panose="020B0503020204020204" pitchFamily="34" charset="0"/>
              </a:rPr>
              <a:t>In </a:t>
            </a:r>
            <a:r>
              <a:rPr lang="en-US" sz="2000" b="1" dirty="0">
                <a:latin typeface="Corbel" panose="020B0503020204020204" pitchFamily="34" charset="0"/>
              </a:rPr>
              <a:t>R – packages </a:t>
            </a:r>
            <a:r>
              <a:rPr lang="en-US" sz="2000" dirty="0">
                <a:latin typeface="Corbel" panose="020B0503020204020204" pitchFamily="34" charset="0"/>
              </a:rPr>
              <a:t>while in </a:t>
            </a:r>
            <a:r>
              <a:rPr lang="en-US" sz="2000" b="1" dirty="0">
                <a:latin typeface="Corbel" panose="020B0503020204020204" pitchFamily="34" charset="0"/>
              </a:rPr>
              <a:t>Python – libraries</a:t>
            </a:r>
            <a:r>
              <a:rPr lang="en-US" sz="2000" dirty="0">
                <a:latin typeface="Corbel" panose="020B0503020204020204" pitchFamily="34" charset="0"/>
              </a:rPr>
              <a:t>. Can be used interchangeably to refer to the same thing.</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188836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Dependencies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4093428"/>
          </a:xfrm>
          <a:prstGeom prst="rect">
            <a:avLst/>
          </a:prstGeom>
          <a:noFill/>
        </p:spPr>
        <p:txBody>
          <a:bodyPr wrap="square">
            <a:spAutoFit/>
          </a:bodyPr>
          <a:lstStyle/>
          <a:p>
            <a:pPr algn="l"/>
            <a:r>
              <a:rPr lang="en-US" sz="2000" dirty="0">
                <a:latin typeface="Corbel" panose="020B0503020204020204" pitchFamily="34" charset="0"/>
              </a:rPr>
              <a:t>Things get complicated when you realize that many packages do not just do everything on their own. </a:t>
            </a:r>
          </a:p>
          <a:p>
            <a:pPr algn="l"/>
            <a:endParaRPr lang="en-US" sz="2000" dirty="0">
              <a:latin typeface="Corbel" panose="020B0503020204020204" pitchFamily="34" charset="0"/>
            </a:endParaRPr>
          </a:p>
          <a:p>
            <a:pPr marL="342900" indent="-342900" algn="l">
              <a:buFont typeface="Arial" panose="020B0604020202020204" pitchFamily="34" charset="0"/>
              <a:buChar char="•"/>
            </a:pPr>
            <a:r>
              <a:rPr lang="en-US" sz="2000" b="1" dirty="0">
                <a:latin typeface="Corbel" panose="020B0503020204020204" pitchFamily="34" charset="0"/>
              </a:rPr>
              <a:t>Packages depend on other packages for their functionality.</a:t>
            </a:r>
          </a:p>
          <a:p>
            <a:pPr marL="342900" indent="-342900" algn="l">
              <a:buFont typeface="Arial" panose="020B0604020202020204" pitchFamily="34" charset="0"/>
              <a:buChar char="•"/>
            </a:pPr>
            <a:endParaRPr lang="en-US" sz="2000" b="1"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For example, the </a:t>
            </a:r>
            <a:r>
              <a:rPr lang="en-US" sz="2000" b="1" dirty="0" err="1">
                <a:latin typeface="Corbel" panose="020B0503020204020204" pitchFamily="34" charset="0"/>
              </a:rPr>
              <a:t>Scipy</a:t>
            </a:r>
            <a:r>
              <a:rPr lang="en-US" sz="2000" dirty="0">
                <a:latin typeface="Corbel" panose="020B0503020204020204" pitchFamily="34" charset="0"/>
              </a:rPr>
              <a:t> package is used for numerical routines in Python. The package does not reinvent the wheel in its functionality since it uses other packages such as </a:t>
            </a:r>
            <a:r>
              <a:rPr lang="en-US" sz="2000" b="1" dirty="0" err="1">
                <a:latin typeface="Corbel" panose="020B0503020204020204" pitchFamily="34" charset="0"/>
              </a:rPr>
              <a:t>numpy</a:t>
            </a:r>
            <a:r>
              <a:rPr lang="en-US" sz="2000" dirty="0">
                <a:latin typeface="Corbel" panose="020B0503020204020204" pitchFamily="34" charset="0"/>
              </a:rPr>
              <a:t> (numerical python) and </a:t>
            </a:r>
            <a:r>
              <a:rPr lang="en-US" sz="2000" b="1" dirty="0">
                <a:latin typeface="Corbel" panose="020B0503020204020204" pitchFamily="34" charset="0"/>
              </a:rPr>
              <a:t>matplotlib</a:t>
            </a:r>
            <a:r>
              <a:rPr lang="en-US" sz="2000" dirty="0">
                <a:latin typeface="Corbel" panose="020B0503020204020204" pitchFamily="34" charset="0"/>
              </a:rPr>
              <a:t> (plotting) among others. Here </a:t>
            </a:r>
            <a:r>
              <a:rPr lang="en-US" sz="2000" b="1" dirty="0" err="1">
                <a:latin typeface="Corbel" panose="020B0503020204020204" pitchFamily="34" charset="0"/>
              </a:rPr>
              <a:t>numpy</a:t>
            </a:r>
            <a:r>
              <a:rPr lang="en-US" sz="2000" dirty="0">
                <a:latin typeface="Corbel" panose="020B0503020204020204" pitchFamily="34" charset="0"/>
              </a:rPr>
              <a:t> and </a:t>
            </a:r>
            <a:r>
              <a:rPr lang="en-US" sz="2000" b="1" dirty="0">
                <a:latin typeface="Corbel" panose="020B0503020204020204" pitchFamily="34" charset="0"/>
              </a:rPr>
              <a:t>matplotlib</a:t>
            </a:r>
            <a:r>
              <a:rPr lang="en-US" sz="2000" dirty="0">
                <a:latin typeface="Corbel" panose="020B0503020204020204" pitchFamily="34" charset="0"/>
              </a:rPr>
              <a:t> are dependencies of </a:t>
            </a:r>
            <a:r>
              <a:rPr lang="en-US" sz="2000" dirty="0" err="1">
                <a:latin typeface="Corbel" panose="020B0503020204020204" pitchFamily="34" charset="0"/>
              </a:rPr>
              <a:t>scipy</a:t>
            </a:r>
            <a:r>
              <a:rPr lang="en-US" sz="2000" dirty="0">
                <a:latin typeface="Corbel" panose="020B0503020204020204" pitchFamily="34" charset="0"/>
              </a:rPr>
              <a:t>.</a:t>
            </a:r>
          </a:p>
          <a:p>
            <a:pPr marL="342900" indent="-342900" algn="l">
              <a:buFont typeface="Arial" panose="020B0604020202020204" pitchFamily="34" charset="0"/>
              <a:buChar char="•"/>
            </a:pPr>
            <a:endParaRPr lang="en-US" sz="2000"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Further developments in packages  and these developments may </a:t>
            </a:r>
            <a:r>
              <a:rPr lang="en-US" sz="2000" b="1" dirty="0">
                <a:latin typeface="Corbel" panose="020B0503020204020204" pitchFamily="34" charset="0"/>
              </a:rPr>
              <a:t>add</a:t>
            </a:r>
            <a:r>
              <a:rPr lang="en-US" sz="2000" dirty="0">
                <a:latin typeface="Corbel" panose="020B0503020204020204" pitchFamily="34" charset="0"/>
              </a:rPr>
              <a:t> or </a:t>
            </a:r>
            <a:r>
              <a:rPr lang="en-US" sz="2000" b="1" dirty="0">
                <a:latin typeface="Corbel" panose="020B0503020204020204" pitchFamily="34" charset="0"/>
              </a:rPr>
              <a:t>delete</a:t>
            </a:r>
            <a:r>
              <a:rPr lang="en-US" sz="2000" dirty="0">
                <a:latin typeface="Corbel" panose="020B0503020204020204" pitchFamily="34" charset="0"/>
              </a:rPr>
              <a:t> functionalities leading to different </a:t>
            </a:r>
            <a:r>
              <a:rPr lang="en-US" sz="2000" b="1" dirty="0">
                <a:latin typeface="Corbel" panose="020B0503020204020204" pitchFamily="34" charset="0"/>
              </a:rPr>
              <a:t>versions</a:t>
            </a:r>
            <a:r>
              <a:rPr lang="en-US" sz="2000" dirty="0">
                <a:latin typeface="Corbel" panose="020B0503020204020204" pitchFamily="34" charset="0"/>
              </a:rPr>
              <a:t>. If one package can depend on the other, this may create issues.</a:t>
            </a:r>
          </a:p>
          <a:p>
            <a:pPr marL="342900" indent="-342900" algn="l">
              <a:buFont typeface="Arial" panose="020B0604020202020204" pitchFamily="34" charset="0"/>
              <a:buChar char="•"/>
            </a:pPr>
            <a:endParaRPr lang="en-US" sz="2000"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Its important to know that for the example above, </a:t>
            </a:r>
            <a:r>
              <a:rPr lang="en-US" sz="2000" dirty="0" err="1">
                <a:latin typeface="Corbel" panose="020B0503020204020204" pitchFamily="34" charset="0"/>
              </a:rPr>
              <a:t>scipy</a:t>
            </a:r>
            <a:r>
              <a:rPr lang="en-US" sz="2000" dirty="0">
                <a:latin typeface="Corbel" panose="020B0503020204020204" pitchFamily="34" charset="0"/>
              </a:rPr>
              <a:t> depends on </a:t>
            </a:r>
            <a:r>
              <a:rPr lang="en-US" sz="2000" b="1" dirty="0" err="1">
                <a:latin typeface="Corbel" panose="020B0503020204020204" pitchFamily="34" charset="0"/>
              </a:rPr>
              <a:t>numpy</a:t>
            </a:r>
            <a:r>
              <a:rPr lang="en-US" sz="2000" b="1" dirty="0">
                <a:latin typeface="Corbel" panose="020B0503020204020204" pitchFamily="34" charset="0"/>
              </a:rPr>
              <a:t> version &gt;= 1.6 </a:t>
            </a:r>
            <a:r>
              <a:rPr lang="en-US" sz="2000" dirty="0">
                <a:latin typeface="Corbel" panose="020B0503020204020204" pitchFamily="34" charset="0"/>
              </a:rPr>
              <a:t>and </a:t>
            </a:r>
            <a:r>
              <a:rPr lang="en-US" sz="2000" b="1" dirty="0">
                <a:latin typeface="Corbel" panose="020B0503020204020204" pitchFamily="34" charset="0"/>
              </a:rPr>
              <a:t>matplotlib version &gt;= 1.1 </a:t>
            </a:r>
            <a:r>
              <a:rPr lang="en-US" sz="2000" dirty="0">
                <a:latin typeface="Corbel" panose="020B0503020204020204" pitchFamily="34" charset="0"/>
              </a:rPr>
              <a:t>(If the </a:t>
            </a:r>
            <a:r>
              <a:rPr lang="en-US" sz="2000" dirty="0" err="1">
                <a:latin typeface="Corbel" panose="020B0503020204020204" pitchFamily="34" charset="0"/>
              </a:rPr>
              <a:t>numpy</a:t>
            </a:r>
            <a:r>
              <a:rPr lang="en-US" sz="2000" dirty="0">
                <a:latin typeface="Corbel" panose="020B0503020204020204" pitchFamily="34" charset="0"/>
              </a:rPr>
              <a:t> version is 1.5, this would be insufficient for </a:t>
            </a:r>
            <a:r>
              <a:rPr lang="en-US" sz="2000" dirty="0" err="1">
                <a:latin typeface="Corbel" panose="020B0503020204020204" pitchFamily="34" charset="0"/>
              </a:rPr>
              <a:t>scipy</a:t>
            </a:r>
            <a:r>
              <a:rPr lang="en-US" sz="2000" dirty="0">
                <a:latin typeface="Corbel" panose="020B0503020204020204" pitchFamily="34" charset="0"/>
              </a:rPr>
              <a:t>).</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107276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1938992"/>
          </a:xfrm>
          <a:prstGeom prst="rect">
            <a:avLst/>
          </a:prstGeom>
          <a:noFill/>
        </p:spPr>
        <p:txBody>
          <a:bodyPr wrap="square">
            <a:spAutoFit/>
          </a:bodyPr>
          <a:lstStyle/>
          <a:p>
            <a:pPr algn="l"/>
            <a:r>
              <a:rPr lang="en-US" sz="2000" dirty="0">
                <a:latin typeface="Corbel" panose="020B0503020204020204" pitchFamily="34" charset="0"/>
              </a:rPr>
              <a:t>When beginning your programming journey, you will realize that you don’t need many packages. However, as you progress, at some point a package or a programming language is phased out.</a:t>
            </a:r>
          </a:p>
          <a:p>
            <a:pPr algn="l"/>
            <a:endParaRPr lang="en-US" sz="2000" dirty="0">
              <a:latin typeface="Corbel" panose="020B0503020204020204" pitchFamily="34" charset="0"/>
            </a:endParaRPr>
          </a:p>
          <a:p>
            <a:pPr algn="l"/>
            <a:r>
              <a:rPr lang="en-US" sz="2000" dirty="0">
                <a:latin typeface="Corbel" panose="020B0503020204020204" pitchFamily="34" charset="0"/>
              </a:rPr>
              <a:t>A workaround would be to have another computer or virtual machine to run older versions of the packages. </a:t>
            </a:r>
          </a:p>
          <a:p>
            <a:pPr algn="l"/>
            <a:endParaRPr lang="en-US" sz="2000" dirty="0">
              <a:latin typeface="Corbel" panose="020B0503020204020204" pitchFamily="34" charset="0"/>
            </a:endParaRPr>
          </a:p>
          <a:p>
            <a:pPr algn="l"/>
            <a:r>
              <a:rPr lang="en-US" sz="2000" dirty="0">
                <a:latin typeface="Corbel" panose="020B0503020204020204" pitchFamily="34" charset="0"/>
              </a:rPr>
              <a:t>A practical solution is to use environments which act as isolated computers with project-specific packages.</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304715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4821" cy="4493538"/>
          </a:xfrm>
          <a:prstGeom prst="rect">
            <a:avLst/>
          </a:prstGeom>
          <a:noFill/>
        </p:spPr>
        <p:txBody>
          <a:bodyPr wrap="square">
            <a:spAutoFit/>
          </a:bodyPr>
          <a:lstStyle/>
          <a:p>
            <a:pPr algn="l"/>
            <a:r>
              <a:rPr lang="en-US" sz="2200" dirty="0">
                <a:latin typeface="Corbel" panose="020B0503020204020204" pitchFamily="34" charset="0"/>
              </a:rPr>
              <a:t>An environment management system solves several problems including:</a:t>
            </a:r>
          </a:p>
          <a:p>
            <a:pPr algn="l"/>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you need for a research project requires different versions of packages or base programming language (e.g., python2.7 versus python3.6)</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you developed as part of previous research project that worked fine on your system six months ago now no longer works.</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Code that was written for a joint research project works on your machine but not on your collaborators’ machines</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that you are developing on your local machine does not provide similar results when run on a remote cluster.</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42964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4524315"/>
          </a:xfrm>
          <a:prstGeom prst="rect">
            <a:avLst/>
          </a:prstGeom>
          <a:noFill/>
        </p:spPr>
        <p:txBody>
          <a:bodyPr wrap="square">
            <a:spAutoFit/>
          </a:bodyPr>
          <a:lstStyle/>
          <a:p>
            <a:r>
              <a:rPr lang="en-US" sz="2400" dirty="0">
                <a:latin typeface="Corbel" panose="020B0503020204020204" pitchFamily="34" charset="0"/>
              </a:rPr>
              <a:t>An </a:t>
            </a:r>
            <a:r>
              <a:rPr lang="en-US" sz="2400" b="1" dirty="0">
                <a:latin typeface="Corbel" panose="020B0503020204020204" pitchFamily="34" charset="0"/>
              </a:rPr>
              <a:t>environment management system </a:t>
            </a:r>
            <a:r>
              <a:rPr lang="en-US" sz="2400" dirty="0">
                <a:latin typeface="Corbel" panose="020B0503020204020204" pitchFamily="34" charset="0"/>
              </a:rPr>
              <a:t>enables you to set up a </a:t>
            </a:r>
            <a:r>
              <a:rPr lang="en-US" sz="2400" b="1" dirty="0">
                <a:latin typeface="Corbel" panose="020B0503020204020204" pitchFamily="34" charset="0"/>
              </a:rPr>
              <a:t>new, project specific software environment </a:t>
            </a:r>
            <a:r>
              <a:rPr lang="en-US" sz="2400" dirty="0">
                <a:latin typeface="Corbel" panose="020B0503020204020204" pitchFamily="34" charset="0"/>
              </a:rPr>
              <a:t>containing </a:t>
            </a:r>
            <a:r>
              <a:rPr lang="en-US" sz="2400" b="1" dirty="0">
                <a:latin typeface="Corbel" panose="020B0503020204020204" pitchFamily="34" charset="0"/>
              </a:rPr>
              <a:t>specific Python versions</a:t>
            </a:r>
            <a:r>
              <a:rPr lang="en-US" sz="2400" dirty="0">
                <a:latin typeface="Corbel" panose="020B0503020204020204" pitchFamily="34" charset="0"/>
              </a:rPr>
              <a:t> as well as the </a:t>
            </a:r>
            <a:r>
              <a:rPr lang="en-US" sz="2400" b="1" dirty="0">
                <a:latin typeface="Corbel" panose="020B0503020204020204" pitchFamily="34" charset="0"/>
              </a:rPr>
              <a:t>versions of additional packages and required dependencies </a:t>
            </a:r>
            <a:r>
              <a:rPr lang="en-US" sz="2400" dirty="0">
                <a:latin typeface="Corbel" panose="020B0503020204020204" pitchFamily="34" charset="0"/>
              </a:rPr>
              <a:t>that are all </a:t>
            </a:r>
            <a:r>
              <a:rPr lang="en-US" sz="2400" b="1" dirty="0">
                <a:latin typeface="Corbel" panose="020B0503020204020204" pitchFamily="34" charset="0"/>
              </a:rPr>
              <a:t>mutually compatible</a:t>
            </a:r>
            <a:r>
              <a:rPr lang="en-US" sz="2400" dirty="0">
                <a:latin typeface="Corbel" panose="020B0503020204020204" pitchFamily="34" charset="0"/>
              </a:rPr>
              <a:t>.</a:t>
            </a:r>
          </a:p>
          <a:p>
            <a:endParaRPr lang="en-US" sz="2400" dirty="0">
              <a:latin typeface="Corbel" panose="020B0503020204020204" pitchFamily="34" charset="0"/>
            </a:endParaRPr>
          </a:p>
          <a:p>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Environment management systems help </a:t>
            </a:r>
            <a:r>
              <a:rPr lang="en-US" sz="2400" b="1" dirty="0">
                <a:latin typeface="Corbel" panose="020B0503020204020204" pitchFamily="34" charset="0"/>
              </a:rPr>
              <a:t>resolve dependency issues </a:t>
            </a:r>
            <a:r>
              <a:rPr lang="en-US" sz="2400" dirty="0">
                <a:latin typeface="Corbel" panose="020B0503020204020204" pitchFamily="34" charset="0"/>
              </a:rPr>
              <a:t>by allowing you to use different versions of a package for different projects.</a:t>
            </a:r>
          </a:p>
          <a:p>
            <a:pPr marL="285750" indent="-285750">
              <a:buFont typeface="Arial" panose="020B0604020202020204" pitchFamily="34" charset="0"/>
              <a:buChar char="•"/>
            </a:pPr>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Make your projects </a:t>
            </a:r>
            <a:r>
              <a:rPr lang="en-US" sz="2400" b="1" dirty="0">
                <a:latin typeface="Corbel" panose="020B0503020204020204" pitchFamily="34" charset="0"/>
              </a:rPr>
              <a:t>self-contained and reproducible</a:t>
            </a:r>
            <a:r>
              <a:rPr lang="en-US" sz="2400" dirty="0">
                <a:latin typeface="Corbel" panose="020B0503020204020204" pitchFamily="34" charset="0"/>
              </a:rPr>
              <a:t> by capturing all package dependencies in a single requirements file.</a:t>
            </a:r>
          </a:p>
          <a:p>
            <a:pPr marL="285750" indent="-285750">
              <a:buFont typeface="Arial" panose="020B0604020202020204" pitchFamily="34" charset="0"/>
              <a:buChar char="•"/>
            </a:pPr>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Allow you to </a:t>
            </a:r>
            <a:r>
              <a:rPr lang="en-US" sz="2400" b="1" dirty="0">
                <a:latin typeface="Corbel" panose="020B0503020204020204" pitchFamily="34" charset="0"/>
              </a:rPr>
              <a:t>install packages on a host </a:t>
            </a:r>
            <a:r>
              <a:rPr lang="en-US" sz="2400" dirty="0">
                <a:latin typeface="Corbel" panose="020B0503020204020204" pitchFamily="34" charset="0"/>
              </a:rPr>
              <a:t>on which you do not have admin privileges.</a:t>
            </a:r>
          </a:p>
        </p:txBody>
      </p:sp>
    </p:spTree>
    <p:extLst>
      <p:ext uri="{BB962C8B-B14F-4D97-AF65-F5344CB8AC3E}">
        <p14:creationId xmlns:p14="http://schemas.microsoft.com/office/powerpoint/2010/main" val="359269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4708981"/>
          </a:xfrm>
          <a:prstGeom prst="rect">
            <a:avLst/>
          </a:prstGeom>
          <a:noFill/>
        </p:spPr>
        <p:txBody>
          <a:bodyPr wrap="square">
            <a:spAutoFit/>
          </a:bodyPr>
          <a:lstStyle/>
          <a:p>
            <a:r>
              <a:rPr lang="en-US" sz="2000" dirty="0">
                <a:latin typeface="Corbel" panose="020B0503020204020204" pitchFamily="34" charset="0"/>
              </a:rPr>
              <a:t>An </a:t>
            </a:r>
            <a:r>
              <a:rPr lang="en-US" sz="2000" b="1" dirty="0">
                <a:latin typeface="Corbel" panose="020B0503020204020204" pitchFamily="34" charset="0"/>
              </a:rPr>
              <a:t>environment management system </a:t>
            </a:r>
            <a:r>
              <a:rPr lang="en-US" sz="2000" dirty="0">
                <a:latin typeface="Corbel" panose="020B0503020204020204" pitchFamily="34" charset="0"/>
              </a:rPr>
              <a:t>enables you to set up a </a:t>
            </a:r>
            <a:r>
              <a:rPr lang="en-US" sz="2000" b="1" dirty="0">
                <a:latin typeface="Corbel" panose="020B0503020204020204" pitchFamily="34" charset="0"/>
              </a:rPr>
              <a:t>new, project specific software environment </a:t>
            </a:r>
            <a:r>
              <a:rPr lang="en-US" sz="2000" dirty="0">
                <a:latin typeface="Corbel" panose="020B0503020204020204" pitchFamily="34" charset="0"/>
              </a:rPr>
              <a:t>containing </a:t>
            </a:r>
            <a:r>
              <a:rPr lang="en-US" sz="2000" b="1" dirty="0">
                <a:latin typeface="Corbel" panose="020B0503020204020204" pitchFamily="34" charset="0"/>
              </a:rPr>
              <a:t>specific Python versions</a:t>
            </a:r>
            <a:r>
              <a:rPr lang="en-US" sz="2000" dirty="0">
                <a:latin typeface="Corbel" panose="020B0503020204020204" pitchFamily="34" charset="0"/>
              </a:rPr>
              <a:t> as well as the </a:t>
            </a:r>
            <a:r>
              <a:rPr lang="en-US" sz="2000" b="1" dirty="0">
                <a:latin typeface="Corbel" panose="020B0503020204020204" pitchFamily="34" charset="0"/>
              </a:rPr>
              <a:t>versions of additional packages and required dependencies </a:t>
            </a:r>
            <a:r>
              <a:rPr lang="en-US" sz="2000" dirty="0">
                <a:latin typeface="Corbel" panose="020B0503020204020204" pitchFamily="34" charset="0"/>
              </a:rPr>
              <a:t>that are all </a:t>
            </a:r>
            <a:r>
              <a:rPr lang="en-US" sz="2000" b="1" dirty="0">
                <a:latin typeface="Corbel" panose="020B0503020204020204" pitchFamily="34" charset="0"/>
              </a:rPr>
              <a:t>mutually compatible</a:t>
            </a:r>
            <a:r>
              <a:rPr lang="en-US" sz="2000" dirty="0">
                <a:latin typeface="Corbel" panose="020B0503020204020204" pitchFamily="34" charset="0"/>
              </a:rPr>
              <a:t>.</a:t>
            </a:r>
          </a:p>
          <a:p>
            <a:endParaRPr lang="en-US" sz="2000" dirty="0">
              <a:latin typeface="Corbel" panose="020B0503020204020204" pitchFamily="34" charset="0"/>
            </a:endParaRPr>
          </a:p>
          <a:p>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Environment management systems help </a:t>
            </a:r>
            <a:r>
              <a:rPr lang="en-US" sz="2000" b="1" dirty="0">
                <a:latin typeface="Corbel" panose="020B0503020204020204" pitchFamily="34" charset="0"/>
              </a:rPr>
              <a:t>resolve dependency issues </a:t>
            </a:r>
            <a:r>
              <a:rPr lang="en-US" sz="2000" dirty="0">
                <a:latin typeface="Corbel" panose="020B0503020204020204" pitchFamily="34" charset="0"/>
              </a:rPr>
              <a:t>by allowing you to use different versions of a package for different projects.</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Make your projects </a:t>
            </a:r>
            <a:r>
              <a:rPr lang="en-US" sz="2000" b="1" dirty="0">
                <a:latin typeface="Corbel" panose="020B0503020204020204" pitchFamily="34" charset="0"/>
              </a:rPr>
              <a:t>self-contained and reproducible</a:t>
            </a:r>
            <a:r>
              <a:rPr lang="en-US" sz="2000" dirty="0">
                <a:latin typeface="Corbel" panose="020B0503020204020204" pitchFamily="34" charset="0"/>
              </a:rPr>
              <a:t> by capturing all package dependencies in a single requirements file.</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Allow you to </a:t>
            </a:r>
            <a:r>
              <a:rPr lang="en-US" sz="2000" b="1" dirty="0">
                <a:latin typeface="Corbel" panose="020B0503020204020204" pitchFamily="34" charset="0"/>
              </a:rPr>
              <a:t>install packages on a host </a:t>
            </a:r>
            <a:r>
              <a:rPr lang="en-US" sz="2000" dirty="0">
                <a:latin typeface="Corbel" panose="020B0503020204020204" pitchFamily="34" charset="0"/>
              </a:rPr>
              <a:t>on which you do not have admin privileges.</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You can manage python packages using </a:t>
            </a:r>
            <a:r>
              <a:rPr lang="en-US" sz="2000" b="1" dirty="0" err="1">
                <a:latin typeface="Corbel" panose="020B0503020204020204" pitchFamily="34" charset="0"/>
              </a:rPr>
              <a:t>virtualenv</a:t>
            </a:r>
            <a:r>
              <a:rPr lang="en-US" sz="2000" b="1" dirty="0">
                <a:latin typeface="Corbel" panose="020B0503020204020204" pitchFamily="34" charset="0"/>
              </a:rPr>
              <a:t>, </a:t>
            </a:r>
            <a:r>
              <a:rPr lang="en-US" sz="2000" b="1" dirty="0" err="1">
                <a:latin typeface="Corbel" panose="020B0503020204020204" pitchFamily="34" charset="0"/>
              </a:rPr>
              <a:t>pipenv</a:t>
            </a:r>
            <a:r>
              <a:rPr lang="en-US" sz="2000" b="1" dirty="0">
                <a:latin typeface="Corbel" panose="020B0503020204020204" pitchFamily="34" charset="0"/>
              </a:rPr>
              <a:t>, </a:t>
            </a:r>
            <a:r>
              <a:rPr lang="en-US" sz="2000" b="1" dirty="0" err="1">
                <a:latin typeface="Corbel" panose="020B0503020204020204" pitchFamily="34" charset="0"/>
              </a:rPr>
              <a:t>venv</a:t>
            </a:r>
            <a:r>
              <a:rPr lang="en-US" sz="2000" b="1" dirty="0">
                <a:latin typeface="Corbel" panose="020B0503020204020204" pitchFamily="34" charset="0"/>
              </a:rPr>
              <a:t>, </a:t>
            </a:r>
            <a:r>
              <a:rPr lang="en-US" sz="2000" b="1" dirty="0" err="1">
                <a:latin typeface="Corbel" panose="020B0503020204020204" pitchFamily="34" charset="0"/>
              </a:rPr>
              <a:t>pyenv</a:t>
            </a:r>
            <a:endParaRPr lang="en-US" sz="2000" b="1" dirty="0">
              <a:latin typeface="Corbel" panose="020B0503020204020204" pitchFamily="34" charset="0"/>
            </a:endParaRPr>
          </a:p>
        </p:txBody>
      </p:sp>
    </p:spTree>
    <p:extLst>
      <p:ext uri="{BB962C8B-B14F-4D97-AF65-F5344CB8AC3E}">
        <p14:creationId xmlns:p14="http://schemas.microsoft.com/office/powerpoint/2010/main" val="310817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5016758"/>
          </a:xfrm>
          <a:prstGeom prst="rect">
            <a:avLst/>
          </a:prstGeom>
          <a:noFill/>
        </p:spPr>
        <p:txBody>
          <a:bodyPr wrap="square">
            <a:spAutoFit/>
          </a:bodyPr>
          <a:lstStyle/>
          <a:p>
            <a:r>
              <a:rPr lang="en-US" sz="2000" dirty="0">
                <a:latin typeface="Corbel" panose="020B0503020204020204" pitchFamily="34" charset="0"/>
              </a:rPr>
              <a:t>A good package management system greatly simplifies the process of installing software by:</a:t>
            </a:r>
          </a:p>
          <a:p>
            <a:endParaRPr lang="en-US" sz="2000" dirty="0">
              <a:latin typeface="Corbel" panose="020B0503020204020204" pitchFamily="34" charset="0"/>
            </a:endParaRPr>
          </a:p>
          <a:p>
            <a:pPr marL="914400" lvl="1" indent="-457200">
              <a:buFont typeface="+mj-lt"/>
              <a:buAutoNum type="arabicPeriod"/>
            </a:pPr>
            <a:r>
              <a:rPr lang="en-US" sz="2000" dirty="0">
                <a:latin typeface="Corbel" panose="020B0503020204020204" pitchFamily="34" charset="0"/>
              </a:rPr>
              <a:t>identifying and </a:t>
            </a:r>
            <a:r>
              <a:rPr lang="en-US" sz="2000" b="1" dirty="0">
                <a:latin typeface="Corbel" panose="020B0503020204020204" pitchFamily="34" charset="0"/>
              </a:rPr>
              <a:t>installing compatible versions </a:t>
            </a:r>
            <a:r>
              <a:rPr lang="en-US" sz="2000" dirty="0">
                <a:latin typeface="Corbel" panose="020B0503020204020204" pitchFamily="34" charset="0"/>
              </a:rPr>
              <a:t>of software and all required </a:t>
            </a:r>
            <a:r>
              <a:rPr lang="en-US" sz="2000" b="1" dirty="0">
                <a:latin typeface="Corbel" panose="020B0503020204020204" pitchFamily="34" charset="0"/>
              </a:rPr>
              <a:t>dependencies</a:t>
            </a:r>
            <a:r>
              <a:rPr lang="en-US" sz="2000" dirty="0">
                <a:latin typeface="Corbel" panose="020B0503020204020204" pitchFamily="34" charset="0"/>
              </a:rPr>
              <a:t>.</a:t>
            </a:r>
          </a:p>
          <a:p>
            <a:pPr marL="914400" lvl="1" indent="-457200">
              <a:buFont typeface="+mj-lt"/>
              <a:buAutoNum type="arabicPeriod"/>
            </a:pPr>
            <a:r>
              <a:rPr lang="en-US" sz="2000" dirty="0">
                <a:latin typeface="Corbel" panose="020B0503020204020204" pitchFamily="34" charset="0"/>
              </a:rPr>
              <a:t>handling the process of </a:t>
            </a:r>
            <a:r>
              <a:rPr lang="en-US" sz="2000" b="1" dirty="0">
                <a:latin typeface="Corbel" panose="020B0503020204020204" pitchFamily="34" charset="0"/>
              </a:rPr>
              <a:t>updating software </a:t>
            </a:r>
            <a:r>
              <a:rPr lang="en-US" sz="2000" dirty="0">
                <a:latin typeface="Corbel" panose="020B0503020204020204" pitchFamily="34" charset="0"/>
              </a:rPr>
              <a:t>as more recent versions become available.</a:t>
            </a:r>
          </a:p>
          <a:p>
            <a:pPr marL="914400" lvl="1" indent="-457200">
              <a:buFont typeface="+mj-lt"/>
              <a:buAutoNum type="arabicPeriod"/>
            </a:pPr>
            <a:endParaRPr lang="en-US" sz="2000" dirty="0">
              <a:latin typeface="Corbel" panose="020B0503020204020204" pitchFamily="34" charset="0"/>
            </a:endParaRPr>
          </a:p>
          <a:p>
            <a:r>
              <a:rPr lang="en-US" sz="2000" u="sng" dirty="0">
                <a:latin typeface="Corbel" panose="020B0503020204020204" pitchFamily="34" charset="0"/>
              </a:rPr>
              <a:t>Why should I use a package and environment management system</a:t>
            </a:r>
          </a:p>
          <a:p>
            <a:pPr lvl="1"/>
            <a:endParaRPr lang="en-US" sz="2000" u="sng" dirty="0">
              <a:latin typeface="Corbel" panose="020B0503020204020204" pitchFamily="34" charset="0"/>
            </a:endParaRPr>
          </a:p>
          <a:p>
            <a:r>
              <a:rPr lang="en-US" sz="2000" dirty="0"/>
              <a:t>Installing software system-wide has several drawbacks:</a:t>
            </a:r>
          </a:p>
          <a:p>
            <a:endParaRPr lang="en-US" sz="2000" dirty="0"/>
          </a:p>
          <a:p>
            <a:pPr marL="342900" indent="-342900">
              <a:buFont typeface="Arial" panose="020B0604020202020204" pitchFamily="34" charset="0"/>
              <a:buChar char="•"/>
            </a:pPr>
            <a:r>
              <a:rPr lang="en-US" sz="2000" dirty="0"/>
              <a:t>It can be </a:t>
            </a:r>
            <a:r>
              <a:rPr lang="en-US" sz="2000" b="1" dirty="0"/>
              <a:t>difficult to figure out </a:t>
            </a:r>
            <a:r>
              <a:rPr lang="en-US" sz="2000" dirty="0"/>
              <a:t>what software is required for any research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often </a:t>
            </a:r>
            <a:r>
              <a:rPr lang="en-US" sz="2000" b="1" dirty="0"/>
              <a:t>impossible to install different versions </a:t>
            </a:r>
            <a:r>
              <a:rPr lang="en-US" sz="2000" dirty="0"/>
              <a:t>of the same software package at the same time.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Updating software required for one project can often “</a:t>
            </a:r>
            <a:r>
              <a:rPr lang="en-US" sz="2000" b="1" dirty="0"/>
              <a:t>break</a:t>
            </a:r>
            <a:r>
              <a:rPr lang="en-US" sz="2000" dirty="0"/>
              <a:t>” the software installed for another project.</a:t>
            </a:r>
          </a:p>
          <a:p>
            <a:pPr lvl="1"/>
            <a:endParaRPr lang="en-US" sz="2000" dirty="0">
              <a:latin typeface="Corbel" panose="020B0503020204020204" pitchFamily="34" charset="0"/>
            </a:endParaRPr>
          </a:p>
        </p:txBody>
      </p:sp>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Package management</a:t>
            </a:r>
            <a:endParaRPr lang="en-US" sz="2800" dirty="0">
              <a:latin typeface="Century Gothic" panose="020B0502020202020204" pitchFamily="34" charset="0"/>
            </a:endParaRPr>
          </a:p>
        </p:txBody>
      </p:sp>
    </p:spTree>
    <p:extLst>
      <p:ext uri="{BB962C8B-B14F-4D97-AF65-F5344CB8AC3E}">
        <p14:creationId xmlns:p14="http://schemas.microsoft.com/office/powerpoint/2010/main" val="3656583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9978</TotalTime>
  <Words>1625</Words>
  <Application>Microsoft Macintosh PowerPoint</Application>
  <PresentationFormat>Widescreen</PresentationFormat>
  <Paragraphs>181</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Corbel</vt:lpstr>
      <vt:lpstr>Courier New</vt:lpstr>
      <vt:lpstr>Monaco</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 John (ILRI)</dc:creator>
  <cp:lastModifiedBy>Juma, John (ILRI)</cp:lastModifiedBy>
  <cp:revision>37</cp:revision>
  <dcterms:created xsi:type="dcterms:W3CDTF">2023-02-09T10:46:57Z</dcterms:created>
  <dcterms:modified xsi:type="dcterms:W3CDTF">2023-03-09T12:34:48Z</dcterms:modified>
</cp:coreProperties>
</file>