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2" r:id="rId5"/>
    <p:sldId id="263" r:id="rId6"/>
    <p:sldId id="258" r:id="rId7"/>
    <p:sldId id="265" r:id="rId8"/>
    <p:sldId id="266" r:id="rId9"/>
    <p:sldId id="269" r:id="rId10"/>
    <p:sldId id="271" r:id="rId11"/>
    <p:sldId id="267" r:id="rId12"/>
    <p:sldId id="270" r:id="rId13"/>
    <p:sldId id="268" r:id="rId14"/>
    <p:sldId id="275" r:id="rId15"/>
    <p:sldId id="280" r:id="rId16"/>
    <p:sldId id="285" r:id="rId17"/>
    <p:sldId id="289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94364" autoAdjust="0"/>
  </p:normalViewPr>
  <p:slideViewPr>
    <p:cSldViewPr>
      <p:cViewPr varScale="1">
        <p:scale>
          <a:sx n="69" d="100"/>
          <a:sy n="69" d="100"/>
        </p:scale>
        <p:origin x="1620" y="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82115-C15D-4F65-B125-422ECB0254D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E6918-FC35-4DAB-BCB5-95DAA2F2C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2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1E696-D18E-4AE4-9F9B-447560D5771C}" type="datetime5">
              <a:rPr lang="en-US" smtClean="0"/>
              <a:t>10-Dec-19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401F9-E8C4-4FEB-BE7F-CE4BA51FD5CA}" type="datetime5">
              <a:rPr lang="en-US" smtClean="0"/>
              <a:t>10-Dec-19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A3529-4934-4FEF-992F-2139E79475CF}" type="datetime5">
              <a:rPr lang="en-US" smtClean="0"/>
              <a:t>10-Dec-19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6BBC3-D3CD-45C6-8F7F-2D9C17C48C8B}" type="datetime5">
              <a:rPr lang="en-US" smtClean="0"/>
              <a:t>10-Dec-19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8860778" cy="6857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916D6-71CE-4DBE-BFB1-E493DADDBB67}" type="datetime5">
              <a:rPr lang="en-US" smtClean="0"/>
              <a:t>10-Dec-19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9366" y="461594"/>
            <a:ext cx="8005267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29841"/>
            <a:ext cx="8072119" cy="4318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60FE5-5F8B-47E6-8774-07151875A8CF}" type="datetime5">
              <a:rPr lang="en-US" smtClean="0"/>
              <a:t>10-Dec-19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01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0765" y="380441"/>
            <a:ext cx="7655559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400" b="1" spc="-710" dirty="0">
                <a:solidFill>
                  <a:srgbClr val="00AFEF"/>
                </a:solidFill>
                <a:latin typeface="Verdana"/>
                <a:cs typeface="Verdana"/>
              </a:rPr>
              <a:t>LIFE </a:t>
            </a:r>
            <a:r>
              <a:rPr lang="en-US" sz="4400" b="1" spc="-710" dirty="0" smtClean="0">
                <a:solidFill>
                  <a:srgbClr val="00AFEF"/>
                </a:solidFill>
                <a:latin typeface="Verdana"/>
                <a:cs typeface="Verdana"/>
              </a:rPr>
              <a:t>   </a:t>
            </a:r>
            <a:r>
              <a:rPr sz="4400" b="1" spc="-860" dirty="0" smtClean="0">
                <a:solidFill>
                  <a:srgbClr val="00AFEF"/>
                </a:solidFill>
                <a:latin typeface="Verdana"/>
                <a:cs typeface="Verdana"/>
              </a:rPr>
              <a:t>AND </a:t>
            </a:r>
            <a:r>
              <a:rPr lang="en-US" sz="4400" b="1" spc="-860" dirty="0" smtClean="0">
                <a:solidFill>
                  <a:srgbClr val="00AFEF"/>
                </a:solidFill>
                <a:latin typeface="Verdana"/>
                <a:cs typeface="Verdana"/>
              </a:rPr>
              <a:t>   </a:t>
            </a:r>
            <a:r>
              <a:rPr sz="4400" b="1" spc="-795" dirty="0" smtClean="0">
                <a:solidFill>
                  <a:srgbClr val="00AFEF"/>
                </a:solidFill>
                <a:latin typeface="Verdana"/>
                <a:cs typeface="Verdana"/>
              </a:rPr>
              <a:t>WORK </a:t>
            </a:r>
            <a:r>
              <a:rPr lang="en-US" sz="4400" b="1" spc="-795" dirty="0" smtClean="0">
                <a:solidFill>
                  <a:srgbClr val="00AFEF"/>
                </a:solidFill>
                <a:latin typeface="Verdana"/>
                <a:cs typeface="Verdana"/>
              </a:rPr>
              <a:t>   </a:t>
            </a:r>
            <a:r>
              <a:rPr sz="4400" b="1" spc="-185" dirty="0" smtClean="0">
                <a:solidFill>
                  <a:srgbClr val="00AFEF"/>
                </a:solidFill>
                <a:latin typeface="Verdana"/>
                <a:cs typeface="Verdana"/>
              </a:rPr>
              <a:t>Of </a:t>
            </a:r>
            <a:r>
              <a:rPr lang="en-US" sz="4400" b="1" spc="-185" dirty="0" smtClean="0">
                <a:solidFill>
                  <a:srgbClr val="00AFEF"/>
                </a:solidFill>
                <a:latin typeface="Verdana"/>
                <a:cs typeface="Verdana"/>
              </a:rPr>
              <a:t> </a:t>
            </a:r>
            <a:br>
              <a:rPr lang="en-US" sz="4400" b="1" spc="-185" dirty="0" smtClean="0">
                <a:solidFill>
                  <a:srgbClr val="00AFEF"/>
                </a:solidFill>
                <a:latin typeface="Verdana"/>
                <a:cs typeface="Verdana"/>
              </a:rPr>
            </a:br>
            <a:r>
              <a:rPr sz="4400" b="1" spc="-565" dirty="0" smtClean="0">
                <a:solidFill>
                  <a:srgbClr val="00AFEF"/>
                </a:solidFill>
                <a:latin typeface="Verdana"/>
                <a:cs typeface="Verdana"/>
              </a:rPr>
              <a:t>SALIM</a:t>
            </a:r>
            <a:r>
              <a:rPr sz="4400" b="1" spc="-710" dirty="0" smtClean="0">
                <a:solidFill>
                  <a:srgbClr val="00AFEF"/>
                </a:solidFill>
                <a:latin typeface="Verdana"/>
                <a:cs typeface="Verdana"/>
              </a:rPr>
              <a:t> </a:t>
            </a:r>
            <a:r>
              <a:rPr lang="en-US" sz="4400" b="1" spc="-710" dirty="0" smtClean="0">
                <a:solidFill>
                  <a:srgbClr val="00AFEF"/>
                </a:solidFill>
                <a:latin typeface="Verdana"/>
                <a:cs typeface="Verdana"/>
              </a:rPr>
              <a:t>   </a:t>
            </a:r>
            <a:r>
              <a:rPr sz="4400" b="1" spc="-735" dirty="0" smtClean="0">
                <a:solidFill>
                  <a:srgbClr val="00AFEF"/>
                </a:solidFill>
                <a:latin typeface="Verdana"/>
                <a:cs typeface="Verdana"/>
              </a:rPr>
              <a:t>ALI</a:t>
            </a:r>
            <a:endParaRPr sz="4400" dirty="0">
              <a:latin typeface="Verdana"/>
              <a:cs typeface="Verdana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2501B5D-EA7D-496F-938F-4761FD7B7271}" type="datetime5">
              <a:rPr lang="en-US" smtClean="0"/>
              <a:t>10-Dec-19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75681" y="5226480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Presented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by</a:t>
            </a:r>
          </a:p>
          <a:p>
            <a:r>
              <a:rPr lang="en-US" sz="2400" dirty="0">
                <a:solidFill>
                  <a:schemeClr val="bg1"/>
                </a:solidFill>
              </a:rPr>
              <a:t>	 </a:t>
            </a:r>
            <a:r>
              <a:rPr lang="en-US" sz="2400" dirty="0" smtClean="0">
                <a:solidFill>
                  <a:schemeClr val="bg1"/>
                </a:solidFill>
              </a:rPr>
              <a:t>   Jogeswara Rao.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7636" y="461594"/>
            <a:ext cx="581279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57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lang="en-US" sz="3600" b="1" spc="-570" dirty="0" smtClean="0">
                <a:solidFill>
                  <a:srgbClr val="FF0000"/>
                </a:solidFill>
                <a:latin typeface="Arial"/>
                <a:cs typeface="Arial"/>
              </a:rPr>
              <a:t>    </a:t>
            </a:r>
            <a:r>
              <a:rPr sz="3600" b="1" spc="-775" dirty="0" smtClean="0">
                <a:solidFill>
                  <a:srgbClr val="FF0000"/>
                </a:solidFill>
                <a:latin typeface="Arial"/>
                <a:cs typeface="Arial"/>
              </a:rPr>
              <a:t>FALL </a:t>
            </a:r>
            <a:r>
              <a:rPr lang="en-US" sz="3600" b="1" spc="-775" dirty="0" smtClean="0">
                <a:solidFill>
                  <a:srgbClr val="FF0000"/>
                </a:solidFill>
                <a:latin typeface="Arial"/>
                <a:cs typeface="Arial"/>
              </a:rPr>
              <a:t>     </a:t>
            </a:r>
            <a:r>
              <a:rPr sz="3600" b="1" spc="-560" dirty="0" smtClean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lang="en-US" sz="3600" b="1" spc="-560" dirty="0" smtClean="0">
                <a:solidFill>
                  <a:srgbClr val="FF0000"/>
                </a:solidFill>
                <a:latin typeface="Arial"/>
                <a:cs typeface="Arial"/>
              </a:rPr>
              <a:t>   </a:t>
            </a:r>
            <a:r>
              <a:rPr sz="3600" b="1" spc="-50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600" b="1" spc="-83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3600" b="1" spc="-835" dirty="0" smtClean="0">
                <a:solidFill>
                  <a:srgbClr val="FF0000"/>
                </a:solidFill>
                <a:latin typeface="Arial"/>
                <a:cs typeface="Arial"/>
              </a:rPr>
              <a:t>       </a:t>
            </a:r>
            <a:r>
              <a:rPr sz="3600" b="1" spc="-620" dirty="0" smtClean="0">
                <a:solidFill>
                  <a:srgbClr val="FF0000"/>
                </a:solidFill>
                <a:latin typeface="Arial"/>
                <a:cs typeface="Arial"/>
              </a:rPr>
              <a:t>SPARROW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415299"/>
            <a:ext cx="5130165" cy="4962641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469900" marR="5080" indent="-457200">
              <a:lnSpc>
                <a:spcPct val="90000"/>
              </a:lnSpc>
              <a:spcBef>
                <a:spcPts val="430"/>
              </a:spcBef>
              <a:buFont typeface="Arial" panose="020B0604020202020204" pitchFamily="34" charset="0"/>
              <a:buChar char="•"/>
            </a:pPr>
            <a:r>
              <a:rPr sz="2800" spc="-180" dirty="0">
                <a:latin typeface="Arial"/>
                <a:cs typeface="Arial"/>
              </a:rPr>
              <a:t>Salim </a:t>
            </a:r>
            <a:r>
              <a:rPr sz="2800" spc="-100" dirty="0">
                <a:latin typeface="Arial"/>
                <a:cs typeface="Arial"/>
              </a:rPr>
              <a:t>record </a:t>
            </a:r>
            <a:r>
              <a:rPr sz="2800" spc="-135" dirty="0">
                <a:latin typeface="Arial"/>
                <a:cs typeface="Arial"/>
              </a:rPr>
              <a:t>his </a:t>
            </a:r>
            <a:r>
              <a:rPr sz="2800" spc="-60" dirty="0">
                <a:latin typeface="Arial"/>
                <a:cs typeface="Arial"/>
              </a:rPr>
              <a:t>evolution </a:t>
            </a:r>
            <a:r>
              <a:rPr sz="2800" spc="-35" dirty="0">
                <a:latin typeface="Arial"/>
                <a:cs typeface="Arial"/>
              </a:rPr>
              <a:t>from </a:t>
            </a:r>
            <a:r>
              <a:rPr sz="2800" spc="-220" dirty="0">
                <a:latin typeface="Arial"/>
                <a:cs typeface="Arial"/>
              </a:rPr>
              <a:t>a  </a:t>
            </a:r>
            <a:r>
              <a:rPr sz="2800" spc="-140" dirty="0">
                <a:latin typeface="Arial"/>
                <a:cs typeface="Arial"/>
              </a:rPr>
              <a:t>young </a:t>
            </a:r>
            <a:r>
              <a:rPr sz="2800" spc="-130" dirty="0">
                <a:latin typeface="Arial"/>
                <a:cs typeface="Arial"/>
              </a:rPr>
              <a:t>school </a:t>
            </a:r>
            <a:r>
              <a:rPr sz="2800" spc="-110" dirty="0">
                <a:latin typeface="Arial"/>
                <a:cs typeface="Arial"/>
              </a:rPr>
              <a:t>boy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220" dirty="0">
                <a:latin typeface="Arial"/>
                <a:cs typeface="Arial"/>
              </a:rPr>
              <a:t>a</a:t>
            </a:r>
            <a:r>
              <a:rPr sz="2800" spc="-390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celebrated  </a:t>
            </a:r>
            <a:r>
              <a:rPr sz="2800" spc="-55" dirty="0">
                <a:latin typeface="Arial"/>
                <a:cs typeface="Arial"/>
              </a:rPr>
              <a:t>ornithologist.</a:t>
            </a:r>
            <a:endParaRPr sz="2800" dirty="0">
              <a:latin typeface="Arial"/>
              <a:cs typeface="Arial"/>
            </a:endParaRPr>
          </a:p>
          <a:p>
            <a:pPr marL="469900" marR="330200" indent="-457200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Char char="•"/>
            </a:pPr>
            <a:r>
              <a:rPr sz="2800" spc="40" dirty="0">
                <a:latin typeface="Arial"/>
                <a:cs typeface="Arial"/>
              </a:rPr>
              <a:t>It </a:t>
            </a:r>
            <a:r>
              <a:rPr sz="2800" spc="-120" dirty="0">
                <a:latin typeface="Arial"/>
                <a:cs typeface="Arial"/>
              </a:rPr>
              <a:t>contains </a:t>
            </a:r>
            <a:r>
              <a:rPr sz="2800" spc="-105" dirty="0">
                <a:latin typeface="Arial"/>
                <a:cs typeface="Arial"/>
              </a:rPr>
              <a:t>memorable </a:t>
            </a:r>
            <a:r>
              <a:rPr sz="2800" spc="-60" dirty="0">
                <a:latin typeface="Arial"/>
                <a:cs typeface="Arial"/>
              </a:rPr>
              <a:t>bits</a:t>
            </a:r>
            <a:r>
              <a:rPr sz="2800" spc="-39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about  </a:t>
            </a:r>
            <a:r>
              <a:rPr sz="2800" spc="-185" dirty="0">
                <a:latin typeface="Arial"/>
                <a:cs typeface="Arial"/>
              </a:rPr>
              <a:t>Salim’s </a:t>
            </a:r>
            <a:r>
              <a:rPr sz="2800" spc="-45" dirty="0">
                <a:latin typeface="Arial"/>
                <a:cs typeface="Arial"/>
              </a:rPr>
              <a:t>life, </a:t>
            </a:r>
            <a:r>
              <a:rPr sz="2800" spc="-135" dirty="0">
                <a:latin typeface="Arial"/>
                <a:cs typeface="Arial"/>
              </a:rPr>
              <a:t>his </a:t>
            </a:r>
            <a:r>
              <a:rPr sz="2800" spc="-105" dirty="0">
                <a:latin typeface="Arial"/>
                <a:cs typeface="Arial"/>
              </a:rPr>
              <a:t>influences, </a:t>
            </a:r>
            <a:r>
              <a:rPr sz="2800" spc="-135" dirty="0">
                <a:latin typeface="Arial"/>
                <a:cs typeface="Arial"/>
              </a:rPr>
              <a:t>his  </a:t>
            </a:r>
            <a:r>
              <a:rPr sz="2800" spc="-110" dirty="0">
                <a:latin typeface="Arial"/>
                <a:cs typeface="Arial"/>
              </a:rPr>
              <a:t>travels </a:t>
            </a:r>
            <a:r>
              <a:rPr sz="2800" spc="-135" dirty="0">
                <a:latin typeface="Arial"/>
                <a:cs typeface="Arial"/>
              </a:rPr>
              <a:t>and his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activities.</a:t>
            </a:r>
            <a:endParaRPr sz="2800" dirty="0">
              <a:latin typeface="Arial"/>
              <a:cs typeface="Arial"/>
            </a:endParaRPr>
          </a:p>
          <a:p>
            <a:pPr marL="469900" marR="31750" indent="-457200">
              <a:lnSpc>
                <a:spcPts val="3020"/>
              </a:lnSpc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75" dirty="0">
                <a:latin typeface="Arial"/>
                <a:cs typeface="Arial"/>
              </a:rPr>
              <a:t>journey </a:t>
            </a:r>
            <a:r>
              <a:rPr sz="2800" spc="-35" dirty="0">
                <a:latin typeface="Arial"/>
                <a:cs typeface="Arial"/>
              </a:rPr>
              <a:t>in </a:t>
            </a:r>
            <a:r>
              <a:rPr sz="2800" spc="-170" dirty="0">
                <a:latin typeface="Arial"/>
                <a:cs typeface="Arial"/>
              </a:rPr>
              <a:t>search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170" dirty="0">
                <a:latin typeface="Arial"/>
                <a:cs typeface="Arial"/>
              </a:rPr>
              <a:t>some</a:t>
            </a:r>
            <a:r>
              <a:rPr sz="2800" spc="-40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bird,  </a:t>
            </a:r>
            <a:r>
              <a:rPr sz="2800" spc="-125" dirty="0">
                <a:latin typeface="Arial"/>
                <a:cs typeface="Arial"/>
              </a:rPr>
              <a:t>Afghanistan, </a:t>
            </a:r>
            <a:r>
              <a:rPr sz="2800" spc="-150" dirty="0">
                <a:latin typeface="Arial"/>
                <a:cs typeface="Arial"/>
              </a:rPr>
              <a:t>Flamingo </a:t>
            </a:r>
            <a:r>
              <a:rPr sz="2800" spc="-95" dirty="0">
                <a:latin typeface="Arial"/>
                <a:cs typeface="Arial"/>
              </a:rPr>
              <a:t>city, </a:t>
            </a:r>
            <a:r>
              <a:rPr sz="2800" spc="-135" dirty="0">
                <a:latin typeface="Arial"/>
                <a:cs typeface="Arial"/>
              </a:rPr>
              <a:t>and  </a:t>
            </a:r>
            <a:r>
              <a:rPr sz="2800" spc="-130" dirty="0">
                <a:latin typeface="Arial"/>
                <a:cs typeface="Arial"/>
              </a:rPr>
              <a:t>Bharatpur.</a:t>
            </a:r>
            <a:endParaRPr sz="2800" dirty="0">
              <a:latin typeface="Arial"/>
              <a:cs typeface="Arial"/>
            </a:endParaRPr>
          </a:p>
          <a:p>
            <a:pPr marL="469900" marR="522605" indent="-457200">
              <a:lnSpc>
                <a:spcPts val="3020"/>
              </a:lnSpc>
              <a:spcBef>
                <a:spcPts val="685"/>
              </a:spcBef>
              <a:buFont typeface="Arial" panose="020B0604020202020204" pitchFamily="34" charset="0"/>
              <a:buChar char="•"/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55" dirty="0">
                <a:latin typeface="Arial"/>
                <a:cs typeface="Arial"/>
              </a:rPr>
              <a:t>entertainment </a:t>
            </a:r>
            <a:r>
              <a:rPr sz="2800" spc="-130" dirty="0">
                <a:latin typeface="Arial"/>
                <a:cs typeface="Arial"/>
              </a:rPr>
              <a:t>value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bird  </a:t>
            </a:r>
            <a:r>
              <a:rPr sz="2800" spc="-100" dirty="0">
                <a:latin typeface="Arial"/>
                <a:cs typeface="Arial"/>
              </a:rPr>
              <a:t>watching.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67400" y="1600200"/>
            <a:ext cx="3124200" cy="426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49A8390-750C-411A-BBF5-90F9FADC9DAB}" type="datetime5">
              <a:rPr lang="en-US" smtClean="0"/>
              <a:t>10-Dec-19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65" y="194564"/>
            <a:ext cx="615533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47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lang="en-US" sz="3200" b="1" spc="-470" dirty="0" smtClean="0">
                <a:solidFill>
                  <a:srgbClr val="FF0000"/>
                </a:solidFill>
                <a:latin typeface="Arial"/>
                <a:cs typeface="Arial"/>
              </a:rPr>
              <a:t>   </a:t>
            </a:r>
            <a:r>
              <a:rPr sz="3200" b="1" spc="-490" dirty="0" smtClean="0">
                <a:solidFill>
                  <a:srgbClr val="FF0000"/>
                </a:solidFill>
                <a:latin typeface="Arial"/>
                <a:cs typeface="Arial"/>
              </a:rPr>
              <a:t>BOOK </a:t>
            </a:r>
            <a:r>
              <a:rPr lang="en-US" sz="3200" b="1" spc="-490" dirty="0" smtClean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3200" b="1" spc="-459" dirty="0" smtClean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lang="en-US" sz="3200" b="1" spc="-459" dirty="0" smtClean="0">
                <a:solidFill>
                  <a:srgbClr val="FF0000"/>
                </a:solidFill>
                <a:latin typeface="Arial"/>
                <a:cs typeface="Arial"/>
              </a:rPr>
              <a:t>   </a:t>
            </a:r>
            <a:r>
              <a:rPr sz="3200" b="1" spc="-215" dirty="0" smtClean="0">
                <a:solidFill>
                  <a:srgbClr val="FF0000"/>
                </a:solidFill>
                <a:latin typeface="Arial"/>
                <a:cs typeface="Arial"/>
              </a:rPr>
              <a:t>INDIAN</a:t>
            </a:r>
            <a:r>
              <a:rPr sz="3200" b="1" spc="1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450" dirty="0">
                <a:solidFill>
                  <a:srgbClr val="FF0000"/>
                </a:solidFill>
                <a:latin typeface="Arial"/>
                <a:cs typeface="Arial"/>
              </a:rPr>
              <a:t>BIRDS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004061"/>
            <a:ext cx="5323205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215" dirty="0">
                <a:latin typeface="Arial"/>
                <a:cs typeface="Arial"/>
              </a:rPr>
              <a:t>A </a:t>
            </a:r>
            <a:r>
              <a:rPr sz="2400" spc="-105" dirty="0">
                <a:latin typeface="Arial"/>
                <a:cs typeface="Arial"/>
              </a:rPr>
              <a:t>wise </a:t>
            </a:r>
            <a:r>
              <a:rPr sz="2400" spc="-50" dirty="0">
                <a:latin typeface="Arial"/>
                <a:cs typeface="Arial"/>
              </a:rPr>
              <a:t>old </a:t>
            </a:r>
            <a:r>
              <a:rPr sz="2400" spc="-165" dirty="0">
                <a:latin typeface="Arial"/>
                <a:cs typeface="Arial"/>
              </a:rPr>
              <a:t>Chinese </a:t>
            </a:r>
            <a:r>
              <a:rPr sz="2400" spc="-70" dirty="0">
                <a:latin typeface="Arial"/>
                <a:cs typeface="Arial"/>
              </a:rPr>
              <a:t>proverb </a:t>
            </a:r>
            <a:r>
              <a:rPr sz="2400" b="1" spc="-190" dirty="0">
                <a:latin typeface="Arial"/>
                <a:cs typeface="Arial"/>
              </a:rPr>
              <a:t>“One </a:t>
            </a:r>
            <a:r>
              <a:rPr sz="2400" b="1" spc="-145" dirty="0">
                <a:latin typeface="Arial"/>
                <a:cs typeface="Arial"/>
              </a:rPr>
              <a:t>picture </a:t>
            </a:r>
            <a:r>
              <a:rPr sz="2400" b="1" spc="-229" dirty="0">
                <a:latin typeface="Arial"/>
                <a:cs typeface="Arial"/>
              </a:rPr>
              <a:t>is  </a:t>
            </a:r>
            <a:r>
              <a:rPr sz="2400" b="1" spc="-105" dirty="0">
                <a:latin typeface="Arial"/>
                <a:cs typeface="Arial"/>
              </a:rPr>
              <a:t>worth </a:t>
            </a:r>
            <a:r>
              <a:rPr sz="2400" b="1" spc="-110" dirty="0">
                <a:latin typeface="Arial"/>
                <a:cs typeface="Arial"/>
              </a:rPr>
              <a:t>10,000</a:t>
            </a:r>
            <a:r>
              <a:rPr sz="2400" b="1" spc="-180" dirty="0">
                <a:latin typeface="Arial"/>
                <a:cs typeface="Arial"/>
              </a:rPr>
              <a:t> </a:t>
            </a:r>
            <a:r>
              <a:rPr sz="2400" b="1" spc="-185" dirty="0">
                <a:latin typeface="Arial"/>
                <a:cs typeface="Arial"/>
              </a:rPr>
              <a:t>words”</a:t>
            </a:r>
            <a:endParaRPr sz="2400" dirty="0">
              <a:latin typeface="Arial"/>
              <a:cs typeface="Arial"/>
            </a:endParaRPr>
          </a:p>
          <a:p>
            <a:pPr marL="355600" marR="125095" indent="-342900">
              <a:lnSpc>
                <a:spcPct val="100000"/>
              </a:lnSpc>
              <a:spcBef>
                <a:spcPts val="575"/>
              </a:spcBef>
              <a:buFont typeface="Arial" panose="020B0604020202020204" pitchFamily="34" charset="0"/>
              <a:buChar char="•"/>
            </a:pPr>
            <a:r>
              <a:rPr sz="2400" spc="-70" dirty="0">
                <a:latin typeface="Arial"/>
                <a:cs typeface="Arial"/>
              </a:rPr>
              <a:t>In </a:t>
            </a:r>
            <a:r>
              <a:rPr sz="2400" spc="-114" dirty="0">
                <a:latin typeface="Arial"/>
                <a:cs typeface="Arial"/>
              </a:rPr>
              <a:t>1941, </a:t>
            </a:r>
            <a:r>
              <a:rPr sz="2400" spc="15" dirty="0">
                <a:latin typeface="Arial"/>
                <a:cs typeface="Arial"/>
              </a:rPr>
              <a:t>with </a:t>
            </a:r>
            <a:r>
              <a:rPr sz="2400" spc="-120" dirty="0">
                <a:latin typeface="Arial"/>
                <a:cs typeface="Arial"/>
              </a:rPr>
              <a:t>56 </a:t>
            </a:r>
            <a:r>
              <a:rPr sz="2400" spc="-85" dirty="0">
                <a:latin typeface="Arial"/>
                <a:cs typeface="Arial"/>
              </a:rPr>
              <a:t>coloured </a:t>
            </a:r>
            <a:r>
              <a:rPr sz="2400" spc="-95" dirty="0">
                <a:latin typeface="Arial"/>
                <a:cs typeface="Arial"/>
              </a:rPr>
              <a:t>plates</a:t>
            </a:r>
            <a:r>
              <a:rPr sz="2400" spc="-43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depicting  </a:t>
            </a:r>
            <a:r>
              <a:rPr sz="2400" spc="-125" dirty="0">
                <a:latin typeface="Arial"/>
                <a:cs typeface="Arial"/>
              </a:rPr>
              <a:t>296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species</a:t>
            </a:r>
            <a:endParaRPr sz="2400" dirty="0">
              <a:latin typeface="Arial"/>
              <a:cs typeface="Arial"/>
            </a:endParaRPr>
          </a:p>
          <a:p>
            <a:pPr marL="355600" marR="212725" indent="-342900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</a:pPr>
            <a:r>
              <a:rPr sz="2400" spc="-125" dirty="0">
                <a:latin typeface="Arial"/>
                <a:cs typeface="Arial"/>
              </a:rPr>
              <a:t>Birds </a:t>
            </a:r>
            <a:r>
              <a:rPr sz="2400" spc="-105" dirty="0">
                <a:latin typeface="Arial"/>
                <a:cs typeface="Arial"/>
              </a:rPr>
              <a:t>described </a:t>
            </a:r>
            <a:r>
              <a:rPr sz="2400" spc="-30" dirty="0">
                <a:latin typeface="Arial"/>
                <a:cs typeface="Arial"/>
              </a:rPr>
              <a:t>in </a:t>
            </a:r>
            <a:r>
              <a:rPr sz="2400" spc="-20" dirty="0">
                <a:latin typeface="Arial"/>
                <a:cs typeface="Arial"/>
              </a:rPr>
              <a:t>term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b="1" spc="-190" dirty="0">
                <a:latin typeface="Arial"/>
                <a:cs typeface="Arial"/>
              </a:rPr>
              <a:t>size,  </a:t>
            </a:r>
            <a:r>
              <a:rPr sz="2400" b="1" spc="-125" dirty="0">
                <a:latin typeface="Arial"/>
                <a:cs typeface="Arial"/>
              </a:rPr>
              <a:t>distribution, </a:t>
            </a:r>
            <a:r>
              <a:rPr sz="2400" b="1" spc="-145" dirty="0">
                <a:latin typeface="Arial"/>
                <a:cs typeface="Arial"/>
              </a:rPr>
              <a:t>habits, </a:t>
            </a:r>
            <a:r>
              <a:rPr sz="2400" b="1" spc="-155" dirty="0">
                <a:latin typeface="Arial"/>
                <a:cs typeface="Arial"/>
              </a:rPr>
              <a:t>food </a:t>
            </a:r>
            <a:r>
              <a:rPr sz="2400" spc="-114" dirty="0">
                <a:latin typeface="Arial"/>
                <a:cs typeface="Arial"/>
              </a:rPr>
              <a:t>and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b="1" spc="-165" dirty="0">
                <a:latin typeface="Arial"/>
                <a:cs typeface="Arial"/>
              </a:rPr>
              <a:t>nesting.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3505200"/>
            <a:ext cx="4038600" cy="2612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01945" y="1000137"/>
            <a:ext cx="3589655" cy="4857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A2DB619-7518-45BD-AD1F-7FC74CE1F927}" type="datetime5">
              <a:rPr lang="en-US" smtClean="0"/>
              <a:t>10-Dec-19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2644"/>
            <a:ext cx="5965825" cy="2118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00">
              <a:lnSpc>
                <a:spcPts val="4845"/>
              </a:lnSpc>
              <a:spcBef>
                <a:spcPts val="100"/>
              </a:spcBef>
            </a:pPr>
            <a:r>
              <a:rPr sz="4400" b="1" spc="-34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4400" b="1" spc="-3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4400" b="1" spc="-545" dirty="0">
                <a:solidFill>
                  <a:srgbClr val="FF0000"/>
                </a:solidFill>
                <a:latin typeface="Arial"/>
                <a:cs typeface="Arial"/>
              </a:rPr>
              <a:t>ASUREM</a:t>
            </a:r>
            <a:r>
              <a:rPr sz="4400" b="1" spc="-5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4400" b="1" spc="-42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4400" b="1" spc="-37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4400" b="1" spc="-85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4400" dirty="0">
              <a:latin typeface="Arial"/>
              <a:cs typeface="Arial"/>
            </a:endParaRPr>
          </a:p>
          <a:p>
            <a:pPr marL="355600" marR="2179320" indent="-342900">
              <a:lnSpc>
                <a:spcPct val="80000"/>
              </a:lnSpc>
              <a:spcBef>
                <a:spcPts val="145"/>
              </a:spcBef>
              <a:buFont typeface="Arial" panose="020B0604020202020204" pitchFamily="34" charset="0"/>
              <a:buChar char="•"/>
              <a:tabLst>
                <a:tab pos="3284854" algn="l"/>
              </a:tabLst>
            </a:pPr>
            <a:r>
              <a:rPr sz="2400" spc="-90" dirty="0"/>
              <a:t>Under</a:t>
            </a:r>
            <a:r>
              <a:rPr sz="2400" spc="-114" dirty="0"/>
              <a:t> </a:t>
            </a:r>
            <a:r>
              <a:rPr sz="2400" spc="-120" dirty="0"/>
              <a:t>museum</a:t>
            </a:r>
            <a:r>
              <a:rPr sz="2400" spc="-110" dirty="0"/>
              <a:t> </a:t>
            </a:r>
            <a:r>
              <a:rPr sz="2400" spc="-130" dirty="0" smtClean="0"/>
              <a:t>diagnosis</a:t>
            </a:r>
            <a:r>
              <a:rPr lang="en-US" sz="2400" spc="-130" dirty="0" smtClean="0"/>
              <a:t> </a:t>
            </a:r>
            <a:r>
              <a:rPr sz="2400" spc="-30" dirty="0" smtClean="0"/>
              <a:t>the  </a:t>
            </a:r>
            <a:r>
              <a:rPr sz="2400" spc="-114" dirty="0"/>
              <a:t>measurements given </a:t>
            </a:r>
            <a:r>
              <a:rPr sz="2400" spc="-10" dirty="0"/>
              <a:t>for  </a:t>
            </a:r>
            <a:r>
              <a:rPr sz="2400" b="1" spc="-150" dirty="0">
                <a:latin typeface="Arial"/>
                <a:cs typeface="Arial"/>
              </a:rPr>
              <a:t>wing</a:t>
            </a:r>
            <a:r>
              <a:rPr sz="2400" spc="-150" dirty="0"/>
              <a:t>, </a:t>
            </a:r>
            <a:r>
              <a:rPr sz="2400" b="1" spc="-100" dirty="0">
                <a:latin typeface="Arial"/>
                <a:cs typeface="Arial"/>
              </a:rPr>
              <a:t>bill</a:t>
            </a:r>
            <a:r>
              <a:rPr sz="2400" spc="-100" dirty="0"/>
              <a:t>, </a:t>
            </a:r>
            <a:r>
              <a:rPr sz="2400" b="1" spc="-200" dirty="0">
                <a:latin typeface="Arial"/>
                <a:cs typeface="Arial"/>
              </a:rPr>
              <a:t>tarsus </a:t>
            </a:r>
            <a:r>
              <a:rPr sz="2400" spc="-114" dirty="0"/>
              <a:t>and </a:t>
            </a:r>
            <a:r>
              <a:rPr sz="2400" b="1" spc="-80" dirty="0">
                <a:latin typeface="Arial"/>
                <a:cs typeface="Arial"/>
              </a:rPr>
              <a:t>tail </a:t>
            </a:r>
            <a:r>
              <a:rPr sz="2400" spc="-105" dirty="0"/>
              <a:t>by  </a:t>
            </a:r>
            <a:r>
              <a:rPr sz="2400" spc="-50" dirty="0"/>
              <a:t>this </a:t>
            </a:r>
            <a:r>
              <a:rPr sz="2400" spc="-100" dirty="0"/>
              <a:t>standard</a:t>
            </a:r>
            <a:r>
              <a:rPr sz="2400" spc="-250" dirty="0"/>
              <a:t> </a:t>
            </a:r>
            <a:r>
              <a:rPr sz="2400" spc="-55" dirty="0"/>
              <a:t>method.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243150"/>
            <a:ext cx="3643629" cy="31680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59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2400" b="1" spc="-130" dirty="0">
                <a:latin typeface="Arial"/>
                <a:cs typeface="Arial"/>
              </a:rPr>
              <a:t>Wing</a:t>
            </a:r>
            <a:r>
              <a:rPr sz="2400" spc="-130" dirty="0">
                <a:latin typeface="Arial"/>
                <a:cs typeface="Arial"/>
              </a:rPr>
              <a:t>:- </a:t>
            </a:r>
            <a:r>
              <a:rPr sz="2400" spc="-145" dirty="0">
                <a:latin typeface="Arial"/>
                <a:cs typeface="Arial"/>
              </a:rPr>
              <a:t>Carpal </a:t>
            </a:r>
            <a:r>
              <a:rPr sz="2400" dirty="0">
                <a:latin typeface="Arial"/>
                <a:cs typeface="Arial"/>
              </a:rPr>
              <a:t>joint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350" dirty="0">
                <a:latin typeface="Arial"/>
                <a:cs typeface="Arial"/>
              </a:rPr>
              <a:t> </a:t>
            </a:r>
            <a:r>
              <a:rPr sz="2400" spc="-95" dirty="0" smtClean="0">
                <a:latin typeface="Arial"/>
                <a:cs typeface="Arial"/>
              </a:rPr>
              <a:t>longest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sz="2400" spc="-90" dirty="0" smtClean="0">
                <a:latin typeface="Arial"/>
                <a:cs typeface="Arial"/>
              </a:rPr>
              <a:t>feather.</a:t>
            </a:r>
            <a:r>
              <a:rPr lang="en-US" sz="2400" spc="-90" dirty="0" smtClean="0">
                <a:latin typeface="Arial"/>
                <a:cs typeface="Arial"/>
              </a:rPr>
              <a:t>.</a:t>
            </a:r>
          </a:p>
          <a:p>
            <a:pPr marL="355600" indent="-342900">
              <a:lnSpc>
                <a:spcPts val="259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endParaRPr sz="3000" dirty="0">
              <a:latin typeface="Arial"/>
              <a:cs typeface="Arial"/>
            </a:endParaRPr>
          </a:p>
          <a:p>
            <a:pPr marL="355600" marR="277495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sz="2400" b="1" spc="-150" dirty="0">
                <a:latin typeface="Arial"/>
                <a:cs typeface="Arial"/>
              </a:rPr>
              <a:t>Bill</a:t>
            </a:r>
            <a:r>
              <a:rPr sz="2400" spc="-150" dirty="0">
                <a:latin typeface="Arial"/>
                <a:cs typeface="Arial"/>
              </a:rPr>
              <a:t>:-By </a:t>
            </a:r>
            <a:r>
              <a:rPr sz="2400" spc="-75" dirty="0">
                <a:latin typeface="Arial"/>
                <a:cs typeface="Arial"/>
              </a:rPr>
              <a:t>help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55" dirty="0">
                <a:latin typeface="Arial"/>
                <a:cs typeface="Arial"/>
              </a:rPr>
              <a:t>divider</a:t>
            </a:r>
            <a:r>
              <a:rPr sz="2400" spc="-30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with  </a:t>
            </a:r>
            <a:r>
              <a:rPr sz="2400" spc="-100" dirty="0">
                <a:latin typeface="Arial"/>
                <a:cs typeface="Arial"/>
              </a:rPr>
              <a:t>one </a:t>
            </a:r>
            <a:r>
              <a:rPr sz="2400" spc="-95" dirty="0">
                <a:latin typeface="Arial"/>
                <a:cs typeface="Arial"/>
              </a:rPr>
              <a:t>end </a:t>
            </a:r>
            <a:r>
              <a:rPr sz="2400" spc="-40" dirty="0">
                <a:latin typeface="Arial"/>
                <a:cs typeface="Arial"/>
              </a:rPr>
              <a:t>at </a:t>
            </a:r>
            <a:r>
              <a:rPr sz="2400" spc="-90" dirty="0">
                <a:latin typeface="Arial"/>
                <a:cs typeface="Arial"/>
              </a:rPr>
              <a:t>culmen </a:t>
            </a:r>
            <a:r>
              <a:rPr sz="2400" spc="-110" dirty="0">
                <a:latin typeface="Arial"/>
                <a:cs typeface="Arial"/>
              </a:rPr>
              <a:t>and  </a:t>
            </a:r>
            <a:r>
              <a:rPr sz="2400" spc="-30" dirty="0">
                <a:latin typeface="Arial"/>
                <a:cs typeface="Arial"/>
              </a:rPr>
              <a:t>other </a:t>
            </a:r>
            <a:r>
              <a:rPr sz="2400" spc="-40" dirty="0">
                <a:latin typeface="Arial"/>
                <a:cs typeface="Arial"/>
              </a:rPr>
              <a:t>at </a:t>
            </a:r>
            <a:r>
              <a:rPr sz="2400" spc="25" dirty="0">
                <a:latin typeface="Arial"/>
                <a:cs typeface="Arial"/>
              </a:rPr>
              <a:t>tip</a:t>
            </a:r>
            <a:r>
              <a:rPr sz="2400" spc="-48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20" dirty="0">
                <a:latin typeface="Arial"/>
                <a:cs typeface="Arial"/>
              </a:rPr>
              <a:t>beak</a:t>
            </a:r>
            <a:r>
              <a:rPr sz="2400" spc="-120" dirty="0" smtClean="0">
                <a:latin typeface="Arial"/>
                <a:cs typeface="Arial"/>
              </a:rPr>
              <a:t>.</a:t>
            </a:r>
            <a:endParaRPr lang="en-US" sz="2400" spc="-120" dirty="0" smtClean="0">
              <a:latin typeface="Arial"/>
              <a:cs typeface="Arial"/>
            </a:endParaRPr>
          </a:p>
          <a:p>
            <a:pPr marL="355600" marR="277495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sz="3000" dirty="0">
              <a:latin typeface="Arial"/>
              <a:cs typeface="Arial"/>
            </a:endParaRPr>
          </a:p>
          <a:p>
            <a:pPr marL="355600" marR="46355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sz="2400" b="1" spc="-220" dirty="0">
                <a:latin typeface="Arial"/>
                <a:cs typeface="Arial"/>
              </a:rPr>
              <a:t>Tarsus</a:t>
            </a:r>
            <a:r>
              <a:rPr sz="2400" spc="-220" dirty="0">
                <a:latin typeface="Arial"/>
                <a:cs typeface="Arial"/>
              </a:rPr>
              <a:t>:- </a:t>
            </a:r>
            <a:r>
              <a:rPr sz="2400" spc="-190" dirty="0">
                <a:latin typeface="Arial"/>
                <a:cs typeface="Arial"/>
              </a:rPr>
              <a:t>Knee </a:t>
            </a:r>
            <a:r>
              <a:rPr sz="2400" dirty="0">
                <a:latin typeface="Arial"/>
                <a:cs typeface="Arial"/>
              </a:rPr>
              <a:t>joint </a:t>
            </a:r>
            <a:r>
              <a:rPr sz="2400" spc="15" dirty="0">
                <a:latin typeface="Arial"/>
                <a:cs typeface="Arial"/>
              </a:rPr>
              <a:t>to </a:t>
            </a:r>
            <a:r>
              <a:rPr sz="2400" spc="-175" dirty="0">
                <a:latin typeface="Arial"/>
                <a:cs typeface="Arial"/>
              </a:rPr>
              <a:t>base</a:t>
            </a:r>
            <a:r>
              <a:rPr sz="2400" spc="-29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of  </a:t>
            </a:r>
            <a:r>
              <a:rPr sz="2400" spc="-60" dirty="0">
                <a:latin typeface="Arial"/>
                <a:cs typeface="Arial"/>
              </a:rPr>
              <a:t>middle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toe.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609031"/>
            <a:ext cx="3222625" cy="674544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marR="5080" indent="-342900">
              <a:lnSpc>
                <a:spcPts val="2300"/>
              </a:lnSpc>
              <a:spcBef>
                <a:spcPts val="660"/>
              </a:spcBef>
              <a:buFont typeface="Wingdings" panose="05000000000000000000" pitchFamily="2" charset="2"/>
              <a:buChar char="Ø"/>
            </a:pPr>
            <a:r>
              <a:rPr sz="2400" b="1" spc="-145" dirty="0">
                <a:latin typeface="Arial"/>
                <a:cs typeface="Arial"/>
              </a:rPr>
              <a:t>Tail</a:t>
            </a:r>
            <a:r>
              <a:rPr sz="2400" spc="-145" dirty="0">
                <a:latin typeface="Arial"/>
                <a:cs typeface="Arial"/>
              </a:rPr>
              <a:t>:- </a:t>
            </a:r>
            <a:r>
              <a:rPr sz="2400" spc="-200" dirty="0">
                <a:latin typeface="Arial"/>
                <a:cs typeface="Arial"/>
              </a:rPr>
              <a:t>End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90" dirty="0">
                <a:latin typeface="Arial"/>
                <a:cs typeface="Arial"/>
              </a:rPr>
              <a:t>body </a:t>
            </a:r>
            <a:r>
              <a:rPr sz="2400" spc="15" dirty="0">
                <a:latin typeface="Arial"/>
                <a:cs typeface="Arial"/>
              </a:rPr>
              <a:t>to </a:t>
            </a:r>
            <a:r>
              <a:rPr sz="2400" spc="25" dirty="0">
                <a:latin typeface="Arial"/>
                <a:cs typeface="Arial"/>
              </a:rPr>
              <a:t>tip</a:t>
            </a:r>
            <a:r>
              <a:rPr sz="2400" spc="-4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of  </a:t>
            </a:r>
            <a:r>
              <a:rPr sz="2400" spc="-95" dirty="0">
                <a:latin typeface="Arial"/>
                <a:cs typeface="Arial"/>
              </a:rPr>
              <a:t>longest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feather</a:t>
            </a:r>
            <a:r>
              <a:rPr sz="2400" spc="-90" dirty="0" smtClean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50232" y="838200"/>
            <a:ext cx="4036567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60265" y="6038799"/>
            <a:ext cx="48774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905" algn="ctr">
              <a:lnSpc>
                <a:spcPct val="100000"/>
              </a:lnSpc>
              <a:spcBef>
                <a:spcPts val="100"/>
              </a:spcBef>
            </a:pPr>
            <a:r>
              <a:rPr sz="1800" b="1" spc="-135" dirty="0" smtClean="0">
                <a:solidFill>
                  <a:srgbClr val="FF0000"/>
                </a:solidFill>
                <a:latin typeface="Arial"/>
                <a:cs typeface="Arial"/>
              </a:rPr>
              <a:t>Standard </a:t>
            </a:r>
            <a:r>
              <a:rPr sz="1800" b="1" spc="-105" dirty="0" smtClean="0">
                <a:solidFill>
                  <a:srgbClr val="FF0000"/>
                </a:solidFill>
                <a:latin typeface="Arial"/>
                <a:cs typeface="Arial"/>
              </a:rPr>
              <a:t>method </a:t>
            </a:r>
            <a:r>
              <a:rPr sz="1800" b="1" spc="-85" dirty="0" smtClean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800" b="1" spc="-145" dirty="0" smtClean="0">
                <a:solidFill>
                  <a:srgbClr val="FF0000"/>
                </a:solidFill>
                <a:latin typeface="Arial"/>
                <a:cs typeface="Arial"/>
              </a:rPr>
              <a:t>measuring </a:t>
            </a:r>
            <a:r>
              <a:rPr sz="1800" b="1" spc="-140" dirty="0" smtClean="0">
                <a:solidFill>
                  <a:srgbClr val="FF0000"/>
                </a:solidFill>
                <a:latin typeface="Arial"/>
                <a:cs typeface="Arial"/>
              </a:rPr>
              <a:t>birds</a:t>
            </a:r>
            <a:endParaRPr sz="1800" dirty="0" smtClean="0">
              <a:latin typeface="Arial"/>
              <a:cs typeface="Arial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3700F86-41BF-40F8-A210-51C5118D4DAC}" type="datetime5">
              <a:rPr lang="en-US" smtClean="0"/>
              <a:t>10-Dec-19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617" y="69596"/>
            <a:ext cx="85020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25" dirty="0">
                <a:solidFill>
                  <a:srgbClr val="FF0000"/>
                </a:solidFill>
                <a:latin typeface="Arial"/>
                <a:cs typeface="Arial"/>
              </a:rPr>
              <a:t>Terminology </a:t>
            </a:r>
            <a:r>
              <a:rPr sz="4000" b="1" spc="-185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4000" b="1" spc="-370" dirty="0">
                <a:solidFill>
                  <a:srgbClr val="FF0000"/>
                </a:solidFill>
                <a:latin typeface="Arial"/>
                <a:cs typeface="Arial"/>
              </a:rPr>
              <a:t>Bird’s </a:t>
            </a:r>
            <a:r>
              <a:rPr sz="4000" b="1" spc="-260" dirty="0">
                <a:solidFill>
                  <a:srgbClr val="FF0000"/>
                </a:solidFill>
                <a:latin typeface="Arial"/>
                <a:cs typeface="Arial"/>
              </a:rPr>
              <a:t>parts </a:t>
            </a:r>
            <a:r>
              <a:rPr sz="4000" b="1" spc="-285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4000" b="1" spc="1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b="1" spc="-305" dirty="0">
                <a:solidFill>
                  <a:srgbClr val="FF0000"/>
                </a:solidFill>
                <a:latin typeface="Arial"/>
                <a:cs typeface="Arial"/>
              </a:rPr>
              <a:t>plumage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8541" y="838200"/>
            <a:ext cx="8823325" cy="5791200"/>
            <a:chOff x="168541" y="838200"/>
            <a:chExt cx="8823325" cy="5791200"/>
          </a:xfrm>
        </p:grpSpPr>
        <p:sp>
          <p:nvSpPr>
            <p:cNvPr id="4" name="object 4"/>
            <p:cNvSpPr/>
            <p:nvPr/>
          </p:nvSpPr>
          <p:spPr>
            <a:xfrm>
              <a:off x="168541" y="1143000"/>
              <a:ext cx="3929113" cy="5410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38599" y="838200"/>
              <a:ext cx="4953000" cy="5791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DC4AC4C-08AC-458A-A2E5-3FE51A5065FC}" type="datetime5">
              <a:rPr lang="en-US" smtClean="0"/>
              <a:t>10-Dec-19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3068" y="20828"/>
            <a:ext cx="3343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BIRDS</a:t>
            </a:r>
            <a:r>
              <a:rPr sz="28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MIGRATION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439623"/>
            <a:ext cx="5106035" cy="2244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229" dirty="0">
                <a:latin typeface="Arial"/>
                <a:cs typeface="Arial"/>
              </a:rPr>
              <a:t>Birds </a:t>
            </a:r>
            <a:r>
              <a:rPr sz="2400" spc="-150" dirty="0">
                <a:latin typeface="Arial"/>
                <a:cs typeface="Arial"/>
              </a:rPr>
              <a:t>migration a </a:t>
            </a:r>
            <a:r>
              <a:rPr sz="2400" spc="-180" dirty="0">
                <a:latin typeface="Arial"/>
                <a:cs typeface="Arial"/>
              </a:rPr>
              <a:t>fascinating </a:t>
            </a:r>
            <a:r>
              <a:rPr sz="2400" spc="-175" dirty="0">
                <a:latin typeface="Arial"/>
                <a:cs typeface="Arial"/>
              </a:rPr>
              <a:t>subject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to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400" spc="-190" dirty="0" smtClean="0">
                <a:latin typeface="Arial"/>
                <a:cs typeface="Arial"/>
              </a:rPr>
              <a:t>      </a:t>
            </a:r>
            <a:r>
              <a:rPr sz="2400" spc="-190" dirty="0" smtClean="0">
                <a:latin typeface="Arial"/>
                <a:cs typeface="Arial"/>
              </a:rPr>
              <a:t>Salim</a:t>
            </a:r>
            <a:r>
              <a:rPr sz="2400" spc="-155" dirty="0" smtClean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Ali.</a:t>
            </a:r>
            <a:endParaRPr sz="2400" dirty="0"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5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1592580" algn="l"/>
              </a:tabLst>
            </a:pPr>
            <a:r>
              <a:rPr sz="2400" spc="-165" dirty="0">
                <a:latin typeface="Arial"/>
                <a:cs typeface="Arial"/>
              </a:rPr>
              <a:t>Bharatpur </a:t>
            </a:r>
            <a:r>
              <a:rPr sz="2400" spc="-180" dirty="0">
                <a:latin typeface="Arial"/>
                <a:cs typeface="Arial"/>
              </a:rPr>
              <a:t>sanctuary </a:t>
            </a:r>
            <a:r>
              <a:rPr sz="2400" spc="-229" dirty="0">
                <a:latin typeface="Arial"/>
                <a:cs typeface="Arial"/>
              </a:rPr>
              <a:t>is </a:t>
            </a:r>
            <a:r>
              <a:rPr sz="2400" spc="-100" dirty="0">
                <a:latin typeface="Arial"/>
                <a:cs typeface="Arial"/>
              </a:rPr>
              <a:t>the </a:t>
            </a:r>
            <a:r>
              <a:rPr sz="2400" spc="-165" dirty="0">
                <a:latin typeface="Arial"/>
                <a:cs typeface="Arial"/>
              </a:rPr>
              <a:t>focal </a:t>
            </a:r>
            <a:r>
              <a:rPr sz="2400" spc="-125" dirty="0">
                <a:latin typeface="Arial"/>
                <a:cs typeface="Arial"/>
              </a:rPr>
              <a:t>point </a:t>
            </a:r>
            <a:r>
              <a:rPr sz="2400" spc="-110" dirty="0">
                <a:latin typeface="Arial"/>
                <a:cs typeface="Arial"/>
              </a:rPr>
              <a:t>of  </a:t>
            </a:r>
            <a:r>
              <a:rPr sz="2400" spc="-310" dirty="0">
                <a:latin typeface="Arial"/>
                <a:cs typeface="Arial"/>
              </a:rPr>
              <a:t>BNHS </a:t>
            </a:r>
            <a:r>
              <a:rPr sz="2400" spc="-114" dirty="0">
                <a:latin typeface="Arial"/>
                <a:cs typeface="Arial"/>
              </a:rPr>
              <a:t>for </a:t>
            </a:r>
            <a:r>
              <a:rPr sz="2400" spc="-145" dirty="0">
                <a:latin typeface="Arial"/>
                <a:cs typeface="Arial"/>
              </a:rPr>
              <a:t>migration </a:t>
            </a:r>
            <a:r>
              <a:rPr sz="2400" spc="-190" dirty="0">
                <a:latin typeface="Arial"/>
                <a:cs typeface="Arial"/>
              </a:rPr>
              <a:t>studies </a:t>
            </a:r>
            <a:r>
              <a:rPr sz="2400" spc="-175" dirty="0">
                <a:latin typeface="Arial"/>
                <a:cs typeface="Arial"/>
              </a:rPr>
              <a:t>which </a:t>
            </a:r>
            <a:r>
              <a:rPr sz="2400" spc="-190" dirty="0">
                <a:latin typeface="Arial"/>
                <a:cs typeface="Arial"/>
              </a:rPr>
              <a:t>Salim  </a:t>
            </a:r>
            <a:r>
              <a:rPr sz="2400" spc="-145" dirty="0">
                <a:latin typeface="Arial"/>
                <a:cs typeface="Arial"/>
              </a:rPr>
              <a:t>Ali </a:t>
            </a:r>
            <a:r>
              <a:rPr sz="2400" spc="-145" dirty="0" smtClean="0">
                <a:latin typeface="Arial"/>
                <a:cs typeface="Arial"/>
              </a:rPr>
              <a:t>directed</a:t>
            </a:r>
            <a:r>
              <a:rPr lang="en-US" sz="2400" spc="-145" dirty="0" smtClean="0">
                <a:latin typeface="Arial"/>
                <a:cs typeface="Arial"/>
              </a:rPr>
              <a:t> </a:t>
            </a:r>
            <a:r>
              <a:rPr sz="2400" spc="-175" dirty="0" smtClean="0">
                <a:latin typeface="Arial"/>
                <a:cs typeface="Arial"/>
              </a:rPr>
              <a:t>during </a:t>
            </a:r>
            <a:r>
              <a:rPr sz="2400" spc="-215" dirty="0">
                <a:latin typeface="Arial"/>
                <a:cs typeface="Arial"/>
              </a:rPr>
              <a:t>his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tenure.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3000883"/>
            <a:ext cx="48704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130" dirty="0">
                <a:latin typeface="Arial"/>
                <a:cs typeface="Arial"/>
              </a:rPr>
              <a:t>Nearly </a:t>
            </a:r>
            <a:r>
              <a:rPr sz="2400" spc="-125" dirty="0">
                <a:latin typeface="Arial"/>
                <a:cs typeface="Arial"/>
              </a:rPr>
              <a:t>250 </a:t>
            </a:r>
            <a:r>
              <a:rPr sz="2400" spc="-229" dirty="0">
                <a:latin typeface="Arial"/>
                <a:cs typeface="Arial"/>
              </a:rPr>
              <a:t>species </a:t>
            </a:r>
            <a:r>
              <a:rPr sz="2400" spc="-130" dirty="0">
                <a:latin typeface="Arial"/>
                <a:cs typeface="Arial"/>
              </a:rPr>
              <a:t>are </a:t>
            </a:r>
            <a:r>
              <a:rPr sz="2400" spc="-170" dirty="0">
                <a:latin typeface="Arial"/>
                <a:cs typeface="Arial"/>
              </a:rPr>
              <a:t>recorded </a:t>
            </a:r>
            <a:r>
              <a:rPr sz="2400" spc="-105" dirty="0">
                <a:latin typeface="Arial"/>
                <a:cs typeface="Arial"/>
              </a:rPr>
              <a:t>there  </a:t>
            </a:r>
            <a:r>
              <a:rPr sz="2400" spc="-185" dirty="0">
                <a:latin typeface="Arial"/>
                <a:cs typeface="Arial"/>
              </a:rPr>
              <a:t>including </a:t>
            </a:r>
            <a:r>
              <a:rPr sz="2400" spc="-170" dirty="0">
                <a:latin typeface="Arial"/>
                <a:cs typeface="Arial"/>
              </a:rPr>
              <a:t>Sibarian </a:t>
            </a:r>
            <a:r>
              <a:rPr sz="2400" spc="-165" dirty="0">
                <a:latin typeface="Arial"/>
                <a:cs typeface="Arial"/>
              </a:rPr>
              <a:t>crane, </a:t>
            </a:r>
            <a:r>
              <a:rPr sz="2400" spc="-190" dirty="0">
                <a:latin typeface="Arial"/>
                <a:cs typeface="Arial"/>
              </a:rPr>
              <a:t>duck, </a:t>
            </a:r>
            <a:r>
              <a:rPr sz="2400" spc="-225" dirty="0">
                <a:latin typeface="Arial"/>
                <a:cs typeface="Arial"/>
              </a:rPr>
              <a:t>geese  </a:t>
            </a:r>
            <a:r>
              <a:rPr sz="2400" spc="-170" dirty="0">
                <a:latin typeface="Arial"/>
                <a:cs typeface="Arial"/>
              </a:rPr>
              <a:t>and </a:t>
            </a:r>
            <a:r>
              <a:rPr sz="2400" spc="-110" dirty="0">
                <a:latin typeface="Arial"/>
                <a:cs typeface="Arial"/>
              </a:rPr>
              <a:t>other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birds.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4774" y="609600"/>
            <a:ext cx="3806827" cy="312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61024" y="3834375"/>
            <a:ext cx="307467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solidFill>
                  <a:srgbClr val="FF0000"/>
                </a:solidFill>
                <a:latin typeface="Arial"/>
                <a:cs typeface="Arial"/>
              </a:rPr>
              <a:t>Salim </a:t>
            </a:r>
            <a:r>
              <a:rPr sz="1800" b="1" spc="-110" dirty="0">
                <a:solidFill>
                  <a:srgbClr val="FF0000"/>
                </a:solidFill>
                <a:latin typeface="Arial"/>
                <a:cs typeface="Arial"/>
              </a:rPr>
              <a:t>Ali </a:t>
            </a:r>
            <a:r>
              <a:rPr sz="1800" b="1" spc="-55" dirty="0">
                <a:solidFill>
                  <a:srgbClr val="FF0000"/>
                </a:solidFill>
                <a:latin typeface="Arial"/>
                <a:cs typeface="Arial"/>
              </a:rPr>
              <a:t>at </a:t>
            </a:r>
            <a:r>
              <a:rPr sz="1800" b="1" spc="-120" dirty="0">
                <a:solidFill>
                  <a:srgbClr val="FF0000"/>
                </a:solidFill>
                <a:latin typeface="Arial"/>
                <a:cs typeface="Arial"/>
              </a:rPr>
              <a:t>Bharatpur</a:t>
            </a:r>
            <a:r>
              <a:rPr sz="1800" b="1" spc="-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35" dirty="0" smtClean="0">
                <a:solidFill>
                  <a:srgbClr val="FF0000"/>
                </a:solidFill>
                <a:latin typeface="Arial"/>
                <a:cs typeface="Arial"/>
              </a:rPr>
              <a:t>sanctuary</a:t>
            </a:r>
            <a:endParaRPr sz="1800" dirty="0" smtClean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4506848"/>
            <a:ext cx="8656955" cy="15228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2400" spc="-265" dirty="0">
                <a:latin typeface="Arial"/>
                <a:cs typeface="Arial"/>
              </a:rPr>
              <a:t>Every </a:t>
            </a:r>
            <a:r>
              <a:rPr sz="2400" spc="-114" dirty="0">
                <a:latin typeface="Arial"/>
                <a:cs typeface="Arial"/>
              </a:rPr>
              <a:t>winter </a:t>
            </a:r>
            <a:r>
              <a:rPr sz="2400" spc="-110" dirty="0">
                <a:latin typeface="Arial"/>
                <a:cs typeface="Arial"/>
              </a:rPr>
              <a:t>the </a:t>
            </a:r>
            <a:r>
              <a:rPr sz="2400" spc="-229" dirty="0">
                <a:latin typeface="Arial"/>
                <a:cs typeface="Arial"/>
              </a:rPr>
              <a:t>Siberians cranes, </a:t>
            </a:r>
            <a:r>
              <a:rPr sz="2400" spc="-200" dirty="0">
                <a:latin typeface="Arial"/>
                <a:cs typeface="Arial"/>
              </a:rPr>
              <a:t>and </a:t>
            </a:r>
            <a:r>
              <a:rPr sz="2400" spc="-235" dirty="0">
                <a:latin typeface="Arial"/>
                <a:cs typeface="Arial"/>
              </a:rPr>
              <a:t>thousands </a:t>
            </a:r>
            <a:r>
              <a:rPr sz="2400" spc="-130" dirty="0">
                <a:latin typeface="Arial"/>
                <a:cs typeface="Arial"/>
              </a:rPr>
              <a:t>of </a:t>
            </a:r>
            <a:r>
              <a:rPr sz="2400" spc="-260" dirty="0">
                <a:latin typeface="Arial"/>
                <a:cs typeface="Arial"/>
              </a:rPr>
              <a:t>ducks,  </a:t>
            </a:r>
            <a:r>
              <a:rPr sz="2400" spc="-265" dirty="0">
                <a:latin typeface="Arial"/>
                <a:cs typeface="Arial"/>
              </a:rPr>
              <a:t>geese </a:t>
            </a:r>
            <a:r>
              <a:rPr sz="2400" spc="-200" dirty="0">
                <a:latin typeface="Arial"/>
                <a:cs typeface="Arial"/>
              </a:rPr>
              <a:t>and </a:t>
            </a:r>
            <a:r>
              <a:rPr sz="2400" spc="-130" dirty="0">
                <a:latin typeface="Arial"/>
                <a:cs typeface="Arial"/>
              </a:rPr>
              <a:t>other </a:t>
            </a:r>
            <a:r>
              <a:rPr sz="2400" spc="-220" dirty="0">
                <a:latin typeface="Arial"/>
                <a:cs typeface="Arial"/>
              </a:rPr>
              <a:t>birds </a:t>
            </a:r>
            <a:r>
              <a:rPr sz="2400" spc="-245" dirty="0">
                <a:latin typeface="Arial"/>
                <a:cs typeface="Arial"/>
              </a:rPr>
              <a:t>come </a:t>
            </a:r>
            <a:r>
              <a:rPr sz="2400" spc="-100" dirty="0">
                <a:latin typeface="Arial"/>
                <a:cs typeface="Arial"/>
              </a:rPr>
              <a:t>to </a:t>
            </a:r>
            <a:r>
              <a:rPr sz="2400" spc="-190" dirty="0">
                <a:latin typeface="Arial"/>
                <a:cs typeface="Arial"/>
              </a:rPr>
              <a:t>Bharatpur </a:t>
            </a:r>
            <a:r>
              <a:rPr sz="2400" spc="-260" dirty="0">
                <a:latin typeface="Arial"/>
                <a:cs typeface="Arial"/>
              </a:rPr>
              <a:t>escape </a:t>
            </a:r>
            <a:r>
              <a:rPr sz="2400" spc="-110" dirty="0">
                <a:latin typeface="Arial"/>
                <a:cs typeface="Arial"/>
              </a:rPr>
              <a:t>the </a:t>
            </a:r>
            <a:r>
              <a:rPr sz="2400" spc="-95" dirty="0">
                <a:latin typeface="Arial"/>
                <a:cs typeface="Arial"/>
              </a:rPr>
              <a:t>bitter  </a:t>
            </a:r>
            <a:r>
              <a:rPr sz="2400" spc="-229" dirty="0">
                <a:latin typeface="Arial"/>
                <a:cs typeface="Arial"/>
              </a:rPr>
              <a:t>cold </a:t>
            </a:r>
            <a:r>
              <a:rPr sz="2400" spc="-130" dirty="0">
                <a:latin typeface="Arial"/>
                <a:cs typeface="Arial"/>
              </a:rPr>
              <a:t>of </a:t>
            </a:r>
            <a:r>
              <a:rPr sz="2400" spc="-195" dirty="0">
                <a:latin typeface="Arial"/>
                <a:cs typeface="Arial"/>
              </a:rPr>
              <a:t>Siberia </a:t>
            </a:r>
            <a:r>
              <a:rPr sz="2400" spc="-200" dirty="0">
                <a:latin typeface="Arial"/>
                <a:cs typeface="Arial"/>
              </a:rPr>
              <a:t>and </a:t>
            </a:r>
            <a:r>
              <a:rPr sz="2400" spc="-170" dirty="0">
                <a:latin typeface="Arial"/>
                <a:cs typeface="Arial"/>
              </a:rPr>
              <a:t>central </a:t>
            </a:r>
            <a:r>
              <a:rPr sz="2400" spc="-220" dirty="0">
                <a:latin typeface="Arial"/>
                <a:cs typeface="Arial"/>
              </a:rPr>
              <a:t>Asia, </a:t>
            </a:r>
            <a:r>
              <a:rPr sz="2400" spc="-155" dirty="0">
                <a:latin typeface="Arial"/>
                <a:cs typeface="Arial"/>
              </a:rPr>
              <a:t>from </a:t>
            </a:r>
            <a:r>
              <a:rPr sz="2400" spc="-160" dirty="0">
                <a:latin typeface="Arial"/>
                <a:cs typeface="Arial"/>
              </a:rPr>
              <a:t>here </a:t>
            </a:r>
            <a:r>
              <a:rPr sz="2400" spc="-225" dirty="0">
                <a:latin typeface="Arial"/>
                <a:cs typeface="Arial"/>
              </a:rPr>
              <a:t>many </a:t>
            </a:r>
            <a:r>
              <a:rPr sz="2400" spc="-180" dirty="0">
                <a:latin typeface="Arial"/>
                <a:cs typeface="Arial"/>
              </a:rPr>
              <a:t>migrant  </a:t>
            </a:r>
            <a:r>
              <a:rPr sz="2400" spc="-229" dirty="0">
                <a:latin typeface="Arial"/>
                <a:cs typeface="Arial"/>
              </a:rPr>
              <a:t>dispersed </a:t>
            </a:r>
            <a:r>
              <a:rPr sz="2400" spc="-100" dirty="0">
                <a:latin typeface="Arial"/>
                <a:cs typeface="Arial"/>
              </a:rPr>
              <a:t>to </a:t>
            </a:r>
            <a:r>
              <a:rPr sz="2400" spc="-130" dirty="0">
                <a:latin typeface="Arial"/>
                <a:cs typeface="Arial"/>
              </a:rPr>
              <a:t>other </a:t>
            </a:r>
            <a:r>
              <a:rPr sz="2400" spc="-114" dirty="0">
                <a:latin typeface="Arial"/>
                <a:cs typeface="Arial"/>
              </a:rPr>
              <a:t>part </a:t>
            </a:r>
            <a:r>
              <a:rPr sz="2400" spc="-130" dirty="0">
                <a:latin typeface="Arial"/>
                <a:cs typeface="Arial"/>
              </a:rPr>
              <a:t>of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India.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680"/>
              </a:spcBef>
              <a:tabLst>
                <a:tab pos="8360409" algn="l"/>
              </a:tabLst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	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69328E7-6231-45D9-A3CE-1466CF59EA8C}" type="datetime5">
              <a:rPr lang="en-US" smtClean="0"/>
              <a:t>10-Dec-19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848995"/>
            <a:ext cx="8839200" cy="5828518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84785" marR="247650">
              <a:lnSpc>
                <a:spcPts val="3240"/>
              </a:lnSpc>
              <a:spcBef>
                <a:spcPts val="509"/>
              </a:spcBef>
            </a:pPr>
            <a:r>
              <a:rPr sz="3000" b="1" spc="-155" dirty="0">
                <a:latin typeface="Arial"/>
                <a:cs typeface="Arial"/>
              </a:rPr>
              <a:t>1953: </a:t>
            </a:r>
            <a:r>
              <a:rPr sz="3000" spc="-135" dirty="0">
                <a:latin typeface="Arial"/>
                <a:cs typeface="Arial"/>
              </a:rPr>
              <a:t>Awarded </a:t>
            </a:r>
            <a:r>
              <a:rPr sz="3000" spc="20" dirty="0">
                <a:latin typeface="Arial"/>
                <a:cs typeface="Arial"/>
              </a:rPr>
              <a:t>with </a:t>
            </a:r>
            <a:r>
              <a:rPr sz="3000" spc="-260" dirty="0">
                <a:latin typeface="Arial"/>
                <a:cs typeface="Arial"/>
              </a:rPr>
              <a:t>Joy </a:t>
            </a:r>
            <a:r>
              <a:rPr sz="3000" spc="-150" dirty="0">
                <a:latin typeface="Arial"/>
                <a:cs typeface="Arial"/>
              </a:rPr>
              <a:t>Gobinda </a:t>
            </a:r>
            <a:r>
              <a:rPr sz="3000" spc="-235" dirty="0">
                <a:latin typeface="Arial"/>
                <a:cs typeface="Arial"/>
              </a:rPr>
              <a:t>Law </a:t>
            </a:r>
            <a:r>
              <a:rPr sz="3000" spc="-150" dirty="0">
                <a:latin typeface="Arial"/>
                <a:cs typeface="Arial"/>
              </a:rPr>
              <a:t>Gold </a:t>
            </a:r>
            <a:r>
              <a:rPr sz="3000" spc="-90" dirty="0">
                <a:latin typeface="Arial"/>
                <a:cs typeface="Arial"/>
              </a:rPr>
              <a:t>Medal</a:t>
            </a:r>
            <a:r>
              <a:rPr sz="3000" spc="-220" dirty="0">
                <a:latin typeface="Arial"/>
                <a:cs typeface="Arial"/>
              </a:rPr>
              <a:t> </a:t>
            </a:r>
            <a:r>
              <a:rPr sz="3000" spc="-130" dirty="0">
                <a:latin typeface="Arial"/>
                <a:cs typeface="Arial"/>
              </a:rPr>
              <a:t>by  </a:t>
            </a:r>
            <a:r>
              <a:rPr sz="3000" spc="-125" dirty="0">
                <a:latin typeface="Arial"/>
                <a:cs typeface="Arial"/>
              </a:rPr>
              <a:t>Asiatic </a:t>
            </a:r>
            <a:r>
              <a:rPr sz="3000" spc="-160" dirty="0">
                <a:latin typeface="Arial"/>
                <a:cs typeface="Arial"/>
              </a:rPr>
              <a:t>Society </a:t>
            </a:r>
            <a:r>
              <a:rPr sz="3000" spc="-5" dirty="0">
                <a:latin typeface="Arial"/>
                <a:cs typeface="Arial"/>
              </a:rPr>
              <a:t>of</a:t>
            </a:r>
            <a:r>
              <a:rPr sz="3000" spc="-245" dirty="0">
                <a:latin typeface="Arial"/>
                <a:cs typeface="Arial"/>
              </a:rPr>
              <a:t> </a:t>
            </a:r>
            <a:r>
              <a:rPr sz="3000" spc="-185" dirty="0">
                <a:latin typeface="Arial"/>
                <a:cs typeface="Arial"/>
              </a:rPr>
              <a:t>Bengal.</a:t>
            </a:r>
            <a:endParaRPr sz="3000" dirty="0">
              <a:latin typeface="Arial"/>
              <a:cs typeface="Arial"/>
            </a:endParaRPr>
          </a:p>
          <a:p>
            <a:pPr marL="184785">
              <a:lnSpc>
                <a:spcPts val="3010"/>
              </a:lnSpc>
            </a:pPr>
            <a:r>
              <a:rPr sz="3000" b="1" spc="-155" dirty="0">
                <a:latin typeface="Arial"/>
                <a:cs typeface="Arial"/>
              </a:rPr>
              <a:t>1958: </a:t>
            </a:r>
            <a:r>
              <a:rPr sz="3000" spc="-200" dirty="0">
                <a:latin typeface="Arial"/>
                <a:cs typeface="Arial"/>
              </a:rPr>
              <a:t>Received </a:t>
            </a:r>
            <a:r>
              <a:rPr sz="3000" spc="-80" dirty="0">
                <a:latin typeface="Arial"/>
                <a:cs typeface="Arial"/>
              </a:rPr>
              <a:t>doctorate </a:t>
            </a:r>
            <a:r>
              <a:rPr sz="3000" spc="-150" dirty="0">
                <a:latin typeface="Arial"/>
                <a:cs typeface="Arial"/>
              </a:rPr>
              <a:t>degree </a:t>
            </a:r>
            <a:r>
              <a:rPr sz="3000" spc="-35" dirty="0">
                <a:latin typeface="Arial"/>
                <a:cs typeface="Arial"/>
              </a:rPr>
              <a:t>from</a:t>
            </a:r>
            <a:r>
              <a:rPr sz="3000" spc="-290" dirty="0">
                <a:latin typeface="Arial"/>
                <a:cs typeface="Arial"/>
              </a:rPr>
              <a:t> </a:t>
            </a:r>
            <a:r>
              <a:rPr sz="3000" spc="-145" dirty="0">
                <a:latin typeface="Arial"/>
                <a:cs typeface="Arial"/>
              </a:rPr>
              <a:t>AMU.</a:t>
            </a:r>
            <a:endParaRPr sz="3000" dirty="0">
              <a:latin typeface="Arial"/>
              <a:cs typeface="Arial"/>
            </a:endParaRPr>
          </a:p>
          <a:p>
            <a:pPr marL="184785">
              <a:lnSpc>
                <a:spcPts val="3420"/>
              </a:lnSpc>
            </a:pPr>
            <a:r>
              <a:rPr sz="3000" b="1" spc="-155" dirty="0">
                <a:latin typeface="Arial"/>
                <a:cs typeface="Arial"/>
              </a:rPr>
              <a:t>1958: </a:t>
            </a:r>
            <a:r>
              <a:rPr sz="3000" spc="-120" dirty="0">
                <a:latin typeface="Arial"/>
                <a:cs typeface="Arial"/>
              </a:rPr>
              <a:t>Honored </a:t>
            </a:r>
            <a:r>
              <a:rPr sz="3000" spc="15" dirty="0">
                <a:latin typeface="Arial"/>
                <a:cs typeface="Arial"/>
              </a:rPr>
              <a:t>with </a:t>
            </a:r>
            <a:r>
              <a:rPr sz="3000" spc="-235" dirty="0">
                <a:latin typeface="Arial"/>
                <a:cs typeface="Arial"/>
              </a:rPr>
              <a:t>Padma </a:t>
            </a:r>
            <a:r>
              <a:rPr sz="3000" spc="-190" dirty="0">
                <a:latin typeface="Arial"/>
                <a:cs typeface="Arial"/>
              </a:rPr>
              <a:t>Bhushan</a:t>
            </a:r>
            <a:r>
              <a:rPr sz="3000" spc="-315" dirty="0">
                <a:latin typeface="Arial"/>
                <a:cs typeface="Arial"/>
              </a:rPr>
              <a:t> </a:t>
            </a:r>
            <a:r>
              <a:rPr sz="3000" spc="-120" dirty="0">
                <a:latin typeface="Arial"/>
                <a:cs typeface="Arial"/>
              </a:rPr>
              <a:t>Award.</a:t>
            </a:r>
            <a:endParaRPr sz="3000" dirty="0">
              <a:latin typeface="Arial"/>
              <a:cs typeface="Arial"/>
            </a:endParaRPr>
          </a:p>
          <a:p>
            <a:pPr marL="12700">
              <a:lnSpc>
                <a:spcPts val="3420"/>
              </a:lnSpc>
              <a:spcBef>
                <a:spcPts val="360"/>
              </a:spcBef>
            </a:pPr>
            <a:r>
              <a:rPr lang="en-US" sz="3000" b="1" spc="-155" dirty="0" smtClean="0">
                <a:latin typeface="Arial"/>
                <a:cs typeface="Arial"/>
              </a:rPr>
              <a:t>  </a:t>
            </a:r>
            <a:r>
              <a:rPr sz="3000" b="1" spc="-155" dirty="0" smtClean="0">
                <a:latin typeface="Arial"/>
                <a:cs typeface="Arial"/>
              </a:rPr>
              <a:t>1970</a:t>
            </a:r>
            <a:r>
              <a:rPr sz="3000" b="1" spc="-155" dirty="0">
                <a:latin typeface="Arial"/>
                <a:cs typeface="Arial"/>
              </a:rPr>
              <a:t>: </a:t>
            </a:r>
            <a:r>
              <a:rPr sz="3000" spc="-150" dirty="0">
                <a:latin typeface="Arial"/>
                <a:cs typeface="Arial"/>
              </a:rPr>
              <a:t>Bestowed </a:t>
            </a:r>
            <a:r>
              <a:rPr sz="3000" spc="15" dirty="0">
                <a:latin typeface="Arial"/>
                <a:cs typeface="Arial"/>
              </a:rPr>
              <a:t>with </a:t>
            </a:r>
            <a:r>
              <a:rPr sz="3000" spc="-180" dirty="0">
                <a:latin typeface="Arial"/>
                <a:cs typeface="Arial"/>
              </a:rPr>
              <a:t>Sunder </a:t>
            </a:r>
            <a:r>
              <a:rPr sz="3000" spc="-210" dirty="0">
                <a:latin typeface="Arial"/>
                <a:cs typeface="Arial"/>
              </a:rPr>
              <a:t>Lal </a:t>
            </a:r>
            <a:r>
              <a:rPr sz="3000" spc="-160" dirty="0">
                <a:latin typeface="Arial"/>
                <a:cs typeface="Arial"/>
              </a:rPr>
              <a:t>Hora </a:t>
            </a:r>
            <a:r>
              <a:rPr sz="3000" spc="-60" dirty="0">
                <a:latin typeface="Arial"/>
                <a:cs typeface="Arial"/>
              </a:rPr>
              <a:t>Memorial</a:t>
            </a:r>
            <a:r>
              <a:rPr sz="3000" spc="-235" dirty="0">
                <a:latin typeface="Arial"/>
                <a:cs typeface="Arial"/>
              </a:rPr>
              <a:t> </a:t>
            </a:r>
            <a:endParaRPr lang="en-US" sz="3000" spc="-235" dirty="0" smtClean="0">
              <a:latin typeface="Arial"/>
              <a:cs typeface="Arial"/>
            </a:endParaRPr>
          </a:p>
          <a:p>
            <a:pPr marL="12700">
              <a:lnSpc>
                <a:spcPts val="3420"/>
              </a:lnSpc>
              <a:spcBef>
                <a:spcPts val="360"/>
              </a:spcBef>
            </a:pPr>
            <a:r>
              <a:rPr lang="en-US" sz="3000" spc="-235" dirty="0" smtClean="0">
                <a:latin typeface="Arial"/>
                <a:cs typeface="Arial"/>
              </a:rPr>
              <a:t>    </a:t>
            </a:r>
            <a:r>
              <a:rPr sz="3000" spc="-85" dirty="0" smtClean="0">
                <a:latin typeface="Arial"/>
                <a:cs typeface="Arial"/>
              </a:rPr>
              <a:t>Medal</a:t>
            </a:r>
            <a:r>
              <a:rPr sz="3000" spc="-85" dirty="0">
                <a:latin typeface="Arial"/>
                <a:cs typeface="Arial"/>
              </a:rPr>
              <a:t>.</a:t>
            </a:r>
            <a:endParaRPr sz="3000" dirty="0">
              <a:latin typeface="Arial"/>
              <a:cs typeface="Arial"/>
            </a:endParaRPr>
          </a:p>
          <a:p>
            <a:pPr marL="184785" marR="1233805">
              <a:lnSpc>
                <a:spcPts val="3240"/>
              </a:lnSpc>
              <a:spcBef>
                <a:spcPts val="229"/>
              </a:spcBef>
            </a:pPr>
            <a:r>
              <a:rPr sz="3000" b="1" spc="-155" dirty="0">
                <a:latin typeface="Arial"/>
                <a:cs typeface="Arial"/>
              </a:rPr>
              <a:t>1973: </a:t>
            </a:r>
            <a:r>
              <a:rPr sz="3000" spc="-200" dirty="0">
                <a:latin typeface="Arial"/>
                <a:cs typeface="Arial"/>
              </a:rPr>
              <a:t>Received </a:t>
            </a:r>
            <a:r>
              <a:rPr sz="3000" spc="-90" dirty="0">
                <a:latin typeface="Arial"/>
                <a:cs typeface="Arial"/>
              </a:rPr>
              <a:t>honorary </a:t>
            </a:r>
            <a:r>
              <a:rPr sz="3000" spc="-80" dirty="0">
                <a:latin typeface="Arial"/>
                <a:cs typeface="Arial"/>
              </a:rPr>
              <a:t>doctorate </a:t>
            </a:r>
            <a:r>
              <a:rPr sz="3000" spc="-35" dirty="0">
                <a:latin typeface="Arial"/>
                <a:cs typeface="Arial"/>
              </a:rPr>
              <a:t>from</a:t>
            </a:r>
            <a:r>
              <a:rPr sz="3000" spc="-335" dirty="0">
                <a:latin typeface="Arial"/>
                <a:cs typeface="Arial"/>
              </a:rPr>
              <a:t> </a:t>
            </a:r>
            <a:r>
              <a:rPr sz="3000" spc="-114" dirty="0">
                <a:latin typeface="Arial"/>
                <a:cs typeface="Arial"/>
              </a:rPr>
              <a:t>Delhi  </a:t>
            </a:r>
            <a:r>
              <a:rPr sz="3000" spc="-100" dirty="0">
                <a:latin typeface="Arial"/>
                <a:cs typeface="Arial"/>
              </a:rPr>
              <a:t>University</a:t>
            </a:r>
            <a:endParaRPr sz="3000" dirty="0">
              <a:latin typeface="Arial"/>
              <a:cs typeface="Arial"/>
            </a:endParaRPr>
          </a:p>
          <a:p>
            <a:pPr marL="184785">
              <a:lnSpc>
                <a:spcPts val="3015"/>
              </a:lnSpc>
            </a:pPr>
            <a:r>
              <a:rPr sz="3000" b="1" spc="-155" dirty="0">
                <a:latin typeface="Arial"/>
                <a:cs typeface="Arial"/>
              </a:rPr>
              <a:t>1976: </a:t>
            </a:r>
            <a:r>
              <a:rPr sz="3000" spc="-135" dirty="0">
                <a:latin typeface="Arial"/>
                <a:cs typeface="Arial"/>
              </a:rPr>
              <a:t>Conferred </a:t>
            </a:r>
            <a:r>
              <a:rPr sz="3000" spc="-95" dirty="0">
                <a:latin typeface="Arial"/>
                <a:cs typeface="Arial"/>
              </a:rPr>
              <a:t>upon </a:t>
            </a:r>
            <a:r>
              <a:rPr sz="3000" spc="15" dirty="0">
                <a:latin typeface="Arial"/>
                <a:cs typeface="Arial"/>
              </a:rPr>
              <a:t>with </a:t>
            </a:r>
            <a:r>
              <a:rPr sz="3000" spc="-235" dirty="0">
                <a:latin typeface="Arial"/>
                <a:cs typeface="Arial"/>
              </a:rPr>
              <a:t>Padma </a:t>
            </a:r>
            <a:r>
              <a:rPr sz="3000" spc="-150" dirty="0">
                <a:latin typeface="Arial"/>
                <a:cs typeface="Arial"/>
              </a:rPr>
              <a:t>Vibhushan</a:t>
            </a:r>
            <a:r>
              <a:rPr sz="3000" spc="-365" dirty="0">
                <a:latin typeface="Arial"/>
                <a:cs typeface="Arial"/>
              </a:rPr>
              <a:t> </a:t>
            </a:r>
            <a:r>
              <a:rPr sz="3000" spc="-120" dirty="0">
                <a:latin typeface="Arial"/>
                <a:cs typeface="Arial"/>
              </a:rPr>
              <a:t>Award.</a:t>
            </a:r>
            <a:endParaRPr sz="3000" dirty="0">
              <a:latin typeface="Arial"/>
              <a:cs typeface="Arial"/>
            </a:endParaRPr>
          </a:p>
          <a:p>
            <a:pPr marL="184785" marR="904240">
              <a:lnSpc>
                <a:spcPts val="3240"/>
              </a:lnSpc>
              <a:spcBef>
                <a:spcPts val="229"/>
              </a:spcBef>
            </a:pPr>
            <a:r>
              <a:rPr sz="3000" b="1" spc="-155" dirty="0">
                <a:latin typeface="Arial"/>
                <a:cs typeface="Arial"/>
              </a:rPr>
              <a:t>1978: </a:t>
            </a:r>
            <a:r>
              <a:rPr sz="3000" spc="-200" dirty="0">
                <a:latin typeface="Arial"/>
                <a:cs typeface="Arial"/>
              </a:rPr>
              <a:t>Received </a:t>
            </a:r>
            <a:r>
              <a:rPr sz="3000" spc="-90" dirty="0">
                <a:latin typeface="Arial"/>
                <a:cs typeface="Arial"/>
              </a:rPr>
              <a:t>honorary </a:t>
            </a:r>
            <a:r>
              <a:rPr sz="3000" spc="-75" dirty="0">
                <a:latin typeface="Arial"/>
                <a:cs typeface="Arial"/>
              </a:rPr>
              <a:t>doctorate </a:t>
            </a:r>
            <a:r>
              <a:rPr sz="3000" spc="-35" dirty="0">
                <a:latin typeface="Arial"/>
                <a:cs typeface="Arial"/>
              </a:rPr>
              <a:t>from</a:t>
            </a:r>
            <a:r>
              <a:rPr sz="3000" spc="-390" dirty="0">
                <a:latin typeface="Arial"/>
                <a:cs typeface="Arial"/>
              </a:rPr>
              <a:t> </a:t>
            </a:r>
            <a:r>
              <a:rPr sz="3000" spc="-135" dirty="0">
                <a:latin typeface="Arial"/>
                <a:cs typeface="Arial"/>
              </a:rPr>
              <a:t>Andhra  </a:t>
            </a:r>
            <a:r>
              <a:rPr sz="3000" spc="-114" dirty="0">
                <a:latin typeface="Arial"/>
                <a:cs typeface="Arial"/>
              </a:rPr>
              <a:t>University.</a:t>
            </a:r>
            <a:endParaRPr sz="3000" dirty="0">
              <a:latin typeface="Arial"/>
              <a:cs typeface="Arial"/>
            </a:endParaRPr>
          </a:p>
          <a:p>
            <a:pPr marL="184785" marR="987425">
              <a:lnSpc>
                <a:spcPts val="3240"/>
              </a:lnSpc>
              <a:tabLst>
                <a:tab pos="1235075" algn="l"/>
              </a:tabLst>
            </a:pPr>
            <a:r>
              <a:rPr sz="3000" b="1" spc="-155" dirty="0">
                <a:latin typeface="Arial"/>
                <a:cs typeface="Arial"/>
              </a:rPr>
              <a:t>1986:	</a:t>
            </a:r>
            <a:r>
              <a:rPr sz="3000" spc="-200" dirty="0">
                <a:latin typeface="Arial"/>
                <a:cs typeface="Arial"/>
              </a:rPr>
              <a:t>Received </a:t>
            </a:r>
            <a:r>
              <a:rPr sz="3000" spc="-90" dirty="0">
                <a:latin typeface="Arial"/>
                <a:cs typeface="Arial"/>
              </a:rPr>
              <a:t>honorary </a:t>
            </a:r>
            <a:r>
              <a:rPr sz="3000" spc="-80" dirty="0">
                <a:latin typeface="Arial"/>
                <a:cs typeface="Arial"/>
              </a:rPr>
              <a:t>doctorate </a:t>
            </a:r>
            <a:r>
              <a:rPr sz="3000" spc="-35" dirty="0">
                <a:latin typeface="Arial"/>
                <a:cs typeface="Arial"/>
              </a:rPr>
              <a:t>from</a:t>
            </a:r>
            <a:r>
              <a:rPr sz="3000" spc="-330" dirty="0">
                <a:latin typeface="Arial"/>
                <a:cs typeface="Arial"/>
              </a:rPr>
              <a:t> </a:t>
            </a:r>
            <a:r>
              <a:rPr sz="3000" spc="-190" dirty="0">
                <a:latin typeface="Arial"/>
                <a:cs typeface="Arial"/>
              </a:rPr>
              <a:t>Kerala  </a:t>
            </a:r>
            <a:r>
              <a:rPr sz="3000" spc="-80" dirty="0">
                <a:latin typeface="Arial"/>
                <a:cs typeface="Arial"/>
              </a:rPr>
              <a:t>Agriculture</a:t>
            </a:r>
            <a:r>
              <a:rPr sz="3000" spc="-185" dirty="0">
                <a:latin typeface="Arial"/>
                <a:cs typeface="Arial"/>
              </a:rPr>
              <a:t> </a:t>
            </a:r>
            <a:r>
              <a:rPr sz="3000" spc="-114" dirty="0">
                <a:latin typeface="Arial"/>
                <a:cs typeface="Arial"/>
              </a:rPr>
              <a:t>University.</a:t>
            </a:r>
            <a:endParaRPr sz="3000" dirty="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890"/>
              </a:spcBef>
              <a:tabLst>
                <a:tab pos="8189595" algn="l"/>
              </a:tabLst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	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6600" y="152400"/>
            <a:ext cx="20961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68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4400" b="1" spc="-36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4400" b="1" spc="-620" dirty="0">
                <a:solidFill>
                  <a:srgbClr val="FF0000"/>
                </a:solidFill>
                <a:latin typeface="Arial"/>
                <a:cs typeface="Arial"/>
              </a:rPr>
              <a:t>ARDS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5FEBC11-48FB-4623-9226-1D02A59410C3}" type="datetime5">
              <a:rPr lang="en-US" smtClean="0"/>
              <a:t>10-Dec-19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7173" y="240538"/>
            <a:ext cx="2548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40" dirty="0">
                <a:solidFill>
                  <a:srgbClr val="FF0000"/>
                </a:solidFill>
                <a:latin typeface="Arial"/>
                <a:cs typeface="Arial"/>
              </a:rPr>
              <a:t>CONCLUSION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1070" y="814578"/>
            <a:ext cx="8760460" cy="4769126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469900" marR="5080" indent="-457200" algn="just">
              <a:lnSpc>
                <a:spcPct val="80000"/>
              </a:lnSpc>
              <a:spcBef>
                <a:spcPts val="745"/>
              </a:spcBef>
              <a:buFont typeface="Arial" panose="020B0604020202020204" pitchFamily="34" charset="0"/>
              <a:buChar char="•"/>
            </a:pPr>
            <a:r>
              <a:rPr sz="2700" spc="-170" dirty="0">
                <a:latin typeface="Arial"/>
                <a:cs typeface="Arial"/>
              </a:rPr>
              <a:t>Salim </a:t>
            </a:r>
            <a:r>
              <a:rPr sz="2700" spc="-70" dirty="0">
                <a:latin typeface="Arial"/>
                <a:cs typeface="Arial"/>
              </a:rPr>
              <a:t>Ali </a:t>
            </a:r>
            <a:r>
              <a:rPr sz="2700" spc="-165" dirty="0">
                <a:latin typeface="Arial"/>
                <a:cs typeface="Arial"/>
              </a:rPr>
              <a:t>scaled </a:t>
            </a:r>
            <a:r>
              <a:rPr sz="2700" spc="-100" dirty="0">
                <a:latin typeface="Arial"/>
                <a:cs typeface="Arial"/>
              </a:rPr>
              <a:t>new </a:t>
            </a:r>
            <a:r>
              <a:rPr sz="2700" spc="-110" dirty="0">
                <a:latin typeface="Arial"/>
                <a:cs typeface="Arial"/>
              </a:rPr>
              <a:t>heights </a:t>
            </a:r>
            <a:r>
              <a:rPr sz="2700" spc="-35" dirty="0">
                <a:latin typeface="Arial"/>
                <a:cs typeface="Arial"/>
              </a:rPr>
              <a:t>in </a:t>
            </a:r>
            <a:r>
              <a:rPr sz="2700" spc="-30" dirty="0">
                <a:latin typeface="Arial"/>
                <a:cs typeface="Arial"/>
              </a:rPr>
              <a:t>the field </a:t>
            </a:r>
            <a:r>
              <a:rPr sz="2700" spc="-5" dirty="0">
                <a:latin typeface="Arial"/>
                <a:cs typeface="Arial"/>
              </a:rPr>
              <a:t>of </a:t>
            </a:r>
            <a:r>
              <a:rPr sz="2700" spc="-55" dirty="0">
                <a:latin typeface="Arial"/>
                <a:cs typeface="Arial"/>
              </a:rPr>
              <a:t>ornithology </a:t>
            </a:r>
            <a:r>
              <a:rPr sz="2700" spc="-114" dirty="0">
                <a:latin typeface="Arial"/>
                <a:cs typeface="Arial"/>
              </a:rPr>
              <a:t>and,  </a:t>
            </a:r>
            <a:r>
              <a:rPr sz="2700" spc="15" dirty="0">
                <a:latin typeface="Arial"/>
                <a:cs typeface="Arial"/>
              </a:rPr>
              <a:t>with </a:t>
            </a:r>
            <a:r>
              <a:rPr sz="2700" spc="-130" dirty="0">
                <a:latin typeface="Arial"/>
                <a:cs typeface="Arial"/>
              </a:rPr>
              <a:t>his </a:t>
            </a:r>
            <a:r>
              <a:rPr sz="2700" spc="-140" dirty="0">
                <a:latin typeface="Arial"/>
                <a:cs typeface="Arial"/>
              </a:rPr>
              <a:t>matchless </a:t>
            </a:r>
            <a:r>
              <a:rPr sz="2700" spc="-80" dirty="0" smtClean="0">
                <a:latin typeface="Arial"/>
                <a:cs typeface="Arial"/>
              </a:rPr>
              <a:t>dedication</a:t>
            </a:r>
            <a:r>
              <a:rPr lang="en-US" sz="2700" spc="-80" dirty="0" smtClean="0">
                <a:latin typeface="Arial"/>
                <a:cs typeface="Arial"/>
              </a:rPr>
              <a:t>.</a:t>
            </a:r>
            <a:endParaRPr sz="2700" dirty="0">
              <a:latin typeface="Arial"/>
              <a:cs typeface="Arial"/>
            </a:endParaRPr>
          </a:p>
          <a:p>
            <a:pPr marL="469900" marR="6350" indent="-457200" algn="just">
              <a:lnSpc>
                <a:spcPts val="2590"/>
              </a:lnSpc>
              <a:spcBef>
                <a:spcPts val="630"/>
              </a:spcBef>
              <a:buFont typeface="Arial" panose="020B0604020202020204" pitchFamily="34" charset="0"/>
              <a:buChar char="•"/>
            </a:pPr>
            <a:r>
              <a:rPr sz="2700" spc="-215" dirty="0">
                <a:latin typeface="Arial"/>
                <a:cs typeface="Arial"/>
              </a:rPr>
              <a:t>He </a:t>
            </a:r>
            <a:r>
              <a:rPr sz="2700" spc="15" dirty="0">
                <a:latin typeface="Arial"/>
                <a:cs typeface="Arial"/>
              </a:rPr>
              <a:t>left </a:t>
            </a:r>
            <a:r>
              <a:rPr sz="2700" spc="-125" dirty="0">
                <a:latin typeface="Arial"/>
                <a:cs typeface="Arial"/>
              </a:rPr>
              <a:t>his </a:t>
            </a:r>
            <a:r>
              <a:rPr sz="2700" spc="-60" dirty="0">
                <a:latin typeface="Arial"/>
                <a:cs typeface="Arial"/>
              </a:rPr>
              <a:t>family </a:t>
            </a:r>
            <a:r>
              <a:rPr sz="2700" spc="-170" dirty="0">
                <a:latin typeface="Arial"/>
                <a:cs typeface="Arial"/>
              </a:rPr>
              <a:t>business </a:t>
            </a:r>
            <a:r>
              <a:rPr sz="2700" spc="-80" dirty="0">
                <a:latin typeface="Arial"/>
                <a:cs typeface="Arial"/>
              </a:rPr>
              <a:t>under </a:t>
            </a:r>
            <a:r>
              <a:rPr sz="2700" spc="-30" dirty="0">
                <a:latin typeface="Arial"/>
                <a:cs typeface="Arial"/>
              </a:rPr>
              <a:t>the </a:t>
            </a:r>
            <a:r>
              <a:rPr sz="2700" spc="-80" dirty="0">
                <a:latin typeface="Arial"/>
                <a:cs typeface="Arial"/>
              </a:rPr>
              <a:t>influence </a:t>
            </a:r>
            <a:r>
              <a:rPr sz="2700" spc="-5" dirty="0">
                <a:latin typeface="Arial"/>
                <a:cs typeface="Arial"/>
              </a:rPr>
              <a:t>of </a:t>
            </a:r>
            <a:r>
              <a:rPr sz="2700" b="1" spc="-185" dirty="0">
                <a:latin typeface="Arial"/>
                <a:cs typeface="Arial"/>
              </a:rPr>
              <a:t>curiosity </a:t>
            </a:r>
            <a:r>
              <a:rPr sz="2700" b="1" spc="-130" dirty="0">
                <a:latin typeface="Arial"/>
                <a:cs typeface="Arial"/>
              </a:rPr>
              <a:t>for  </a:t>
            </a:r>
            <a:r>
              <a:rPr sz="2700" b="1" spc="-140" dirty="0">
                <a:latin typeface="Arial"/>
                <a:cs typeface="Arial"/>
              </a:rPr>
              <a:t>nature </a:t>
            </a:r>
            <a:r>
              <a:rPr sz="2700" spc="-125" dirty="0">
                <a:latin typeface="Arial"/>
                <a:cs typeface="Arial"/>
              </a:rPr>
              <a:t>and </a:t>
            </a:r>
            <a:r>
              <a:rPr sz="2700" spc="-75" dirty="0">
                <a:latin typeface="Arial"/>
                <a:cs typeface="Arial"/>
              </a:rPr>
              <a:t>started journey </a:t>
            </a:r>
            <a:r>
              <a:rPr sz="2700" spc="10" dirty="0">
                <a:latin typeface="Arial"/>
                <a:cs typeface="Arial"/>
              </a:rPr>
              <a:t>with </a:t>
            </a:r>
            <a:r>
              <a:rPr sz="2700" spc="-210" dirty="0">
                <a:latin typeface="Arial"/>
                <a:cs typeface="Arial"/>
              </a:rPr>
              <a:t>a </a:t>
            </a:r>
            <a:r>
              <a:rPr sz="2700" spc="-65" dirty="0">
                <a:latin typeface="Arial"/>
                <a:cs typeface="Arial"/>
              </a:rPr>
              <a:t>pair </a:t>
            </a:r>
            <a:r>
              <a:rPr sz="2700" spc="-5" dirty="0">
                <a:latin typeface="Arial"/>
                <a:cs typeface="Arial"/>
              </a:rPr>
              <a:t>of </a:t>
            </a:r>
            <a:r>
              <a:rPr sz="2700" b="1" spc="-190" dirty="0">
                <a:latin typeface="Arial"/>
                <a:cs typeface="Arial"/>
              </a:rPr>
              <a:t>binocular,  </a:t>
            </a:r>
            <a:r>
              <a:rPr sz="2700" spc="-210" dirty="0">
                <a:latin typeface="Arial"/>
                <a:cs typeface="Arial"/>
              </a:rPr>
              <a:t>a  </a:t>
            </a:r>
            <a:r>
              <a:rPr sz="2700" b="1" spc="-160" dirty="0">
                <a:latin typeface="Arial"/>
                <a:cs typeface="Arial"/>
              </a:rPr>
              <a:t>notebook, </a:t>
            </a:r>
            <a:r>
              <a:rPr sz="2700" spc="-210" dirty="0">
                <a:latin typeface="Arial"/>
                <a:cs typeface="Arial"/>
              </a:rPr>
              <a:t>a </a:t>
            </a:r>
            <a:r>
              <a:rPr sz="2700" b="1" spc="-185" dirty="0">
                <a:latin typeface="Arial"/>
                <a:cs typeface="Arial"/>
              </a:rPr>
              <a:t>pencil </a:t>
            </a:r>
            <a:r>
              <a:rPr sz="2700" spc="-125" dirty="0">
                <a:latin typeface="Arial"/>
                <a:cs typeface="Arial"/>
              </a:rPr>
              <a:t>and </a:t>
            </a:r>
            <a:r>
              <a:rPr sz="2700" spc="-150" dirty="0">
                <a:latin typeface="Arial"/>
                <a:cs typeface="Arial"/>
              </a:rPr>
              <a:t>an </a:t>
            </a:r>
            <a:r>
              <a:rPr sz="2700" b="1" spc="-165" dirty="0">
                <a:latin typeface="Arial"/>
                <a:cs typeface="Arial"/>
              </a:rPr>
              <a:t>ample </a:t>
            </a:r>
            <a:r>
              <a:rPr sz="2700" b="1" spc="-245" dirty="0">
                <a:latin typeface="Arial"/>
                <a:cs typeface="Arial"/>
              </a:rPr>
              <a:t>stock </a:t>
            </a:r>
            <a:r>
              <a:rPr sz="2700" b="1" spc="-125" dirty="0">
                <a:latin typeface="Arial"/>
                <a:cs typeface="Arial"/>
              </a:rPr>
              <a:t>of </a:t>
            </a:r>
            <a:r>
              <a:rPr sz="2700" b="1" spc="-165" dirty="0">
                <a:latin typeface="Arial"/>
                <a:cs typeface="Arial"/>
              </a:rPr>
              <a:t>patience </a:t>
            </a:r>
            <a:r>
              <a:rPr sz="2700" b="1" spc="-190" dirty="0">
                <a:latin typeface="Arial"/>
                <a:cs typeface="Arial"/>
              </a:rPr>
              <a:t>and  </a:t>
            </a:r>
            <a:r>
              <a:rPr sz="2700" b="1" spc="-155" dirty="0">
                <a:latin typeface="Arial"/>
                <a:cs typeface="Arial"/>
              </a:rPr>
              <a:t>dedication</a:t>
            </a:r>
            <a:r>
              <a:rPr sz="2700" b="1" spc="-15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2700" dirty="0">
              <a:latin typeface="Arial"/>
              <a:cs typeface="Arial"/>
            </a:endParaRPr>
          </a:p>
          <a:p>
            <a:pPr marL="469900" marR="8255" indent="-457200" algn="just">
              <a:lnSpc>
                <a:spcPts val="259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sz="2700" spc="-105" dirty="0">
                <a:latin typeface="Arial"/>
                <a:cs typeface="Arial"/>
              </a:rPr>
              <a:t>Which </a:t>
            </a:r>
            <a:r>
              <a:rPr sz="2700" spc="-175" dirty="0">
                <a:latin typeface="Arial"/>
                <a:cs typeface="Arial"/>
              </a:rPr>
              <a:t>shape </a:t>
            </a:r>
            <a:r>
              <a:rPr sz="2700" spc="-60" dirty="0">
                <a:latin typeface="Arial"/>
                <a:cs typeface="Arial"/>
              </a:rPr>
              <a:t>him </a:t>
            </a:r>
            <a:r>
              <a:rPr sz="2700" spc="-15" dirty="0">
                <a:latin typeface="Arial"/>
                <a:cs typeface="Arial"/>
              </a:rPr>
              <a:t>into </a:t>
            </a:r>
            <a:r>
              <a:rPr sz="2700" b="1" spc="-160" dirty="0">
                <a:latin typeface="Arial"/>
                <a:cs typeface="Arial"/>
              </a:rPr>
              <a:t>‘The </a:t>
            </a:r>
            <a:r>
              <a:rPr sz="2700" b="1" spc="-225" dirty="0">
                <a:latin typeface="Arial"/>
                <a:cs typeface="Arial"/>
              </a:rPr>
              <a:t>Grand </a:t>
            </a:r>
            <a:r>
              <a:rPr sz="2700" b="1" spc="-195" dirty="0">
                <a:latin typeface="Arial"/>
                <a:cs typeface="Arial"/>
              </a:rPr>
              <a:t>Old </a:t>
            </a:r>
            <a:r>
              <a:rPr sz="2700" b="1" spc="-90" dirty="0">
                <a:latin typeface="Arial"/>
                <a:cs typeface="Arial"/>
              </a:rPr>
              <a:t>Man  </a:t>
            </a:r>
            <a:r>
              <a:rPr sz="2700" b="1" spc="-125" dirty="0">
                <a:latin typeface="Arial"/>
                <a:cs typeface="Arial"/>
              </a:rPr>
              <a:t>of </a:t>
            </a:r>
            <a:r>
              <a:rPr sz="2700" b="1" spc="-150" dirty="0">
                <a:latin typeface="Arial"/>
                <a:cs typeface="Arial"/>
              </a:rPr>
              <a:t>Indian  </a:t>
            </a:r>
            <a:r>
              <a:rPr sz="2700" b="1" spc="-170" dirty="0">
                <a:latin typeface="Arial"/>
                <a:cs typeface="Arial"/>
              </a:rPr>
              <a:t>Ornithology’.</a:t>
            </a:r>
            <a:endParaRPr sz="2700" dirty="0">
              <a:latin typeface="Arial"/>
              <a:cs typeface="Arial"/>
            </a:endParaRPr>
          </a:p>
          <a:p>
            <a:pPr marL="469900" marR="5080" indent="-457200" algn="just">
              <a:lnSpc>
                <a:spcPct val="80000"/>
              </a:lnSpc>
              <a:spcBef>
                <a:spcPts val="675"/>
              </a:spcBef>
              <a:buFont typeface="Arial" panose="020B0604020202020204" pitchFamily="34" charset="0"/>
              <a:buChar char="•"/>
            </a:pPr>
            <a:r>
              <a:rPr sz="2700" spc="-229" dirty="0">
                <a:latin typeface="Arial"/>
                <a:cs typeface="Arial"/>
              </a:rPr>
              <a:t>Today </a:t>
            </a:r>
            <a:r>
              <a:rPr sz="2700" spc="45" dirty="0">
                <a:latin typeface="Arial"/>
                <a:cs typeface="Arial"/>
              </a:rPr>
              <a:t>if </a:t>
            </a:r>
            <a:r>
              <a:rPr sz="2700" spc="-114" dirty="0">
                <a:latin typeface="Arial"/>
                <a:cs typeface="Arial"/>
              </a:rPr>
              <a:t>one </a:t>
            </a:r>
            <a:r>
              <a:rPr sz="2700" spc="-180" dirty="0">
                <a:latin typeface="Arial"/>
                <a:cs typeface="Arial"/>
              </a:rPr>
              <a:t>can </a:t>
            </a:r>
            <a:r>
              <a:rPr sz="2700" spc="-30" dirty="0">
                <a:latin typeface="Arial"/>
                <a:cs typeface="Arial"/>
              </a:rPr>
              <a:t>identify </a:t>
            </a:r>
            <a:r>
              <a:rPr sz="2700" spc="-20" dirty="0">
                <a:latin typeface="Arial"/>
                <a:cs typeface="Arial"/>
              </a:rPr>
              <a:t>or </a:t>
            </a:r>
            <a:r>
              <a:rPr sz="2700" spc="-45" dirty="0">
                <a:latin typeface="Arial"/>
                <a:cs typeface="Arial"/>
              </a:rPr>
              <a:t>differentiate </a:t>
            </a:r>
            <a:r>
              <a:rPr sz="2700" spc="-85" dirty="0">
                <a:latin typeface="Arial"/>
                <a:cs typeface="Arial"/>
              </a:rPr>
              <a:t>between </a:t>
            </a:r>
            <a:r>
              <a:rPr sz="2700" spc="5" dirty="0">
                <a:latin typeface="Arial"/>
                <a:cs typeface="Arial"/>
              </a:rPr>
              <a:t>two </a:t>
            </a:r>
            <a:r>
              <a:rPr sz="2700" spc="-90" dirty="0">
                <a:latin typeface="Arial"/>
                <a:cs typeface="Arial"/>
              </a:rPr>
              <a:t>birds, </a:t>
            </a:r>
            <a:r>
              <a:rPr sz="2700" spc="85" dirty="0">
                <a:latin typeface="Arial"/>
                <a:cs typeface="Arial"/>
              </a:rPr>
              <a:t>it  </a:t>
            </a:r>
            <a:r>
              <a:rPr sz="2700" spc="-140" dirty="0">
                <a:latin typeface="Arial"/>
                <a:cs typeface="Arial"/>
              </a:rPr>
              <a:t>is </a:t>
            </a:r>
            <a:r>
              <a:rPr sz="2700" spc="-60" dirty="0">
                <a:latin typeface="Arial"/>
                <a:cs typeface="Arial"/>
              </a:rPr>
              <a:t>all </a:t>
            </a:r>
            <a:r>
              <a:rPr sz="2700" spc="-185" dirty="0">
                <a:latin typeface="Arial"/>
                <a:cs typeface="Arial"/>
              </a:rPr>
              <a:t>because </a:t>
            </a:r>
            <a:r>
              <a:rPr sz="2700" spc="-125" dirty="0">
                <a:latin typeface="Arial"/>
                <a:cs typeface="Arial"/>
              </a:rPr>
              <a:t>his </a:t>
            </a:r>
            <a:r>
              <a:rPr sz="2700" b="1" spc="-195" dirty="0">
                <a:latin typeface="Arial"/>
                <a:cs typeface="Arial"/>
              </a:rPr>
              <a:t>accurately </a:t>
            </a:r>
            <a:r>
              <a:rPr sz="2700" b="1" spc="-145" dirty="0">
                <a:latin typeface="Arial"/>
                <a:cs typeface="Arial"/>
              </a:rPr>
              <a:t>illustrated reader </a:t>
            </a:r>
            <a:r>
              <a:rPr sz="2700" b="1" spc="-140" dirty="0">
                <a:latin typeface="Arial"/>
                <a:cs typeface="Arial"/>
              </a:rPr>
              <a:t>friendly </a:t>
            </a:r>
            <a:r>
              <a:rPr sz="2700" b="1" spc="-210" dirty="0">
                <a:latin typeface="Arial"/>
                <a:cs typeface="Arial"/>
              </a:rPr>
              <a:t>birds  </a:t>
            </a:r>
            <a:r>
              <a:rPr sz="2700" b="1" spc="-215" dirty="0">
                <a:latin typeface="Arial"/>
                <a:cs typeface="Arial"/>
              </a:rPr>
              <a:t>books.</a:t>
            </a:r>
            <a:endParaRPr sz="2700" dirty="0">
              <a:latin typeface="Arial"/>
              <a:cs typeface="Arial"/>
            </a:endParaRPr>
          </a:p>
          <a:p>
            <a:pPr marL="469900" marR="6350" indent="-457200" algn="just">
              <a:lnSpc>
                <a:spcPct val="80000"/>
              </a:lnSpc>
              <a:spcBef>
                <a:spcPts val="650"/>
              </a:spcBef>
              <a:buFont typeface="Arial" panose="020B0604020202020204" pitchFamily="34" charset="0"/>
              <a:buChar char="•"/>
            </a:pPr>
            <a:r>
              <a:rPr sz="2700" spc="-215" dirty="0">
                <a:latin typeface="Arial"/>
                <a:cs typeface="Arial"/>
              </a:rPr>
              <a:t>He</a:t>
            </a:r>
            <a:r>
              <a:rPr sz="2700" spc="320" dirty="0">
                <a:latin typeface="Arial"/>
                <a:cs typeface="Arial"/>
              </a:rPr>
              <a:t> </a:t>
            </a:r>
            <a:r>
              <a:rPr sz="2700" spc="-50" dirty="0">
                <a:latin typeface="Arial"/>
                <a:cs typeface="Arial"/>
              </a:rPr>
              <a:t>contributed </a:t>
            </a:r>
            <a:r>
              <a:rPr sz="2700" spc="-100" dirty="0">
                <a:latin typeface="Arial"/>
                <a:cs typeface="Arial"/>
              </a:rPr>
              <a:t>enormously </a:t>
            </a:r>
            <a:r>
              <a:rPr sz="2700" spc="20" dirty="0">
                <a:latin typeface="Arial"/>
                <a:cs typeface="Arial"/>
              </a:rPr>
              <a:t>to </a:t>
            </a:r>
            <a:r>
              <a:rPr sz="2700" spc="-30" dirty="0">
                <a:latin typeface="Arial"/>
                <a:cs typeface="Arial"/>
              </a:rPr>
              <a:t>the </a:t>
            </a:r>
            <a:r>
              <a:rPr sz="2700" b="1" spc="-165" dirty="0">
                <a:latin typeface="Arial"/>
                <a:cs typeface="Arial"/>
              </a:rPr>
              <a:t>development </a:t>
            </a:r>
            <a:r>
              <a:rPr sz="2700" b="1" spc="-125" dirty="0">
                <a:latin typeface="Arial"/>
                <a:cs typeface="Arial"/>
              </a:rPr>
              <a:t>of </a:t>
            </a:r>
            <a:r>
              <a:rPr sz="2700" b="1" spc="-150" dirty="0">
                <a:latin typeface="Arial"/>
                <a:cs typeface="Arial"/>
              </a:rPr>
              <a:t>Indian  </a:t>
            </a:r>
            <a:r>
              <a:rPr sz="2700" b="1" spc="-180" dirty="0">
                <a:latin typeface="Arial"/>
                <a:cs typeface="Arial"/>
              </a:rPr>
              <a:t>Ornithology.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D3FE76B-C21B-43B6-A2B5-65237E35098E}" type="datetime5">
              <a:rPr lang="en-US" smtClean="0"/>
              <a:t>10-Dec-19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E7DD3EC-56A8-4D82-B5C5-B5AA5A4E8045}" type="datetime5">
              <a:rPr lang="en-US" smtClean="0"/>
              <a:t>10-Dec-19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9282" y="110744"/>
            <a:ext cx="23482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425" dirty="0">
                <a:solidFill>
                  <a:srgbClr val="FF0000"/>
                </a:solidFill>
                <a:latin typeface="Arial"/>
                <a:cs typeface="Arial"/>
              </a:rPr>
              <a:t>SALIM</a:t>
            </a:r>
            <a:r>
              <a:rPr sz="4400" b="1" spc="-2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400" b="1" spc="-465" dirty="0">
                <a:solidFill>
                  <a:srgbClr val="FF0000"/>
                </a:solidFill>
                <a:latin typeface="Arial"/>
                <a:cs typeface="Arial"/>
              </a:rPr>
              <a:t>ALI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993394"/>
            <a:ext cx="4690110" cy="35430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Arial"/>
                <a:cs typeface="Arial"/>
              </a:rPr>
              <a:t>Name:- </a:t>
            </a:r>
            <a:r>
              <a:rPr sz="1800" b="1" spc="-145" dirty="0">
                <a:latin typeface="Arial"/>
                <a:cs typeface="Arial"/>
              </a:rPr>
              <a:t>Salim </a:t>
            </a:r>
            <a:r>
              <a:rPr sz="1800" b="1" spc="-105" dirty="0">
                <a:latin typeface="Arial"/>
                <a:cs typeface="Arial"/>
              </a:rPr>
              <a:t>Moizuddin </a:t>
            </a:r>
            <a:r>
              <a:rPr sz="1800" b="1" spc="-140" dirty="0">
                <a:latin typeface="Arial"/>
                <a:cs typeface="Arial"/>
              </a:rPr>
              <a:t>Abdul</a:t>
            </a:r>
            <a:r>
              <a:rPr sz="1800" b="1" spc="-90" dirty="0">
                <a:latin typeface="Arial"/>
                <a:cs typeface="Arial"/>
              </a:rPr>
              <a:t> Ali.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100" dirty="0">
                <a:latin typeface="Arial"/>
                <a:cs typeface="Arial"/>
              </a:rPr>
              <a:t>Birth:- </a:t>
            </a:r>
            <a:r>
              <a:rPr sz="1800" b="1" spc="-90" dirty="0">
                <a:latin typeface="Arial"/>
                <a:cs typeface="Arial"/>
              </a:rPr>
              <a:t>12 </a:t>
            </a:r>
            <a:r>
              <a:rPr sz="1800" b="1" spc="-125" dirty="0">
                <a:latin typeface="Arial"/>
                <a:cs typeface="Arial"/>
              </a:rPr>
              <a:t>November,</a:t>
            </a:r>
            <a:r>
              <a:rPr sz="1800" b="1" spc="-145" dirty="0">
                <a:latin typeface="Arial"/>
                <a:cs typeface="Arial"/>
              </a:rPr>
              <a:t> </a:t>
            </a:r>
            <a:r>
              <a:rPr sz="1800" b="1" spc="-75" dirty="0">
                <a:latin typeface="Arial"/>
                <a:cs typeface="Arial"/>
              </a:rPr>
              <a:t>1896</a:t>
            </a:r>
            <a:r>
              <a:rPr sz="1800" b="1" spc="-75" dirty="0" smtClean="0">
                <a:latin typeface="Arial"/>
                <a:cs typeface="Arial"/>
              </a:rPr>
              <a:t>.</a:t>
            </a:r>
            <a:endParaRPr lang="en-US" sz="1800" b="1" spc="-7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1800" b="1" spc="-7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b="1" spc="-75" dirty="0" smtClean="0">
                <a:latin typeface="Arial"/>
                <a:cs typeface="Arial"/>
              </a:rPr>
              <a:t>Death:-20 June,1987.</a:t>
            </a:r>
            <a:endParaRPr sz="1800" dirty="0">
              <a:latin typeface="Arial"/>
              <a:cs typeface="Arial"/>
            </a:endParaRPr>
          </a:p>
          <a:p>
            <a:pPr marL="12700" marR="666115">
              <a:lnSpc>
                <a:spcPts val="4110"/>
              </a:lnSpc>
              <a:spcBef>
                <a:spcPts val="455"/>
              </a:spcBef>
            </a:pPr>
            <a:r>
              <a:rPr sz="1800" b="1" spc="-155" dirty="0">
                <a:latin typeface="Arial"/>
                <a:cs typeface="Arial"/>
              </a:rPr>
              <a:t>Born </a:t>
            </a:r>
            <a:r>
              <a:rPr sz="1800" b="1" spc="-90" dirty="0">
                <a:latin typeface="Arial"/>
                <a:cs typeface="Arial"/>
              </a:rPr>
              <a:t>In: </a:t>
            </a:r>
            <a:r>
              <a:rPr sz="1800" b="1" spc="-105" dirty="0">
                <a:latin typeface="Arial"/>
                <a:cs typeface="Arial"/>
              </a:rPr>
              <a:t>Khetwadi, </a:t>
            </a:r>
            <a:r>
              <a:rPr sz="1800" b="1" spc="-80" dirty="0">
                <a:latin typeface="Arial"/>
                <a:cs typeface="Arial"/>
              </a:rPr>
              <a:t>Mumbai,</a:t>
            </a:r>
            <a:r>
              <a:rPr sz="1800" b="1" spc="-135" dirty="0">
                <a:latin typeface="Arial"/>
                <a:cs typeface="Arial"/>
              </a:rPr>
              <a:t> </a:t>
            </a:r>
            <a:r>
              <a:rPr sz="1800" b="1" spc="-95" dirty="0">
                <a:latin typeface="Arial"/>
                <a:cs typeface="Arial"/>
              </a:rPr>
              <a:t>Maharashtra. </a:t>
            </a:r>
            <a:r>
              <a:rPr sz="1800" b="1" spc="-85" dirty="0" smtClean="0">
                <a:latin typeface="Arial"/>
                <a:cs typeface="Arial"/>
              </a:rPr>
              <a:t>Nationality</a:t>
            </a:r>
            <a:r>
              <a:rPr sz="1800" b="1" spc="-85" dirty="0">
                <a:latin typeface="Arial"/>
                <a:cs typeface="Arial"/>
              </a:rPr>
              <a:t>:-</a:t>
            </a:r>
            <a:r>
              <a:rPr sz="1800" b="1" spc="-135" dirty="0">
                <a:latin typeface="Arial"/>
                <a:cs typeface="Arial"/>
              </a:rPr>
              <a:t> </a:t>
            </a:r>
            <a:r>
              <a:rPr sz="1800" b="1" spc="-90" dirty="0">
                <a:latin typeface="Arial"/>
                <a:cs typeface="Arial"/>
              </a:rPr>
              <a:t>Indian.</a:t>
            </a:r>
            <a:endParaRPr sz="1800" dirty="0">
              <a:latin typeface="Arial"/>
              <a:cs typeface="Arial"/>
            </a:endParaRPr>
          </a:p>
          <a:p>
            <a:pPr marL="12700" marR="431800">
              <a:lnSpc>
                <a:spcPct val="190000"/>
              </a:lnSpc>
            </a:pPr>
            <a:r>
              <a:rPr sz="1800" b="1" spc="-130" dirty="0">
                <a:latin typeface="Arial"/>
                <a:cs typeface="Arial"/>
              </a:rPr>
              <a:t>Profession:-Ornithologist and </a:t>
            </a:r>
            <a:r>
              <a:rPr sz="1800" b="1" spc="-90" dirty="0">
                <a:latin typeface="Arial"/>
                <a:cs typeface="Arial"/>
              </a:rPr>
              <a:t>Naturalist.  </a:t>
            </a:r>
            <a:r>
              <a:rPr sz="1800" b="1" spc="-135" dirty="0">
                <a:latin typeface="Arial"/>
                <a:cs typeface="Arial"/>
              </a:rPr>
              <a:t>Awards:- </a:t>
            </a:r>
            <a:r>
              <a:rPr sz="1800" b="1" spc="-155" dirty="0">
                <a:latin typeface="Arial"/>
                <a:cs typeface="Arial"/>
              </a:rPr>
              <a:t>Padma </a:t>
            </a:r>
            <a:r>
              <a:rPr sz="1800" b="1" spc="-140" dirty="0">
                <a:latin typeface="Arial"/>
                <a:cs typeface="Arial"/>
              </a:rPr>
              <a:t>bhushan, </a:t>
            </a:r>
            <a:r>
              <a:rPr sz="1800" b="1" spc="-155" dirty="0">
                <a:latin typeface="Arial"/>
                <a:cs typeface="Arial"/>
              </a:rPr>
              <a:t>Padma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145" dirty="0">
                <a:latin typeface="Arial"/>
                <a:cs typeface="Arial"/>
              </a:rPr>
              <a:t>Vibhushan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5145050"/>
            <a:ext cx="3896995" cy="679672"/>
          </a:xfrm>
          <a:prstGeom prst="rect">
            <a:avLst/>
          </a:prstGeom>
        </p:spPr>
        <p:txBody>
          <a:bodyPr vert="horz" wrap="square" lIns="0" tIns="2463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sz="1800" b="1" spc="-160" dirty="0">
                <a:latin typeface="Arial"/>
                <a:cs typeface="Arial"/>
              </a:rPr>
              <a:t>Known </a:t>
            </a:r>
            <a:r>
              <a:rPr sz="1800" b="1" spc="-140" dirty="0">
                <a:latin typeface="Arial"/>
                <a:cs typeface="Arial"/>
              </a:rPr>
              <a:t>as:- </a:t>
            </a:r>
            <a:r>
              <a:rPr sz="2800" b="1" spc="-204" dirty="0">
                <a:solidFill>
                  <a:srgbClr val="FF0000"/>
                </a:solidFill>
                <a:latin typeface="Arial"/>
                <a:cs typeface="Arial"/>
              </a:rPr>
              <a:t>"Birdman </a:t>
            </a:r>
            <a:r>
              <a:rPr sz="2800" b="1" spc="-13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140" dirty="0">
                <a:solidFill>
                  <a:srgbClr val="FF0000"/>
                </a:solidFill>
                <a:latin typeface="Arial"/>
                <a:cs typeface="Arial"/>
              </a:rPr>
              <a:t>India</a:t>
            </a:r>
            <a:r>
              <a:rPr sz="2800" b="1" spc="-140" dirty="0" smtClean="0">
                <a:solidFill>
                  <a:srgbClr val="FF0000"/>
                </a:solidFill>
                <a:latin typeface="Arial"/>
                <a:cs typeface="Arial"/>
              </a:rPr>
              <a:t>"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15000" y="914400"/>
            <a:ext cx="327660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E4AC325-64F3-4FD7-9295-66F528B71240}" type="datetime5">
              <a:rPr lang="en-US" smtClean="0"/>
              <a:t>10-Dec-19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7508" y="0"/>
            <a:ext cx="2526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459" dirty="0">
                <a:solidFill>
                  <a:srgbClr val="FF0000"/>
                </a:solidFill>
                <a:latin typeface="Arial"/>
                <a:cs typeface="Arial"/>
              </a:rPr>
              <a:t>EDUCATION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488645"/>
            <a:ext cx="5299710" cy="14792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25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spc="-105" dirty="0">
                <a:latin typeface="Arial"/>
                <a:cs typeface="Arial"/>
              </a:rPr>
              <a:t>Matriculation: </a:t>
            </a:r>
            <a:r>
              <a:rPr sz="2400" spc="-204" dirty="0">
                <a:latin typeface="Arial"/>
                <a:cs typeface="Arial"/>
              </a:rPr>
              <a:t>Bombay </a:t>
            </a:r>
            <a:r>
              <a:rPr sz="2400" spc="-145" dirty="0">
                <a:latin typeface="Arial"/>
                <a:cs typeface="Arial"/>
              </a:rPr>
              <a:t>University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(1913).</a:t>
            </a:r>
            <a:endParaRPr sz="2400" dirty="0"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spc="-145" dirty="0">
                <a:latin typeface="Arial"/>
                <a:cs typeface="Arial"/>
              </a:rPr>
              <a:t>Left </a:t>
            </a:r>
            <a:r>
              <a:rPr sz="2400" spc="-175" dirty="0">
                <a:latin typeface="Arial"/>
                <a:cs typeface="Arial"/>
              </a:rPr>
              <a:t>studies </a:t>
            </a:r>
            <a:r>
              <a:rPr sz="2400" spc="-160" dirty="0">
                <a:latin typeface="Arial"/>
                <a:cs typeface="Arial"/>
              </a:rPr>
              <a:t>and </a:t>
            </a:r>
            <a:r>
              <a:rPr sz="2400" spc="-100" dirty="0">
                <a:latin typeface="Arial"/>
                <a:cs typeface="Arial"/>
              </a:rPr>
              <a:t>went </a:t>
            </a:r>
            <a:r>
              <a:rPr sz="2400" spc="-85" dirty="0">
                <a:latin typeface="Arial"/>
                <a:cs typeface="Arial"/>
              </a:rPr>
              <a:t>to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Burma.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291808"/>
            <a:ext cx="5579110" cy="67044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620"/>
              </a:spcBef>
              <a:buFont typeface="Arial" panose="020B0604020202020204" pitchFamily="34" charset="0"/>
              <a:buChar char="•"/>
            </a:pPr>
            <a:r>
              <a:rPr sz="2400" spc="-155" dirty="0">
                <a:latin typeface="Arial"/>
                <a:cs typeface="Arial"/>
              </a:rPr>
              <a:t>Returned </a:t>
            </a:r>
            <a:r>
              <a:rPr sz="2400" spc="-85" dirty="0">
                <a:latin typeface="Arial"/>
                <a:cs typeface="Arial"/>
              </a:rPr>
              <a:t>to </a:t>
            </a:r>
            <a:r>
              <a:rPr sz="2400" spc="-114" dirty="0">
                <a:latin typeface="Arial"/>
                <a:cs typeface="Arial"/>
              </a:rPr>
              <a:t>India </a:t>
            </a:r>
            <a:r>
              <a:rPr sz="2400" spc="-90" dirty="0">
                <a:latin typeface="Arial"/>
                <a:cs typeface="Arial"/>
              </a:rPr>
              <a:t>(1917) </a:t>
            </a:r>
            <a:r>
              <a:rPr sz="2400" spc="-145" dirty="0">
                <a:latin typeface="Arial"/>
                <a:cs typeface="Arial"/>
              </a:rPr>
              <a:t>he </a:t>
            </a:r>
            <a:r>
              <a:rPr sz="2400" spc="-160" dirty="0">
                <a:latin typeface="Arial"/>
                <a:cs typeface="Arial"/>
              </a:rPr>
              <a:t>decided </a:t>
            </a:r>
            <a:r>
              <a:rPr sz="2400" spc="-85" dirty="0">
                <a:latin typeface="Arial"/>
                <a:cs typeface="Arial"/>
              </a:rPr>
              <a:t>to </a:t>
            </a:r>
            <a:r>
              <a:rPr sz="2400" spc="-150" dirty="0">
                <a:latin typeface="Arial"/>
                <a:cs typeface="Arial"/>
              </a:rPr>
              <a:t>continue  </a:t>
            </a:r>
            <a:r>
              <a:rPr sz="2400" spc="-120" dirty="0">
                <a:latin typeface="Arial"/>
                <a:cs typeface="Arial"/>
              </a:rPr>
              <a:t>formal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studies.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3077956"/>
            <a:ext cx="5683885" cy="973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250" dirty="0">
              <a:latin typeface="Arial"/>
              <a:cs typeface="Arial"/>
            </a:endParaRPr>
          </a:p>
          <a:p>
            <a:pPr marL="417830" indent="-342900">
              <a:lnSpc>
                <a:spcPts val="2375"/>
              </a:lnSpc>
              <a:buFont typeface="Arial" panose="020B0604020202020204" pitchFamily="34" charset="0"/>
              <a:buChar char="•"/>
            </a:pPr>
            <a:r>
              <a:rPr sz="2400" spc="-280" dirty="0">
                <a:latin typeface="Arial"/>
                <a:cs typeface="Arial"/>
              </a:rPr>
              <a:t>B.Sc </a:t>
            </a:r>
            <a:r>
              <a:rPr sz="2400" spc="-190" dirty="0">
                <a:latin typeface="Arial"/>
                <a:cs typeface="Arial"/>
              </a:rPr>
              <a:t>Zoology: </a:t>
            </a:r>
            <a:r>
              <a:rPr sz="2400" spc="-75" dirty="0">
                <a:latin typeface="Arial"/>
                <a:cs typeface="Arial"/>
              </a:rPr>
              <a:t>at </a:t>
            </a:r>
            <a:r>
              <a:rPr sz="2400" spc="-145" dirty="0">
                <a:latin typeface="Arial"/>
                <a:cs typeface="Arial"/>
              </a:rPr>
              <a:t>St. </a:t>
            </a:r>
            <a:r>
              <a:rPr sz="2400" spc="-160" dirty="0">
                <a:latin typeface="Arial"/>
                <a:cs typeface="Arial"/>
              </a:rPr>
              <a:t>Xavier's </a:t>
            </a:r>
            <a:r>
              <a:rPr sz="2400" spc="-170" dirty="0">
                <a:latin typeface="Arial"/>
                <a:cs typeface="Arial"/>
              </a:rPr>
              <a:t>College. </a:t>
            </a:r>
            <a:r>
              <a:rPr sz="2400" spc="-125" dirty="0">
                <a:latin typeface="Arial"/>
                <a:cs typeface="Arial"/>
              </a:rPr>
              <a:t>(under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55" dirty="0" smtClean="0">
                <a:latin typeface="Arial"/>
                <a:cs typeface="Arial"/>
              </a:rPr>
              <a:t>Prof.</a:t>
            </a:r>
            <a:r>
              <a:rPr sz="2400" spc="-170" dirty="0" smtClean="0">
                <a:latin typeface="Arial"/>
                <a:cs typeface="Arial"/>
              </a:rPr>
              <a:t>J.P.Mullan </a:t>
            </a:r>
            <a:r>
              <a:rPr sz="2400" spc="-165" dirty="0">
                <a:latin typeface="Arial"/>
                <a:cs typeface="Arial"/>
              </a:rPr>
              <a:t>and </a:t>
            </a:r>
            <a:r>
              <a:rPr sz="2400" spc="-155" dirty="0">
                <a:latin typeface="Arial"/>
                <a:cs typeface="Arial"/>
              </a:rPr>
              <a:t>Prof </a:t>
            </a:r>
            <a:r>
              <a:rPr sz="2400" spc="-215" dirty="0">
                <a:latin typeface="Arial"/>
                <a:cs typeface="Arial"/>
              </a:rPr>
              <a:t>E.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Blatter).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514" y="4644736"/>
            <a:ext cx="5579110" cy="671081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625"/>
              </a:spcBef>
              <a:buFont typeface="Arial" panose="020B0604020202020204" pitchFamily="34" charset="0"/>
              <a:buChar char="•"/>
            </a:pPr>
            <a:r>
              <a:rPr sz="2400" spc="-190" dirty="0">
                <a:latin typeface="Arial"/>
                <a:cs typeface="Arial"/>
              </a:rPr>
              <a:t>Special </a:t>
            </a:r>
            <a:r>
              <a:rPr sz="2400" spc="-175" dirty="0">
                <a:latin typeface="Arial"/>
                <a:cs typeface="Arial"/>
              </a:rPr>
              <a:t>Training: </a:t>
            </a:r>
            <a:r>
              <a:rPr sz="2400" spc="-145" dirty="0">
                <a:latin typeface="Arial"/>
                <a:cs typeface="Arial"/>
              </a:rPr>
              <a:t>Berlin University </a:t>
            </a:r>
            <a:r>
              <a:rPr sz="2400" spc="-185" dirty="0">
                <a:latin typeface="Arial"/>
                <a:cs typeface="Arial"/>
              </a:rPr>
              <a:t>Zoological  </a:t>
            </a:r>
            <a:r>
              <a:rPr sz="2400" spc="-140" dirty="0">
                <a:latin typeface="Arial"/>
                <a:cs typeface="Arial"/>
              </a:rPr>
              <a:t>Museum, </a:t>
            </a:r>
            <a:r>
              <a:rPr sz="2400" spc="-155" dirty="0">
                <a:latin typeface="Arial"/>
                <a:cs typeface="Arial"/>
              </a:rPr>
              <a:t>Prof. </a:t>
            </a:r>
            <a:r>
              <a:rPr sz="2400" spc="-180" dirty="0">
                <a:latin typeface="Arial"/>
                <a:cs typeface="Arial"/>
              </a:rPr>
              <a:t>Ervin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Stresemann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23228" y="6620052"/>
            <a:ext cx="141859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1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48400" y="3124200"/>
            <a:ext cx="2590800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23228" y="6012129"/>
            <a:ext cx="3034030" cy="393698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910"/>
              </a:spcBef>
            </a:pPr>
            <a:r>
              <a:rPr sz="1800" b="1" spc="-125" dirty="0">
                <a:latin typeface="Arial"/>
                <a:cs typeface="Arial"/>
              </a:rPr>
              <a:t>Prof. </a:t>
            </a:r>
            <a:r>
              <a:rPr sz="1800" b="1" spc="-150" dirty="0">
                <a:latin typeface="Arial"/>
                <a:cs typeface="Arial"/>
              </a:rPr>
              <a:t>Ervin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145" dirty="0" smtClean="0">
                <a:latin typeface="Arial"/>
                <a:cs typeface="Arial"/>
              </a:rPr>
              <a:t>Stresemann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91200" y="0"/>
            <a:ext cx="3352800" cy="259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28028" y="2549580"/>
            <a:ext cx="2693035" cy="350096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800" b="1" spc="-165" dirty="0">
                <a:solidFill>
                  <a:srgbClr val="FF0000"/>
                </a:solidFill>
                <a:latin typeface="Arial"/>
                <a:cs typeface="Arial"/>
              </a:rPr>
              <a:t>Bombay</a:t>
            </a:r>
            <a:r>
              <a:rPr sz="1800" b="1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14" dirty="0" smtClean="0">
                <a:solidFill>
                  <a:srgbClr val="FF0000"/>
                </a:solidFill>
                <a:latin typeface="Arial"/>
                <a:cs typeface="Arial"/>
              </a:rPr>
              <a:t>University</a:t>
            </a:r>
            <a:endParaRPr sz="1800" dirty="0" smtClean="0">
              <a:latin typeface="Arial"/>
              <a:cs typeface="Arial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3D7819B-C91E-4F01-96D7-25CDD279F4CA}" type="datetime5">
              <a:rPr lang="en-US" smtClean="0"/>
              <a:t>10-Dec-19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1097" y="207010"/>
            <a:ext cx="2247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55" dirty="0">
                <a:solidFill>
                  <a:srgbClr val="FF0000"/>
                </a:solidFill>
                <a:latin typeface="Arial"/>
                <a:cs typeface="Arial"/>
              </a:rPr>
              <a:t>INTERESTS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76800" y="914400"/>
            <a:ext cx="4038600" cy="502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400" y="830935"/>
            <a:ext cx="8991600" cy="58046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5126990" indent="-342900">
              <a:lnSpc>
                <a:spcPct val="12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160" dirty="0" smtClean="0">
                <a:latin typeface="Arial"/>
                <a:cs typeface="Arial"/>
              </a:rPr>
              <a:t>Salim </a:t>
            </a:r>
            <a:r>
              <a:rPr sz="2400" spc="-120" dirty="0" smtClean="0">
                <a:latin typeface="Arial"/>
                <a:cs typeface="Arial"/>
              </a:rPr>
              <a:t>Ali </a:t>
            </a:r>
            <a:r>
              <a:rPr sz="2400" spc="-150" dirty="0" smtClean="0">
                <a:latin typeface="Arial"/>
                <a:cs typeface="Arial"/>
              </a:rPr>
              <a:t>have </a:t>
            </a:r>
            <a:r>
              <a:rPr sz="2400" spc="-125" dirty="0" smtClean="0">
                <a:latin typeface="Arial"/>
                <a:cs typeface="Arial"/>
              </a:rPr>
              <a:t>a </a:t>
            </a:r>
            <a:r>
              <a:rPr sz="2400" spc="-180" dirty="0" smtClean="0">
                <a:latin typeface="Arial"/>
                <a:cs typeface="Arial"/>
              </a:rPr>
              <a:t>passion</a:t>
            </a:r>
            <a:r>
              <a:rPr lang="en-US" sz="2400" spc="-180" dirty="0" smtClean="0">
                <a:latin typeface="Arial"/>
                <a:cs typeface="Arial"/>
              </a:rPr>
              <a:t> </a:t>
            </a:r>
            <a:r>
              <a:rPr sz="2400" spc="-110" dirty="0" smtClean="0">
                <a:latin typeface="Arial"/>
                <a:cs typeface="Arial"/>
              </a:rPr>
              <a:t>about  </a:t>
            </a:r>
            <a:r>
              <a:rPr sz="2400" spc="-155" dirty="0" smtClean="0">
                <a:latin typeface="Arial"/>
                <a:cs typeface="Arial"/>
              </a:rPr>
              <a:t>studying birds </a:t>
            </a:r>
            <a:r>
              <a:rPr sz="2400" spc="-105" dirty="0" smtClean="0">
                <a:latin typeface="Arial"/>
                <a:cs typeface="Arial"/>
              </a:rPr>
              <a:t>in</a:t>
            </a:r>
            <a:r>
              <a:rPr sz="2400" spc="-85" dirty="0" smtClean="0">
                <a:latin typeface="Arial"/>
                <a:cs typeface="Arial"/>
              </a:rPr>
              <a:t> </a:t>
            </a:r>
            <a:r>
              <a:rPr sz="2400" spc="-80" dirty="0" smtClean="0">
                <a:latin typeface="Arial"/>
                <a:cs typeface="Arial"/>
              </a:rPr>
              <a:t>detail.</a:t>
            </a:r>
            <a:endParaRPr sz="2400" dirty="0" smtClean="0">
              <a:latin typeface="Arial"/>
              <a:cs typeface="Arial"/>
            </a:endParaRPr>
          </a:p>
          <a:p>
            <a:pPr marL="431800" marR="4911090" indent="-342900">
              <a:lnSpc>
                <a:spcPct val="120000"/>
              </a:lnSpc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sz="2400" spc="-160" dirty="0" smtClean="0">
                <a:latin typeface="Arial"/>
                <a:cs typeface="Arial"/>
              </a:rPr>
              <a:t>Salim </a:t>
            </a:r>
            <a:r>
              <a:rPr sz="2400" spc="-120" dirty="0">
                <a:latin typeface="Arial"/>
                <a:cs typeface="Arial"/>
              </a:rPr>
              <a:t>Ali </a:t>
            </a:r>
            <a:r>
              <a:rPr sz="2400" spc="-140" dirty="0">
                <a:latin typeface="Arial"/>
                <a:cs typeface="Arial"/>
              </a:rPr>
              <a:t>had </a:t>
            </a:r>
            <a:r>
              <a:rPr sz="2400" spc="-130" dirty="0">
                <a:latin typeface="Arial"/>
                <a:cs typeface="Arial"/>
              </a:rPr>
              <a:t>interests </a:t>
            </a:r>
            <a:r>
              <a:rPr sz="2400" spc="-105" dirty="0">
                <a:latin typeface="Arial"/>
                <a:cs typeface="Arial"/>
              </a:rPr>
              <a:t>in </a:t>
            </a:r>
            <a:r>
              <a:rPr sz="2400" spc="-150" dirty="0">
                <a:latin typeface="Arial"/>
                <a:cs typeface="Arial"/>
              </a:rPr>
              <a:t>playing  </a:t>
            </a:r>
            <a:r>
              <a:rPr sz="2400" spc="-145" dirty="0">
                <a:latin typeface="Arial"/>
                <a:cs typeface="Arial"/>
              </a:rPr>
              <a:t>cricket </a:t>
            </a:r>
            <a:r>
              <a:rPr sz="2400" spc="-140" dirty="0">
                <a:latin typeface="Arial"/>
                <a:cs typeface="Arial"/>
              </a:rPr>
              <a:t>and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hunting.</a:t>
            </a:r>
            <a:endParaRPr sz="2400" dirty="0">
              <a:latin typeface="Arial"/>
              <a:cs typeface="Arial"/>
            </a:endParaRPr>
          </a:p>
          <a:p>
            <a:pPr marL="431800" marR="4812030" indent="-342900">
              <a:lnSpc>
                <a:spcPct val="120000"/>
              </a:lnSpc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sz="2400" spc="-170" dirty="0">
                <a:latin typeface="Arial"/>
                <a:cs typeface="Arial"/>
              </a:rPr>
              <a:t>Fascinated </a:t>
            </a:r>
            <a:r>
              <a:rPr sz="2400" spc="-160" dirty="0">
                <a:latin typeface="Arial"/>
                <a:cs typeface="Arial"/>
              </a:rPr>
              <a:t>by </a:t>
            </a:r>
            <a:r>
              <a:rPr sz="2400" spc="-165" dirty="0">
                <a:latin typeface="Arial"/>
                <a:cs typeface="Arial"/>
              </a:rPr>
              <a:t>motorcycles having  </a:t>
            </a:r>
            <a:r>
              <a:rPr sz="2400" spc="-155" dirty="0">
                <a:latin typeface="Arial"/>
                <a:cs typeface="Arial"/>
              </a:rPr>
              <a:t>Sunbeam, Harley-Davidsons  </a:t>
            </a:r>
            <a:r>
              <a:rPr sz="2400" spc="-80" dirty="0">
                <a:latin typeface="Arial"/>
                <a:cs typeface="Arial"/>
              </a:rPr>
              <a:t>(three </a:t>
            </a:r>
            <a:r>
              <a:rPr sz="2400" spc="-130" dirty="0">
                <a:latin typeface="Arial"/>
                <a:cs typeface="Arial"/>
              </a:rPr>
              <a:t>models), </a:t>
            </a:r>
            <a:r>
              <a:rPr sz="2400" spc="-140" dirty="0">
                <a:latin typeface="Arial"/>
                <a:cs typeface="Arial"/>
              </a:rPr>
              <a:t>and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others.</a:t>
            </a:r>
            <a:endParaRPr sz="2400" dirty="0">
              <a:latin typeface="Arial"/>
              <a:cs typeface="Arial"/>
            </a:endParaRPr>
          </a:p>
          <a:p>
            <a:pPr marL="431166" marR="5480050" indent="-342900">
              <a:lnSpc>
                <a:spcPts val="3360"/>
              </a:lnSpc>
              <a:spcBef>
                <a:spcPts val="270"/>
              </a:spcBef>
              <a:buFont typeface="Arial" panose="020B0604020202020204" pitchFamily="34" charset="0"/>
              <a:buChar char="•"/>
            </a:pPr>
            <a:r>
              <a:rPr sz="2400" spc="-190" dirty="0" smtClean="0">
                <a:latin typeface="Arial"/>
                <a:cs typeface="Arial"/>
              </a:rPr>
              <a:t>His </a:t>
            </a:r>
            <a:r>
              <a:rPr sz="2400" spc="-110" dirty="0">
                <a:latin typeface="Arial"/>
                <a:cs typeface="Arial"/>
              </a:rPr>
              <a:t>interest </a:t>
            </a:r>
            <a:r>
              <a:rPr sz="2400" spc="-180" dirty="0">
                <a:latin typeface="Arial"/>
                <a:cs typeface="Arial"/>
              </a:rPr>
              <a:t>was </a:t>
            </a:r>
            <a:r>
              <a:rPr sz="2400" spc="-105" dirty="0">
                <a:latin typeface="Arial"/>
                <a:cs typeface="Arial"/>
              </a:rPr>
              <a:t>in </a:t>
            </a:r>
            <a:r>
              <a:rPr sz="2400" spc="-155" dirty="0">
                <a:latin typeface="Arial"/>
                <a:cs typeface="Arial"/>
              </a:rPr>
              <a:t>studing  </a:t>
            </a:r>
            <a:r>
              <a:rPr sz="2400" spc="-125" dirty="0">
                <a:latin typeface="Arial"/>
                <a:cs typeface="Arial"/>
              </a:rPr>
              <a:t>"living </a:t>
            </a:r>
            <a:r>
              <a:rPr sz="2400" spc="-114" dirty="0">
                <a:latin typeface="Arial"/>
                <a:cs typeface="Arial"/>
              </a:rPr>
              <a:t>bird </a:t>
            </a:r>
            <a:r>
              <a:rPr sz="2400" spc="-105" dirty="0">
                <a:latin typeface="Arial"/>
                <a:cs typeface="Arial"/>
              </a:rPr>
              <a:t>in </a:t>
            </a:r>
            <a:r>
              <a:rPr sz="2400" spc="-75" dirty="0">
                <a:latin typeface="Arial"/>
                <a:cs typeface="Arial"/>
              </a:rPr>
              <a:t>their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105" dirty="0" smtClean="0">
                <a:latin typeface="Arial"/>
                <a:cs typeface="Arial"/>
              </a:rPr>
              <a:t>natural</a:t>
            </a:r>
            <a:endParaRPr sz="2400" dirty="0" smtClean="0">
              <a:latin typeface="Arial"/>
              <a:cs typeface="Arial"/>
            </a:endParaRPr>
          </a:p>
          <a:p>
            <a:pPr marL="431800">
              <a:lnSpc>
                <a:spcPct val="100000"/>
              </a:lnSpc>
              <a:spcBef>
                <a:spcPts val="210"/>
              </a:spcBef>
            </a:pPr>
            <a:r>
              <a:rPr sz="2400" spc="-100" dirty="0">
                <a:latin typeface="Arial"/>
                <a:cs typeface="Arial"/>
              </a:rPr>
              <a:t>environment."</a:t>
            </a:r>
            <a:endParaRPr sz="2400" dirty="0">
              <a:latin typeface="Arial"/>
              <a:cs typeface="Arial"/>
            </a:endParaRPr>
          </a:p>
          <a:p>
            <a:pPr marL="4280535" marR="5080">
              <a:lnSpc>
                <a:spcPct val="100000"/>
              </a:lnSpc>
              <a:spcBef>
                <a:spcPts val="10"/>
              </a:spcBef>
            </a:pPr>
            <a:r>
              <a:rPr lang="en-US" sz="1200" spc="-60" dirty="0" smtClean="0">
                <a:solidFill>
                  <a:srgbClr val="888888"/>
                </a:solidFill>
                <a:latin typeface="Arial"/>
                <a:cs typeface="Arial"/>
              </a:rPr>
              <a:t>					</a:t>
            </a:r>
          </a:p>
          <a:p>
            <a:pPr marL="4280535" marR="5080">
              <a:lnSpc>
                <a:spcPct val="100000"/>
              </a:lnSpc>
              <a:spcBef>
                <a:spcPts val="10"/>
              </a:spcBef>
            </a:pPr>
            <a:endParaRPr sz="1200" dirty="0">
              <a:latin typeface="Arial"/>
              <a:cs typeface="Arial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425E8D4-EE9F-450D-9D14-FD4161030332}" type="datetime5">
              <a:rPr lang="en-US" smtClean="0"/>
              <a:t>10-Dec-19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81800" y="685800"/>
            <a:ext cx="2190750" cy="281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238760"/>
            <a:ext cx="4641469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275" dirty="0">
                <a:solidFill>
                  <a:srgbClr val="FF0000"/>
                </a:solidFill>
                <a:latin typeface="Arial"/>
                <a:cs typeface="Arial"/>
              </a:rPr>
              <a:t>SALIM </a:t>
            </a:r>
            <a:r>
              <a:rPr lang="en-US" sz="2400" b="1" spc="-275" dirty="0" smtClean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2400" b="1" spc="-300" dirty="0" smtClean="0">
                <a:solidFill>
                  <a:srgbClr val="FF0000"/>
                </a:solidFill>
                <a:latin typeface="Arial"/>
                <a:cs typeface="Arial"/>
              </a:rPr>
              <a:t>ALI’S </a:t>
            </a:r>
            <a:r>
              <a:rPr lang="en-US" sz="2400" b="1" spc="-300" dirty="0" smtClean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2400" b="1" spc="-275" dirty="0" smtClean="0">
                <a:solidFill>
                  <a:srgbClr val="FF0000"/>
                </a:solidFill>
                <a:latin typeface="Arial"/>
                <a:cs typeface="Arial"/>
              </a:rPr>
              <a:t>WIFE</a:t>
            </a:r>
            <a:r>
              <a:rPr sz="2400" b="1" spc="14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225" dirty="0">
                <a:solidFill>
                  <a:srgbClr val="FF0000"/>
                </a:solidFill>
                <a:latin typeface="Arial"/>
                <a:cs typeface="Arial"/>
              </a:rPr>
              <a:t>TEHMINA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854709"/>
            <a:ext cx="6443345" cy="2242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2400" spc="-150" dirty="0">
                <a:latin typeface="Arial"/>
                <a:cs typeface="Arial"/>
              </a:rPr>
              <a:t>Dec. </a:t>
            </a:r>
            <a:r>
              <a:rPr sz="2400" spc="-85" dirty="0">
                <a:latin typeface="Arial"/>
                <a:cs typeface="Arial"/>
              </a:rPr>
              <a:t>1918, </a:t>
            </a:r>
            <a:r>
              <a:rPr sz="2400" spc="-160" dirty="0">
                <a:latin typeface="Arial"/>
                <a:cs typeface="Arial"/>
              </a:rPr>
              <a:t>Salim </a:t>
            </a:r>
            <a:r>
              <a:rPr sz="2400" spc="-120" dirty="0">
                <a:latin typeface="Arial"/>
                <a:cs typeface="Arial"/>
              </a:rPr>
              <a:t>Ali </a:t>
            </a:r>
            <a:r>
              <a:rPr sz="2400" spc="-110" dirty="0">
                <a:latin typeface="Arial"/>
                <a:cs typeface="Arial"/>
              </a:rPr>
              <a:t>married </a:t>
            </a:r>
            <a:r>
              <a:rPr sz="2400" spc="-150" dirty="0">
                <a:latin typeface="Arial"/>
                <a:cs typeface="Arial"/>
              </a:rPr>
              <a:t>Tehmina, </a:t>
            </a:r>
            <a:r>
              <a:rPr sz="2400" spc="-125" dirty="0">
                <a:latin typeface="Arial"/>
                <a:cs typeface="Arial"/>
              </a:rPr>
              <a:t>a </a:t>
            </a:r>
            <a:r>
              <a:rPr sz="2400" spc="-114" dirty="0">
                <a:latin typeface="Arial"/>
                <a:cs typeface="Arial"/>
              </a:rPr>
              <a:t>learned </a:t>
            </a:r>
            <a:r>
              <a:rPr sz="2400" spc="-165" dirty="0">
                <a:latin typeface="Arial"/>
                <a:cs typeface="Arial"/>
              </a:rPr>
              <a:t>scholar </a:t>
            </a:r>
            <a:r>
              <a:rPr sz="2400" spc="-110" dirty="0">
                <a:latin typeface="Arial"/>
                <a:cs typeface="Arial"/>
              </a:rPr>
              <a:t>from  </a:t>
            </a:r>
            <a:r>
              <a:rPr sz="2400" spc="-160" dirty="0">
                <a:latin typeface="Arial"/>
                <a:cs typeface="Arial"/>
              </a:rPr>
              <a:t>England</a:t>
            </a:r>
            <a:r>
              <a:rPr sz="2400" spc="-160" dirty="0" smtClean="0">
                <a:latin typeface="Arial"/>
                <a:cs typeface="Arial"/>
              </a:rPr>
              <a:t>.</a:t>
            </a:r>
            <a:endParaRPr lang="en-US" sz="2400" spc="-160" dirty="0" smtClean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spc="-165" dirty="0">
                <a:latin typeface="Arial"/>
                <a:cs typeface="Arial"/>
              </a:rPr>
              <a:t>Tehmina </a:t>
            </a:r>
            <a:r>
              <a:rPr sz="2400" spc="-114" dirty="0">
                <a:latin typeface="Arial"/>
                <a:cs typeface="Arial"/>
              </a:rPr>
              <a:t>help </a:t>
            </a:r>
            <a:r>
              <a:rPr sz="2400" spc="-120" dirty="0">
                <a:latin typeface="Arial"/>
                <a:cs typeface="Arial"/>
              </a:rPr>
              <a:t>him </a:t>
            </a:r>
            <a:r>
              <a:rPr sz="2400" spc="-75" dirty="0">
                <a:latin typeface="Arial"/>
                <a:cs typeface="Arial"/>
              </a:rPr>
              <a:t>to </a:t>
            </a:r>
            <a:r>
              <a:rPr sz="2400" spc="-130" dirty="0">
                <a:latin typeface="Arial"/>
                <a:cs typeface="Arial"/>
              </a:rPr>
              <a:t>improve </a:t>
            </a:r>
            <a:r>
              <a:rPr sz="2400" spc="-175" dirty="0">
                <a:latin typeface="Arial"/>
                <a:cs typeface="Arial"/>
              </a:rPr>
              <a:t>his </a:t>
            </a:r>
            <a:r>
              <a:rPr sz="2400" spc="-195" dirty="0">
                <a:latin typeface="Arial"/>
                <a:cs typeface="Arial"/>
              </a:rPr>
              <a:t>English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prose.</a:t>
            </a:r>
            <a:endParaRPr sz="2400" dirty="0"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spc="-85" dirty="0">
                <a:latin typeface="Arial"/>
                <a:cs typeface="Arial"/>
              </a:rPr>
              <a:t>In 1939, </a:t>
            </a:r>
            <a:r>
              <a:rPr sz="2400" spc="-165" dirty="0">
                <a:latin typeface="Arial"/>
                <a:cs typeface="Arial"/>
              </a:rPr>
              <a:t>Tehmina </a:t>
            </a:r>
            <a:r>
              <a:rPr sz="2400" spc="-114" dirty="0" smtClean="0">
                <a:latin typeface="Arial"/>
                <a:cs typeface="Arial"/>
              </a:rPr>
              <a:t>died</a:t>
            </a:r>
            <a:r>
              <a:rPr lang="en-US" sz="2400" spc="-114" dirty="0" smtClean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24600" y="4114800"/>
            <a:ext cx="2590800" cy="2514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3540" y="3200400"/>
            <a:ext cx="6595745" cy="27526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0" marR="508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2400" spc="-120" dirty="0">
                <a:latin typeface="Arial"/>
                <a:cs typeface="Arial"/>
              </a:rPr>
              <a:t>Her </a:t>
            </a:r>
            <a:r>
              <a:rPr sz="2400" spc="-110" dirty="0">
                <a:latin typeface="Arial"/>
                <a:cs typeface="Arial"/>
              </a:rPr>
              <a:t>death </a:t>
            </a:r>
            <a:r>
              <a:rPr sz="2400" spc="-180" dirty="0">
                <a:latin typeface="Arial"/>
                <a:cs typeface="Arial"/>
              </a:rPr>
              <a:t>was </a:t>
            </a:r>
            <a:r>
              <a:rPr sz="2400" spc="-130" dirty="0">
                <a:latin typeface="Arial"/>
                <a:cs typeface="Arial"/>
              </a:rPr>
              <a:t>one </a:t>
            </a:r>
            <a:r>
              <a:rPr sz="2400" spc="-90" dirty="0">
                <a:latin typeface="Arial"/>
                <a:cs typeface="Arial"/>
              </a:rPr>
              <a:t>of </a:t>
            </a:r>
            <a:r>
              <a:rPr sz="2400" spc="-75" dirty="0">
                <a:latin typeface="Arial"/>
                <a:cs typeface="Arial"/>
              </a:rPr>
              <a:t>the </a:t>
            </a:r>
            <a:r>
              <a:rPr sz="2400" spc="-135" dirty="0">
                <a:latin typeface="Arial"/>
                <a:cs typeface="Arial"/>
              </a:rPr>
              <a:t>greatest </a:t>
            </a:r>
            <a:r>
              <a:rPr sz="2400" spc="-140" dirty="0">
                <a:latin typeface="Arial"/>
                <a:cs typeface="Arial"/>
              </a:rPr>
              <a:t>tragic </a:t>
            </a:r>
            <a:r>
              <a:rPr sz="2400" spc="-155" dirty="0">
                <a:latin typeface="Arial"/>
                <a:cs typeface="Arial"/>
              </a:rPr>
              <a:t>experiences </a:t>
            </a:r>
            <a:r>
              <a:rPr sz="2400" spc="-90" dirty="0">
                <a:latin typeface="Arial"/>
                <a:cs typeface="Arial"/>
              </a:rPr>
              <a:t>of  </a:t>
            </a:r>
            <a:r>
              <a:rPr sz="2400" spc="-160" dirty="0">
                <a:latin typeface="Arial"/>
                <a:cs typeface="Arial"/>
              </a:rPr>
              <a:t>Salim </a:t>
            </a:r>
            <a:r>
              <a:rPr sz="2400" spc="-100" dirty="0">
                <a:latin typeface="Arial"/>
                <a:cs typeface="Arial"/>
              </a:rPr>
              <a:t>Ali, </a:t>
            </a:r>
            <a:r>
              <a:rPr sz="2400" spc="-75" dirty="0">
                <a:latin typeface="Arial"/>
                <a:cs typeface="Arial"/>
              </a:rPr>
              <a:t>but, </a:t>
            </a:r>
            <a:r>
              <a:rPr sz="2400" spc="-155" dirty="0">
                <a:latin typeface="Arial"/>
                <a:cs typeface="Arial"/>
              </a:rPr>
              <a:t>perhaps </a:t>
            </a:r>
            <a:r>
              <a:rPr sz="2400" spc="-20" dirty="0">
                <a:latin typeface="Arial"/>
                <a:cs typeface="Arial"/>
              </a:rPr>
              <a:t>it </a:t>
            </a:r>
            <a:r>
              <a:rPr sz="2400" spc="-135" dirty="0">
                <a:latin typeface="Arial"/>
                <a:cs typeface="Arial"/>
              </a:rPr>
              <a:t>drove </a:t>
            </a:r>
            <a:r>
              <a:rPr sz="2400" spc="-120" dirty="0">
                <a:latin typeface="Arial"/>
                <a:cs typeface="Arial"/>
              </a:rPr>
              <a:t>him </a:t>
            </a:r>
            <a:r>
              <a:rPr sz="2400" spc="-114" dirty="0">
                <a:latin typeface="Arial"/>
                <a:cs typeface="Arial"/>
              </a:rPr>
              <a:t>deeper </a:t>
            </a:r>
            <a:r>
              <a:rPr sz="2400" spc="-95" dirty="0">
                <a:latin typeface="Arial"/>
                <a:cs typeface="Arial"/>
              </a:rPr>
              <a:t>into </a:t>
            </a:r>
            <a:r>
              <a:rPr sz="2400" spc="-75" dirty="0">
                <a:latin typeface="Arial"/>
                <a:cs typeface="Arial"/>
              </a:rPr>
              <a:t>the </a:t>
            </a:r>
            <a:r>
              <a:rPr sz="2400" spc="-105" dirty="0">
                <a:latin typeface="Arial"/>
                <a:cs typeface="Arial"/>
              </a:rPr>
              <a:t>world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of  </a:t>
            </a:r>
            <a:r>
              <a:rPr sz="2400" spc="-130" dirty="0">
                <a:latin typeface="Arial"/>
                <a:cs typeface="Arial"/>
              </a:rPr>
              <a:t>birds.</a:t>
            </a:r>
            <a:endParaRPr sz="2400" dirty="0">
              <a:latin typeface="Arial"/>
              <a:cs typeface="Arial"/>
            </a:endParaRPr>
          </a:p>
          <a:p>
            <a:pPr marL="355600" marR="1899920" indent="-342900">
              <a:lnSpc>
                <a:spcPct val="100000"/>
              </a:lnSpc>
              <a:spcBef>
                <a:spcPts val="1170"/>
              </a:spcBef>
              <a:buFont typeface="Arial" panose="020B0604020202020204" pitchFamily="34" charset="0"/>
              <a:buChar char="•"/>
              <a:tabLst>
                <a:tab pos="454659" algn="l"/>
                <a:tab pos="1003300" algn="l"/>
                <a:tab pos="1337310" algn="l"/>
                <a:tab pos="2352040" algn="l"/>
                <a:tab pos="3100070" algn="l"/>
                <a:tab pos="3596640" algn="l"/>
              </a:tabLst>
            </a:pPr>
            <a:r>
              <a:rPr sz="2400" spc="-200" dirty="0">
                <a:latin typeface="Arial"/>
                <a:cs typeface="Arial"/>
              </a:rPr>
              <a:t>The </a:t>
            </a:r>
            <a:r>
              <a:rPr sz="2400" spc="-190" dirty="0" smtClean="0">
                <a:latin typeface="Arial"/>
                <a:cs typeface="Arial"/>
              </a:rPr>
              <a:t>Woodpecker</a:t>
            </a:r>
            <a:r>
              <a:rPr sz="2400" spc="-190" dirty="0">
                <a:latin typeface="Arial"/>
                <a:cs typeface="Arial"/>
              </a:rPr>
              <a:t>, </a:t>
            </a:r>
            <a:r>
              <a:rPr sz="2400" spc="-125" dirty="0">
                <a:latin typeface="Arial"/>
                <a:cs typeface="Arial"/>
              </a:rPr>
              <a:t>first </a:t>
            </a:r>
            <a:r>
              <a:rPr sz="2400" spc="-165" dirty="0">
                <a:latin typeface="Arial"/>
                <a:cs typeface="Arial"/>
              </a:rPr>
              <a:t>collected </a:t>
            </a:r>
            <a:r>
              <a:rPr sz="2400" spc="-130" dirty="0">
                <a:latin typeface="Arial"/>
                <a:cs typeface="Arial"/>
              </a:rPr>
              <a:t>in </a:t>
            </a:r>
            <a:r>
              <a:rPr sz="2400" spc="-190" dirty="0">
                <a:latin typeface="Arial"/>
                <a:cs typeface="Arial"/>
              </a:rPr>
              <a:t>Kerala  </a:t>
            </a:r>
            <a:r>
              <a:rPr sz="2400" spc="-200" dirty="0" smtClean="0">
                <a:latin typeface="Arial"/>
                <a:cs typeface="Arial"/>
              </a:rPr>
              <a:t>by</a:t>
            </a:r>
            <a:r>
              <a:rPr lang="en-US" sz="2400" spc="-200" dirty="0">
                <a:latin typeface="Arial"/>
                <a:cs typeface="Arial"/>
              </a:rPr>
              <a:t> </a:t>
            </a:r>
            <a:r>
              <a:rPr sz="2400" spc="-125" dirty="0" smtClean="0">
                <a:latin typeface="Arial"/>
                <a:cs typeface="Arial"/>
              </a:rPr>
              <a:t>Ali,</a:t>
            </a:r>
            <a:r>
              <a:rPr lang="en-US" sz="2400" spc="-125" dirty="0" smtClean="0">
                <a:latin typeface="Arial"/>
                <a:cs typeface="Arial"/>
              </a:rPr>
              <a:t> </a:t>
            </a:r>
            <a:r>
              <a:rPr sz="2400" spc="-229" dirty="0" smtClean="0">
                <a:latin typeface="Arial"/>
                <a:cs typeface="Arial"/>
              </a:rPr>
              <a:t>is</a:t>
            </a:r>
            <a:r>
              <a:rPr lang="en-US" sz="2400" spc="-229" dirty="0">
                <a:latin typeface="Arial"/>
                <a:cs typeface="Arial"/>
              </a:rPr>
              <a:t> </a:t>
            </a:r>
            <a:r>
              <a:rPr sz="2400" spc="-165" dirty="0" smtClean="0">
                <a:latin typeface="Arial"/>
                <a:cs typeface="Arial"/>
              </a:rPr>
              <a:t>named</a:t>
            </a:r>
            <a:r>
              <a:rPr lang="en-US" sz="2400" spc="-165" dirty="0">
                <a:latin typeface="Arial"/>
                <a:cs typeface="Arial"/>
              </a:rPr>
              <a:t> </a:t>
            </a:r>
            <a:r>
              <a:rPr sz="2400" spc="-85" dirty="0" smtClean="0">
                <a:latin typeface="Arial"/>
                <a:cs typeface="Arial"/>
              </a:rPr>
              <a:t>after</a:t>
            </a:r>
            <a:r>
              <a:rPr sz="2400" spc="-85" dirty="0">
                <a:latin typeface="Arial"/>
                <a:cs typeface="Arial"/>
              </a:rPr>
              <a:t>	</a:t>
            </a:r>
            <a:r>
              <a:rPr sz="2400" spc="-215" dirty="0" smtClean="0">
                <a:latin typeface="Arial"/>
                <a:cs typeface="Arial"/>
              </a:rPr>
              <a:t>hi</a:t>
            </a:r>
            <a:r>
              <a:rPr lang="en-US" sz="2400" spc="-215" dirty="0" smtClean="0">
                <a:latin typeface="Arial"/>
                <a:cs typeface="Arial"/>
              </a:rPr>
              <a:t>s </a:t>
            </a:r>
            <a:r>
              <a:rPr sz="2400" spc="-90" dirty="0" smtClean="0">
                <a:latin typeface="Arial"/>
                <a:cs typeface="Arial"/>
              </a:rPr>
              <a:t>wife</a:t>
            </a:r>
            <a:r>
              <a:rPr sz="2400" spc="-90" dirty="0">
                <a:latin typeface="Arial"/>
                <a:cs typeface="Arial"/>
              </a:rPr>
              <a:t>, </a:t>
            </a:r>
            <a:r>
              <a:rPr sz="2400" spc="-204" dirty="0" smtClean="0">
                <a:latin typeface="Arial"/>
                <a:cs typeface="Arial"/>
              </a:rPr>
              <a:t>Tehmina</a:t>
            </a:r>
            <a:r>
              <a:rPr lang="en-US" sz="2400" spc="-204" dirty="0">
                <a:latin typeface="Arial"/>
                <a:cs typeface="Arial"/>
              </a:rPr>
              <a:t> </a:t>
            </a:r>
            <a:r>
              <a:rPr lang="en-US" sz="2400" spc="-204" dirty="0" smtClean="0">
                <a:latin typeface="Arial"/>
                <a:cs typeface="Arial"/>
              </a:rPr>
              <a:t>, </a:t>
            </a:r>
            <a:r>
              <a:rPr sz="2400" i="1" spc="-120" dirty="0" smtClean="0">
                <a:latin typeface="Trebuchet MS"/>
                <a:cs typeface="Trebuchet MS"/>
              </a:rPr>
              <a:t>Dinopium </a:t>
            </a:r>
            <a:r>
              <a:rPr sz="2400" i="1" spc="-125" dirty="0">
                <a:latin typeface="Trebuchet MS"/>
                <a:cs typeface="Trebuchet MS"/>
              </a:rPr>
              <a:t>benghalense</a:t>
            </a:r>
            <a:r>
              <a:rPr sz="2400" i="1" spc="-370" dirty="0">
                <a:latin typeface="Trebuchet MS"/>
                <a:cs typeface="Trebuchet MS"/>
              </a:rPr>
              <a:t> </a:t>
            </a:r>
            <a:r>
              <a:rPr sz="2400" i="1" spc="-155" dirty="0">
                <a:latin typeface="Trebuchet MS"/>
                <a:cs typeface="Trebuchet MS"/>
              </a:rPr>
              <a:t>tehminae.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5956C60-69D2-425B-915A-7C0B6DC2675A}" type="datetime5">
              <a:rPr lang="en-US" smtClean="0"/>
              <a:t>10-Dec-19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9106" y="65023"/>
            <a:ext cx="2054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70" dirty="0">
                <a:solidFill>
                  <a:srgbClr val="FF0000"/>
                </a:solidFill>
                <a:latin typeface="Arial"/>
                <a:cs typeface="Arial"/>
              </a:rPr>
              <a:t>FIRST</a:t>
            </a:r>
            <a:r>
              <a:rPr sz="3600" b="1" spc="-2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spc="-575" dirty="0">
                <a:solidFill>
                  <a:srgbClr val="FF0000"/>
                </a:solidFill>
                <a:latin typeface="Arial"/>
                <a:cs typeface="Arial"/>
              </a:rPr>
              <a:t>STEP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15001" y="571373"/>
            <a:ext cx="3928998" cy="2405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686460"/>
            <a:ext cx="5161915" cy="432105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434340" indent="-422275">
              <a:lnSpc>
                <a:spcPct val="100000"/>
              </a:lnSpc>
              <a:spcBef>
                <a:spcPts val="335"/>
              </a:spcBef>
              <a:buChar char="•"/>
              <a:tabLst>
                <a:tab pos="434340" algn="l"/>
                <a:tab pos="434975" algn="l"/>
              </a:tabLst>
            </a:pPr>
            <a:r>
              <a:rPr sz="2800" spc="-90" dirty="0" smtClean="0">
                <a:latin typeface="Arial"/>
                <a:cs typeface="Arial"/>
              </a:rPr>
              <a:t>Interested </a:t>
            </a:r>
            <a:r>
              <a:rPr sz="2800" spc="-35" dirty="0">
                <a:latin typeface="Arial"/>
                <a:cs typeface="Arial"/>
              </a:rPr>
              <a:t>in </a:t>
            </a:r>
            <a:r>
              <a:rPr sz="2800" spc="-150" dirty="0">
                <a:latin typeface="Arial"/>
                <a:cs typeface="Arial"/>
              </a:rPr>
              <a:t>books </a:t>
            </a:r>
            <a:r>
              <a:rPr sz="2800" spc="-90" dirty="0">
                <a:latin typeface="Arial"/>
                <a:cs typeface="Arial"/>
              </a:rPr>
              <a:t>on</a:t>
            </a:r>
            <a:r>
              <a:rPr sz="2800" spc="-31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hunting.</a:t>
            </a:r>
            <a:endParaRPr sz="2800" dirty="0">
              <a:latin typeface="Arial"/>
              <a:cs typeface="Arial"/>
            </a:endParaRPr>
          </a:p>
          <a:p>
            <a:pPr marL="355600" marR="5080" indent="-342900">
              <a:lnSpc>
                <a:spcPts val="302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0" dirty="0" smtClean="0">
                <a:latin typeface="Arial"/>
                <a:cs typeface="Arial"/>
              </a:rPr>
              <a:t>Yellow-throated </a:t>
            </a:r>
            <a:r>
              <a:rPr sz="2800" spc="-145" dirty="0">
                <a:latin typeface="Arial"/>
                <a:cs typeface="Arial"/>
              </a:rPr>
              <a:t>Sparrow </a:t>
            </a:r>
            <a:r>
              <a:rPr sz="2800" spc="-150" dirty="0">
                <a:latin typeface="Arial"/>
                <a:cs typeface="Arial"/>
              </a:rPr>
              <a:t>(</a:t>
            </a:r>
            <a:r>
              <a:rPr sz="2800" i="1" spc="-150" dirty="0">
                <a:latin typeface="Trebuchet MS"/>
                <a:cs typeface="Trebuchet MS"/>
              </a:rPr>
              <a:t>Petroia  xanthocollis</a:t>
            </a:r>
            <a:r>
              <a:rPr sz="2800" spc="-150" dirty="0">
                <a:latin typeface="Arial"/>
                <a:cs typeface="Arial"/>
              </a:rPr>
              <a:t>) </a:t>
            </a:r>
            <a:r>
              <a:rPr sz="2800" spc="-95" dirty="0">
                <a:latin typeface="Arial"/>
                <a:cs typeface="Arial"/>
              </a:rPr>
              <a:t>event </a:t>
            </a:r>
            <a:r>
              <a:rPr sz="2800" spc="-130" dirty="0">
                <a:latin typeface="Arial"/>
                <a:cs typeface="Arial"/>
              </a:rPr>
              <a:t>(1908) </a:t>
            </a:r>
            <a:r>
              <a:rPr sz="2800" spc="-265" dirty="0">
                <a:latin typeface="Arial"/>
                <a:cs typeface="Arial"/>
              </a:rPr>
              <a:t>as </a:t>
            </a:r>
            <a:r>
              <a:rPr sz="2800" spc="-35" dirty="0">
                <a:latin typeface="Arial"/>
                <a:cs typeface="Arial"/>
              </a:rPr>
              <a:t>the  </a:t>
            </a:r>
            <a:r>
              <a:rPr sz="2800" spc="-45" dirty="0">
                <a:latin typeface="Arial"/>
                <a:cs typeface="Arial"/>
              </a:rPr>
              <a:t>turning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point.</a:t>
            </a:r>
            <a:endParaRPr sz="2800" dirty="0">
              <a:latin typeface="Arial"/>
              <a:cs typeface="Arial"/>
            </a:endParaRPr>
          </a:p>
          <a:p>
            <a:pPr marL="355600" marR="312420" indent="-342900">
              <a:lnSpc>
                <a:spcPts val="3020"/>
              </a:lnSpc>
              <a:spcBef>
                <a:spcPts val="68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80" dirty="0">
                <a:latin typeface="Arial"/>
                <a:cs typeface="Arial"/>
              </a:rPr>
              <a:t>Salim </a:t>
            </a:r>
            <a:r>
              <a:rPr sz="2800" spc="-195" dirty="0">
                <a:latin typeface="Arial"/>
                <a:cs typeface="Arial"/>
              </a:rPr>
              <a:t>was </a:t>
            </a:r>
            <a:r>
              <a:rPr sz="2800" spc="-70" dirty="0">
                <a:latin typeface="Arial"/>
                <a:cs typeface="Arial"/>
              </a:rPr>
              <a:t>introduced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35" dirty="0">
                <a:latin typeface="Arial"/>
                <a:cs typeface="Arial"/>
              </a:rPr>
              <a:t>the  </a:t>
            </a:r>
            <a:r>
              <a:rPr sz="2800" spc="-135" dirty="0">
                <a:latin typeface="Arial"/>
                <a:cs typeface="Arial"/>
              </a:rPr>
              <a:t>serious </a:t>
            </a:r>
            <a:r>
              <a:rPr sz="2800" spc="-105" dirty="0">
                <a:latin typeface="Arial"/>
                <a:cs typeface="Arial"/>
              </a:rPr>
              <a:t>study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100" dirty="0">
                <a:latin typeface="Arial"/>
                <a:cs typeface="Arial"/>
              </a:rPr>
              <a:t>birds </a:t>
            </a:r>
            <a:r>
              <a:rPr sz="2800" spc="-125" dirty="0">
                <a:latin typeface="Arial"/>
                <a:cs typeface="Arial"/>
              </a:rPr>
              <a:t>by </a:t>
            </a:r>
            <a:r>
              <a:rPr sz="2800" spc="-254" dirty="0">
                <a:latin typeface="Arial"/>
                <a:cs typeface="Arial"/>
              </a:rPr>
              <a:t>W. </a:t>
            </a:r>
            <a:r>
              <a:rPr sz="2800" spc="-335" dirty="0">
                <a:latin typeface="Arial"/>
                <a:cs typeface="Arial"/>
              </a:rPr>
              <a:t>S.  </a:t>
            </a:r>
            <a:r>
              <a:rPr sz="2800" spc="-40" dirty="0">
                <a:latin typeface="Arial"/>
                <a:cs typeface="Arial"/>
              </a:rPr>
              <a:t>Millard, </a:t>
            </a:r>
            <a:r>
              <a:rPr sz="2800" spc="-120" dirty="0">
                <a:latin typeface="Arial"/>
                <a:cs typeface="Arial"/>
              </a:rPr>
              <a:t>secretary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175" dirty="0">
                <a:latin typeface="Arial"/>
                <a:cs typeface="Arial"/>
              </a:rPr>
              <a:t>Bombay  </a:t>
            </a:r>
            <a:r>
              <a:rPr sz="2800" spc="-90" dirty="0">
                <a:latin typeface="Arial"/>
                <a:cs typeface="Arial"/>
              </a:rPr>
              <a:t>Natural </a:t>
            </a:r>
            <a:r>
              <a:rPr sz="2800" spc="-100" dirty="0">
                <a:latin typeface="Arial"/>
                <a:cs typeface="Arial"/>
              </a:rPr>
              <a:t>History </a:t>
            </a:r>
            <a:r>
              <a:rPr sz="2800" spc="-150" dirty="0">
                <a:latin typeface="Arial"/>
                <a:cs typeface="Arial"/>
              </a:rPr>
              <a:t>Society</a:t>
            </a:r>
            <a:r>
              <a:rPr sz="2800" spc="-250" dirty="0">
                <a:latin typeface="Arial"/>
                <a:cs typeface="Arial"/>
              </a:rPr>
              <a:t> </a:t>
            </a:r>
            <a:r>
              <a:rPr sz="2800" spc="-245" dirty="0">
                <a:latin typeface="Arial"/>
                <a:cs typeface="Arial"/>
              </a:rPr>
              <a:t>(BNHS).</a:t>
            </a:r>
            <a:endParaRPr sz="2800" dirty="0">
              <a:latin typeface="Arial"/>
              <a:cs typeface="Arial"/>
            </a:endParaRPr>
          </a:p>
          <a:p>
            <a:pPr marL="334010" marR="237490" indent="-321945">
              <a:lnSpc>
                <a:spcPts val="3700"/>
              </a:lnSpc>
              <a:spcBef>
                <a:spcPts val="145"/>
              </a:spcBef>
              <a:buChar char="•"/>
              <a:tabLst>
                <a:tab pos="354965" algn="l"/>
                <a:tab pos="355600" algn="l"/>
                <a:tab pos="2023745" algn="l"/>
              </a:tabLst>
            </a:pPr>
            <a:r>
              <a:rPr sz="2800" spc="-155" dirty="0">
                <a:latin typeface="Arial"/>
                <a:cs typeface="Arial"/>
              </a:rPr>
              <a:t>Journey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of	</a:t>
            </a:r>
            <a:r>
              <a:rPr sz="2800" spc="-70" dirty="0">
                <a:latin typeface="Arial"/>
                <a:cs typeface="Arial"/>
              </a:rPr>
              <a:t>collection </a:t>
            </a:r>
            <a:r>
              <a:rPr sz="2800" spc="-135" dirty="0">
                <a:latin typeface="Arial"/>
                <a:cs typeface="Arial"/>
              </a:rPr>
              <a:t>and</a:t>
            </a:r>
            <a:r>
              <a:rPr sz="2800" spc="-245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study  </a:t>
            </a:r>
            <a:r>
              <a:rPr sz="2800" spc="-145" dirty="0">
                <a:latin typeface="Arial"/>
                <a:cs typeface="Arial"/>
              </a:rPr>
              <a:t>begins</a:t>
            </a:r>
            <a:r>
              <a:rPr sz="2800" spc="-145" dirty="0" smtClean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15001" y="3429000"/>
            <a:ext cx="3928998" cy="309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2297811-D29D-432B-A089-1FBDCC90BDA9}" type="datetime5">
              <a:rPr lang="en-US" smtClean="0"/>
              <a:t>10-Dec-19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25" y="221691"/>
            <a:ext cx="875792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25" dirty="0">
                <a:solidFill>
                  <a:srgbClr val="FF0000"/>
                </a:solidFill>
                <a:latin typeface="Arial"/>
                <a:cs typeface="Arial"/>
              </a:rPr>
              <a:t>SINGLE </a:t>
            </a:r>
            <a:r>
              <a:rPr lang="en-US" sz="3200" b="1" spc="-525" dirty="0" smtClean="0">
                <a:solidFill>
                  <a:srgbClr val="FF0000"/>
                </a:solidFill>
                <a:latin typeface="Arial"/>
                <a:cs typeface="Arial"/>
              </a:rPr>
              <a:t>    </a:t>
            </a:r>
            <a:r>
              <a:rPr sz="3200" b="1" spc="-495" dirty="0" smtClean="0">
                <a:solidFill>
                  <a:srgbClr val="FF0000"/>
                </a:solidFill>
                <a:latin typeface="Arial"/>
                <a:cs typeface="Arial"/>
              </a:rPr>
              <a:t>EVENT </a:t>
            </a:r>
            <a:r>
              <a:rPr lang="en-US" sz="3200" b="1" spc="-495" dirty="0" smtClean="0">
                <a:solidFill>
                  <a:srgbClr val="FF0000"/>
                </a:solidFill>
                <a:latin typeface="Arial"/>
                <a:cs typeface="Arial"/>
              </a:rPr>
              <a:t>    </a:t>
            </a:r>
            <a:r>
              <a:rPr sz="3200" b="1" spc="-265" dirty="0" smtClean="0">
                <a:solidFill>
                  <a:srgbClr val="FF0000"/>
                </a:solidFill>
                <a:latin typeface="Arial"/>
                <a:cs typeface="Arial"/>
              </a:rPr>
              <a:t>WITH </a:t>
            </a:r>
            <a:r>
              <a:rPr lang="en-US" sz="3200" b="1" spc="-265" dirty="0" smtClean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3200" b="1" spc="-665" dirty="0" smtClean="0">
                <a:solidFill>
                  <a:srgbClr val="FF0000"/>
                </a:solidFill>
                <a:latin typeface="Arial"/>
                <a:cs typeface="Arial"/>
              </a:rPr>
              <a:t>GREATEST</a:t>
            </a:r>
            <a:r>
              <a:rPr sz="3200" b="1" spc="-78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3200" b="1" spc="-780" dirty="0" smtClean="0">
                <a:solidFill>
                  <a:srgbClr val="FF0000"/>
                </a:solidFill>
                <a:latin typeface="Arial"/>
                <a:cs typeface="Arial"/>
              </a:rPr>
              <a:t>              </a:t>
            </a:r>
            <a:r>
              <a:rPr sz="3200" b="1" spc="-625" dirty="0" smtClean="0">
                <a:solidFill>
                  <a:srgbClr val="FF0000"/>
                </a:solidFill>
                <a:latin typeface="Arial"/>
                <a:cs typeface="Arial"/>
              </a:rPr>
              <a:t>PLEASURE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850138"/>
            <a:ext cx="4648200" cy="3368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2600" spc="-180" dirty="0" smtClean="0">
                <a:latin typeface="Arial"/>
                <a:cs typeface="Arial"/>
              </a:rPr>
              <a:t>His </a:t>
            </a:r>
            <a:r>
              <a:rPr sz="2600" spc="-55" dirty="0" smtClean="0">
                <a:latin typeface="Arial"/>
                <a:cs typeface="Arial"/>
              </a:rPr>
              <a:t>work </a:t>
            </a:r>
            <a:r>
              <a:rPr sz="2600" spc="-80" dirty="0" smtClean="0">
                <a:latin typeface="Arial"/>
                <a:cs typeface="Arial"/>
              </a:rPr>
              <a:t>on </a:t>
            </a:r>
            <a:r>
              <a:rPr sz="2600" spc="-100" dirty="0" smtClean="0">
                <a:latin typeface="Arial"/>
                <a:cs typeface="Arial"/>
              </a:rPr>
              <a:t>nesting </a:t>
            </a:r>
            <a:r>
              <a:rPr sz="2600" spc="-45" dirty="0" smtClean="0">
                <a:latin typeface="Arial"/>
                <a:cs typeface="Arial"/>
              </a:rPr>
              <a:t>habit</a:t>
            </a:r>
            <a:r>
              <a:rPr lang="en-US" sz="2600" spc="-45" dirty="0" smtClean="0">
                <a:latin typeface="Arial"/>
                <a:cs typeface="Arial"/>
              </a:rPr>
              <a:t> of </a:t>
            </a:r>
            <a:r>
              <a:rPr lang="en-US" sz="2600" spc="-150" dirty="0">
                <a:latin typeface="Arial"/>
                <a:cs typeface="Arial"/>
              </a:rPr>
              <a:t>Weaver</a:t>
            </a:r>
            <a:r>
              <a:rPr lang="en-US" sz="2600" spc="-254" dirty="0">
                <a:latin typeface="Arial"/>
                <a:cs typeface="Arial"/>
              </a:rPr>
              <a:t> bird</a:t>
            </a:r>
            <a:r>
              <a:rPr lang="en-US" sz="2600" spc="-10" dirty="0" smtClean="0">
                <a:latin typeface="Arial"/>
                <a:cs typeface="Arial"/>
              </a:rPr>
              <a:t> is</a:t>
            </a:r>
            <a:r>
              <a:rPr sz="2600" spc="-10" dirty="0" smtClean="0">
                <a:latin typeface="Arial"/>
                <a:cs typeface="Arial"/>
              </a:rPr>
              <a:t> </a:t>
            </a:r>
            <a:r>
              <a:rPr sz="2600" spc="-175" dirty="0" smtClean="0">
                <a:latin typeface="Arial"/>
                <a:cs typeface="Arial"/>
              </a:rPr>
              <a:t> </a:t>
            </a:r>
            <a:r>
              <a:rPr lang="en-US" sz="2600" spc="-150" dirty="0">
                <a:latin typeface="Arial"/>
                <a:cs typeface="Arial"/>
              </a:rPr>
              <a:t>d</a:t>
            </a:r>
            <a:r>
              <a:rPr sz="2600" spc="-150" dirty="0" smtClean="0">
                <a:latin typeface="Arial"/>
                <a:cs typeface="Arial"/>
              </a:rPr>
              <a:t>one </a:t>
            </a:r>
            <a:r>
              <a:rPr sz="2600" spc="-25" dirty="0" smtClean="0">
                <a:latin typeface="Arial"/>
                <a:cs typeface="Arial"/>
              </a:rPr>
              <a:t>after </a:t>
            </a:r>
            <a:r>
              <a:rPr sz="2600" spc="-120" dirty="0" smtClean="0">
                <a:latin typeface="Arial"/>
                <a:cs typeface="Arial"/>
              </a:rPr>
              <a:t>his </a:t>
            </a:r>
            <a:r>
              <a:rPr sz="2600" spc="-20" dirty="0" smtClean="0">
                <a:latin typeface="Arial"/>
                <a:cs typeface="Arial"/>
              </a:rPr>
              <a:t>return</a:t>
            </a:r>
            <a:r>
              <a:rPr sz="2600" spc="-395" dirty="0" smtClean="0">
                <a:latin typeface="Arial"/>
                <a:cs typeface="Arial"/>
              </a:rPr>
              <a:t> </a:t>
            </a:r>
            <a:r>
              <a:rPr sz="2600" spc="-25" dirty="0" smtClean="0">
                <a:latin typeface="Arial"/>
                <a:cs typeface="Arial"/>
              </a:rPr>
              <a:t>from  </a:t>
            </a:r>
            <a:r>
              <a:rPr sz="2600" spc="-150" dirty="0" smtClean="0">
                <a:latin typeface="Arial"/>
                <a:cs typeface="Arial"/>
              </a:rPr>
              <a:t>Germany</a:t>
            </a:r>
            <a:r>
              <a:rPr sz="2600" spc="-180" dirty="0" smtClean="0">
                <a:latin typeface="Arial"/>
                <a:cs typeface="Arial"/>
              </a:rPr>
              <a:t> </a:t>
            </a:r>
            <a:r>
              <a:rPr sz="2600" spc="-114" dirty="0" smtClean="0">
                <a:latin typeface="Arial"/>
                <a:cs typeface="Arial"/>
              </a:rPr>
              <a:t>1931.</a:t>
            </a:r>
            <a:endParaRPr sz="2600" dirty="0" smtClean="0">
              <a:latin typeface="Arial"/>
              <a:cs typeface="Arial"/>
            </a:endParaRPr>
          </a:p>
          <a:p>
            <a:pPr marL="469900" marR="356235" indent="-457200" algn="just">
              <a:lnSpc>
                <a:spcPct val="100000"/>
              </a:lnSpc>
              <a:spcBef>
                <a:spcPts val="625"/>
              </a:spcBef>
              <a:buFont typeface="Arial" panose="020B0604020202020204" pitchFamily="34" charset="0"/>
              <a:buChar char="•"/>
            </a:pPr>
            <a:r>
              <a:rPr sz="2600" spc="-210" dirty="0" smtClean="0">
                <a:latin typeface="Arial"/>
                <a:cs typeface="Arial"/>
              </a:rPr>
              <a:t>He </a:t>
            </a:r>
            <a:r>
              <a:rPr sz="2600" spc="-120" dirty="0">
                <a:latin typeface="Arial"/>
                <a:cs typeface="Arial"/>
              </a:rPr>
              <a:t>and his </a:t>
            </a:r>
            <a:r>
              <a:rPr sz="2600" spc="-35" dirty="0">
                <a:latin typeface="Arial"/>
                <a:cs typeface="Arial"/>
              </a:rPr>
              <a:t>wife </a:t>
            </a:r>
            <a:r>
              <a:rPr sz="2600" spc="-114" dirty="0">
                <a:latin typeface="Arial"/>
                <a:cs typeface="Arial"/>
              </a:rPr>
              <a:t>moved</a:t>
            </a:r>
            <a:r>
              <a:rPr sz="2600" spc="-315" dirty="0">
                <a:latin typeface="Arial"/>
                <a:cs typeface="Arial"/>
              </a:rPr>
              <a:t> </a:t>
            </a:r>
            <a:r>
              <a:rPr sz="2600" spc="25" dirty="0">
                <a:latin typeface="Arial"/>
                <a:cs typeface="Arial"/>
              </a:rPr>
              <a:t>to  </a:t>
            </a:r>
            <a:r>
              <a:rPr sz="2600" spc="-100" dirty="0">
                <a:latin typeface="Arial"/>
                <a:cs typeface="Arial"/>
              </a:rPr>
              <a:t>Kihim, </a:t>
            </a:r>
            <a:r>
              <a:rPr sz="2600" spc="-200" dirty="0">
                <a:latin typeface="Arial"/>
                <a:cs typeface="Arial"/>
              </a:rPr>
              <a:t>a </a:t>
            </a:r>
            <a:r>
              <a:rPr sz="2600" spc="-130" dirty="0">
                <a:latin typeface="Arial"/>
                <a:cs typeface="Arial"/>
              </a:rPr>
              <a:t>coastal </a:t>
            </a:r>
            <a:r>
              <a:rPr sz="2600" spc="-95" dirty="0">
                <a:latin typeface="Arial"/>
                <a:cs typeface="Arial"/>
              </a:rPr>
              <a:t>village  </a:t>
            </a:r>
            <a:r>
              <a:rPr sz="2600" spc="-100" dirty="0">
                <a:latin typeface="Arial"/>
                <a:cs typeface="Arial"/>
              </a:rPr>
              <a:t>near</a:t>
            </a:r>
            <a:r>
              <a:rPr sz="2600" spc="-175" dirty="0">
                <a:latin typeface="Arial"/>
                <a:cs typeface="Arial"/>
              </a:rPr>
              <a:t> </a:t>
            </a:r>
            <a:r>
              <a:rPr sz="2600" spc="-60" dirty="0">
                <a:latin typeface="Arial"/>
                <a:cs typeface="Arial"/>
              </a:rPr>
              <a:t>Mumbai.</a:t>
            </a:r>
            <a:endParaRPr sz="2600" dirty="0">
              <a:latin typeface="Arial"/>
              <a:cs typeface="Arial"/>
            </a:endParaRPr>
          </a:p>
          <a:p>
            <a:pPr marL="469900" marR="572770" indent="-457200" algn="just">
              <a:lnSpc>
                <a:spcPct val="100000"/>
              </a:lnSpc>
              <a:spcBef>
                <a:spcPts val="625"/>
              </a:spcBef>
              <a:buFont typeface="Arial" panose="020B0604020202020204" pitchFamily="34" charset="0"/>
              <a:buChar char="•"/>
            </a:pPr>
            <a:r>
              <a:rPr sz="2600" spc="-140" dirty="0">
                <a:latin typeface="Arial"/>
                <a:cs typeface="Arial"/>
              </a:rPr>
              <a:t>Study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95" dirty="0">
                <a:latin typeface="Arial"/>
                <a:cs typeface="Arial"/>
              </a:rPr>
              <a:t>breeding </a:t>
            </a:r>
            <a:r>
              <a:rPr sz="2600" spc="-10" dirty="0">
                <a:latin typeface="Arial"/>
                <a:cs typeface="Arial"/>
              </a:rPr>
              <a:t>of  </a:t>
            </a:r>
            <a:r>
              <a:rPr sz="2600" spc="-30" dirty="0" smtClean="0">
                <a:latin typeface="Arial"/>
                <a:cs typeface="Arial"/>
              </a:rPr>
              <a:t>the</a:t>
            </a:r>
            <a:r>
              <a:rPr sz="2600" spc="-235" dirty="0" smtClean="0">
                <a:latin typeface="Arial"/>
                <a:cs typeface="Arial"/>
              </a:rPr>
              <a:t> </a:t>
            </a:r>
            <a:r>
              <a:rPr sz="2600" spc="-150" dirty="0">
                <a:latin typeface="Arial"/>
                <a:cs typeface="Arial"/>
              </a:rPr>
              <a:t>Weaver</a:t>
            </a:r>
            <a:r>
              <a:rPr sz="2600" spc="-254" dirty="0">
                <a:latin typeface="Arial"/>
                <a:cs typeface="Arial"/>
              </a:rPr>
              <a:t> </a:t>
            </a:r>
            <a:r>
              <a:rPr lang="en-US" sz="2600" spc="-254" dirty="0" smtClean="0">
                <a:latin typeface="Arial"/>
                <a:cs typeface="Arial"/>
              </a:rPr>
              <a:t>bird.</a:t>
            </a:r>
            <a:endParaRPr lang="en-US" sz="2600" dirty="0">
              <a:latin typeface="Arial"/>
              <a:cs typeface="Arial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3A1AC08-AFAB-41DE-BAAC-985390BD6D7A}" type="datetime5">
              <a:rPr lang="en-US" smtClean="0"/>
              <a:t>10-Dec-19</a:t>
            </a:fld>
            <a:endParaRPr lang="en-US"/>
          </a:p>
        </p:txBody>
      </p:sp>
      <p:pic>
        <p:nvPicPr>
          <p:cNvPr id="1026" name="Picture 2" descr="Image result for baya weaver mean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473" y="1295400"/>
            <a:ext cx="3844645" cy="342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85073"/>
            <a:ext cx="33553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Literary</a:t>
            </a:r>
            <a:r>
              <a:rPr sz="40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career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854709"/>
            <a:ext cx="5193030" cy="245875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5600" marR="5080" indent="-342900">
              <a:lnSpc>
                <a:spcPts val="2500"/>
              </a:lnSpc>
              <a:spcBef>
                <a:spcPts val="705"/>
              </a:spcBef>
              <a:buFont typeface="Arial" panose="020B0604020202020204" pitchFamily="34" charset="0"/>
              <a:buChar char="•"/>
            </a:pPr>
            <a:r>
              <a:rPr sz="2400" spc="-204" dirty="0">
                <a:latin typeface="Arial"/>
                <a:cs typeface="Arial"/>
              </a:rPr>
              <a:t>Salim </a:t>
            </a:r>
            <a:r>
              <a:rPr sz="2400" spc="-160" dirty="0">
                <a:latin typeface="Arial"/>
                <a:cs typeface="Arial"/>
              </a:rPr>
              <a:t>Ali </a:t>
            </a:r>
            <a:r>
              <a:rPr sz="2400" spc="-225" dirty="0">
                <a:latin typeface="Arial"/>
                <a:cs typeface="Arial"/>
              </a:rPr>
              <a:t>was </a:t>
            </a:r>
            <a:r>
              <a:rPr sz="2400" spc="-165" dirty="0">
                <a:latin typeface="Arial"/>
                <a:cs typeface="Arial"/>
              </a:rPr>
              <a:t>a </a:t>
            </a:r>
            <a:r>
              <a:rPr sz="2400" spc="-150" dirty="0">
                <a:latin typeface="Arial"/>
                <a:cs typeface="Arial"/>
              </a:rPr>
              <a:t>prominent </a:t>
            </a:r>
            <a:r>
              <a:rPr sz="2400" spc="-110" dirty="0">
                <a:latin typeface="Arial"/>
                <a:cs typeface="Arial"/>
              </a:rPr>
              <a:t>writer, </a:t>
            </a:r>
            <a:r>
              <a:rPr sz="2400" spc="-165" dirty="0">
                <a:latin typeface="Arial"/>
                <a:cs typeface="Arial"/>
              </a:rPr>
              <a:t>he  </a:t>
            </a:r>
            <a:r>
              <a:rPr sz="2400" spc="-180" dirty="0">
                <a:latin typeface="Arial"/>
                <a:cs typeface="Arial"/>
              </a:rPr>
              <a:t>penned </a:t>
            </a:r>
            <a:r>
              <a:rPr sz="2400" spc="-170" dirty="0">
                <a:latin typeface="Arial"/>
                <a:cs typeface="Arial"/>
              </a:rPr>
              <a:t>number </a:t>
            </a:r>
            <a:r>
              <a:rPr sz="2400" spc="-120" dirty="0">
                <a:latin typeface="Arial"/>
                <a:cs typeface="Arial"/>
              </a:rPr>
              <a:t>of </a:t>
            </a:r>
            <a:r>
              <a:rPr sz="2400" spc="-210" dirty="0">
                <a:latin typeface="Arial"/>
                <a:cs typeface="Arial"/>
              </a:rPr>
              <a:t>books, </a:t>
            </a:r>
            <a:r>
              <a:rPr sz="2400" spc="-180" dirty="0">
                <a:latin typeface="Arial"/>
                <a:cs typeface="Arial"/>
              </a:rPr>
              <a:t>scientific  </a:t>
            </a:r>
            <a:r>
              <a:rPr sz="2400" spc="-185" dirty="0">
                <a:latin typeface="Arial"/>
                <a:cs typeface="Arial"/>
              </a:rPr>
              <a:t>studies, and </a:t>
            </a:r>
            <a:r>
              <a:rPr sz="2400" spc="-210" dirty="0">
                <a:latin typeface="Arial"/>
                <a:cs typeface="Arial"/>
              </a:rPr>
              <a:t>research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papers.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400" b="1" spc="-285" dirty="0">
                <a:solidFill>
                  <a:srgbClr val="FF0000"/>
                </a:solidFill>
                <a:latin typeface="Arial"/>
                <a:cs typeface="Arial"/>
              </a:rPr>
              <a:t>Books</a:t>
            </a:r>
            <a:endParaRPr sz="2400" b="1" dirty="0">
              <a:latin typeface="Arial"/>
              <a:cs typeface="Arial"/>
            </a:endParaRPr>
          </a:p>
          <a:p>
            <a:pPr marL="355600" marR="327660" indent="-342900">
              <a:lnSpc>
                <a:spcPct val="80000"/>
              </a:lnSpc>
              <a:spcBef>
                <a:spcPts val="62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200" dirty="0">
                <a:latin typeface="Arial"/>
                <a:cs typeface="Arial"/>
              </a:rPr>
              <a:t>Handbook </a:t>
            </a:r>
            <a:r>
              <a:rPr sz="2400" spc="-120" dirty="0">
                <a:latin typeface="Arial"/>
                <a:cs typeface="Arial"/>
              </a:rPr>
              <a:t>of </a:t>
            </a:r>
            <a:r>
              <a:rPr sz="2400" spc="-100" dirty="0">
                <a:latin typeface="Arial"/>
                <a:cs typeface="Arial"/>
              </a:rPr>
              <a:t>the </a:t>
            </a:r>
            <a:r>
              <a:rPr sz="2400" spc="-245" dirty="0">
                <a:latin typeface="Arial"/>
                <a:cs typeface="Arial"/>
              </a:rPr>
              <a:t>Birds </a:t>
            </a:r>
            <a:r>
              <a:rPr sz="2400" spc="-120" dirty="0">
                <a:latin typeface="Arial"/>
                <a:cs typeface="Arial"/>
              </a:rPr>
              <a:t>of </a:t>
            </a:r>
            <a:r>
              <a:rPr sz="2400" spc="-135" dirty="0">
                <a:latin typeface="Arial"/>
                <a:cs typeface="Arial"/>
              </a:rPr>
              <a:t>India </a:t>
            </a:r>
            <a:r>
              <a:rPr sz="2400" spc="-45" dirty="0">
                <a:latin typeface="Arial"/>
                <a:cs typeface="Arial"/>
              </a:rPr>
              <a:t>&amp;  </a:t>
            </a:r>
            <a:r>
              <a:rPr sz="2400" spc="-204" dirty="0">
                <a:latin typeface="Arial"/>
                <a:cs typeface="Arial"/>
              </a:rPr>
              <a:t>Pakistan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(1964-1974).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245" dirty="0">
                <a:latin typeface="Arial"/>
                <a:cs typeface="Arial"/>
              </a:rPr>
              <a:t>Common </a:t>
            </a:r>
            <a:r>
              <a:rPr sz="2400" spc="-145" dirty="0">
                <a:latin typeface="Arial"/>
                <a:cs typeface="Arial"/>
              </a:rPr>
              <a:t>Indian </a:t>
            </a:r>
            <a:r>
              <a:rPr sz="2400" spc="-245" dirty="0">
                <a:latin typeface="Arial"/>
                <a:cs typeface="Arial"/>
              </a:rPr>
              <a:t>Birds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(1968).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0" y="0"/>
            <a:ext cx="3810000" cy="395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57800" y="4124325"/>
            <a:ext cx="3886199" cy="2428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3391027"/>
            <a:ext cx="5208905" cy="2823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70" dirty="0">
                <a:latin typeface="Arial"/>
                <a:cs typeface="Arial"/>
              </a:rPr>
              <a:t>Hamare Parichit </a:t>
            </a:r>
            <a:r>
              <a:rPr sz="2400" spc="-240" dirty="0">
                <a:latin typeface="Arial"/>
                <a:cs typeface="Arial"/>
              </a:rPr>
              <a:t>Pakshee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(1969).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204" dirty="0">
                <a:latin typeface="Arial"/>
                <a:cs typeface="Arial"/>
              </a:rPr>
              <a:t>Bird </a:t>
            </a:r>
            <a:r>
              <a:rPr sz="2400" spc="-215" dirty="0">
                <a:latin typeface="Arial"/>
                <a:cs typeface="Arial"/>
              </a:rPr>
              <a:t>Study </a:t>
            </a:r>
            <a:r>
              <a:rPr sz="2400" spc="-140" dirty="0">
                <a:latin typeface="Arial"/>
                <a:cs typeface="Arial"/>
              </a:rPr>
              <a:t>in </a:t>
            </a:r>
            <a:r>
              <a:rPr sz="2400" spc="-135" dirty="0">
                <a:latin typeface="Arial"/>
                <a:cs typeface="Arial"/>
              </a:rPr>
              <a:t>India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(1979).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215" dirty="0">
                <a:latin typeface="Arial"/>
                <a:cs typeface="Arial"/>
              </a:rPr>
              <a:t>The </a:t>
            </a:r>
            <a:r>
              <a:rPr sz="2400" spc="-160" dirty="0">
                <a:latin typeface="Arial"/>
                <a:cs typeface="Arial"/>
              </a:rPr>
              <a:t>Great </a:t>
            </a:r>
            <a:r>
              <a:rPr sz="2400" spc="-145" dirty="0">
                <a:latin typeface="Arial"/>
                <a:cs typeface="Arial"/>
              </a:rPr>
              <a:t>Indian </a:t>
            </a:r>
            <a:r>
              <a:rPr sz="2400" spc="-220" dirty="0">
                <a:latin typeface="Arial"/>
                <a:cs typeface="Arial"/>
              </a:rPr>
              <a:t>Bustard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(1982).</a:t>
            </a:r>
            <a:endParaRPr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62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300" dirty="0">
                <a:latin typeface="Arial"/>
                <a:cs typeface="Arial"/>
              </a:rPr>
              <a:t>A </a:t>
            </a:r>
            <a:r>
              <a:rPr lang="en-US" sz="2400" spc="-300" dirty="0" smtClean="0">
                <a:latin typeface="Arial"/>
                <a:cs typeface="Arial"/>
              </a:rPr>
              <a:t> </a:t>
            </a:r>
            <a:r>
              <a:rPr sz="2400" spc="-155" dirty="0" smtClean="0">
                <a:latin typeface="Arial"/>
                <a:cs typeface="Arial"/>
              </a:rPr>
              <a:t>Pictorial </a:t>
            </a:r>
            <a:r>
              <a:rPr sz="2400" spc="-200" dirty="0">
                <a:latin typeface="Arial"/>
                <a:cs typeface="Arial"/>
              </a:rPr>
              <a:t>Guide </a:t>
            </a:r>
            <a:r>
              <a:rPr sz="2400" spc="-95" dirty="0">
                <a:latin typeface="Arial"/>
                <a:cs typeface="Arial"/>
              </a:rPr>
              <a:t>to </a:t>
            </a:r>
            <a:r>
              <a:rPr sz="2400" spc="-100" dirty="0">
                <a:latin typeface="Arial"/>
                <a:cs typeface="Arial"/>
              </a:rPr>
              <a:t>the </a:t>
            </a:r>
            <a:r>
              <a:rPr sz="2400" spc="-245" dirty="0">
                <a:latin typeface="Arial"/>
                <a:cs typeface="Arial"/>
              </a:rPr>
              <a:t>Birds </a:t>
            </a:r>
            <a:r>
              <a:rPr sz="2400" spc="-120" dirty="0">
                <a:latin typeface="Arial"/>
                <a:cs typeface="Arial"/>
              </a:rPr>
              <a:t>of </a:t>
            </a:r>
            <a:r>
              <a:rPr sz="2400" spc="-100" dirty="0">
                <a:latin typeface="Arial"/>
                <a:cs typeface="Arial"/>
              </a:rPr>
              <a:t>the  </a:t>
            </a:r>
            <a:r>
              <a:rPr sz="2400" spc="-145" dirty="0">
                <a:latin typeface="Arial"/>
                <a:cs typeface="Arial"/>
              </a:rPr>
              <a:t>Indian </a:t>
            </a:r>
            <a:r>
              <a:rPr sz="2400" spc="-190" dirty="0">
                <a:latin typeface="Arial"/>
                <a:cs typeface="Arial"/>
              </a:rPr>
              <a:t>Subcontinent </a:t>
            </a:r>
            <a:r>
              <a:rPr sz="2400" spc="-85" dirty="0">
                <a:latin typeface="Arial"/>
                <a:cs typeface="Arial"/>
              </a:rPr>
              <a:t>with </a:t>
            </a:r>
            <a:r>
              <a:rPr sz="2400" spc="-150" dirty="0">
                <a:latin typeface="Arial"/>
                <a:cs typeface="Arial"/>
              </a:rPr>
              <a:t>Dillon  </a:t>
            </a:r>
            <a:r>
              <a:rPr sz="2400" spc="-200" dirty="0">
                <a:latin typeface="Arial"/>
                <a:cs typeface="Arial"/>
              </a:rPr>
              <a:t>Ripley, </a:t>
            </a:r>
            <a:r>
              <a:rPr sz="2400" spc="-225" dirty="0">
                <a:latin typeface="Arial"/>
                <a:cs typeface="Arial"/>
              </a:rPr>
              <a:t>Bombay: </a:t>
            </a:r>
            <a:r>
              <a:rPr sz="2400" spc="-265" dirty="0">
                <a:latin typeface="Arial"/>
                <a:cs typeface="Arial"/>
              </a:rPr>
              <a:t>OUP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(1983)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215" dirty="0">
                <a:latin typeface="Arial"/>
                <a:cs typeface="Arial"/>
              </a:rPr>
              <a:t>The </a:t>
            </a:r>
            <a:r>
              <a:rPr sz="2400" spc="-200" dirty="0">
                <a:latin typeface="Arial"/>
                <a:cs typeface="Arial"/>
              </a:rPr>
              <a:t>Fall </a:t>
            </a:r>
            <a:r>
              <a:rPr sz="2400" spc="-120" dirty="0">
                <a:latin typeface="Arial"/>
                <a:cs typeface="Arial"/>
              </a:rPr>
              <a:t>of </a:t>
            </a:r>
            <a:r>
              <a:rPr sz="2400" spc="-165" dirty="0">
                <a:latin typeface="Arial"/>
                <a:cs typeface="Arial"/>
              </a:rPr>
              <a:t>a </a:t>
            </a:r>
            <a:r>
              <a:rPr sz="2400" spc="-195" dirty="0">
                <a:latin typeface="Arial"/>
                <a:cs typeface="Arial"/>
              </a:rPr>
              <a:t>Sparrow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(1985).</a:t>
            </a:r>
            <a:endParaRPr sz="2400" dirty="0">
              <a:latin typeface="Arial"/>
              <a:cs typeface="Arial"/>
            </a:endParaRPr>
          </a:p>
          <a:p>
            <a:pPr marL="428625" indent="-416559">
              <a:lnSpc>
                <a:spcPct val="100000"/>
              </a:lnSpc>
              <a:buFont typeface="Wingdings"/>
              <a:buChar char=""/>
              <a:tabLst>
                <a:tab pos="428625" algn="l"/>
                <a:tab pos="429259" algn="l"/>
              </a:tabLst>
            </a:pPr>
            <a:r>
              <a:rPr sz="2400" spc="-215" dirty="0">
                <a:latin typeface="Arial"/>
                <a:cs typeface="Arial"/>
              </a:rPr>
              <a:t>The </a:t>
            </a:r>
            <a:r>
              <a:rPr sz="2400" spc="-250" dirty="0">
                <a:latin typeface="Arial"/>
                <a:cs typeface="Arial"/>
              </a:rPr>
              <a:t>Book </a:t>
            </a:r>
            <a:r>
              <a:rPr sz="2400" spc="-120" dirty="0">
                <a:latin typeface="Arial"/>
                <a:cs typeface="Arial"/>
              </a:rPr>
              <a:t>of </a:t>
            </a:r>
            <a:r>
              <a:rPr sz="2400" spc="-145" dirty="0">
                <a:latin typeface="Arial"/>
                <a:cs typeface="Arial"/>
              </a:rPr>
              <a:t>Indian </a:t>
            </a:r>
            <a:r>
              <a:rPr sz="2400" spc="-245" dirty="0">
                <a:latin typeface="Arial"/>
                <a:cs typeface="Arial"/>
              </a:rPr>
              <a:t>Birds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(1996</a:t>
            </a:r>
            <a:r>
              <a:rPr sz="2400" spc="-85" dirty="0" smtClean="0">
                <a:latin typeface="Times New Roman"/>
                <a:cs typeface="Times New Roman"/>
              </a:rPr>
              <a:t>).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6E5DC72-0357-4684-BAD4-42740B28E831}" type="datetime5">
              <a:rPr lang="en-US" smtClean="0"/>
              <a:t>10-Dec-19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073" y="8636"/>
            <a:ext cx="5091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29" dirty="0">
                <a:solidFill>
                  <a:srgbClr val="FF0000"/>
                </a:solidFill>
                <a:latin typeface="Arial"/>
                <a:cs typeface="Arial"/>
              </a:rPr>
              <a:t>Dillon </a:t>
            </a:r>
            <a:r>
              <a:rPr sz="4000" b="1" spc="-300" dirty="0">
                <a:solidFill>
                  <a:srgbClr val="FF0000"/>
                </a:solidFill>
                <a:latin typeface="Arial"/>
                <a:cs typeface="Arial"/>
              </a:rPr>
              <a:t>Ripley </a:t>
            </a:r>
            <a:r>
              <a:rPr sz="4000" b="1" spc="-75" dirty="0">
                <a:solidFill>
                  <a:srgbClr val="FF0000"/>
                </a:solidFill>
                <a:latin typeface="Arial"/>
                <a:cs typeface="Arial"/>
              </a:rPr>
              <a:t>&amp; </a:t>
            </a:r>
            <a:r>
              <a:rPr sz="4000" b="1" spc="-325" dirty="0">
                <a:solidFill>
                  <a:srgbClr val="FF0000"/>
                </a:solidFill>
                <a:latin typeface="Arial"/>
                <a:cs typeface="Arial"/>
              </a:rPr>
              <a:t>Salim</a:t>
            </a:r>
            <a:r>
              <a:rPr sz="4000" b="1" spc="-2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b="1" spc="-245" dirty="0">
                <a:solidFill>
                  <a:srgbClr val="FF0000"/>
                </a:solidFill>
                <a:latin typeface="Arial"/>
                <a:cs typeface="Arial"/>
              </a:rPr>
              <a:t>Ali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772413"/>
            <a:ext cx="5255261" cy="38978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8640" indent="-457200" algn="just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2400" spc="-80" dirty="0">
                <a:latin typeface="Arial"/>
                <a:cs typeface="Arial"/>
              </a:rPr>
              <a:t>Dillon </a:t>
            </a:r>
            <a:r>
              <a:rPr sz="2400" spc="-150" dirty="0">
                <a:latin typeface="Arial"/>
                <a:cs typeface="Arial"/>
              </a:rPr>
              <a:t>Ripley </a:t>
            </a:r>
            <a:r>
              <a:rPr sz="2400" spc="-145" dirty="0" smtClean="0">
                <a:latin typeface="Arial"/>
                <a:cs typeface="Arial"/>
              </a:rPr>
              <a:t>is </a:t>
            </a:r>
            <a:r>
              <a:rPr sz="2400" spc="-220" dirty="0">
                <a:latin typeface="Arial"/>
                <a:cs typeface="Arial"/>
              </a:rPr>
              <a:t>a </a:t>
            </a:r>
            <a:r>
              <a:rPr sz="2400" spc="-155" dirty="0">
                <a:latin typeface="Arial"/>
                <a:cs typeface="Arial"/>
              </a:rPr>
              <a:t>close </a:t>
            </a:r>
            <a:r>
              <a:rPr sz="2400" spc="-40" dirty="0">
                <a:latin typeface="Arial"/>
                <a:cs typeface="Arial"/>
              </a:rPr>
              <a:t>friend </a:t>
            </a:r>
            <a:r>
              <a:rPr sz="2400" spc="-10" dirty="0">
                <a:latin typeface="Arial"/>
                <a:cs typeface="Arial"/>
              </a:rPr>
              <a:t>of  </a:t>
            </a:r>
            <a:r>
              <a:rPr sz="2400" spc="-180" dirty="0">
                <a:latin typeface="Arial"/>
                <a:cs typeface="Arial"/>
              </a:rPr>
              <a:t>Salim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80" dirty="0" smtClean="0">
                <a:latin typeface="Arial"/>
                <a:cs typeface="Arial"/>
              </a:rPr>
              <a:t>Ali</a:t>
            </a:r>
            <a:r>
              <a:rPr lang="en-US" sz="2400" spc="-80" dirty="0" smtClean="0">
                <a:latin typeface="Arial"/>
                <a:cs typeface="Arial"/>
              </a:rPr>
              <a:t>.</a:t>
            </a:r>
          </a:p>
          <a:p>
            <a:pPr marL="548640" indent="-457200" algn="just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400" spc="-195" dirty="0">
                <a:latin typeface="Arial"/>
                <a:cs typeface="Arial"/>
              </a:rPr>
              <a:t>T</a:t>
            </a:r>
            <a:r>
              <a:rPr sz="2400" spc="-195" dirty="0" smtClean="0">
                <a:latin typeface="Arial"/>
                <a:cs typeface="Arial"/>
              </a:rPr>
              <a:t>hey</a:t>
            </a:r>
            <a:r>
              <a:rPr lang="en-US" sz="2400" spc="-195" dirty="0" smtClean="0">
                <a:latin typeface="Arial"/>
                <a:cs typeface="Arial"/>
              </a:rPr>
              <a:t> </a:t>
            </a:r>
            <a:r>
              <a:rPr sz="2400" spc="-130" dirty="0" smtClean="0">
                <a:latin typeface="Arial"/>
                <a:cs typeface="Arial"/>
              </a:rPr>
              <a:t>are </a:t>
            </a:r>
            <a:r>
              <a:rPr sz="2400" dirty="0">
                <a:latin typeface="Arial"/>
                <a:cs typeface="Arial"/>
              </a:rPr>
              <a:t>joint </a:t>
            </a:r>
            <a:r>
              <a:rPr sz="2400" spc="-95" dirty="0">
                <a:latin typeface="Arial"/>
                <a:cs typeface="Arial"/>
              </a:rPr>
              <a:t>authors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100" dirty="0">
                <a:solidFill>
                  <a:srgbClr val="FF0000"/>
                </a:solidFill>
                <a:latin typeface="Arial"/>
                <a:cs typeface="Arial"/>
              </a:rPr>
              <a:t>“Handbook</a:t>
            </a:r>
            <a:r>
              <a:rPr sz="2400" spc="-3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of  </a:t>
            </a: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400" spc="-150" dirty="0">
                <a:solidFill>
                  <a:srgbClr val="FF0000"/>
                </a:solidFill>
                <a:latin typeface="Arial"/>
                <a:cs typeface="Arial"/>
              </a:rPr>
              <a:t>Birds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2400" spc="-95" dirty="0">
                <a:solidFill>
                  <a:srgbClr val="FF0000"/>
                </a:solidFill>
                <a:latin typeface="Arial"/>
                <a:cs typeface="Arial"/>
              </a:rPr>
              <a:t>India </a:t>
            </a:r>
            <a:r>
              <a:rPr sz="2400" spc="-135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2400" spc="-140" dirty="0">
                <a:solidFill>
                  <a:srgbClr val="FF0000"/>
                </a:solidFill>
                <a:latin typeface="Arial"/>
                <a:cs typeface="Arial"/>
              </a:rPr>
              <a:t>Pakistan"  </a:t>
            </a:r>
            <a:r>
              <a:rPr sz="2400" spc="-105" dirty="0">
                <a:latin typeface="Arial"/>
                <a:cs typeface="Arial"/>
              </a:rPr>
              <a:t>published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145" dirty="0">
                <a:latin typeface="Arial"/>
                <a:cs typeface="Arial"/>
              </a:rPr>
              <a:t>1964 </a:t>
            </a:r>
            <a:r>
              <a:rPr sz="2400" spc="-80" dirty="0">
                <a:latin typeface="Arial"/>
                <a:cs typeface="Arial"/>
              </a:rPr>
              <a:t>-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1974.</a:t>
            </a:r>
            <a:endParaRPr sz="2400" dirty="0">
              <a:latin typeface="Arial"/>
              <a:cs typeface="Arial"/>
            </a:endParaRPr>
          </a:p>
          <a:p>
            <a:pPr marL="469900" marR="210185" indent="-457200">
              <a:lnSpc>
                <a:spcPct val="100000"/>
              </a:lnSpc>
              <a:spcBef>
                <a:spcPts val="675"/>
              </a:spcBef>
              <a:buFont typeface="Arial" panose="020B0604020202020204" pitchFamily="34" charset="0"/>
              <a:buChar char="•"/>
            </a:pPr>
            <a:r>
              <a:rPr sz="2400" spc="-185" dirty="0">
                <a:latin typeface="Arial"/>
                <a:cs typeface="Arial"/>
              </a:rPr>
              <a:t>This </a:t>
            </a:r>
            <a:r>
              <a:rPr sz="2400" spc="-100" dirty="0">
                <a:latin typeface="Arial"/>
                <a:cs typeface="Arial"/>
              </a:rPr>
              <a:t>book </a:t>
            </a:r>
            <a:r>
              <a:rPr sz="2400" spc="-210" dirty="0">
                <a:latin typeface="Arial"/>
                <a:cs typeface="Arial"/>
              </a:rPr>
              <a:t>has </a:t>
            </a:r>
            <a:r>
              <a:rPr sz="2400" spc="-145" dirty="0">
                <a:latin typeface="Arial"/>
                <a:cs typeface="Arial"/>
              </a:rPr>
              <a:t>10 </a:t>
            </a:r>
            <a:r>
              <a:rPr sz="2400" spc="-130" dirty="0">
                <a:latin typeface="Arial"/>
                <a:cs typeface="Arial"/>
              </a:rPr>
              <a:t>volumes </a:t>
            </a:r>
            <a:r>
              <a:rPr sz="2400" spc="-120" dirty="0">
                <a:latin typeface="Arial"/>
                <a:cs typeface="Arial"/>
              </a:rPr>
              <a:t>describing  </a:t>
            </a:r>
            <a:r>
              <a:rPr sz="2400" spc="-90" dirty="0">
                <a:latin typeface="Arial"/>
                <a:cs typeface="Arial"/>
              </a:rPr>
              <a:t>more </a:t>
            </a:r>
            <a:r>
              <a:rPr sz="2400" spc="-55" dirty="0">
                <a:latin typeface="Arial"/>
                <a:cs typeface="Arial"/>
              </a:rPr>
              <a:t>then </a:t>
            </a:r>
            <a:r>
              <a:rPr sz="2400" spc="-145" dirty="0">
                <a:latin typeface="Arial"/>
                <a:cs typeface="Arial"/>
              </a:rPr>
              <a:t>2000 </a:t>
            </a:r>
            <a:r>
              <a:rPr sz="2400" spc="-100" dirty="0">
                <a:latin typeface="Arial"/>
                <a:cs typeface="Arial"/>
              </a:rPr>
              <a:t>birds </a:t>
            </a:r>
            <a:r>
              <a:rPr sz="2400" spc="-185" dirty="0">
                <a:latin typeface="Arial"/>
                <a:cs typeface="Arial"/>
              </a:rPr>
              <a:t>species </a:t>
            </a:r>
            <a:r>
              <a:rPr sz="2400" spc="-135" dirty="0">
                <a:latin typeface="Arial"/>
                <a:cs typeface="Arial"/>
              </a:rPr>
              <a:t>and  </a:t>
            </a:r>
            <a:r>
              <a:rPr sz="2400" spc="-170" dirty="0">
                <a:latin typeface="Arial"/>
                <a:cs typeface="Arial"/>
              </a:rPr>
              <a:t>sub-species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80" dirty="0">
                <a:latin typeface="Arial"/>
                <a:cs typeface="Arial"/>
              </a:rPr>
              <a:t>indian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subcontinent.</a:t>
            </a:r>
            <a:endParaRPr sz="2400" dirty="0">
              <a:latin typeface="Arial"/>
              <a:cs typeface="Arial"/>
            </a:endParaRPr>
          </a:p>
          <a:p>
            <a:pPr marL="469900" marR="76200" indent="-457200">
              <a:lnSpc>
                <a:spcPct val="100000"/>
              </a:lnSpc>
              <a:spcBef>
                <a:spcPts val="675"/>
              </a:spcBef>
              <a:buFont typeface="Arial" panose="020B0604020202020204" pitchFamily="34" charset="0"/>
              <a:buChar char="•"/>
            </a:pPr>
            <a:r>
              <a:rPr sz="2400" spc="-185" dirty="0">
                <a:latin typeface="Arial"/>
                <a:cs typeface="Arial"/>
              </a:rPr>
              <a:t>This </a:t>
            </a:r>
            <a:r>
              <a:rPr sz="2400" spc="-100" dirty="0">
                <a:latin typeface="Arial"/>
                <a:cs typeface="Arial"/>
              </a:rPr>
              <a:t>book </a:t>
            </a:r>
            <a:r>
              <a:rPr sz="2400" spc="-70" dirty="0">
                <a:latin typeface="Arial"/>
                <a:cs typeface="Arial"/>
              </a:rPr>
              <a:t>laid </a:t>
            </a:r>
            <a:r>
              <a:rPr sz="2400" spc="-35" dirty="0">
                <a:latin typeface="Arial"/>
                <a:cs typeface="Arial"/>
              </a:rPr>
              <a:t>the </a:t>
            </a:r>
            <a:r>
              <a:rPr sz="2400" spc="-60" dirty="0">
                <a:latin typeface="Arial"/>
                <a:cs typeface="Arial"/>
              </a:rPr>
              <a:t>foundation </a:t>
            </a:r>
            <a:r>
              <a:rPr sz="2400" spc="-10" dirty="0">
                <a:latin typeface="Arial"/>
                <a:cs typeface="Arial"/>
              </a:rPr>
              <a:t>of</a:t>
            </a:r>
            <a:r>
              <a:rPr sz="2400" spc="-43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indian  </a:t>
            </a:r>
            <a:r>
              <a:rPr sz="2400" spc="-45" dirty="0">
                <a:latin typeface="Arial"/>
                <a:cs typeface="Arial"/>
              </a:rPr>
              <a:t>bird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life</a:t>
            </a:r>
            <a:r>
              <a:rPr sz="2400" spc="-45" dirty="0" smtClean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72200" y="0"/>
            <a:ext cx="2971800" cy="304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16928" y="3822090"/>
            <a:ext cx="241871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215" dirty="0">
                <a:solidFill>
                  <a:srgbClr val="FF0000"/>
                </a:solidFill>
                <a:latin typeface="Arial"/>
                <a:cs typeface="Arial"/>
              </a:rPr>
              <a:t>S. </a:t>
            </a:r>
            <a:r>
              <a:rPr sz="1800" spc="-50" dirty="0">
                <a:solidFill>
                  <a:srgbClr val="FF0000"/>
                </a:solidFill>
                <a:latin typeface="Arial"/>
                <a:cs typeface="Arial"/>
              </a:rPr>
              <a:t>Dillon </a:t>
            </a:r>
            <a:r>
              <a:rPr sz="1800" spc="-100" dirty="0">
                <a:solidFill>
                  <a:srgbClr val="FF0000"/>
                </a:solidFill>
                <a:latin typeface="Arial"/>
                <a:cs typeface="Arial"/>
              </a:rPr>
              <a:t>Ripley </a:t>
            </a:r>
            <a:r>
              <a:rPr sz="1800" spc="25" dirty="0">
                <a:solidFill>
                  <a:srgbClr val="FF0000"/>
                </a:solidFill>
                <a:latin typeface="Arial"/>
                <a:cs typeface="Arial"/>
              </a:rPr>
              <a:t>&amp; </a:t>
            </a:r>
            <a:r>
              <a:rPr sz="1800" spc="-114" dirty="0">
                <a:solidFill>
                  <a:srgbClr val="FF0000"/>
                </a:solidFill>
                <a:latin typeface="Arial"/>
                <a:cs typeface="Arial"/>
              </a:rPr>
              <a:t>Salim</a:t>
            </a:r>
            <a:r>
              <a:rPr sz="1800" spc="-1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FF0000"/>
                </a:solidFill>
                <a:latin typeface="Arial"/>
                <a:cs typeface="Arial"/>
              </a:rPr>
              <a:t>Ali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72200" y="3276600"/>
            <a:ext cx="2971799" cy="304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0008BCE-F613-4CAE-B7C6-B53F8496A64C}" type="datetime5">
              <a:rPr lang="en-US" smtClean="0"/>
              <a:t>10-Dec-19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986</Words>
  <Application>Microsoft Office PowerPoint</Application>
  <PresentationFormat>On-screen Show (4:3)</PresentationFormat>
  <Paragraphs>144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Verdana</vt:lpstr>
      <vt:lpstr>Wingdings</vt:lpstr>
      <vt:lpstr>Office Theme</vt:lpstr>
      <vt:lpstr>LIFE    AND    WORK    Of   SALIM    ALI</vt:lpstr>
      <vt:lpstr>SALIM ALI</vt:lpstr>
      <vt:lpstr>EDUCATION</vt:lpstr>
      <vt:lpstr>INTERESTS</vt:lpstr>
      <vt:lpstr>SALIM   ALI’S   WIFE TEHMINA</vt:lpstr>
      <vt:lpstr>FIRST STEP</vt:lpstr>
      <vt:lpstr>SINGLE     EVENT     WITH   GREATEST               PLEASURE</vt:lpstr>
      <vt:lpstr>Literary career</vt:lpstr>
      <vt:lpstr>Dillon Ripley &amp; Salim Ali</vt:lpstr>
      <vt:lpstr>THE     FALL      OF    A        SPARROW</vt:lpstr>
      <vt:lpstr>THE    BOOK   OF    INDIAN BIRDS</vt:lpstr>
      <vt:lpstr>MEASUREMENTS Under museum diagnosis the  measurements given for  wing, bill, tarsus and tail by  this standard method.</vt:lpstr>
      <vt:lpstr>Terminology of Bird’s parts and plumage</vt:lpstr>
      <vt:lpstr>BIRDS MIGRATION</vt:lpstr>
      <vt:lpstr>AWARDS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AND WORK Of SALIM ALI</dc:title>
  <cp:lastModifiedBy>TSSVJA</cp:lastModifiedBy>
  <cp:revision>87</cp:revision>
  <dcterms:created xsi:type="dcterms:W3CDTF">2019-12-10T04:42:05Z</dcterms:created>
  <dcterms:modified xsi:type="dcterms:W3CDTF">2019-12-10T07:34:04Z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2014-04-10T00:00:00Z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2019-12-10T00:00:00Z</vt:filetime>
  </property>
</Properties>
</file>