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57" r:id="rId6"/>
    <p:sldId id="266"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BA3F-8321-499A-A52F-B70E39E31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02F8A1-B320-43CE-B827-22F5BC811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0CB225-B119-4DEA-957A-630838521CC8}"/>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36BD0C97-FEEB-46E7-B550-9B062FC0A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8B1D5-57AD-440C-81B3-D7F1C3C27457}"/>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41150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1A08-507C-49D3-A779-3C5A739B0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10BC94-4580-4603-A13D-00A2FEC8DE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E7E09-9561-415C-A712-3A75372D2116}"/>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5AE9D651-42B2-4CA8-BEF7-10B451C74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35C16-AEB2-4DE2-AEB2-876E59794172}"/>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74712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CCAEA8-1DA9-4185-9377-D2FB3DE2D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2DE840-5E6D-4150-A2D4-D72DF0567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BBB7E-00F2-4667-88B6-04C860E2BFE9}"/>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3593DDAF-3A47-4576-BB30-4F982254A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E02F0-811C-409B-8037-CCE69F5E8D66}"/>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185962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4D90-ECF9-472C-B803-3C29E4878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99293-7ADE-42E8-B9A0-E4A818906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69BE3-E6A4-4083-81DD-15EA44385601}"/>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1F6460FA-20A0-4A6E-AC76-51A8423F7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20C02-AFB4-458E-A6CF-360C6698BA28}"/>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232933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D145-0657-414D-B1C7-592F2CAEC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1E246D-3C73-42C0-98E3-01D16D0AC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2731B-DE74-4F7B-A16B-BCD4D49AB70F}"/>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BEFF0662-7206-4AC6-80D2-DDEA85E2D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3CB94-D9DB-4167-9C32-C35949F00AE8}"/>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31868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9D48-6E10-44E6-9F7B-03E5F5E69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2E0E3-D3C5-4A86-85FB-A28B98774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F9A98-FE5F-4245-8851-8F7640916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3DD576-0149-4F88-853A-C3CDAA8EBE7E}"/>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6" name="Footer Placeholder 5">
            <a:extLst>
              <a:ext uri="{FF2B5EF4-FFF2-40B4-BE49-F238E27FC236}">
                <a16:creationId xmlns:a16="http://schemas.microsoft.com/office/drawing/2014/main" id="{6A73C218-AA6C-4379-981F-89EF5B3D3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B47BC-D74F-4A80-88C1-C1B0F0714795}"/>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389170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E53A-50EC-4755-962A-C652483620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95796-B6FC-4004-A482-6C3B2D870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1135E-43CD-4796-B63D-9CBABD2D90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6D56FF-E5DB-46FB-BB3B-D89E26864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59E11-DED6-4081-B0B2-6E07A9E0B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6E0207-4875-4017-B23E-310C01C28B09}"/>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8" name="Footer Placeholder 7">
            <a:extLst>
              <a:ext uri="{FF2B5EF4-FFF2-40B4-BE49-F238E27FC236}">
                <a16:creationId xmlns:a16="http://schemas.microsoft.com/office/drawing/2014/main" id="{CC6180A9-C0C6-4EDE-9956-7EAC809C94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87361-3AAF-48C6-904E-66EA33E0072B}"/>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12381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6E16-F2C7-40AD-8D9A-827D5BC7A2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3FC472-4784-485E-A0B2-5A2495604576}"/>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4" name="Footer Placeholder 3">
            <a:extLst>
              <a:ext uri="{FF2B5EF4-FFF2-40B4-BE49-F238E27FC236}">
                <a16:creationId xmlns:a16="http://schemas.microsoft.com/office/drawing/2014/main" id="{65FAE597-0BB4-43C3-A87A-215645A38B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0B708-DB13-430C-A1AF-F6701F9DF3D5}"/>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266984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BA883-D8FF-454D-80D2-A03AA83BB18A}"/>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3" name="Footer Placeholder 2">
            <a:extLst>
              <a:ext uri="{FF2B5EF4-FFF2-40B4-BE49-F238E27FC236}">
                <a16:creationId xmlns:a16="http://schemas.microsoft.com/office/drawing/2014/main" id="{73924963-0C75-471E-A3F1-F18F061F87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971528-2AAB-4C71-8678-7C4B6CF2EAEB}"/>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348203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9D32-952B-4442-974A-F52C6E25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6745E3-C4BC-4CCE-9E55-B6D867AEA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40ED31-CD3E-4000-9AE1-E07ABA75E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3FC29-057F-4407-8003-228D6B341FC1}"/>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6" name="Footer Placeholder 5">
            <a:extLst>
              <a:ext uri="{FF2B5EF4-FFF2-40B4-BE49-F238E27FC236}">
                <a16:creationId xmlns:a16="http://schemas.microsoft.com/office/drawing/2014/main" id="{081FAFA9-8FFC-4E90-857F-967D608AD2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72DE77-C53E-45AE-9E6B-D81BCF68042D}"/>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13172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73CE-C093-405C-8F13-803DEC40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4B7015-B5DB-4518-8C4B-A3423382C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74AE78-9F14-42BA-9BE7-DA4C6271C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1EB3A-A830-4829-BC45-39928D8D765C}"/>
              </a:ext>
            </a:extLst>
          </p:cNvPr>
          <p:cNvSpPr>
            <a:spLocks noGrp="1"/>
          </p:cNvSpPr>
          <p:nvPr>
            <p:ph type="dt" sz="half" idx="10"/>
          </p:nvPr>
        </p:nvSpPr>
        <p:spPr/>
        <p:txBody>
          <a:bodyPr/>
          <a:lstStyle/>
          <a:p>
            <a:fld id="{98A50C52-B2DF-4452-A0EC-6E3B968776D8}" type="datetimeFigureOut">
              <a:rPr lang="en-IN" smtClean="0"/>
              <a:t>18-12-2019</a:t>
            </a:fld>
            <a:endParaRPr lang="en-IN"/>
          </a:p>
        </p:txBody>
      </p:sp>
      <p:sp>
        <p:nvSpPr>
          <p:cNvPr id="6" name="Footer Placeholder 5">
            <a:extLst>
              <a:ext uri="{FF2B5EF4-FFF2-40B4-BE49-F238E27FC236}">
                <a16:creationId xmlns:a16="http://schemas.microsoft.com/office/drawing/2014/main" id="{7FE9DB5B-E7F9-4610-B498-1C4CD39B5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60C10-84A2-444B-8C81-85DBCB1DE98F}"/>
              </a:ext>
            </a:extLst>
          </p:cNvPr>
          <p:cNvSpPr>
            <a:spLocks noGrp="1"/>
          </p:cNvSpPr>
          <p:nvPr>
            <p:ph type="sldNum" sz="quarter" idx="12"/>
          </p:nvPr>
        </p:nvSpPr>
        <p:spPr/>
        <p:txBody>
          <a:bodyPr/>
          <a:lstStyle/>
          <a:p>
            <a:fld id="{0FFB11F0-7786-4728-A2B8-28C1DAB032F9}" type="slidenum">
              <a:rPr lang="en-IN" smtClean="0"/>
              <a:t>‹#›</a:t>
            </a:fld>
            <a:endParaRPr lang="en-IN"/>
          </a:p>
        </p:txBody>
      </p:sp>
    </p:spTree>
    <p:extLst>
      <p:ext uri="{BB962C8B-B14F-4D97-AF65-F5344CB8AC3E}">
        <p14:creationId xmlns:p14="http://schemas.microsoft.com/office/powerpoint/2010/main" val="21182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145CC-648F-4284-9BD0-8FBB647D6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69656D-563F-4B6F-83BD-7C06A7167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31778-8FE1-460A-81A8-21DB14B1A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50C52-B2DF-4452-A0EC-6E3B968776D8}" type="datetimeFigureOut">
              <a:rPr lang="en-IN" smtClean="0"/>
              <a:t>18-12-2019</a:t>
            </a:fld>
            <a:endParaRPr lang="en-IN"/>
          </a:p>
        </p:txBody>
      </p:sp>
      <p:sp>
        <p:nvSpPr>
          <p:cNvPr id="5" name="Footer Placeholder 4">
            <a:extLst>
              <a:ext uri="{FF2B5EF4-FFF2-40B4-BE49-F238E27FC236}">
                <a16:creationId xmlns:a16="http://schemas.microsoft.com/office/drawing/2014/main" id="{C94165E7-E7FD-495A-8268-6CA3421BF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7E1A07-1C61-490C-B014-8485D5E24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B11F0-7786-4728-A2B8-28C1DAB032F9}" type="slidenum">
              <a:rPr lang="en-IN" smtClean="0"/>
              <a:t>‹#›</a:t>
            </a:fld>
            <a:endParaRPr lang="en-IN"/>
          </a:p>
        </p:txBody>
      </p:sp>
    </p:spTree>
    <p:extLst>
      <p:ext uri="{BB962C8B-B14F-4D97-AF65-F5344CB8AC3E}">
        <p14:creationId xmlns:p14="http://schemas.microsoft.com/office/powerpoint/2010/main" val="36135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089E-0BFC-4743-896E-A1FED6C2FC99}"/>
              </a:ext>
            </a:extLst>
          </p:cNvPr>
          <p:cNvSpPr>
            <a:spLocks noGrp="1"/>
          </p:cNvSpPr>
          <p:nvPr>
            <p:ph type="ctrTitle"/>
          </p:nvPr>
        </p:nvSpPr>
        <p:spPr/>
        <p:txBody>
          <a:bodyPr/>
          <a:lstStyle/>
          <a:p>
            <a:r>
              <a:rPr lang="en-IN" dirty="0"/>
              <a:t>EMAIL WRITING SKILLS </a:t>
            </a:r>
          </a:p>
        </p:txBody>
      </p:sp>
      <p:sp>
        <p:nvSpPr>
          <p:cNvPr id="3" name="Subtitle 2">
            <a:extLst>
              <a:ext uri="{FF2B5EF4-FFF2-40B4-BE49-F238E27FC236}">
                <a16:creationId xmlns:a16="http://schemas.microsoft.com/office/drawing/2014/main" id="{E0485304-A137-4523-A24C-2D8BA3099EB9}"/>
              </a:ext>
            </a:extLst>
          </p:cNvPr>
          <p:cNvSpPr>
            <a:spLocks noGrp="1"/>
          </p:cNvSpPr>
          <p:nvPr>
            <p:ph type="subTitle" idx="1"/>
          </p:nvPr>
        </p:nvSpPr>
        <p:spPr/>
        <p:txBody>
          <a:bodyPr/>
          <a:lstStyle/>
          <a:p>
            <a:r>
              <a:rPr lang="en-IN" dirty="0"/>
              <a:t>ROOPA RAO.M</a:t>
            </a:r>
          </a:p>
          <a:p>
            <a:endParaRPr lang="en-IN" dirty="0"/>
          </a:p>
        </p:txBody>
      </p:sp>
    </p:spTree>
    <p:extLst>
      <p:ext uri="{BB962C8B-B14F-4D97-AF65-F5344CB8AC3E}">
        <p14:creationId xmlns:p14="http://schemas.microsoft.com/office/powerpoint/2010/main" val="139846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65CA-CA9F-4A85-B080-CF34E965CEC4}"/>
              </a:ext>
            </a:extLst>
          </p:cNvPr>
          <p:cNvSpPr>
            <a:spLocks noGrp="1"/>
          </p:cNvSpPr>
          <p:nvPr>
            <p:ph type="title"/>
          </p:nvPr>
        </p:nvSpPr>
        <p:spPr/>
        <p:txBody>
          <a:bodyPr/>
          <a:lstStyle/>
          <a:p>
            <a:r>
              <a:rPr lang="en-IN" dirty="0"/>
              <a:t>ANSWER</a:t>
            </a:r>
          </a:p>
        </p:txBody>
      </p:sp>
      <p:sp>
        <p:nvSpPr>
          <p:cNvPr id="3" name="Rectangle 2">
            <a:extLst>
              <a:ext uri="{FF2B5EF4-FFF2-40B4-BE49-F238E27FC236}">
                <a16:creationId xmlns:a16="http://schemas.microsoft.com/office/drawing/2014/main" id="{6F32BC1A-8868-4A4C-A9D9-739FC5DE723C}"/>
              </a:ext>
            </a:extLst>
          </p:cNvPr>
          <p:cNvSpPr/>
          <p:nvPr/>
        </p:nvSpPr>
        <p:spPr>
          <a:xfrm>
            <a:off x="952107" y="1690688"/>
            <a:ext cx="10152668" cy="4247317"/>
          </a:xfrm>
          <a:prstGeom prst="rect">
            <a:avLst/>
          </a:prstGeom>
        </p:spPr>
        <p:txBody>
          <a:bodyPr wrap="square">
            <a:spAutoFit/>
          </a:bodyPr>
          <a:lstStyle/>
          <a:p>
            <a:r>
              <a:rPr lang="en-US" b="0" i="0" u="none" strike="noStrike" dirty="0">
                <a:solidFill>
                  <a:srgbClr val="000000"/>
                </a:solidFill>
                <a:effectLst/>
                <a:latin typeface="arial" panose="020B0604020202020204" pitchFamily="34" charset="0"/>
              </a:rPr>
              <a:t>Dear </a:t>
            </a:r>
            <a:r>
              <a:rPr lang="en-US" b="0" i="0" u="none" strike="noStrike" dirty="0" err="1">
                <a:solidFill>
                  <a:srgbClr val="000000"/>
                </a:solidFill>
                <a:effectLst/>
                <a:latin typeface="arial" panose="020B0604020202020204" pitchFamily="34" charset="0"/>
              </a:rPr>
              <a:t>Mr.Ramesh</a:t>
            </a:r>
            <a:r>
              <a:rPr lang="en-US" b="0" i="0" u="none" strike="noStrike" dirty="0">
                <a:solidFill>
                  <a:srgbClr val="000000"/>
                </a:solidFill>
                <a:effectLst/>
                <a:latin typeface="arial" panose="020B0604020202020204" pitchFamily="34" charset="0"/>
              </a:rPr>
              <a:t>,</a:t>
            </a:r>
          </a:p>
          <a:p>
            <a:endParaRPr lang="en-US" dirty="0">
              <a:solidFill>
                <a:srgbClr val="000000"/>
              </a:solidFill>
              <a:latin typeface="arial" panose="020B0604020202020204" pitchFamily="34" charset="0"/>
            </a:endParaRPr>
          </a:p>
          <a:p>
            <a:r>
              <a:rPr lang="en-US" b="0" i="0" u="none" strike="noStrike" dirty="0">
                <a:solidFill>
                  <a:srgbClr val="000000"/>
                </a:solidFill>
                <a:effectLst/>
                <a:latin typeface="arial" panose="020B0604020202020204" pitchFamily="34" charset="0"/>
              </a:rPr>
              <a:t>Greetings of the day!</a:t>
            </a:r>
          </a:p>
          <a:p>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I thank you for giving me this chance to work on this challenging project. I am writing this mail regarding the progress that I am making and some difficulties that which I am facing due to the tight schedule. so please can you change the scheduled time and make it a bit comfortable to work.</a:t>
            </a:r>
          </a:p>
          <a:p>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Based on my team leader support I was able to work till I faced difficulties, I was sending report and analytics on daily basis to my team leader. I need your guidance that to design and to access the requirements and to complete the project as it is required to be without doubt.</a:t>
            </a: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Thanks,</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Ben </a:t>
            </a:r>
            <a:endParaRPr lang="en-IN" dirty="0"/>
          </a:p>
        </p:txBody>
      </p:sp>
    </p:spTree>
    <p:extLst>
      <p:ext uri="{BB962C8B-B14F-4D97-AF65-F5344CB8AC3E}">
        <p14:creationId xmlns:p14="http://schemas.microsoft.com/office/powerpoint/2010/main" val="384544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42CC-0974-4A8A-B9E7-8652C64694A3}"/>
              </a:ext>
            </a:extLst>
          </p:cNvPr>
          <p:cNvSpPr>
            <a:spLocks noGrp="1"/>
          </p:cNvSpPr>
          <p:nvPr>
            <p:ph type="title"/>
          </p:nvPr>
        </p:nvSpPr>
        <p:spPr/>
        <p:txBody>
          <a:bodyPr/>
          <a:lstStyle/>
          <a:p>
            <a:r>
              <a:rPr lang="en-IN" dirty="0"/>
              <a:t>SAMPLE</a:t>
            </a:r>
          </a:p>
        </p:txBody>
      </p:sp>
      <p:sp>
        <p:nvSpPr>
          <p:cNvPr id="3" name="Rectangle 2">
            <a:extLst>
              <a:ext uri="{FF2B5EF4-FFF2-40B4-BE49-F238E27FC236}">
                <a16:creationId xmlns:a16="http://schemas.microsoft.com/office/drawing/2014/main" id="{0ADBFD97-BAD2-4809-902B-5BF4C0C16C40}"/>
              </a:ext>
            </a:extLst>
          </p:cNvPr>
          <p:cNvSpPr/>
          <p:nvPr/>
        </p:nvSpPr>
        <p:spPr>
          <a:xfrm>
            <a:off x="923827" y="2158738"/>
            <a:ext cx="10821971" cy="2862322"/>
          </a:xfrm>
          <a:prstGeom prst="rect">
            <a:avLst/>
          </a:prstGeom>
        </p:spPr>
        <p:txBody>
          <a:bodyPr wrap="square">
            <a:spAutoFit/>
          </a:bodyPr>
          <a:lstStyle/>
          <a:p>
            <a:r>
              <a:rPr lang="en-US" b="0" i="0" u="none" strike="noStrike" dirty="0">
                <a:solidFill>
                  <a:srgbClr val="000000"/>
                </a:solidFill>
                <a:effectLst/>
                <a:latin typeface="arial" panose="020B0604020202020204" pitchFamily="34" charset="0"/>
              </a:rPr>
              <a:t>You are Ron, working in an organization as project head. There is a meeting scheduled for August 03 with the client leader. Suddenly you realize that your team is totally packed on 3rd Aug and none of your team members would be able to attend the meeting that day. You need to reschedule the meeting. Being little busy, write an email to the client explaining the situation and apologizing for the late update.</a:t>
            </a:r>
          </a:p>
          <a:p>
            <a:br>
              <a:rPr lang="en-US" dirty="0"/>
            </a:br>
            <a:r>
              <a:rPr lang="en-US" b="1" i="0" u="none" strike="noStrike" dirty="0">
                <a:solidFill>
                  <a:srgbClr val="606060"/>
                </a:solidFill>
                <a:effectLst/>
                <a:latin typeface="arial" panose="020B0604020202020204" pitchFamily="34" charset="0"/>
              </a:rPr>
              <a:t>Outline:</a:t>
            </a:r>
            <a:r>
              <a:rPr lang="en-US" b="0" i="0" u="none" strike="noStrike" dirty="0">
                <a:solidFill>
                  <a:srgbClr val="000000"/>
                </a:solidFill>
                <a:effectLst/>
                <a:latin typeface="arial" panose="020B0604020202020204" pitchFamily="34" charset="0"/>
              </a:rPr>
              <a:t> </a:t>
            </a:r>
            <a:br>
              <a:rPr lang="en-US" dirty="0"/>
            </a:br>
            <a:r>
              <a:rPr lang="en-US" b="0" i="1" u="none" strike="noStrike" dirty="0">
                <a:solidFill>
                  <a:srgbClr val="0F88BD"/>
                </a:solidFill>
                <a:effectLst/>
                <a:latin typeface="arial" panose="020B0604020202020204" pitchFamily="34" charset="0"/>
              </a:rPr>
              <a:t>Cancel - meeting - August 03 - busy day - scheduled - reschedule - response - email - apologize - inconvenience - date</a:t>
            </a:r>
            <a:endParaRPr lang="en-US" b="0" i="0" u="none" strike="noStrike" dirty="0">
              <a:solidFill>
                <a:srgbClr val="0F88BD"/>
              </a:solidFill>
              <a:effectLst/>
              <a:latin typeface="arial" panose="020B0604020202020204" pitchFamily="34" charset="0"/>
            </a:endParaRPr>
          </a:p>
          <a:p>
            <a:br>
              <a:rPr lang="en-US" dirty="0"/>
            </a:br>
            <a:endParaRPr lang="en-IN" dirty="0"/>
          </a:p>
        </p:txBody>
      </p:sp>
    </p:spTree>
    <p:extLst>
      <p:ext uri="{BB962C8B-B14F-4D97-AF65-F5344CB8AC3E}">
        <p14:creationId xmlns:p14="http://schemas.microsoft.com/office/powerpoint/2010/main" val="15603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06BA-737D-4D2E-A2C0-6174FAFE2AAE}"/>
              </a:ext>
            </a:extLst>
          </p:cNvPr>
          <p:cNvSpPr>
            <a:spLocks noGrp="1"/>
          </p:cNvSpPr>
          <p:nvPr>
            <p:ph type="title"/>
          </p:nvPr>
        </p:nvSpPr>
        <p:spPr/>
        <p:txBody>
          <a:bodyPr/>
          <a:lstStyle/>
          <a:p>
            <a:r>
              <a:rPr lang="en-US" b="1" dirty="0">
                <a:solidFill>
                  <a:srgbClr val="365899"/>
                </a:solidFill>
                <a:latin typeface="arial" panose="020B0604020202020204" pitchFamily="34" charset="0"/>
              </a:rPr>
              <a:t>Answer:</a:t>
            </a:r>
            <a:endParaRPr lang="en-IN" dirty="0"/>
          </a:p>
        </p:txBody>
      </p:sp>
      <p:sp>
        <p:nvSpPr>
          <p:cNvPr id="3" name="Rectangle 2">
            <a:extLst>
              <a:ext uri="{FF2B5EF4-FFF2-40B4-BE49-F238E27FC236}">
                <a16:creationId xmlns:a16="http://schemas.microsoft.com/office/drawing/2014/main" id="{48210E32-A788-4E86-AE29-0DE25843BEF6}"/>
              </a:ext>
            </a:extLst>
          </p:cNvPr>
          <p:cNvSpPr/>
          <p:nvPr/>
        </p:nvSpPr>
        <p:spPr>
          <a:xfrm>
            <a:off x="838200" y="1809946"/>
            <a:ext cx="10276002" cy="5257423"/>
          </a:xfrm>
          <a:prstGeom prst="rect">
            <a:avLst/>
          </a:prstGeom>
        </p:spPr>
        <p:txBody>
          <a:bodyPr wrap="square">
            <a:spAutoFit/>
          </a:bodyPr>
          <a:lstStyle/>
          <a:p>
            <a:br>
              <a:rPr lang="en-US" dirty="0"/>
            </a:br>
            <a:r>
              <a:rPr lang="en-US" b="0" i="0" u="none" strike="noStrike" dirty="0">
                <a:solidFill>
                  <a:srgbClr val="000000"/>
                </a:solidFill>
                <a:effectLst/>
                <a:latin typeface="arial" panose="020B0604020202020204" pitchFamily="34" charset="0"/>
              </a:rPr>
              <a:t>Dear Sir,</a:t>
            </a:r>
          </a:p>
          <a:p>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I am writing this email in regards to cancel the meeting that was scheduled on 3rd August. Our team members are totally busy on that day because of an event. We have been planning an event with the NGO for raising funds for education of poor children , we are going to participate in a 10K run and the going to visit the orphanage, this will be a busy day for our team.</a:t>
            </a:r>
          </a:p>
          <a:p>
            <a:endParaRPr lang="en-US" b="0" i="0" u="none" strike="noStrike" dirty="0">
              <a:solidFill>
                <a:srgbClr val="000000"/>
              </a:solidFill>
              <a:effectLst/>
              <a:latin typeface="arial" panose="020B0604020202020204" pitchFamily="34" charset="0"/>
            </a:endParaRPr>
          </a:p>
          <a:p>
            <a:r>
              <a:rPr lang="en-US" b="0" i="0" u="none" strike="noStrike" dirty="0">
                <a:solidFill>
                  <a:srgbClr val="000000"/>
                </a:solidFill>
                <a:effectLst/>
                <a:latin typeface="arial" panose="020B0604020202020204" pitchFamily="34" charset="0"/>
              </a:rPr>
              <a:t>I request you to reschedule the meeting on an other day, I will be waiting for your response to this email. </a:t>
            </a:r>
          </a:p>
          <a:p>
            <a:endParaRPr lang="en-US" dirty="0">
              <a:solidFill>
                <a:srgbClr val="000000"/>
              </a:solidFill>
              <a:latin typeface="arial" panose="020B0604020202020204" pitchFamily="34" charset="0"/>
            </a:endParaRPr>
          </a:p>
          <a:p>
            <a:r>
              <a:rPr lang="en-US" b="0" i="0" u="none" strike="noStrike" dirty="0">
                <a:solidFill>
                  <a:srgbClr val="000000"/>
                </a:solidFill>
                <a:effectLst/>
                <a:latin typeface="arial" panose="020B0604020202020204" pitchFamily="34" charset="0"/>
              </a:rPr>
              <a:t>I apologize for the inconvenience please accept our reason, we will make sure that we will be available on rescheduled date.</a:t>
            </a: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Thanks and regards,</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Ron. </a:t>
            </a:r>
            <a:endParaRPr lang="en-IN" dirty="0"/>
          </a:p>
        </p:txBody>
      </p:sp>
    </p:spTree>
    <p:extLst>
      <p:ext uri="{BB962C8B-B14F-4D97-AF65-F5344CB8AC3E}">
        <p14:creationId xmlns:p14="http://schemas.microsoft.com/office/powerpoint/2010/main" val="289883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9C77-C02D-4131-A077-2C40420F29FC}"/>
              </a:ext>
            </a:extLst>
          </p:cNvPr>
          <p:cNvSpPr>
            <a:spLocks noGrp="1"/>
          </p:cNvSpPr>
          <p:nvPr>
            <p:ph type="title"/>
          </p:nvPr>
        </p:nvSpPr>
        <p:spPr/>
        <p:txBody>
          <a:bodyPr/>
          <a:lstStyle/>
          <a:p>
            <a:r>
              <a:rPr lang="en-IN" dirty="0"/>
              <a:t>SAMPLE</a:t>
            </a:r>
          </a:p>
        </p:txBody>
      </p:sp>
      <p:sp>
        <p:nvSpPr>
          <p:cNvPr id="3" name="Rectangle 2">
            <a:extLst>
              <a:ext uri="{FF2B5EF4-FFF2-40B4-BE49-F238E27FC236}">
                <a16:creationId xmlns:a16="http://schemas.microsoft.com/office/drawing/2014/main" id="{08EEB868-C6C3-4778-B262-16EE26BB626F}"/>
              </a:ext>
            </a:extLst>
          </p:cNvPr>
          <p:cNvSpPr/>
          <p:nvPr/>
        </p:nvSpPr>
        <p:spPr>
          <a:xfrm>
            <a:off x="838199" y="1998482"/>
            <a:ext cx="10869891" cy="2862322"/>
          </a:xfrm>
          <a:prstGeom prst="rect">
            <a:avLst/>
          </a:prstGeom>
        </p:spPr>
        <p:txBody>
          <a:bodyPr wrap="square">
            <a:spAutoFit/>
          </a:bodyPr>
          <a:lstStyle/>
          <a:p>
            <a:r>
              <a:rPr lang="en-US" b="0" i="0" u="none" strike="noStrike" dirty="0">
                <a:solidFill>
                  <a:srgbClr val="000000"/>
                </a:solidFill>
                <a:effectLst/>
                <a:latin typeface="arial" panose="020B0604020202020204" pitchFamily="34" charset="0"/>
              </a:rPr>
              <a:t>You are working in ABC software company. There is a job opening in your organization and you feel that one of your friends is perfect for that position. Write an email to your Head HR referring your friend for the vacant position and giving few details about his experience. Please use the below phrases to frame the content.</a:t>
            </a:r>
          </a:p>
          <a:p>
            <a:br>
              <a:rPr lang="en-US" dirty="0"/>
            </a:br>
            <a:r>
              <a:rPr lang="en-US" b="1" i="0" u="none" strike="noStrike" dirty="0">
                <a:solidFill>
                  <a:srgbClr val="606060"/>
                </a:solidFill>
                <a:effectLst/>
                <a:latin typeface="arial" panose="020B0604020202020204" pitchFamily="34" charset="0"/>
              </a:rPr>
              <a:t>Outline:</a:t>
            </a:r>
            <a:r>
              <a:rPr lang="en-US" b="0" i="0" u="none" strike="noStrike" dirty="0">
                <a:solidFill>
                  <a:srgbClr val="000000"/>
                </a:solidFill>
                <a:effectLst/>
                <a:latin typeface="arial" panose="020B0604020202020204" pitchFamily="34" charset="0"/>
              </a:rPr>
              <a:t> </a:t>
            </a:r>
            <a:br>
              <a:rPr lang="en-US" dirty="0"/>
            </a:br>
            <a:r>
              <a:rPr lang="en-US" b="0" i="1" u="none" strike="noStrike" dirty="0">
                <a:solidFill>
                  <a:srgbClr val="0F88BD"/>
                </a:solidFill>
                <a:effectLst/>
                <a:latin typeface="arial" panose="020B0604020202020204" pitchFamily="34" charset="0"/>
              </a:rPr>
              <a:t>Recommending - my friend Martin - vacant post - Programmer Analyst - degree - work experience - pleasant person - good addition - team - resume</a:t>
            </a:r>
            <a:endParaRPr lang="en-US" b="0" i="0" u="none" strike="noStrike" dirty="0">
              <a:solidFill>
                <a:srgbClr val="0F88BD"/>
              </a:solidFill>
              <a:effectLst/>
              <a:latin typeface="arial" panose="020B0604020202020204" pitchFamily="34" charset="0"/>
            </a:endParaRPr>
          </a:p>
          <a:p>
            <a:br>
              <a:rPr lang="en-US" dirty="0"/>
            </a:br>
            <a:endParaRPr lang="en-IN" dirty="0"/>
          </a:p>
        </p:txBody>
      </p:sp>
    </p:spTree>
    <p:extLst>
      <p:ext uri="{BB962C8B-B14F-4D97-AF65-F5344CB8AC3E}">
        <p14:creationId xmlns:p14="http://schemas.microsoft.com/office/powerpoint/2010/main" val="249917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E00-4985-468C-BBFA-A018E164BEEC}"/>
              </a:ext>
            </a:extLst>
          </p:cNvPr>
          <p:cNvSpPr>
            <a:spLocks noGrp="1"/>
          </p:cNvSpPr>
          <p:nvPr>
            <p:ph type="title"/>
          </p:nvPr>
        </p:nvSpPr>
        <p:spPr/>
        <p:txBody>
          <a:bodyPr/>
          <a:lstStyle/>
          <a:p>
            <a:r>
              <a:rPr lang="en-IN" dirty="0"/>
              <a:t>ANSWER</a:t>
            </a:r>
          </a:p>
        </p:txBody>
      </p:sp>
      <p:sp>
        <p:nvSpPr>
          <p:cNvPr id="3" name="Rectangle 2">
            <a:extLst>
              <a:ext uri="{FF2B5EF4-FFF2-40B4-BE49-F238E27FC236}">
                <a16:creationId xmlns:a16="http://schemas.microsoft.com/office/drawing/2014/main" id="{E4372E66-292A-431A-880A-24C21CFA84E2}"/>
              </a:ext>
            </a:extLst>
          </p:cNvPr>
          <p:cNvSpPr/>
          <p:nvPr/>
        </p:nvSpPr>
        <p:spPr>
          <a:xfrm>
            <a:off x="461913" y="1781666"/>
            <a:ext cx="10435473" cy="2862322"/>
          </a:xfrm>
          <a:prstGeom prst="rect">
            <a:avLst/>
          </a:prstGeom>
        </p:spPr>
        <p:txBody>
          <a:bodyPr wrap="square">
            <a:spAutoFit/>
          </a:bodyPr>
          <a:lstStyle/>
          <a:p>
            <a:r>
              <a:rPr lang="en-US" b="1" i="0" u="none" strike="noStrike" dirty="0">
                <a:solidFill>
                  <a:srgbClr val="365899"/>
                </a:solidFill>
                <a:effectLst/>
                <a:latin typeface="arial" panose="020B0604020202020204" pitchFamily="34" charset="0"/>
              </a:rPr>
              <a:t>Answer:</a:t>
            </a:r>
            <a:br>
              <a:rPr lang="en-US" dirty="0"/>
            </a:br>
            <a:r>
              <a:rPr lang="en-US" b="0" i="0" u="none" strike="noStrike" dirty="0">
                <a:solidFill>
                  <a:srgbClr val="000000"/>
                </a:solidFill>
                <a:effectLst/>
                <a:latin typeface="arial" panose="020B0604020202020204" pitchFamily="34" charset="0"/>
              </a:rPr>
              <a:t>Dear sir,</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As I got the information about the job opening in our organization, I am recommending my friend Martin for the vacant post. He completed his degree with first class marks and he is a pleasant person. He has 5 years of work experience as a Programmer Analyst. He is a good addition to our team. So, I like to recommend him for this job. A resume is attached below for his more details.</a:t>
            </a: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Thank you</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Regards,</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Vasudha</a:t>
            </a:r>
            <a:endParaRPr lang="en-IN" dirty="0"/>
          </a:p>
        </p:txBody>
      </p:sp>
    </p:spTree>
    <p:extLst>
      <p:ext uri="{BB962C8B-B14F-4D97-AF65-F5344CB8AC3E}">
        <p14:creationId xmlns:p14="http://schemas.microsoft.com/office/powerpoint/2010/main" val="218141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9AF0-0B7C-4117-A81B-A297F5C18E9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2E99B6F-246E-4F07-BBC1-7A402600A5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0030" y="1825625"/>
            <a:ext cx="4737940" cy="4351338"/>
          </a:xfrm>
        </p:spPr>
      </p:pic>
      <p:sp>
        <p:nvSpPr>
          <p:cNvPr id="4" name="Content Placeholder 3">
            <a:extLst>
              <a:ext uri="{FF2B5EF4-FFF2-40B4-BE49-F238E27FC236}">
                <a16:creationId xmlns:a16="http://schemas.microsoft.com/office/drawing/2014/main" id="{4952C40E-7251-47BC-A442-22D24CF51FFD}"/>
              </a:ext>
            </a:extLst>
          </p:cNvPr>
          <p:cNvSpPr>
            <a:spLocks noGrp="1"/>
          </p:cNvSpPr>
          <p:nvPr>
            <p:ph sz="half" idx="2"/>
          </p:nvPr>
        </p:nvSpPr>
        <p:spPr/>
        <p:txBody>
          <a:bodyPr>
            <a:normAutofit fontScale="55000" lnSpcReduction="20000"/>
          </a:bodyPr>
          <a:lstStyle/>
          <a:p>
            <a:r>
              <a:rPr lang="en-US" dirty="0"/>
              <a:t>Subject: </a:t>
            </a:r>
            <a:r>
              <a:rPr lang="en-US" dirty="0" err="1"/>
              <a:t>iTutor</a:t>
            </a:r>
            <a:r>
              <a:rPr lang="en-US" dirty="0"/>
              <a:t> E-Learning Software  </a:t>
            </a:r>
          </a:p>
          <a:p>
            <a:r>
              <a:rPr lang="en-US" dirty="0"/>
              <a:t> </a:t>
            </a:r>
          </a:p>
          <a:p>
            <a:r>
              <a:rPr lang="en-US" dirty="0"/>
              <a:t>Dear Kevin  </a:t>
            </a:r>
          </a:p>
          <a:p>
            <a:r>
              <a:rPr lang="en-US" dirty="0"/>
              <a:t> </a:t>
            </a:r>
          </a:p>
          <a:p>
            <a:r>
              <a:rPr lang="en-US" dirty="0"/>
              <a:t>Thank you for following up on our request for more information on the </a:t>
            </a:r>
            <a:r>
              <a:rPr lang="en-US" dirty="0" err="1"/>
              <a:t>iTutor</a:t>
            </a:r>
            <a:r>
              <a:rPr lang="en-US" dirty="0"/>
              <a:t> authoring software.  </a:t>
            </a:r>
          </a:p>
          <a:p>
            <a:r>
              <a:rPr lang="en-US" dirty="0"/>
              <a:t> </a:t>
            </a:r>
          </a:p>
          <a:p>
            <a:r>
              <a:rPr lang="en-US" dirty="0"/>
              <a:t>Our IT team is currently evaluating the software through the free trial version you have provided us with. I don't think we require a demonstration of the software at this stage. </a:t>
            </a:r>
          </a:p>
          <a:p>
            <a:r>
              <a:rPr lang="en-US" dirty="0"/>
              <a:t> </a:t>
            </a:r>
          </a:p>
          <a:p>
            <a:r>
              <a:rPr lang="en-US" dirty="0"/>
              <a:t>If the software meets our requirements, we will place an order.  </a:t>
            </a:r>
          </a:p>
          <a:p>
            <a:r>
              <a:rPr lang="en-US" dirty="0"/>
              <a:t> </a:t>
            </a:r>
          </a:p>
          <a:p>
            <a:r>
              <a:rPr lang="en-US" dirty="0"/>
              <a:t>Regards </a:t>
            </a:r>
          </a:p>
          <a:p>
            <a:r>
              <a:rPr lang="en-US" dirty="0"/>
              <a:t> </a:t>
            </a:r>
          </a:p>
          <a:p>
            <a:r>
              <a:rPr lang="en-US" dirty="0"/>
              <a:t>Angela </a:t>
            </a:r>
            <a:endParaRPr lang="en-IN" dirty="0"/>
          </a:p>
        </p:txBody>
      </p:sp>
    </p:spTree>
    <p:extLst>
      <p:ext uri="{BB962C8B-B14F-4D97-AF65-F5344CB8AC3E}">
        <p14:creationId xmlns:p14="http://schemas.microsoft.com/office/powerpoint/2010/main" val="381956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A997-3D87-4664-B244-7DB086D1941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D4DA9E5-84A1-40A6-AE20-8A6AC4F4CF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575" y="2347274"/>
            <a:ext cx="5474775" cy="2963707"/>
          </a:xfrm>
        </p:spPr>
      </p:pic>
      <p:sp>
        <p:nvSpPr>
          <p:cNvPr id="4" name="Content Placeholder 3">
            <a:extLst>
              <a:ext uri="{FF2B5EF4-FFF2-40B4-BE49-F238E27FC236}">
                <a16:creationId xmlns:a16="http://schemas.microsoft.com/office/drawing/2014/main" id="{BDFB35EA-192D-4A6C-B366-FB24EDD224E1}"/>
              </a:ext>
            </a:extLst>
          </p:cNvPr>
          <p:cNvSpPr>
            <a:spLocks noGrp="1"/>
          </p:cNvSpPr>
          <p:nvPr>
            <p:ph sz="half" idx="2"/>
          </p:nvPr>
        </p:nvSpPr>
        <p:spPr>
          <a:xfrm>
            <a:off x="6343652" y="1825625"/>
            <a:ext cx="5166476" cy="4066128"/>
          </a:xfrm>
        </p:spPr>
        <p:txBody>
          <a:bodyPr>
            <a:normAutofit fontScale="55000" lnSpcReduction="20000"/>
          </a:bodyPr>
          <a:lstStyle/>
          <a:p>
            <a:pPr marL="0" indent="0">
              <a:buNone/>
            </a:pPr>
            <a:r>
              <a:rPr lang="en-US" dirty="0"/>
              <a:t>Dear Ms. Metcalfe  </a:t>
            </a:r>
          </a:p>
          <a:p>
            <a:pPr marL="0" indent="0">
              <a:buNone/>
            </a:pPr>
            <a:r>
              <a:rPr lang="en-US" dirty="0"/>
              <a:t> </a:t>
            </a:r>
          </a:p>
          <a:p>
            <a:pPr marL="0" indent="0">
              <a:buNone/>
            </a:pPr>
            <a:r>
              <a:rPr lang="en-US" dirty="0"/>
              <a:t>Further to your advertisement for the position of Administrative Assistant advertised in The South China Morning Herald on 14 December, I am interested in applying for this position.  </a:t>
            </a:r>
          </a:p>
          <a:p>
            <a:pPr marL="0" indent="0">
              <a:buNone/>
            </a:pPr>
            <a:r>
              <a:rPr lang="en-US" dirty="0"/>
              <a:t> </a:t>
            </a:r>
          </a:p>
          <a:p>
            <a:pPr marL="0" indent="0">
              <a:buNone/>
            </a:pPr>
            <a:r>
              <a:rPr lang="en-US" dirty="0"/>
              <a:t>I have attached my job application covering letter and resume. </a:t>
            </a:r>
          </a:p>
          <a:p>
            <a:pPr marL="0" indent="0">
              <a:buNone/>
            </a:pPr>
            <a:r>
              <a:rPr lang="en-US" dirty="0"/>
              <a:t> </a:t>
            </a:r>
          </a:p>
          <a:p>
            <a:pPr marL="0" indent="0">
              <a:buNone/>
            </a:pPr>
            <a:r>
              <a:rPr lang="en-US" dirty="0"/>
              <a:t>I look forward to hearing from you.  </a:t>
            </a:r>
          </a:p>
          <a:p>
            <a:pPr marL="0" indent="0">
              <a:buNone/>
            </a:pPr>
            <a:r>
              <a:rPr lang="en-US" dirty="0"/>
              <a:t> </a:t>
            </a:r>
          </a:p>
          <a:p>
            <a:pPr marL="0" indent="0">
              <a:buNone/>
            </a:pPr>
            <a:r>
              <a:rPr lang="en-US" dirty="0"/>
              <a:t>Best regards </a:t>
            </a:r>
          </a:p>
          <a:p>
            <a:pPr marL="0" indent="0">
              <a:buNone/>
            </a:pPr>
            <a:r>
              <a:rPr lang="en-US" dirty="0"/>
              <a:t> </a:t>
            </a:r>
          </a:p>
          <a:p>
            <a:pPr marL="0" indent="0">
              <a:buNone/>
            </a:pPr>
            <a:r>
              <a:rPr lang="en-US" dirty="0"/>
              <a:t>Suzanne Wiener </a:t>
            </a:r>
            <a:endParaRPr lang="en-IN" dirty="0"/>
          </a:p>
        </p:txBody>
      </p:sp>
    </p:spTree>
    <p:extLst>
      <p:ext uri="{BB962C8B-B14F-4D97-AF65-F5344CB8AC3E}">
        <p14:creationId xmlns:p14="http://schemas.microsoft.com/office/powerpoint/2010/main" val="153577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6D24-7CF2-4340-BABC-568ED2B6C8D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3B3586E-DB7D-48EF-839C-4F613189C9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129" y="1998481"/>
            <a:ext cx="5898671" cy="4178481"/>
          </a:xfrm>
        </p:spPr>
      </p:pic>
      <p:sp>
        <p:nvSpPr>
          <p:cNvPr id="4" name="Content Placeholder 3">
            <a:extLst>
              <a:ext uri="{FF2B5EF4-FFF2-40B4-BE49-F238E27FC236}">
                <a16:creationId xmlns:a16="http://schemas.microsoft.com/office/drawing/2014/main" id="{34E74842-C309-46FB-86F5-171A696A90DF}"/>
              </a:ext>
            </a:extLst>
          </p:cNvPr>
          <p:cNvSpPr>
            <a:spLocks noGrp="1"/>
          </p:cNvSpPr>
          <p:nvPr>
            <p:ph sz="half" idx="2"/>
          </p:nvPr>
        </p:nvSpPr>
        <p:spPr/>
        <p:txBody>
          <a:bodyPr>
            <a:normAutofit fontScale="55000" lnSpcReduction="20000"/>
          </a:bodyPr>
          <a:lstStyle/>
          <a:p>
            <a:pPr marL="0" indent="0">
              <a:buNone/>
            </a:pPr>
            <a:r>
              <a:rPr lang="en-US" dirty="0"/>
              <a:t>Dear </a:t>
            </a:r>
            <a:r>
              <a:rPr lang="en-US" dirty="0" err="1"/>
              <a:t>Mr</a:t>
            </a:r>
            <a:r>
              <a:rPr lang="en-US" dirty="0"/>
              <a:t> Chan </a:t>
            </a:r>
          </a:p>
          <a:p>
            <a:pPr marL="0" indent="0">
              <a:buNone/>
            </a:pPr>
            <a:r>
              <a:rPr lang="en-US" dirty="0"/>
              <a:t> </a:t>
            </a:r>
          </a:p>
          <a:p>
            <a:pPr marL="0" indent="0">
              <a:buNone/>
            </a:pPr>
            <a:r>
              <a:rPr lang="en-US" dirty="0"/>
              <a:t>Thank you for your email of 12 September requesting the latest edition of our catalogue. We are pleased to inform you that we have mailed our brochure to the address you provided us with.  </a:t>
            </a:r>
          </a:p>
          <a:p>
            <a:pPr marL="0" indent="0">
              <a:buNone/>
            </a:pPr>
            <a:r>
              <a:rPr lang="en-US" dirty="0"/>
              <a:t> </a:t>
            </a:r>
          </a:p>
          <a:p>
            <a:pPr marL="0" indent="0">
              <a:buNone/>
            </a:pPr>
            <a:r>
              <a:rPr lang="en-US" dirty="0"/>
              <a:t>We would also like to inform you that it is possible to make purchases online at www.jacksonbros.com. Furthermore, you will receive a discount of 10% for any purchases made online. </a:t>
            </a:r>
          </a:p>
          <a:p>
            <a:pPr marL="0" indent="0">
              <a:buNone/>
            </a:pPr>
            <a:r>
              <a:rPr lang="en-US" dirty="0"/>
              <a:t> </a:t>
            </a:r>
          </a:p>
          <a:p>
            <a:pPr marL="0" indent="0">
              <a:buNone/>
            </a:pPr>
            <a:r>
              <a:rPr lang="en-US" dirty="0"/>
              <a:t>We look forward to welcoming you as our customer. </a:t>
            </a:r>
          </a:p>
          <a:p>
            <a:pPr marL="0" indent="0">
              <a:buNone/>
            </a:pPr>
            <a:r>
              <a:rPr lang="en-US" dirty="0"/>
              <a:t> </a:t>
            </a:r>
          </a:p>
          <a:p>
            <a:pPr marL="0" indent="0">
              <a:buNone/>
            </a:pPr>
            <a:r>
              <a:rPr lang="en-US" dirty="0"/>
              <a:t>Best regards </a:t>
            </a:r>
          </a:p>
          <a:p>
            <a:pPr marL="0" indent="0">
              <a:buNone/>
            </a:pPr>
            <a:r>
              <a:rPr lang="en-US" dirty="0"/>
              <a:t> </a:t>
            </a:r>
          </a:p>
          <a:p>
            <a:pPr marL="0" indent="0">
              <a:buNone/>
            </a:pPr>
            <a:r>
              <a:rPr lang="en-US" dirty="0"/>
              <a:t>Jillian Robinson  </a:t>
            </a:r>
          </a:p>
          <a:p>
            <a:pPr marL="0" indent="0">
              <a:buNone/>
            </a:pPr>
            <a:r>
              <a:rPr lang="en-US" dirty="0"/>
              <a:t> </a:t>
            </a:r>
            <a:endParaRPr lang="en-IN" dirty="0"/>
          </a:p>
        </p:txBody>
      </p:sp>
    </p:spTree>
    <p:extLst>
      <p:ext uri="{BB962C8B-B14F-4D97-AF65-F5344CB8AC3E}">
        <p14:creationId xmlns:p14="http://schemas.microsoft.com/office/powerpoint/2010/main" val="259566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9EC-8CC2-4A18-8C08-C8B51747D245}"/>
              </a:ext>
            </a:extLst>
          </p:cNvPr>
          <p:cNvSpPr>
            <a:spLocks noGrp="1"/>
          </p:cNvSpPr>
          <p:nvPr>
            <p:ph type="title"/>
          </p:nvPr>
        </p:nvSpPr>
        <p:spPr>
          <a:xfrm>
            <a:off x="782425" y="1"/>
            <a:ext cx="10571375" cy="1690688"/>
          </a:xfrm>
        </p:spPr>
        <p:txBody>
          <a:bodyPr>
            <a:normAutofit fontScale="90000"/>
          </a:bodyPr>
          <a:lstStyle/>
          <a:p>
            <a:br>
              <a:rPr lang="en-US" b="0" i="0" u="none" strike="noStrike" dirty="0">
                <a:solidFill>
                  <a:srgbClr val="212529"/>
                </a:solidFill>
                <a:effectLst/>
                <a:latin typeface="-apple-system"/>
              </a:rPr>
            </a:br>
            <a:r>
              <a:rPr lang="en-US" b="0" i="0" u="none" strike="noStrike" dirty="0">
                <a:solidFill>
                  <a:srgbClr val="212529"/>
                </a:solidFill>
                <a:effectLst/>
                <a:latin typeface="-apple-system"/>
              </a:rPr>
              <a:t>Useful email opening lines</a:t>
            </a:r>
            <a:br>
              <a:rPr lang="en-US" b="0" i="0" u="none" strike="noStrike" dirty="0">
                <a:solidFill>
                  <a:srgbClr val="212529"/>
                </a:solidFill>
                <a:effectLst/>
                <a:latin typeface="-apple-system"/>
              </a:rPr>
            </a:br>
            <a:r>
              <a:rPr lang="en-US" b="0" i="0" u="none" strike="noStrike" dirty="0">
                <a:solidFill>
                  <a:srgbClr val="212529"/>
                </a:solidFill>
                <a:effectLst/>
                <a:latin typeface="-apple-system"/>
              </a:rPr>
              <a:t>Opening line mentioning the last contact between you</a:t>
            </a:r>
            <a:br>
              <a:rPr lang="en-US" b="0" i="0" u="none" strike="noStrike" dirty="0">
                <a:solidFill>
                  <a:srgbClr val="212529"/>
                </a:solidFill>
                <a:effectLst/>
                <a:latin typeface="-apple-system"/>
              </a:rPr>
            </a:br>
            <a:endParaRPr lang="en-IN" dirty="0"/>
          </a:p>
        </p:txBody>
      </p:sp>
      <p:sp>
        <p:nvSpPr>
          <p:cNvPr id="3" name="Rectangle 2">
            <a:extLst>
              <a:ext uri="{FF2B5EF4-FFF2-40B4-BE49-F238E27FC236}">
                <a16:creationId xmlns:a16="http://schemas.microsoft.com/office/drawing/2014/main" id="{33271503-14AE-4D44-94F1-617665A8FC27}"/>
              </a:ext>
            </a:extLst>
          </p:cNvPr>
          <p:cNvSpPr/>
          <p:nvPr/>
        </p:nvSpPr>
        <p:spPr>
          <a:xfrm>
            <a:off x="782424" y="1828800"/>
            <a:ext cx="10755983" cy="3970318"/>
          </a:xfrm>
          <a:prstGeom prst="rect">
            <a:avLst/>
          </a:prstGeom>
        </p:spPr>
        <p:txBody>
          <a:bodyPr wrap="square">
            <a:spAutoFit/>
          </a:bodyPr>
          <a:lstStyle/>
          <a:p>
            <a:pPr>
              <a:buFont typeface="Arial" panose="020B0604020202020204" pitchFamily="34" charset="0"/>
              <a:buChar char="•"/>
            </a:pPr>
            <a:r>
              <a:rPr lang="en-US" b="0" i="0" u="none" strike="noStrike" dirty="0">
                <a:solidFill>
                  <a:srgbClr val="212529"/>
                </a:solidFill>
                <a:effectLst/>
                <a:latin typeface="-apple-system"/>
              </a:rPr>
              <a:t>Thank you for your email (yesterday/ of 12 May) about…</a:t>
            </a:r>
          </a:p>
          <a:p>
            <a:pPr>
              <a:buFont typeface="Arial" panose="020B0604020202020204" pitchFamily="34" charset="0"/>
              <a:buChar char="•"/>
            </a:pPr>
            <a:r>
              <a:rPr lang="en-US" b="0" i="0" u="none" strike="noStrike" dirty="0">
                <a:solidFill>
                  <a:srgbClr val="212529"/>
                </a:solidFill>
                <a:effectLst/>
                <a:latin typeface="-apple-system"/>
              </a:rPr>
              <a:t>Thanks for your email this morning/ earlier/ yesterday/ on Monday/ last week/…</a:t>
            </a:r>
          </a:p>
          <a:p>
            <a:pPr>
              <a:buFont typeface="Arial" panose="020B0604020202020204" pitchFamily="34" charset="0"/>
              <a:buChar char="•"/>
            </a:pPr>
            <a:r>
              <a:rPr lang="en-US" b="0" i="0" u="none" strike="noStrike" dirty="0">
                <a:solidFill>
                  <a:srgbClr val="212529"/>
                </a:solidFill>
                <a:effectLst/>
                <a:latin typeface="-apple-system"/>
              </a:rPr>
              <a:t>Thanks for your quick reply./ Thanks for getting back to me so quickly.</a:t>
            </a:r>
          </a:p>
          <a:p>
            <a:pPr>
              <a:buFont typeface="Arial" panose="020B0604020202020204" pitchFamily="34" charset="0"/>
              <a:buChar char="•"/>
            </a:pPr>
            <a:r>
              <a:rPr lang="en-US" b="0" i="0" u="none" strike="noStrike" dirty="0">
                <a:solidFill>
                  <a:srgbClr val="212529"/>
                </a:solidFill>
                <a:effectLst/>
                <a:latin typeface="-apple-system"/>
              </a:rPr>
              <a:t>Thanks for your phone call this morning/ the information about/ your interest in/ your help with/ your hospitality in…/…</a:t>
            </a:r>
          </a:p>
          <a:p>
            <a:pPr>
              <a:buFont typeface="Arial" panose="020B0604020202020204" pitchFamily="34" charset="0"/>
              <a:buChar char="•"/>
            </a:pPr>
            <a:r>
              <a:rPr lang="en-US" b="0" i="0" u="none" strike="noStrike" dirty="0">
                <a:solidFill>
                  <a:srgbClr val="212529"/>
                </a:solidFill>
                <a:effectLst/>
                <a:latin typeface="-apple-system"/>
              </a:rPr>
              <a:t>Thanks for sending me/ for contacting me about/ for attending/ asking us about/ informing us/ giving us feedback on/ inviting me to/ talking to me about…</a:t>
            </a:r>
          </a:p>
          <a:p>
            <a:pPr>
              <a:buFont typeface="Arial" panose="020B0604020202020204" pitchFamily="34" charset="0"/>
              <a:buChar char="•"/>
            </a:pPr>
            <a:r>
              <a:rPr lang="en-US" b="0" i="0" u="none" strike="noStrike" dirty="0">
                <a:solidFill>
                  <a:srgbClr val="212529"/>
                </a:solidFill>
                <a:effectLst/>
                <a:latin typeface="-apple-system"/>
              </a:rPr>
              <a:t>It was great/ so nice to see you again on Monday.</a:t>
            </a:r>
          </a:p>
          <a:p>
            <a:pPr>
              <a:buFont typeface="Arial" panose="020B0604020202020204" pitchFamily="34" charset="0"/>
              <a:buChar char="•"/>
            </a:pPr>
            <a:r>
              <a:rPr lang="en-US" b="0" i="0" u="none" strike="noStrike" dirty="0">
                <a:solidFill>
                  <a:srgbClr val="212529"/>
                </a:solidFill>
                <a:effectLst/>
                <a:latin typeface="-apple-system"/>
              </a:rPr>
              <a:t>(I) just read your email about/ (I) just got your message about/ (I) just got your request for…</a:t>
            </a:r>
          </a:p>
          <a:p>
            <a:pPr>
              <a:buFont typeface="Arial" panose="020B0604020202020204" pitchFamily="34" charset="0"/>
              <a:buChar char="•"/>
            </a:pPr>
            <a:r>
              <a:rPr lang="en-US" b="0" i="0" u="none" strike="noStrike" dirty="0">
                <a:solidFill>
                  <a:srgbClr val="212529"/>
                </a:solidFill>
                <a:effectLst/>
                <a:latin typeface="-apple-system"/>
              </a:rPr>
              <a:t>It was a pleasure/ my great pleasure to meet you last week.</a:t>
            </a:r>
          </a:p>
          <a:p>
            <a:pPr>
              <a:buFont typeface="Arial" panose="020B0604020202020204" pitchFamily="34" charset="0"/>
              <a:buChar char="•"/>
            </a:pPr>
            <a:r>
              <a:rPr lang="en-US" b="0" i="0" u="none" strike="noStrike" dirty="0">
                <a:solidFill>
                  <a:srgbClr val="212529"/>
                </a:solidFill>
                <a:effectLst/>
                <a:latin typeface="-apple-system"/>
              </a:rPr>
              <a:t>Sorry for my late reply/ Sorry it took me so long to get back to you/ Sorry not to reply sooner (but/ but I had to…).</a:t>
            </a:r>
          </a:p>
          <a:p>
            <a:pPr>
              <a:buFont typeface="Arial" panose="020B0604020202020204" pitchFamily="34" charset="0"/>
              <a:buChar char="•"/>
            </a:pPr>
            <a:r>
              <a:rPr lang="en-US" b="0" i="0" u="none" strike="noStrike" dirty="0">
                <a:solidFill>
                  <a:srgbClr val="212529"/>
                </a:solidFill>
                <a:effectLst/>
                <a:latin typeface="-apple-system"/>
              </a:rPr>
              <a:t>Thank you for finding the time to meet me/ talk to me/ attend…</a:t>
            </a:r>
          </a:p>
          <a:p>
            <a:pPr>
              <a:buFont typeface="Arial" panose="020B0604020202020204" pitchFamily="34" charset="0"/>
              <a:buChar char="•"/>
            </a:pPr>
            <a:r>
              <a:rPr lang="en-US" b="0" i="0" u="none" strike="noStrike" dirty="0">
                <a:solidFill>
                  <a:srgbClr val="212529"/>
                </a:solidFill>
                <a:effectLst/>
                <a:latin typeface="-apple-system"/>
              </a:rPr>
              <a:t>Sorry it’s been so long since I was last in touch/ since my last email.</a:t>
            </a:r>
          </a:p>
        </p:txBody>
      </p:sp>
    </p:spTree>
    <p:extLst>
      <p:ext uri="{BB962C8B-B14F-4D97-AF65-F5344CB8AC3E}">
        <p14:creationId xmlns:p14="http://schemas.microsoft.com/office/powerpoint/2010/main" val="358792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E8BE-03C2-4163-BC25-2E431E8FEC2B}"/>
              </a:ext>
            </a:extLst>
          </p:cNvPr>
          <p:cNvSpPr>
            <a:spLocks noGrp="1"/>
          </p:cNvSpPr>
          <p:nvPr>
            <p:ph type="title"/>
          </p:nvPr>
        </p:nvSpPr>
        <p:spPr/>
        <p:txBody>
          <a:bodyPr/>
          <a:lstStyle/>
          <a:p>
            <a:r>
              <a:rPr lang="en-US" dirty="0"/>
              <a:t>Reference emails</a:t>
            </a:r>
            <a:endParaRPr lang="en-IN" dirty="0"/>
          </a:p>
        </p:txBody>
      </p:sp>
      <p:sp>
        <p:nvSpPr>
          <p:cNvPr id="3" name="Content Placeholder 2">
            <a:extLst>
              <a:ext uri="{FF2B5EF4-FFF2-40B4-BE49-F238E27FC236}">
                <a16:creationId xmlns:a16="http://schemas.microsoft.com/office/drawing/2014/main" id="{014A4807-FA19-4A3B-8FEF-CF75C957D0C8}"/>
              </a:ext>
            </a:extLst>
          </p:cNvPr>
          <p:cNvSpPr>
            <a:spLocks noGrp="1"/>
          </p:cNvSpPr>
          <p:nvPr>
            <p:ph idx="1"/>
          </p:nvPr>
        </p:nvSpPr>
        <p:spPr/>
        <p:txBody>
          <a:bodyPr/>
          <a:lstStyle/>
          <a:p>
            <a:r>
              <a:rPr lang="en-US" dirty="0"/>
              <a:t>With reference to our telephone conversation today, I am writing to </a:t>
            </a:r>
          </a:p>
          <a:p>
            <a:r>
              <a:rPr lang="en-US" dirty="0"/>
              <a:t>I am writing in reference to your advertisement in yesterday's New York Times</a:t>
            </a:r>
          </a:p>
          <a:p>
            <a:r>
              <a:rPr lang="en-US" dirty="0"/>
              <a:t>Following our telephone conversation this morning, I would just like to ask</a:t>
            </a:r>
            <a:endParaRPr lang="en-IN" dirty="0"/>
          </a:p>
        </p:txBody>
      </p:sp>
    </p:spTree>
    <p:extLst>
      <p:ext uri="{BB962C8B-B14F-4D97-AF65-F5344CB8AC3E}">
        <p14:creationId xmlns:p14="http://schemas.microsoft.com/office/powerpoint/2010/main" val="199022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43D1-B872-4FA3-BD66-5FD137BC5923}"/>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endParaRPr lang="en-IN" dirty="0"/>
          </a:p>
        </p:txBody>
      </p:sp>
      <p:sp>
        <p:nvSpPr>
          <p:cNvPr id="3" name="Rectangle 2">
            <a:extLst>
              <a:ext uri="{FF2B5EF4-FFF2-40B4-BE49-F238E27FC236}">
                <a16:creationId xmlns:a16="http://schemas.microsoft.com/office/drawing/2014/main" id="{4BF3280A-0432-454C-8E14-3ADA7DDA8F10}"/>
              </a:ext>
            </a:extLst>
          </p:cNvPr>
          <p:cNvSpPr/>
          <p:nvPr/>
        </p:nvSpPr>
        <p:spPr>
          <a:xfrm>
            <a:off x="612742" y="889843"/>
            <a:ext cx="10812545" cy="4247317"/>
          </a:xfrm>
          <a:prstGeom prst="rect">
            <a:avLst/>
          </a:prstGeom>
        </p:spPr>
        <p:txBody>
          <a:bodyPr wrap="square">
            <a:spAutoFit/>
          </a:bodyPr>
          <a:lstStyle/>
          <a:p>
            <a:endParaRPr lang="en-US" b="0" i="0" u="none" strike="noStrike" dirty="0">
              <a:solidFill>
                <a:srgbClr val="212529"/>
              </a:solidFill>
              <a:effectLst/>
              <a:latin typeface="-apple-system"/>
            </a:endParaRPr>
          </a:p>
          <a:p>
            <a:endParaRPr lang="en-US" dirty="0">
              <a:solidFill>
                <a:srgbClr val="212529"/>
              </a:solidFill>
              <a:latin typeface="-apple-system"/>
            </a:endParaRPr>
          </a:p>
          <a:p>
            <a:r>
              <a:rPr lang="en-US" b="1" i="0" u="none" strike="noStrike" dirty="0">
                <a:solidFill>
                  <a:srgbClr val="212529"/>
                </a:solidFill>
                <a:effectLst/>
                <a:latin typeface="-apple-system"/>
              </a:rPr>
              <a:t>Opening line with the subject of the email</a:t>
            </a:r>
          </a:p>
          <a:p>
            <a:pPr>
              <a:buFont typeface="Arial" panose="020B0604020202020204" pitchFamily="34" charset="0"/>
              <a:buChar char="•"/>
            </a:pPr>
            <a:r>
              <a:rPr lang="en-US" b="0" i="0" u="none" strike="noStrike" dirty="0">
                <a:solidFill>
                  <a:srgbClr val="212529"/>
                </a:solidFill>
                <a:effectLst/>
                <a:latin typeface="-apple-system"/>
              </a:rPr>
              <a:t>I’m writing to you about your latest model/ about the meeting next week/ about your presentation yesterday/ about…</a:t>
            </a:r>
          </a:p>
          <a:p>
            <a:pPr>
              <a:buFont typeface="Arial" panose="020B0604020202020204" pitchFamily="34" charset="0"/>
              <a:buChar char="•"/>
            </a:pPr>
            <a:r>
              <a:rPr lang="en-US" b="0" i="0" u="none" strike="noStrike" dirty="0">
                <a:solidFill>
                  <a:srgbClr val="212529"/>
                </a:solidFill>
                <a:effectLst/>
                <a:latin typeface="-apple-system"/>
              </a:rPr>
              <a:t>I am writing to you in connection with/ with regards to/ regarding/ concerning…</a:t>
            </a:r>
          </a:p>
          <a:p>
            <a:pPr>
              <a:buFont typeface="Arial" panose="020B0604020202020204" pitchFamily="34" charset="0"/>
              <a:buChar char="•"/>
            </a:pPr>
            <a:r>
              <a:rPr lang="en-US" b="0" i="0" u="none" strike="noStrike" dirty="0">
                <a:solidFill>
                  <a:srgbClr val="212529"/>
                </a:solidFill>
                <a:effectLst/>
                <a:latin typeface="-apple-system"/>
              </a:rPr>
              <a:t>I’m writing (in order) to ask/ to enquire/ to confirm/ to check/ to inform you/ to follow up on/ to let you know/ to tell you/ to thank you/ to invite you to/ to update you on/ to announce that/ to ask for a </a:t>
            </a:r>
            <a:r>
              <a:rPr lang="en-US" b="0" i="0" u="none" strike="noStrike" dirty="0" err="1">
                <a:solidFill>
                  <a:srgbClr val="212529"/>
                </a:solidFill>
                <a:effectLst/>
                <a:latin typeface="-apple-system"/>
              </a:rPr>
              <a:t>favour</a:t>
            </a:r>
            <a:r>
              <a:rPr lang="en-US" b="0" i="0" u="none" strike="noStrike" dirty="0">
                <a:solidFill>
                  <a:srgbClr val="212529"/>
                </a:solidFill>
                <a:effectLst/>
                <a:latin typeface="-apple-system"/>
              </a:rPr>
              <a:t>/ to…</a:t>
            </a:r>
          </a:p>
          <a:p>
            <a:pPr>
              <a:buFont typeface="Arial" panose="020B0604020202020204" pitchFamily="34" charset="0"/>
              <a:buChar char="•"/>
            </a:pPr>
            <a:r>
              <a:rPr lang="en-US" b="0" i="0" u="none" strike="noStrike" dirty="0">
                <a:solidFill>
                  <a:srgbClr val="212529"/>
                </a:solidFill>
                <a:effectLst/>
                <a:latin typeface="-apple-system"/>
              </a:rPr>
              <a:t>(This is) just a quick note to say…</a:t>
            </a:r>
          </a:p>
          <a:p>
            <a:pPr>
              <a:buFont typeface="Arial" panose="020B0604020202020204" pitchFamily="34" charset="0"/>
              <a:buChar char="•"/>
            </a:pPr>
            <a:r>
              <a:rPr lang="en-US" b="0" i="0" u="none" strike="noStrike" dirty="0">
                <a:solidFill>
                  <a:srgbClr val="212529"/>
                </a:solidFill>
                <a:effectLst/>
                <a:latin typeface="-apple-system"/>
              </a:rPr>
              <a:t>As promised/ As we discussed, I’m writing to send you/ to…</a:t>
            </a:r>
          </a:p>
          <a:p>
            <a:pPr>
              <a:buFont typeface="Arial" panose="020B0604020202020204" pitchFamily="34" charset="0"/>
              <a:buChar char="•"/>
            </a:pPr>
            <a:r>
              <a:rPr lang="en-US" b="0" i="0" u="none" strike="noStrike" dirty="0">
                <a:solidFill>
                  <a:srgbClr val="212529"/>
                </a:solidFill>
                <a:effectLst/>
                <a:latin typeface="-apple-system"/>
              </a:rPr>
              <a:t>I’m writing (to you) because I have just found out that/ because I thought you’d like to know that/ because I need/ because…</a:t>
            </a:r>
          </a:p>
          <a:p>
            <a:pPr>
              <a:buFont typeface="Arial" panose="020B0604020202020204" pitchFamily="34" charset="0"/>
              <a:buChar char="•"/>
            </a:pPr>
            <a:r>
              <a:rPr lang="en-US" b="0" i="0" u="none" strike="noStrike" dirty="0">
                <a:solidFill>
                  <a:srgbClr val="212529"/>
                </a:solidFill>
                <a:effectLst/>
                <a:latin typeface="-apple-system"/>
              </a:rPr>
              <a:t>Sorry to write out of the blue, but…</a:t>
            </a:r>
          </a:p>
          <a:p>
            <a:pPr>
              <a:buFont typeface="Arial" panose="020B0604020202020204" pitchFamily="34" charset="0"/>
              <a:buChar char="•"/>
            </a:pPr>
            <a:r>
              <a:rPr lang="en-US" b="0" i="0" u="none" strike="noStrike" dirty="0">
                <a:solidFill>
                  <a:srgbClr val="212529"/>
                </a:solidFill>
                <a:effectLst/>
                <a:latin typeface="-apple-system"/>
              </a:rPr>
              <a:t>Sorry to write again so quickly, but/ Sorry to bother again so soon, but…</a:t>
            </a:r>
          </a:p>
          <a:p>
            <a:pPr>
              <a:buFont typeface="Arial" panose="020B0604020202020204" pitchFamily="34" charset="0"/>
              <a:buChar char="•"/>
            </a:pPr>
            <a:r>
              <a:rPr lang="en-US" b="0" i="0" u="none" strike="noStrike" dirty="0">
                <a:solidFill>
                  <a:srgbClr val="212529"/>
                </a:solidFill>
                <a:effectLst/>
                <a:latin typeface="-apple-system"/>
              </a:rPr>
              <a:t>Sorry, in my last email I forgot to…</a:t>
            </a:r>
          </a:p>
        </p:txBody>
      </p:sp>
    </p:spTree>
    <p:extLst>
      <p:ext uri="{BB962C8B-B14F-4D97-AF65-F5344CB8AC3E}">
        <p14:creationId xmlns:p14="http://schemas.microsoft.com/office/powerpoint/2010/main" val="54383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E3A4-29F2-40BA-8238-24F6863635B4}"/>
              </a:ext>
            </a:extLst>
          </p:cNvPr>
          <p:cNvSpPr>
            <a:spLocks noGrp="1"/>
          </p:cNvSpPr>
          <p:nvPr>
            <p:ph type="title"/>
          </p:nvPr>
        </p:nvSpPr>
        <p:spPr/>
        <p:txBody>
          <a:bodyPr/>
          <a:lstStyle/>
          <a:p>
            <a:r>
              <a:rPr lang="en-IN" dirty="0"/>
              <a:t>SOCIAL OPENINGS</a:t>
            </a:r>
          </a:p>
        </p:txBody>
      </p:sp>
      <p:sp>
        <p:nvSpPr>
          <p:cNvPr id="3" name="Rectangle 2">
            <a:extLst>
              <a:ext uri="{FF2B5EF4-FFF2-40B4-BE49-F238E27FC236}">
                <a16:creationId xmlns:a16="http://schemas.microsoft.com/office/drawing/2014/main" id="{489BBA81-13FD-495D-8DF2-2D585829FF02}"/>
              </a:ext>
            </a:extLst>
          </p:cNvPr>
          <p:cNvSpPr/>
          <p:nvPr/>
        </p:nvSpPr>
        <p:spPr>
          <a:xfrm>
            <a:off x="584462" y="1960775"/>
            <a:ext cx="8559538" cy="1754326"/>
          </a:xfrm>
          <a:prstGeom prst="rect">
            <a:avLst/>
          </a:prstGeom>
        </p:spPr>
        <p:txBody>
          <a:bodyPr wrap="square">
            <a:spAutoFit/>
          </a:bodyPr>
          <a:lstStyle/>
          <a:p>
            <a:r>
              <a:rPr lang="en-US" b="0" i="0" u="none" strike="noStrike" dirty="0">
                <a:solidFill>
                  <a:srgbClr val="212529"/>
                </a:solidFill>
                <a:effectLst/>
                <a:latin typeface="-apple-system"/>
              </a:rPr>
              <a:t>Social opening line/ Friendly opening line</a:t>
            </a:r>
          </a:p>
          <a:p>
            <a:pPr>
              <a:buFont typeface="Arial" panose="020B0604020202020204" pitchFamily="34" charset="0"/>
              <a:buChar char="•"/>
            </a:pPr>
            <a:r>
              <a:rPr lang="en-US" b="0" i="0" u="none" strike="noStrike" dirty="0">
                <a:solidFill>
                  <a:srgbClr val="212529"/>
                </a:solidFill>
                <a:effectLst/>
                <a:latin typeface="-apple-system"/>
              </a:rPr>
              <a:t>(I) hope you had a good weekend/ a good evening/ a good trip (to...)/ a good time/ a good holiday/ a good break/ a good…</a:t>
            </a:r>
          </a:p>
          <a:p>
            <a:pPr>
              <a:buFont typeface="Arial" panose="020B0604020202020204" pitchFamily="34" charset="0"/>
              <a:buChar char="•"/>
            </a:pPr>
            <a:r>
              <a:rPr lang="en-US" b="0" i="0" u="none" strike="noStrike" dirty="0">
                <a:solidFill>
                  <a:srgbClr val="212529"/>
                </a:solidFill>
                <a:effectLst/>
                <a:latin typeface="-apple-system"/>
              </a:rPr>
              <a:t>How’s it going?/ How are things?/ How’s life?/ How are you doing?</a:t>
            </a:r>
          </a:p>
          <a:p>
            <a:pPr>
              <a:buFont typeface="Arial" panose="020B0604020202020204" pitchFamily="34" charset="0"/>
              <a:buChar char="•"/>
            </a:pPr>
            <a:r>
              <a:rPr lang="en-US" b="0" i="0" u="none" strike="noStrike" dirty="0">
                <a:solidFill>
                  <a:srgbClr val="212529"/>
                </a:solidFill>
                <a:effectLst/>
                <a:latin typeface="-apple-system"/>
              </a:rPr>
              <a:t>I hope you (and your family) are (all) well.</a:t>
            </a:r>
          </a:p>
          <a:p>
            <a:pPr>
              <a:buFont typeface="Arial" panose="020B0604020202020204" pitchFamily="34" charset="0"/>
              <a:buChar char="•"/>
            </a:pPr>
            <a:r>
              <a:rPr lang="en-US" dirty="0"/>
              <a:t>4) I hope this finds you well</a:t>
            </a:r>
            <a:endParaRPr lang="en-US" b="0" i="0" u="none" strike="noStrike" dirty="0">
              <a:solidFill>
                <a:srgbClr val="212529"/>
              </a:solidFill>
              <a:effectLst/>
              <a:latin typeface="-apple-system"/>
            </a:endParaRPr>
          </a:p>
        </p:txBody>
      </p:sp>
    </p:spTree>
    <p:extLst>
      <p:ext uri="{BB962C8B-B14F-4D97-AF65-F5344CB8AC3E}">
        <p14:creationId xmlns:p14="http://schemas.microsoft.com/office/powerpoint/2010/main" val="200179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02D1-5D3A-41AD-A3EF-93867B6166BC}"/>
              </a:ext>
            </a:extLst>
          </p:cNvPr>
          <p:cNvSpPr>
            <a:spLocks noGrp="1"/>
          </p:cNvSpPr>
          <p:nvPr>
            <p:ph type="title"/>
          </p:nvPr>
        </p:nvSpPr>
        <p:spPr/>
        <p:txBody>
          <a:bodyPr/>
          <a:lstStyle/>
          <a:p>
            <a:r>
              <a:rPr lang="en-IN" dirty="0"/>
              <a:t>SAMPLE</a:t>
            </a:r>
          </a:p>
        </p:txBody>
      </p:sp>
      <p:sp>
        <p:nvSpPr>
          <p:cNvPr id="3" name="Rectangle 2">
            <a:extLst>
              <a:ext uri="{FF2B5EF4-FFF2-40B4-BE49-F238E27FC236}">
                <a16:creationId xmlns:a16="http://schemas.microsoft.com/office/drawing/2014/main" id="{2317CB3F-4AD6-4AC3-BDEB-82324F5E4BCB}"/>
              </a:ext>
            </a:extLst>
          </p:cNvPr>
          <p:cNvSpPr/>
          <p:nvPr/>
        </p:nvSpPr>
        <p:spPr>
          <a:xfrm>
            <a:off x="716437" y="2111603"/>
            <a:ext cx="10133815" cy="2031325"/>
          </a:xfrm>
          <a:prstGeom prst="rect">
            <a:avLst/>
          </a:prstGeom>
        </p:spPr>
        <p:txBody>
          <a:bodyPr wrap="square">
            <a:spAutoFit/>
          </a:bodyPr>
          <a:lstStyle/>
          <a:p>
            <a:r>
              <a:rPr lang="en-US" b="0" i="0" u="none" strike="noStrike" dirty="0">
                <a:solidFill>
                  <a:srgbClr val="000000"/>
                </a:solidFill>
                <a:effectLst/>
                <a:latin typeface="arial" panose="020B0604020202020204" pitchFamily="34" charset="0"/>
              </a:rPr>
              <a:t>You are an intern in HCL TECHNOLOGIES. Write an email to your manager Mr. Ramesh, updating him about your work progress and challenges you are facing. Please limit the word count between 70 and 100. Sign the email as Ben.</a:t>
            </a:r>
          </a:p>
          <a:p>
            <a:br>
              <a:rPr lang="en-US" dirty="0"/>
            </a:br>
            <a:r>
              <a:rPr lang="en-US" b="1" i="0" u="none" strike="noStrike" dirty="0">
                <a:solidFill>
                  <a:srgbClr val="606060"/>
                </a:solidFill>
                <a:effectLst/>
                <a:latin typeface="arial" panose="020B0604020202020204" pitchFamily="34" charset="0"/>
              </a:rPr>
              <a:t>Outline:</a:t>
            </a:r>
            <a:r>
              <a:rPr lang="en-US" b="0" i="0" u="none" strike="noStrike" dirty="0">
                <a:solidFill>
                  <a:srgbClr val="000000"/>
                </a:solidFill>
                <a:effectLst/>
                <a:latin typeface="arial" panose="020B0604020202020204" pitchFamily="34" charset="0"/>
              </a:rPr>
              <a:t> </a:t>
            </a:r>
            <a:br>
              <a:rPr lang="en-US" dirty="0"/>
            </a:br>
            <a:r>
              <a:rPr lang="en-US" b="0" i="1" u="none" strike="noStrike" dirty="0">
                <a:solidFill>
                  <a:srgbClr val="0F88BD"/>
                </a:solidFill>
                <a:effectLst/>
                <a:latin typeface="arial" panose="020B0604020202020204" pitchFamily="34" charset="0"/>
              </a:rPr>
              <a:t>Thank - challenging - progress - tight - schedule - support - report - analytics - guidance - access - doubt - requirements - </a:t>
            </a:r>
            <a:r>
              <a:rPr lang="en-US" b="0" i="1" u="none" strike="noStrike" dirty="0" err="1">
                <a:solidFill>
                  <a:srgbClr val="0F88BD"/>
                </a:solidFill>
                <a:effectLst/>
                <a:latin typeface="arial" panose="020B0604020202020204" pitchFamily="34" charset="0"/>
              </a:rPr>
              <a:t>desig</a:t>
            </a:r>
            <a:endParaRPr lang="en-US" b="0" i="0" u="none" strike="noStrike" dirty="0">
              <a:solidFill>
                <a:srgbClr val="0F88BD"/>
              </a:solidFill>
              <a:effectLst/>
              <a:latin typeface="arial" panose="020B0604020202020204" pitchFamily="34" charset="0"/>
            </a:endParaRPr>
          </a:p>
        </p:txBody>
      </p:sp>
    </p:spTree>
    <p:extLst>
      <p:ext uri="{BB962C8B-B14F-4D97-AF65-F5344CB8AC3E}">
        <p14:creationId xmlns:p14="http://schemas.microsoft.com/office/powerpoint/2010/main" val="68198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Arial</vt:lpstr>
      <vt:lpstr>Calibri</vt:lpstr>
      <vt:lpstr>Calibri Light</vt:lpstr>
      <vt:lpstr>Office Theme</vt:lpstr>
      <vt:lpstr>EMAIL WRITING SKILLS </vt:lpstr>
      <vt:lpstr>PowerPoint Presentation</vt:lpstr>
      <vt:lpstr>PowerPoint Presentation</vt:lpstr>
      <vt:lpstr>PowerPoint Presentation</vt:lpstr>
      <vt:lpstr> Useful email opening lines Opening line mentioning the last contact between you </vt:lpstr>
      <vt:lpstr>Reference emails</vt:lpstr>
      <vt:lpstr>      </vt:lpstr>
      <vt:lpstr>SOCIAL OPENINGS</vt:lpstr>
      <vt:lpstr>SAMPLE</vt:lpstr>
      <vt:lpstr>ANSWER</vt:lpstr>
      <vt:lpstr>SAMPLE</vt:lpstr>
      <vt:lpstr>Answer:</vt:lpstr>
      <vt:lpstr>SAMPLE</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7</cp:revision>
  <dcterms:created xsi:type="dcterms:W3CDTF">2019-08-31T04:34:03Z</dcterms:created>
  <dcterms:modified xsi:type="dcterms:W3CDTF">2019-12-18T01:20:28Z</dcterms:modified>
</cp:coreProperties>
</file>