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52013B8-0E51-48CA-B774-2EE55D7925D9}">
  <a:tblStyle styleId="{052013B8-0E51-48CA-B774-2EE55D7925D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3650" y="1469450"/>
            <a:ext cx="7136700" cy="105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ParWave</a:t>
            </a:r>
            <a:r>
              <a:rPr b="0" lang="en" sz="3000"/>
              <a:t>: Simulating </a:t>
            </a:r>
            <a:r>
              <a:rPr lang="en" sz="3000"/>
              <a:t>Wave</a:t>
            </a:r>
            <a:r>
              <a:rPr b="0" lang="en" sz="3000"/>
              <a:t>-</a:t>
            </a:r>
            <a:r>
              <a:rPr lang="en" sz="3000"/>
              <a:t>Par</a:t>
            </a:r>
            <a:r>
              <a:rPr b="0" lang="en" sz="3000"/>
              <a:t>ticles in </a:t>
            </a:r>
            <a:r>
              <a:rPr lang="en" sz="3000"/>
              <a:t>Par</a:t>
            </a:r>
            <a:r>
              <a:rPr b="0" lang="en" sz="3000"/>
              <a:t>allel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6750" y="29283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/>
              <a:t>Gohar Irfan, Apostolos Kokolis and Saad Hussain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ock.jpg" id="135" name="Shape 135"/>
          <p:cNvPicPr preferRelativeResize="0"/>
          <p:nvPr/>
        </p:nvPicPr>
        <p:blipFill rotWithShape="1">
          <a:blip r:embed="rId3">
            <a:alphaModFix/>
          </a:blip>
          <a:srcRect b="17101" l="0" r="2733" t="0"/>
          <a:stretch/>
        </p:blipFill>
        <p:spPr>
          <a:xfrm>
            <a:off x="3954524" y="807454"/>
            <a:ext cx="5113275" cy="352579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OpenMP / PThreads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14350" y="1341350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goal is to: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minimize the use of atomic directives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row decomposition of the matrix =&gt; atomics only for the neighbouring rows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use of two barrier for synchronization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Atomic Optimization</a:t>
            </a:r>
          </a:p>
        </p:txBody>
      </p:sp>
      <p:pic>
        <p:nvPicPr>
          <p:cNvPr descr="comparison.jpg" id="143" name="Shape 143"/>
          <p:cNvPicPr preferRelativeResize="0"/>
          <p:nvPr/>
        </p:nvPicPr>
        <p:blipFill rotWithShape="1">
          <a:blip r:embed="rId3">
            <a:alphaModFix/>
          </a:blip>
          <a:srcRect b="7330" l="0" r="0" t="7330"/>
          <a:stretch/>
        </p:blipFill>
        <p:spPr>
          <a:xfrm>
            <a:off x="2090987" y="1152425"/>
            <a:ext cx="4962025" cy="358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MPI Implementation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Split the work in tiles  =&gt; better </a:t>
            </a:r>
            <a:r>
              <a:rPr b="1" lang="en"/>
              <a:t>Isoefficiency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Initialize at master thread and </a:t>
            </a:r>
            <a:r>
              <a:rPr b="1" lang="en"/>
              <a:t>scatter</a:t>
            </a:r>
            <a:r>
              <a:rPr lang="en"/>
              <a:t> to everyone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 We declared our own </a:t>
            </a:r>
            <a:r>
              <a:rPr b="1" lang="en"/>
              <a:t>datatypes</a:t>
            </a:r>
            <a:r>
              <a:rPr lang="en"/>
              <a:t> for exchanging messages, scattering and gathering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Communicate with up to 4 neighbouring tiles for the ghost cells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Particles might move from one tile to another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MPI Implementation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❖"/>
            </a:pPr>
            <a:r>
              <a:rPr b="1" lang="en" u="sng"/>
              <a:t>Pros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b="1" lang="en"/>
              <a:t>Scales</a:t>
            </a:r>
            <a:r>
              <a:rPr lang="en"/>
              <a:t> to more nodes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b="1" lang="en"/>
              <a:t>no use</a:t>
            </a:r>
            <a:r>
              <a:rPr lang="en"/>
              <a:t> of </a:t>
            </a:r>
            <a:r>
              <a:rPr b="1" lang="en"/>
              <a:t>atomics</a:t>
            </a:r>
            <a:r>
              <a:rPr lang="en"/>
              <a:t> - separate address space per process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b="1" lang="en" u="sng"/>
              <a:t>Cons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en"/>
              <a:t>Need for </a:t>
            </a:r>
            <a:r>
              <a:rPr b="1" lang="en"/>
              <a:t>communication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b="1" lang="en"/>
              <a:t>Synchronising</a:t>
            </a:r>
            <a:r>
              <a:rPr lang="en"/>
              <a:t> for communication exposes load imbalance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en"/>
              <a:t>More </a:t>
            </a:r>
            <a:r>
              <a:rPr b="1" lang="en"/>
              <a:t>difficult</a:t>
            </a:r>
            <a:r>
              <a:rPr lang="en"/>
              <a:t> to program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Hybrid MPI/OpenMP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Combination of MPI and OpenMP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Tile decomposition for the MPI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Row decomposition within the tile for the OpenMP =&gt; </a:t>
            </a:r>
            <a:r>
              <a:rPr b="1" lang="en"/>
              <a:t>reduce</a:t>
            </a:r>
            <a:r>
              <a:rPr lang="en"/>
              <a:t> atomics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Results show that it can be more efficient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Hybrid MPI/OpenMP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b="1" lang="en" u="sng"/>
              <a:t>Pros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b="1" lang="en"/>
              <a:t>Scales</a:t>
            </a:r>
            <a:r>
              <a:rPr lang="en"/>
              <a:t> to more nodes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b="1" lang="en"/>
              <a:t>Fewer</a:t>
            </a:r>
            <a:r>
              <a:rPr b="1" lang="en"/>
              <a:t> messages</a:t>
            </a:r>
            <a:r>
              <a:rPr lang="en"/>
              <a:t> for the same level of parallelism (threads*processes)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❖"/>
            </a:pPr>
            <a:r>
              <a:rPr b="1" lang="en" u="sng"/>
              <a:t>Cons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en"/>
              <a:t>Needs two distinct programming models =&gt; increased programming complexity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CUDA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❖"/>
            </a:pPr>
            <a:r>
              <a:rPr lang="en"/>
              <a:t>Two implementations: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➢"/>
            </a:pPr>
            <a:r>
              <a:rPr b="1" lang="en" sz="1800"/>
              <a:t>Non-Tiled</a:t>
            </a:r>
            <a:r>
              <a:rPr lang="en" sz="1800"/>
              <a:t>; each thread computes pressure and particles for one location</a:t>
            </a:r>
          </a:p>
          <a:p>
            <a:pPr indent="-342900" lvl="1" marL="914400">
              <a:lnSpc>
                <a:spcPct val="115000"/>
              </a:lnSpc>
              <a:spcBef>
                <a:spcPts val="0"/>
              </a:spcBef>
              <a:buSzPct val="100000"/>
              <a:buChar char="➢"/>
            </a:pPr>
            <a:r>
              <a:rPr b="1" lang="en" sz="1800"/>
              <a:t>Tiled</a:t>
            </a:r>
            <a:r>
              <a:rPr lang="en" sz="1800"/>
              <a:t>; each thread block computes a tile of pressure points and particles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❖"/>
            </a:pPr>
            <a:r>
              <a:rPr b="1" lang="en" u="sng"/>
              <a:t>Pros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Easier to implement</a:t>
            </a: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CUDA (Non-Tiled)</a:t>
            </a:r>
          </a:p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❖"/>
            </a:pPr>
            <a:r>
              <a:rPr b="1" lang="en" u="sng"/>
              <a:t>Cons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en"/>
              <a:t>Too many </a:t>
            </a:r>
            <a:r>
              <a:rPr b="1" lang="en"/>
              <a:t>threads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en"/>
              <a:t>Less amount of </a:t>
            </a:r>
            <a:r>
              <a:rPr b="1" lang="en"/>
              <a:t>work</a:t>
            </a:r>
            <a:r>
              <a:rPr lang="en"/>
              <a:t> for each thread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en"/>
              <a:t>High </a:t>
            </a:r>
            <a:r>
              <a:rPr b="1" lang="en"/>
              <a:t>kernel launch overhead</a:t>
            </a:r>
            <a:r>
              <a:rPr lang="en"/>
              <a:t> compared to the amount of work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en"/>
              <a:t>Redundant </a:t>
            </a:r>
            <a:r>
              <a:rPr b="1" lang="en"/>
              <a:t>global memory accesses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en"/>
              <a:t>Application becomes </a:t>
            </a:r>
            <a:r>
              <a:rPr b="1" lang="en"/>
              <a:t>memory bound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Cuda (Tiled)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❖"/>
            </a:pPr>
            <a:r>
              <a:rPr b="1" lang="en" u="sng"/>
              <a:t>Pros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en"/>
              <a:t>Using </a:t>
            </a:r>
            <a:r>
              <a:rPr b="1" lang="en"/>
              <a:t>shared memory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en"/>
              <a:t>Each thread in a block </a:t>
            </a:r>
            <a:r>
              <a:rPr b="1" lang="en"/>
              <a:t>collaborates in loading a tile</a:t>
            </a:r>
            <a:r>
              <a:rPr lang="en"/>
              <a:t> of data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b="1" lang="en"/>
              <a:t>No redundant memory accesses</a:t>
            </a:r>
            <a:r>
              <a:rPr lang="en"/>
              <a:t> in a thread block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en"/>
              <a:t>Shared memory latency &lt;&lt;&lt; Global memory latency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❖"/>
            </a:pPr>
            <a:r>
              <a:rPr b="1" lang="en" u="sng"/>
              <a:t>Cons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en"/>
              <a:t>More </a:t>
            </a:r>
            <a:r>
              <a:rPr b="1" lang="en"/>
              <a:t>atomic</a:t>
            </a:r>
            <a:r>
              <a:rPr lang="en"/>
              <a:t> operations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en"/>
              <a:t>More barriers </a:t>
            </a:r>
            <a:r>
              <a:rPr b="1" lang="en"/>
              <a:t>__syncthreads() </a:t>
            </a:r>
            <a:r>
              <a:rPr lang="en"/>
              <a:t>in the code add to latency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en"/>
              <a:t>High </a:t>
            </a:r>
            <a:r>
              <a:rPr b="1" lang="en"/>
              <a:t>kernel launch overhead</a:t>
            </a:r>
            <a:r>
              <a:rPr lang="en"/>
              <a:t> compared to the amount of work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en"/>
              <a:t>Redundant </a:t>
            </a:r>
            <a:r>
              <a:rPr b="1" lang="en"/>
              <a:t>global memory accesses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en"/>
              <a:t>Application becomes </a:t>
            </a:r>
            <a:r>
              <a:rPr b="1" lang="en"/>
              <a:t>memory bound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CUDA (Continued)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b="1" lang="en"/>
              <a:t>Dynamic Parallelism</a:t>
            </a:r>
            <a:r>
              <a:rPr lang="en"/>
              <a:t> improves performance across iterations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Application has too much </a:t>
            </a:r>
            <a:r>
              <a:rPr b="1" lang="en"/>
              <a:t>control divergence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b="1" lang="en"/>
              <a:t>Warp divergence</a:t>
            </a:r>
            <a:r>
              <a:rPr lang="en"/>
              <a:t>; performance takes a hit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Cannot preempt branches; </a:t>
            </a:r>
            <a:r>
              <a:rPr b="1" lang="en"/>
              <a:t>data dependence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When sending particles across tiles, need </a:t>
            </a:r>
            <a:r>
              <a:rPr b="1" lang="en"/>
              <a:t>atomics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b="1" lang="en"/>
              <a:t>Kernel launch</a:t>
            </a:r>
            <a:r>
              <a:rPr lang="en"/>
              <a:t> overhead too high for a high number of iterations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Introducing a pebble in the fluid body...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grpSp>
        <p:nvGrpSpPr>
          <p:cNvPr id="74" name="Shape 74"/>
          <p:cNvGrpSpPr/>
          <p:nvPr/>
        </p:nvGrpSpPr>
        <p:grpSpPr>
          <a:xfrm>
            <a:off x="621575" y="1573850"/>
            <a:ext cx="7760275" cy="2737580"/>
            <a:chOff x="621575" y="1573850"/>
            <a:chExt cx="7760275" cy="2737580"/>
          </a:xfrm>
        </p:grpSpPr>
        <p:pic>
          <p:nvPicPr>
            <p:cNvPr descr="surface_3D_10.png" id="75" name="Shape 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1575" y="1573850"/>
              <a:ext cx="3649100" cy="2737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rface_3D_11.png" id="76" name="Shape 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32750" y="1573850"/>
              <a:ext cx="3649100" cy="2737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uda-1.png"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400" y="1266325"/>
            <a:ext cx="503720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12-1.png"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4077050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24-1.png"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2125" y="1266325"/>
            <a:ext cx="4340174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048-1.pn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4011249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096-1.png"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950" y="1266325"/>
            <a:ext cx="4509351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8192-1.png" id="223" name="Shape 223"/>
          <p:cNvPicPr preferRelativeResize="0"/>
          <p:nvPr/>
        </p:nvPicPr>
        <p:blipFill rotWithShape="1">
          <a:blip r:embed="rId3">
            <a:alphaModFix/>
          </a:blip>
          <a:srcRect b="0" l="169" r="179" t="0"/>
          <a:stretch/>
        </p:blipFill>
        <p:spPr>
          <a:xfrm>
            <a:off x="2351025" y="1266325"/>
            <a:ext cx="4011248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ybrid_small_matrix.jpg" id="230" name="Shape 230"/>
          <p:cNvPicPr preferRelativeResize="0"/>
          <p:nvPr/>
        </p:nvPicPr>
        <p:blipFill rotWithShape="1">
          <a:blip r:embed="rId3">
            <a:alphaModFix/>
          </a:blip>
          <a:srcRect b="1867" l="0" r="0" t="1867"/>
          <a:stretch/>
        </p:blipFill>
        <p:spPr>
          <a:xfrm>
            <a:off x="311700" y="1266325"/>
            <a:ext cx="4011251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ybrid_large_matrix.jpg" id="231" name="Shape 231"/>
          <p:cNvPicPr preferRelativeResize="0"/>
          <p:nvPr/>
        </p:nvPicPr>
        <p:blipFill rotWithShape="1">
          <a:blip r:embed="rId4">
            <a:alphaModFix/>
          </a:blip>
          <a:srcRect b="6866" l="0" r="0" t="6866"/>
          <a:stretch/>
        </p:blipFill>
        <p:spPr>
          <a:xfrm>
            <a:off x="4322950" y="1266325"/>
            <a:ext cx="4509354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descr="weak_scaling-1.png"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037" y="1266325"/>
            <a:ext cx="5243925" cy="33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Wave Equation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Pressure </a:t>
            </a:r>
            <a:r>
              <a:rPr b="1" lang="en"/>
              <a:t>p </a:t>
            </a:r>
            <a:r>
              <a:rPr lang="en"/>
              <a:t>at location </a:t>
            </a:r>
            <a:r>
              <a:rPr b="1" lang="en"/>
              <a:t>i,j </a:t>
            </a:r>
            <a:r>
              <a:rPr lang="en"/>
              <a:t>at time </a:t>
            </a:r>
            <a:r>
              <a:rPr b="1" lang="en"/>
              <a:t>t+1</a:t>
            </a:r>
            <a:r>
              <a:rPr lang="en"/>
              <a:t>:</a:t>
            </a:r>
          </a:p>
        </p:txBody>
      </p:sp>
      <p:pic>
        <p:nvPicPr>
          <p:cNvPr descr="Screen Shot 2017-04-25 at 5.16.08 PM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86" y="2262550"/>
            <a:ext cx="8277826" cy="6183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8374625" y="2179200"/>
            <a:ext cx="534000" cy="37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Particle Movement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 each iteration: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Check for the lowest pressure location among neighbours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Move particles to that location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Particle Motion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x="3304275" y="208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{052013B8-0E51-48CA-B774-2EE55D7925D9}</a:tableStyleId>
              </a:tblPr>
              <a:tblGrid>
                <a:gridCol w="845150"/>
                <a:gridCol w="845150"/>
                <a:gridCol w="845150"/>
              </a:tblGrid>
              <a:tr h="558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36.12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10.56</a:t>
                      </a: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11.78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558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41.22</a:t>
                      </a: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15.43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7.13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C9DAF8"/>
                    </a:solidFill>
                  </a:tcPr>
                </a:tc>
              </a:tr>
              <a:tr h="558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14.78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12.78</a:t>
                      </a: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13.25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97" name="Shape 97"/>
          <p:cNvSpPr/>
          <p:nvPr/>
        </p:nvSpPr>
        <p:spPr>
          <a:xfrm>
            <a:off x="4223000" y="2733375"/>
            <a:ext cx="56100" cy="70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223000" y="2884175"/>
            <a:ext cx="56100" cy="70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223000" y="3034975"/>
            <a:ext cx="56100" cy="70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468950" y="2954375"/>
            <a:ext cx="7449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Particle Motion</a:t>
            </a:r>
          </a:p>
        </p:txBody>
      </p:sp>
      <p:graphicFrame>
        <p:nvGraphicFramePr>
          <p:cNvPr id="106" name="Shape 106"/>
          <p:cNvGraphicFramePr/>
          <p:nvPr/>
        </p:nvGraphicFramePr>
        <p:xfrm>
          <a:off x="3304275" y="208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{052013B8-0E51-48CA-B774-2EE55D7925D9}</a:tableStyleId>
              </a:tblPr>
              <a:tblGrid>
                <a:gridCol w="845150"/>
                <a:gridCol w="845150"/>
                <a:gridCol w="845150"/>
              </a:tblGrid>
              <a:tr h="558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36.12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10.56</a:t>
                      </a: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11.78</a:t>
                      </a: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</a:tr>
              <a:tr h="558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41.22</a:t>
                      </a: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15.43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7.13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</a:tr>
              <a:tr h="558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14.78</a:t>
                      </a: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12.78</a:t>
                      </a: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13.25</a:t>
                      </a: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07" name="Shape 107"/>
          <p:cNvSpPr/>
          <p:nvPr/>
        </p:nvSpPr>
        <p:spPr>
          <a:xfrm>
            <a:off x="5066200" y="2731775"/>
            <a:ext cx="56100" cy="70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066200" y="2882575"/>
            <a:ext cx="56100" cy="70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066200" y="3033375"/>
            <a:ext cx="56100" cy="70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happens to the particles?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particles_0.png"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75" y="1573850"/>
            <a:ext cx="3649100" cy="2737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What happens to the particles?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particles_0.png"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75" y="1573850"/>
            <a:ext cx="3649100" cy="27375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icles_11.png" id="124" name="Shape 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2750" y="1573850"/>
            <a:ext cx="3649100" cy="27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Implementations	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investigated 6 different implementations: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en"/>
              <a:t>Serial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en"/>
              <a:t>PThread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en"/>
              <a:t>OpenMP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en"/>
              <a:t>MPI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en"/>
              <a:t>Hybrid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en"/>
              <a:t>CUDA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