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Single</a:t>
            </a:r>
            <a:r>
              <a:rPr lang="en-US" baseline="0"/>
              <a:t>-layer Perceptron Training Time (1000 iterations of 64 sample batch gradient descent)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Sheet1!$E$6:$E$12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</c:numCache>
            </c:numRef>
          </c:xVal>
          <c:yVal>
            <c:numRef>
              <c:f>Sheet1!$F$6:$F$12</c:f>
              <c:numCache>
                <c:formatCode>General</c:formatCode>
                <c:ptCount val="7"/>
                <c:pt idx="0">
                  <c:v>12.44</c:v>
                </c:pt>
                <c:pt idx="1">
                  <c:v>6.43</c:v>
                </c:pt>
                <c:pt idx="2">
                  <c:v>3.42</c:v>
                </c:pt>
                <c:pt idx="3">
                  <c:v>1.78</c:v>
                </c:pt>
                <c:pt idx="4">
                  <c:v>1.17</c:v>
                </c:pt>
                <c:pt idx="5">
                  <c:v>1</c:v>
                </c:pt>
                <c:pt idx="6">
                  <c:v>0.85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0-4316-46A2-8E67-6335E28E7CA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18693256"/>
        <c:axId val="418693648"/>
      </c:scatterChart>
      <c:valAx>
        <c:axId val="418693256"/>
        <c:scaling>
          <c:logBase val="2"/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</a:t>
                </a:r>
                <a:r>
                  <a:rPr lang="en-US" baseline="0"/>
                  <a:t> of Processes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8693648"/>
        <c:crosses val="autoZero"/>
        <c:crossBetween val="midCat"/>
      </c:valAx>
      <c:valAx>
        <c:axId val="418693648"/>
        <c:scaling>
          <c:logBase val="2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Seconds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869325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Speedup</a:t>
            </a:r>
            <a:r>
              <a:rPr lang="en-US" baseline="0"/>
              <a:t> Relative to One Process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Sheet1!$E$23:$E$28</c:f>
              <c:numCache>
                <c:formatCode>General</c:formatCode>
                <c:ptCount val="6"/>
                <c:pt idx="0">
                  <c:v>2</c:v>
                </c:pt>
                <c:pt idx="1">
                  <c:v>4</c:v>
                </c:pt>
                <c:pt idx="2">
                  <c:v>8</c:v>
                </c:pt>
                <c:pt idx="3">
                  <c:v>16</c:v>
                </c:pt>
                <c:pt idx="4">
                  <c:v>32</c:v>
                </c:pt>
                <c:pt idx="5">
                  <c:v>64</c:v>
                </c:pt>
              </c:numCache>
            </c:numRef>
          </c:xVal>
          <c:yVal>
            <c:numRef>
              <c:f>Sheet1!$F$23:$F$28</c:f>
              <c:numCache>
                <c:formatCode>General</c:formatCode>
                <c:ptCount val="6"/>
                <c:pt idx="0">
                  <c:v>1.9346811819595646</c:v>
                </c:pt>
                <c:pt idx="1">
                  <c:v>3.6374269005847952</c:v>
                </c:pt>
                <c:pt idx="2">
                  <c:v>6.98876404494382</c:v>
                </c:pt>
                <c:pt idx="3">
                  <c:v>10.632478632478632</c:v>
                </c:pt>
                <c:pt idx="4">
                  <c:v>12.44</c:v>
                </c:pt>
                <c:pt idx="5">
                  <c:v>14.635294117647058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72BE-4205-87AF-2FDC82347ACF}"/>
            </c:ext>
          </c:extLst>
        </c:ser>
        <c:ser>
          <c:idx val="1"/>
          <c:order val="1"/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Sheet1!$E$23:$E$28</c:f>
              <c:numCache>
                <c:formatCode>General</c:formatCode>
                <c:ptCount val="6"/>
                <c:pt idx="0">
                  <c:v>2</c:v>
                </c:pt>
                <c:pt idx="1">
                  <c:v>4</c:v>
                </c:pt>
                <c:pt idx="2">
                  <c:v>8</c:v>
                </c:pt>
                <c:pt idx="3">
                  <c:v>16</c:v>
                </c:pt>
                <c:pt idx="4">
                  <c:v>32</c:v>
                </c:pt>
                <c:pt idx="5">
                  <c:v>64</c:v>
                </c:pt>
              </c:numCache>
            </c:numRef>
          </c:xVal>
          <c:yVal>
            <c:numRef>
              <c:f>Sheet1!$G$23:$G$28</c:f>
              <c:numCache>
                <c:formatCode>General</c:formatCode>
                <c:ptCount val="6"/>
                <c:pt idx="0">
                  <c:v>2</c:v>
                </c:pt>
                <c:pt idx="1">
                  <c:v>4</c:v>
                </c:pt>
                <c:pt idx="2">
                  <c:v>8</c:v>
                </c:pt>
                <c:pt idx="3">
                  <c:v>16</c:v>
                </c:pt>
                <c:pt idx="4">
                  <c:v>32</c:v>
                </c:pt>
                <c:pt idx="5">
                  <c:v>64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72BE-4205-87AF-2FDC82347AC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21416976"/>
        <c:axId val="421418544"/>
      </c:scatterChart>
      <c:valAx>
        <c:axId val="421416976"/>
        <c:scaling>
          <c:logBase val="2"/>
          <c:orientation val="minMax"/>
          <c:min val="2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</a:t>
                </a:r>
                <a:r>
                  <a:rPr lang="en-US" baseline="0"/>
                  <a:t> of Processes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1418544"/>
        <c:crosses val="autoZero"/>
        <c:crossBetween val="midCat"/>
      </c:valAx>
      <c:valAx>
        <c:axId val="421418544"/>
        <c:scaling>
          <c:logBase val="2"/>
          <c:orientation val="minMax"/>
          <c:max val="64"/>
          <c:min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</a:t>
                </a:r>
                <a:r>
                  <a:rPr lang="en-US" baseline="0"/>
                  <a:t> Decrease Factor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141697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defRPr>
            </a:pPr>
            <a:r>
              <a:rPr lang="en-US" sz="1400" b="0" i="0" baseline="0">
                <a:effectLst/>
              </a:rPr>
              <a:t>Single-layer Perceptron Training Time (1000 iterations of 64 sample batch gradient descent)</a:t>
            </a:r>
            <a:endParaRPr lang="en-US" sz="140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400" b="0" i="0" u="none" strike="noStrike" kern="1200" spc="0" baseline="0">
              <a:solidFill>
                <a:sysClr val="windowText" lastClr="000000">
                  <a:lumMod val="65000"/>
                  <a:lumOff val="35000"/>
                </a:sys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Sheet2!$C$5:$C$11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</c:numCache>
            </c:numRef>
          </c:xVal>
          <c:yVal>
            <c:numRef>
              <c:f>Sheet2!$D$5:$D$11</c:f>
              <c:numCache>
                <c:formatCode>General</c:formatCode>
                <c:ptCount val="7"/>
                <c:pt idx="0">
                  <c:v>12.5658519268035</c:v>
                </c:pt>
                <c:pt idx="1">
                  <c:v>6.3718781471252397</c:v>
                </c:pt>
                <c:pt idx="2">
                  <c:v>3.36958456039428</c:v>
                </c:pt>
                <c:pt idx="3">
                  <c:v>1.71258115768432</c:v>
                </c:pt>
                <c:pt idx="4">
                  <c:v>41.962164163589399</c:v>
                </c:pt>
                <c:pt idx="5">
                  <c:v>100.12786555290199</c:v>
                </c:pt>
                <c:pt idx="6">
                  <c:v>247.286736249923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35D3-4CFF-A0C8-73E4852398A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21418152"/>
        <c:axId val="421411880"/>
      </c:scatterChart>
      <c:valAx>
        <c:axId val="421418152"/>
        <c:scaling>
          <c:logBase val="2"/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</a:t>
                </a:r>
                <a:r>
                  <a:rPr lang="en-US" baseline="0"/>
                  <a:t> of Processes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1411880"/>
        <c:crosses val="autoZero"/>
        <c:crossBetween val="midCat"/>
      </c:valAx>
      <c:valAx>
        <c:axId val="421411880"/>
        <c:scaling>
          <c:logBase val="2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</a:t>
                </a:r>
                <a:r>
                  <a:rPr lang="en-US" baseline="0"/>
                  <a:t> (seconds)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141815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Speedup</a:t>
            </a:r>
            <a:r>
              <a:rPr lang="en-US" baseline="0"/>
              <a:t> Relative to One Process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Sheet2!$F$15:$F$20</c:f>
              <c:numCache>
                <c:formatCode>General</c:formatCode>
                <c:ptCount val="6"/>
                <c:pt idx="0">
                  <c:v>2</c:v>
                </c:pt>
                <c:pt idx="1">
                  <c:v>4</c:v>
                </c:pt>
                <c:pt idx="2">
                  <c:v>8</c:v>
                </c:pt>
                <c:pt idx="3">
                  <c:v>16</c:v>
                </c:pt>
                <c:pt idx="4">
                  <c:v>32</c:v>
                </c:pt>
                <c:pt idx="5">
                  <c:v>64</c:v>
                </c:pt>
              </c:numCache>
            </c:numRef>
          </c:xVal>
          <c:yVal>
            <c:numRef>
              <c:f>Sheet2!$G$15:$G$20</c:f>
              <c:numCache>
                <c:formatCode>General</c:formatCode>
                <c:ptCount val="6"/>
                <c:pt idx="0">
                  <c:v>1.9720797599484474</c:v>
                </c:pt>
                <c:pt idx="1">
                  <c:v>3.7291991643424289</c:v>
                </c:pt>
                <c:pt idx="2">
                  <c:v>7.3373760247336337</c:v>
                </c:pt>
                <c:pt idx="3">
                  <c:v>0.2994567171944601</c:v>
                </c:pt>
                <c:pt idx="4">
                  <c:v>0.1254980504918923</c:v>
                </c:pt>
                <c:pt idx="5">
                  <c:v>5.0814904662349891E-2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596B-45F4-BF3F-99B3CD1E0169}"/>
            </c:ext>
          </c:extLst>
        </c:ser>
        <c:ser>
          <c:idx val="1"/>
          <c:order val="1"/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Sheet2!$F$15:$F$20</c:f>
              <c:numCache>
                <c:formatCode>General</c:formatCode>
                <c:ptCount val="6"/>
                <c:pt idx="0">
                  <c:v>2</c:v>
                </c:pt>
                <c:pt idx="1">
                  <c:v>4</c:v>
                </c:pt>
                <c:pt idx="2">
                  <c:v>8</c:v>
                </c:pt>
                <c:pt idx="3">
                  <c:v>16</c:v>
                </c:pt>
                <c:pt idx="4">
                  <c:v>32</c:v>
                </c:pt>
                <c:pt idx="5">
                  <c:v>64</c:v>
                </c:pt>
              </c:numCache>
            </c:numRef>
          </c:xVal>
          <c:yVal>
            <c:numRef>
              <c:f>Sheet2!$H$15:$H$20</c:f>
              <c:numCache>
                <c:formatCode>General</c:formatCode>
                <c:ptCount val="6"/>
                <c:pt idx="0">
                  <c:v>2</c:v>
                </c:pt>
                <c:pt idx="1">
                  <c:v>4</c:v>
                </c:pt>
                <c:pt idx="2">
                  <c:v>8</c:v>
                </c:pt>
                <c:pt idx="3">
                  <c:v>16</c:v>
                </c:pt>
                <c:pt idx="4">
                  <c:v>32</c:v>
                </c:pt>
                <c:pt idx="5">
                  <c:v>64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596B-45F4-BF3F-99B3CD1E016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21415800"/>
        <c:axId val="421412272"/>
      </c:scatterChart>
      <c:valAx>
        <c:axId val="421415800"/>
        <c:scaling>
          <c:logBase val="2"/>
          <c:orientation val="minMax"/>
          <c:min val="2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</a:t>
                </a:r>
                <a:r>
                  <a:rPr lang="en-US" baseline="0"/>
                  <a:t> of Processes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1412272"/>
        <c:crosses val="autoZero"/>
        <c:crossBetween val="midCat"/>
      </c:valAx>
      <c:valAx>
        <c:axId val="421412272"/>
        <c:scaling>
          <c:logBase val="2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</a:t>
                </a:r>
                <a:r>
                  <a:rPr lang="en-US" baseline="0"/>
                  <a:t> Decrease Factor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141580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defRPr>
            </a:pPr>
            <a:r>
              <a:rPr lang="en-US" sz="1200"/>
              <a:t>'Isoefficiency</a:t>
            </a:r>
            <a:r>
              <a:rPr lang="en-US" sz="1200" baseline="0"/>
              <a:t> Curve' for </a:t>
            </a:r>
            <a:r>
              <a:rPr lang="en-US" sz="1200" b="0" i="0" baseline="0">
                <a:effectLst/>
              </a:rPr>
              <a:t>Single-layer Perceptron Training Time (1000 iterations of N sample batch gradient descent) with Work Spread Across N Processors</a:t>
            </a:r>
            <a:endParaRPr lang="en-US" sz="1200">
              <a:effectLst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ysClr val="windowText" lastClr="000000">
                    <a:lumMod val="65000"/>
                    <a:lumOff val="35000"/>
                  </a:sysClr>
                </a:solidFill>
              </a:defRPr>
            </a:pP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400" b="0" i="0" u="none" strike="noStrike" kern="1200" spc="0" baseline="0">
              <a:solidFill>
                <a:sysClr val="windowText" lastClr="000000">
                  <a:lumMod val="65000"/>
                  <a:lumOff val="35000"/>
                </a:sys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Sheet3!$D$12:$D$18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</c:numCache>
            </c:numRef>
          </c:xVal>
          <c:yVal>
            <c:numRef>
              <c:f>Sheet3!$E$12:$E$18</c:f>
              <c:numCache>
                <c:formatCode>General</c:formatCode>
                <c:ptCount val="7"/>
                <c:pt idx="0">
                  <c:v>0.311</c:v>
                </c:pt>
                <c:pt idx="1">
                  <c:v>0.375</c:v>
                </c:pt>
                <c:pt idx="2">
                  <c:v>0.36099999999999999</c:v>
                </c:pt>
                <c:pt idx="3">
                  <c:v>0.54700000000000004</c:v>
                </c:pt>
                <c:pt idx="4">
                  <c:v>0.49</c:v>
                </c:pt>
                <c:pt idx="5">
                  <c:v>0.90700000000000003</c:v>
                </c:pt>
                <c:pt idx="6">
                  <c:v>0.76800000000000002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BF10-4225-A16C-2AD52C31A1E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21417368"/>
        <c:axId val="421412664"/>
      </c:scatterChart>
      <c:valAx>
        <c:axId val="421417368"/>
        <c:scaling>
          <c:logBase val="2"/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Batch</a:t>
                </a:r>
                <a:r>
                  <a:rPr lang="en-US" baseline="0"/>
                  <a:t> Size / Number of Processors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1412664"/>
        <c:crosses val="autoZero"/>
        <c:crossBetween val="midCat"/>
      </c:valAx>
      <c:valAx>
        <c:axId val="4214126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</a:t>
                </a:r>
                <a:r>
                  <a:rPr lang="en-US" baseline="0"/>
                  <a:t> (seconds)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141736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28BEE-048E-4A26-BE01-03453388F84C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A568D-B6AE-4176-9FCC-32DCE72BB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156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28BEE-048E-4A26-BE01-03453388F84C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A568D-B6AE-4176-9FCC-32DCE72BB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12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28BEE-048E-4A26-BE01-03453388F84C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A568D-B6AE-4176-9FCC-32DCE72BB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956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28BEE-048E-4A26-BE01-03453388F84C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A568D-B6AE-4176-9FCC-32DCE72BB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103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28BEE-048E-4A26-BE01-03453388F84C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A568D-B6AE-4176-9FCC-32DCE72BB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026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28BEE-048E-4A26-BE01-03453388F84C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A568D-B6AE-4176-9FCC-32DCE72BB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067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28BEE-048E-4A26-BE01-03453388F84C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A568D-B6AE-4176-9FCC-32DCE72BB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525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28BEE-048E-4A26-BE01-03453388F84C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A568D-B6AE-4176-9FCC-32DCE72BB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867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28BEE-048E-4A26-BE01-03453388F84C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A568D-B6AE-4176-9FCC-32DCE72BB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447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28BEE-048E-4A26-BE01-03453388F84C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A568D-B6AE-4176-9FCC-32DCE72BB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735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28BEE-048E-4A26-BE01-03453388F84C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A568D-B6AE-4176-9FCC-32DCE72BB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49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428BEE-048E-4A26-BE01-03453388F84C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CA568D-B6AE-4176-9FCC-32DCE72BB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254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Parallelizing Neural Nets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44938"/>
            <a:ext cx="9144000" cy="1655762"/>
          </a:xfrm>
        </p:spPr>
        <p:txBody>
          <a:bodyPr/>
          <a:lstStyle/>
          <a:p>
            <a:r>
              <a:rPr lang="en-US" dirty="0"/>
              <a:t>Christian </a:t>
            </a:r>
            <a:r>
              <a:rPr lang="en-US" dirty="0" err="1"/>
              <a:t>Followell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8095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Explore Different Batch Sizes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Change batch size but fix the amount of total work by reducing / increasing number of iterations</a:t>
            </a:r>
          </a:p>
          <a:p>
            <a:r>
              <a:rPr lang="en-US" dirty="0"/>
              <a:t>This will help to determine if a specific batch size is optimal in regards to cache memory</a:t>
            </a:r>
          </a:p>
        </p:txBody>
      </p:sp>
    </p:spTree>
    <p:extLst>
      <p:ext uri="{BB962C8B-B14F-4D97-AF65-F5344CB8AC3E}">
        <p14:creationId xmlns:p14="http://schemas.microsoft.com/office/powerpoint/2010/main" val="24436273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Profiling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Explore which parts of the code could use further optimization</a:t>
            </a:r>
          </a:p>
        </p:txBody>
      </p:sp>
    </p:spTree>
    <p:extLst>
      <p:ext uri="{BB962C8B-B14F-4D97-AF65-F5344CB8AC3E}">
        <p14:creationId xmlns:p14="http://schemas.microsoft.com/office/powerpoint/2010/main" val="831977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Neural Net?</a:t>
            </a:r>
          </a:p>
        </p:txBody>
      </p:sp>
      <p:pic>
        <p:nvPicPr>
          <p:cNvPr id="1026" name="Picture 2" descr="Neural Network Schemati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4574" y="2309132"/>
            <a:ext cx="5909226" cy="3360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483100" cy="4351338"/>
          </a:xfrm>
        </p:spPr>
        <p:txBody>
          <a:bodyPr/>
          <a:lstStyle/>
          <a:p>
            <a:r>
              <a:rPr lang="en-US" dirty="0"/>
              <a:t>Set of weights and activation functions that allow you to generate output from a given input</a:t>
            </a:r>
          </a:p>
          <a:p>
            <a:r>
              <a:rPr lang="en-US" dirty="0"/>
              <a:t>Simple case is classification of input</a:t>
            </a:r>
          </a:p>
          <a:p>
            <a:r>
              <a:rPr lang="en-US" dirty="0"/>
              <a:t>Given sepal length, sepal width, petal length, and petal width, predict flow type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442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Train?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749800" cy="4351338"/>
          </a:xfrm>
        </p:spPr>
        <p:txBody>
          <a:bodyPr/>
          <a:lstStyle/>
          <a:p>
            <a:r>
              <a:rPr lang="en-US" dirty="0"/>
              <a:t>Initialize Weights</a:t>
            </a:r>
          </a:p>
          <a:p>
            <a:endParaRPr lang="en-US" dirty="0"/>
          </a:p>
          <a:p>
            <a:r>
              <a:rPr lang="en-US" dirty="0"/>
              <a:t>Use back propagation with gradient descent</a:t>
            </a:r>
          </a:p>
          <a:p>
            <a:endParaRPr lang="en-US" dirty="0"/>
          </a:p>
          <a:p>
            <a:r>
              <a:rPr lang="en-US" dirty="0"/>
              <a:t>Gradient descent can occur for all samples, stochastically, or in batches</a:t>
            </a:r>
          </a:p>
        </p:txBody>
      </p:sp>
      <p:pic>
        <p:nvPicPr>
          <p:cNvPr id="2050" name="Picture 2" descr="Image result for gradient desce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0397" y="1293199"/>
            <a:ext cx="4697098" cy="4271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6133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be Parallelized?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Batch gradient descent</a:t>
            </a:r>
          </a:p>
          <a:p>
            <a:pPr lvl="1"/>
            <a:r>
              <a:rPr lang="en-US" dirty="0"/>
              <a:t>Scatter samples to be used in calculation to different processes</a:t>
            </a:r>
          </a:p>
          <a:p>
            <a:pPr lvl="1"/>
            <a:r>
              <a:rPr lang="en-US" dirty="0"/>
              <a:t>Compute weight changes for each sample</a:t>
            </a:r>
          </a:p>
          <a:p>
            <a:pPr lvl="1"/>
            <a:r>
              <a:rPr lang="en-US" dirty="0"/>
              <a:t>Sum local weight changes for each process</a:t>
            </a:r>
          </a:p>
          <a:p>
            <a:pPr lvl="1"/>
            <a:r>
              <a:rPr lang="en-US" dirty="0" err="1"/>
              <a:t>Allreduce</a:t>
            </a:r>
            <a:r>
              <a:rPr lang="en-US" dirty="0"/>
              <a:t> (sum) the local weight changes</a:t>
            </a:r>
          </a:p>
          <a:p>
            <a:pPr lvl="1"/>
            <a:endParaRPr lang="en-US" dirty="0"/>
          </a:p>
          <a:p>
            <a:r>
              <a:rPr lang="en-US" dirty="0"/>
              <a:t>Run different models in parallel in order to determine the most desirable hyperparameters</a:t>
            </a:r>
          </a:p>
        </p:txBody>
      </p:sp>
    </p:spTree>
    <p:extLst>
      <p:ext uri="{BB962C8B-B14F-4D97-AF65-F5344CB8AC3E}">
        <p14:creationId xmlns:p14="http://schemas.microsoft.com/office/powerpoint/2010/main" val="1533793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Memory Parallelization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149600" cy="4351338"/>
          </a:xfrm>
        </p:spPr>
        <p:txBody>
          <a:bodyPr/>
          <a:lstStyle/>
          <a:p>
            <a:r>
              <a:rPr lang="en-US" dirty="0"/>
              <a:t>Run using MPI4PY</a:t>
            </a:r>
          </a:p>
          <a:p>
            <a:r>
              <a:rPr lang="en-US" dirty="0"/>
              <a:t>Works very well as long each process belongs to only one processor</a:t>
            </a:r>
          </a:p>
          <a:p>
            <a:r>
              <a:rPr lang="en-US" dirty="0"/>
              <a:t>Batch size was 64, so that is probably why performance gain deteriorates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xmlns="" id="{2C2BB3EC-F097-4AF3-ACCE-CF9AAE5E86B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51869047"/>
              </p:ext>
            </p:extLst>
          </p:nvPr>
        </p:nvGraphicFramePr>
        <p:xfrm>
          <a:off x="5842000" y="15113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xmlns="" id="{C04F67BD-1B00-42E4-9769-ED7C852004F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86166552"/>
              </p:ext>
            </p:extLst>
          </p:nvPr>
        </p:nvGraphicFramePr>
        <p:xfrm>
          <a:off x="5842000" y="41148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438759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Memory Parallelization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327400" cy="4351338"/>
          </a:xfrm>
        </p:spPr>
        <p:txBody>
          <a:bodyPr/>
          <a:lstStyle/>
          <a:p>
            <a:r>
              <a:rPr lang="en-US" dirty="0"/>
              <a:t>When each process does not get its own processor, performance rapidly deteriorates to worse than single process levels</a:t>
            </a:r>
          </a:p>
          <a:p>
            <a:endParaRPr lang="en-US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xmlns="" id="{51785829-2E4F-446C-AAF7-A64FB08DF9A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22380309"/>
              </p:ext>
            </p:extLst>
          </p:nvPr>
        </p:nvGraphicFramePr>
        <p:xfrm>
          <a:off x="5969000" y="1422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xmlns="" id="{DA154C45-0444-4978-8C95-CE93869F0B0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5544349"/>
              </p:ext>
            </p:extLst>
          </p:nvPr>
        </p:nvGraphicFramePr>
        <p:xfrm>
          <a:off x="5969000" y="400129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909742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8900" y="2613025"/>
            <a:ext cx="10515600" cy="1325563"/>
          </a:xfrm>
        </p:spPr>
        <p:txBody>
          <a:bodyPr/>
          <a:lstStyle/>
          <a:p>
            <a:r>
              <a:rPr lang="en-US" dirty="0"/>
              <a:t>Ideas/Experiments I Still Need to Implement</a:t>
            </a:r>
          </a:p>
        </p:txBody>
      </p:sp>
    </p:spTree>
    <p:extLst>
      <p:ext uri="{BB962C8B-B14F-4D97-AF65-F5344CB8AC3E}">
        <p14:creationId xmlns:p14="http://schemas.microsoft.com/office/powerpoint/2010/main" val="1088355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Memory Parallelization </a:t>
            </a:r>
            <a:br>
              <a:rPr lang="en-US" dirty="0"/>
            </a:br>
            <a:r>
              <a:rPr lang="en-US" dirty="0"/>
              <a:t>for Batch Gradient Descent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only allows one thread to execute at a time due to the global interpreter lock (GIL), so this a little tricky</a:t>
            </a:r>
          </a:p>
          <a:p>
            <a:r>
              <a:rPr lang="en-US" dirty="0"/>
              <a:t>Possible to use shared memory across processes through the multiprocessing library</a:t>
            </a:r>
          </a:p>
          <a:p>
            <a:r>
              <a:rPr lang="en-US" dirty="0"/>
              <a:t>The basic idea is to use to put the samples in a queue and have processes take samples once they have computed the weight updates for their prior sample</a:t>
            </a:r>
          </a:p>
          <a:p>
            <a:r>
              <a:rPr lang="en-US" dirty="0"/>
              <a:t>Weight updates will be summed locally and when the queue is empty each process can write to the shared memory weights under a </a:t>
            </a:r>
            <a:r>
              <a:rPr lang="en-US" dirty="0" err="1"/>
              <a:t>mutex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655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Larger Datasets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664200" cy="4351338"/>
          </a:xfrm>
        </p:spPr>
        <p:txBody>
          <a:bodyPr/>
          <a:lstStyle/>
          <a:p>
            <a:r>
              <a:rPr lang="en-US" dirty="0"/>
              <a:t>Iris is a small dataset and does not have enough samples to continue increasing batch size </a:t>
            </a:r>
          </a:p>
          <a:p>
            <a:r>
              <a:rPr lang="en-US" dirty="0"/>
              <a:t>Larger dataset is needed if </a:t>
            </a:r>
            <a:r>
              <a:rPr lang="en-US" dirty="0" err="1"/>
              <a:t>isoefficiency</a:t>
            </a:r>
            <a:r>
              <a:rPr lang="en-US" dirty="0"/>
              <a:t> curves are to be examined</a:t>
            </a:r>
          </a:p>
          <a:p>
            <a:r>
              <a:rPr lang="en-US" dirty="0"/>
              <a:t>Having a larger hidden layer = more computation would help to reduce noise as well and might also be a good scaling experiment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xmlns="" id="{E276B1F9-3833-4DF7-ABB3-6BCB37B6E84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94332311"/>
              </p:ext>
            </p:extLst>
          </p:nvPr>
        </p:nvGraphicFramePr>
        <p:xfrm>
          <a:off x="6781800" y="1825624"/>
          <a:ext cx="4572000" cy="33305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52580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</TotalTime>
  <Words>473</Words>
  <Application>Microsoft Office PowerPoint</Application>
  <PresentationFormat>Widescreen</PresentationFormat>
  <Paragraphs>56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Parallelizing Neural Nets</vt:lpstr>
      <vt:lpstr>What is a Neural Net?</vt:lpstr>
      <vt:lpstr>How to Train?</vt:lpstr>
      <vt:lpstr>What Can be Parallelized?</vt:lpstr>
      <vt:lpstr>Distributed Memory Parallelization</vt:lpstr>
      <vt:lpstr>Distributed Memory Parallelization</vt:lpstr>
      <vt:lpstr>Ideas/Experiments I Still Need to Implement</vt:lpstr>
      <vt:lpstr>Shared Memory Parallelization  for Batch Gradient Descent</vt:lpstr>
      <vt:lpstr>Larger Datasets</vt:lpstr>
      <vt:lpstr>Explore Different Batch Sizes</vt:lpstr>
      <vt:lpstr>Profiling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Parallelizing Neural Nets</dc:title>
  <dc:creator>Work</dc:creator>
  <cp:lastModifiedBy>Followell, Christian David</cp:lastModifiedBy>
  <cp:revision>9</cp:revision>
  <dcterms:created xsi:type="dcterms:W3CDTF">2017-04-28T10:36:54Z</dcterms:created>
  <dcterms:modified xsi:type="dcterms:W3CDTF">2017-04-28T17:37:18Z</dcterms:modified>
</cp:coreProperties>
</file>