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7"/>
  </p:notesMasterIdLst>
  <p:handoutMasterIdLst>
    <p:handoutMasterId r:id="rId38"/>
  </p:handoutMasterIdLst>
  <p:sldIdLst>
    <p:sldId id="313" r:id="rId2"/>
    <p:sldId id="314" r:id="rId3"/>
    <p:sldId id="315" r:id="rId4"/>
    <p:sldId id="316" r:id="rId5"/>
    <p:sldId id="341" r:id="rId6"/>
    <p:sldId id="259" r:id="rId7"/>
    <p:sldId id="260" r:id="rId8"/>
    <p:sldId id="262" r:id="rId9"/>
    <p:sldId id="263" r:id="rId10"/>
    <p:sldId id="264" r:id="rId11"/>
    <p:sldId id="265" r:id="rId12"/>
    <p:sldId id="270" r:id="rId13"/>
    <p:sldId id="290" r:id="rId14"/>
    <p:sldId id="267" r:id="rId15"/>
    <p:sldId id="269" r:id="rId16"/>
    <p:sldId id="271" r:id="rId17"/>
    <p:sldId id="272" r:id="rId18"/>
    <p:sldId id="291" r:id="rId19"/>
    <p:sldId id="258" r:id="rId20"/>
    <p:sldId id="273" r:id="rId21"/>
    <p:sldId id="293" r:id="rId22"/>
    <p:sldId id="274" r:id="rId23"/>
    <p:sldId id="275" r:id="rId24"/>
    <p:sldId id="276" r:id="rId25"/>
    <p:sldId id="266" r:id="rId26"/>
    <p:sldId id="280" r:id="rId27"/>
    <p:sldId id="282" r:id="rId28"/>
    <p:sldId id="284" r:id="rId29"/>
    <p:sldId id="285" r:id="rId30"/>
    <p:sldId id="305" r:id="rId31"/>
    <p:sldId id="308" r:id="rId32"/>
    <p:sldId id="309" r:id="rId33"/>
    <p:sldId id="302" r:id="rId34"/>
    <p:sldId id="310" r:id="rId35"/>
    <p:sldId id="28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2" autoAdjust="0"/>
    <p:restoredTop sz="94744" autoAdjust="0"/>
  </p:normalViewPr>
  <p:slideViewPr>
    <p:cSldViewPr>
      <p:cViewPr varScale="1">
        <p:scale>
          <a:sx n="114" d="100"/>
          <a:sy n="114" d="100"/>
        </p:scale>
        <p:origin x="184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204CD-1E51-A647-8FB6-F9ED88E032C6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85D6D-E1DF-EB49-BD7C-4F28D9BCB77D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1D00FA-465C-F342-A995-A1AE2E039D4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536D29-BFFA-3742-9A4F-7A127E11B2B5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5B042-669B-7742-A55F-E24427C87694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BBE7A-B114-204E-AFB6-F91DFA42FF8E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6B6D8-1366-B74D-8E1C-1DAE245F8083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6EE4A-4A3E-4848-89C9-B8131CAA411C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8BF4F-A883-E64F-B90E-05B6D7FE3A51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87D0D-D365-E341-8687-4BB1A293650F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591C0-1260-3846-8903-37F777A08849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287F7-376E-E34E-9F7E-68DC3727DD32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CD28F-3DEA-1B4B-A820-1B0757BD3B74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89887CD-AC0A-0E4F-9922-1ECAE01E602A}" type="datetime1">
              <a:rPr lang="en-US" smtClean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Comic Sans MS 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Comic Sans M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Comic Sans M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Comic Sans M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Comic Sans M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Comic Sans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cites.illinois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Books: we will specify reading for each week </a:t>
            </a:r>
          </a:p>
          <a:p>
            <a:pPr lvl="1"/>
            <a:r>
              <a:rPr lang="en-US" dirty="0" smtClean="0"/>
              <a:t>Hager/</a:t>
            </a:r>
            <a:r>
              <a:rPr lang="en-US" dirty="0" err="1" smtClean="0"/>
              <a:t>Wellein</a:t>
            </a:r>
            <a:r>
              <a:rPr lang="en-US" dirty="0" smtClean="0"/>
              <a:t> (see Piazza resources page)</a:t>
            </a:r>
          </a:p>
          <a:p>
            <a:pPr lvl="1"/>
            <a:r>
              <a:rPr lang="en-US" dirty="0" err="1" smtClean="0"/>
              <a:t>Grama</a:t>
            </a:r>
            <a:r>
              <a:rPr lang="en-US" dirty="0" smtClean="0"/>
              <a:t> et al  ( -- do --)</a:t>
            </a:r>
          </a:p>
          <a:p>
            <a:r>
              <a:rPr lang="en-US" dirty="0" smtClean="0"/>
              <a:t>Additional reading material, as provided</a:t>
            </a:r>
          </a:p>
          <a:p>
            <a:r>
              <a:rPr lang="en-US" dirty="0" smtClean="0"/>
              <a:t>Homeworks : aim at 6</a:t>
            </a:r>
          </a:p>
          <a:p>
            <a:r>
              <a:rPr lang="en-US" dirty="0" smtClean="0"/>
              <a:t>Programming assignments: </a:t>
            </a:r>
            <a:r>
              <a:rPr lang="en-US" dirty="0"/>
              <a:t> </a:t>
            </a:r>
            <a:r>
              <a:rPr lang="en-US" dirty="0" smtClean="0"/>
              <a:t>aim at 6</a:t>
            </a:r>
          </a:p>
          <a:p>
            <a:r>
              <a:rPr lang="en-US" dirty="0" smtClean="0"/>
              <a:t>Tentative: Two midterm exams, and one final exam</a:t>
            </a:r>
          </a:p>
          <a:p>
            <a:r>
              <a:rPr lang="en-US" i="1" u="sng" dirty="0" smtClean="0"/>
              <a:t>Tentative</a:t>
            </a:r>
            <a:r>
              <a:rPr lang="en-US" dirty="0" smtClean="0"/>
              <a:t> breakdown: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00825"/>
              </p:ext>
            </p:extLst>
          </p:nvPr>
        </p:nvGraphicFramePr>
        <p:xfrm>
          <a:off x="1219200" y="5181600"/>
          <a:ext cx="6858000" cy="103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00200"/>
                <a:gridCol w="1470434"/>
                <a:gridCol w="2415766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Program.</a:t>
                      </a:r>
                    </a:p>
                    <a:p>
                      <a:pPr algn="ctr"/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Participation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(In class Quizzes)</a:t>
                      </a:r>
                      <a:endParaRPr lang="en-US" dirty="0"/>
                    </a:p>
                  </a:txBody>
                  <a:tcPr/>
                </a:tc>
              </a:tr>
              <a:tr h="392827"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54829"/>
      </p:ext>
    </p:extLst>
  </p:cSld>
  <p:clrMapOvr>
    <a:masterClrMapping/>
  </p:clrMapOvr>
  <p:transition advTm="109003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Gates </a:t>
            </a:r>
            <a:endParaRPr lang="en-US"/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basic kinds of logic gates</a:t>
            </a:r>
            <a:endParaRPr lang="en-US" dirty="0"/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E7F4897-BB02-B044-BEBE-273CA1603B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it-IT" smtClean="0">
                <a:latin typeface="Century Schoolbook" charset="0"/>
              </a:rPr>
              <a:t>Intro: CS484 2017</a:t>
            </a:r>
            <a:endParaRPr lang="en-US">
              <a:latin typeface="Century Schoolbook" charset="0"/>
            </a:endParaRP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727325" y="1949450"/>
            <a:ext cx="1585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AND</a:t>
            </a:r>
          </a:p>
          <a:p>
            <a:r>
              <a:rPr lang="en-US"/>
              <a:t>of two inputs</a:t>
            </a:r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5089525" y="194945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OR of two inputs</a:t>
            </a: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7086600" y="1905000"/>
            <a:ext cx="1606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NOT</a:t>
            </a:r>
          </a:p>
          <a:p>
            <a:r>
              <a:rPr lang="en-US" dirty="0"/>
              <a:t>(complement)</a:t>
            </a:r>
          </a:p>
          <a:p>
            <a:r>
              <a:rPr lang="en-US" dirty="0"/>
              <a:t>on one input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898525" y="1957388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Operation:</a:t>
            </a:r>
          </a:p>
        </p:txBody>
      </p:sp>
      <p:graphicFrame>
        <p:nvGraphicFramePr>
          <p:cNvPr id="2050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16036"/>
              </p:ext>
            </p:extLst>
          </p:nvPr>
        </p:nvGraphicFramePr>
        <p:xfrm>
          <a:off x="2771775" y="3086100"/>
          <a:ext cx="1514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" name="Bitmap Image" r:id="rId3" imgW="1523810" imgH="656969" progId="Paint.Picture">
                  <p:embed/>
                </p:oleObj>
              </mc:Choice>
              <mc:Fallback>
                <p:oleObj name="Bitmap Image" r:id="rId3" imgW="1523810" imgH="6569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086100"/>
                        <a:ext cx="1514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866775" y="30099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Logic gate:</a:t>
            </a:r>
          </a:p>
        </p:txBody>
      </p:sp>
      <p:graphicFrame>
        <p:nvGraphicFramePr>
          <p:cNvPr id="20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39395"/>
              </p:ext>
            </p:extLst>
          </p:nvPr>
        </p:nvGraphicFramePr>
        <p:xfrm>
          <a:off x="4905375" y="3086100"/>
          <a:ext cx="1724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" name="Bitmap Image" r:id="rId5" imgW="1724266" imgH="647619" progId="Paint.Picture">
                  <p:embed/>
                </p:oleObj>
              </mc:Choice>
              <mc:Fallback>
                <p:oleObj name="Bitmap Image" r:id="rId5" imgW="1724266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086100"/>
                        <a:ext cx="1724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76319"/>
              </p:ext>
            </p:extLst>
          </p:nvPr>
        </p:nvGraphicFramePr>
        <p:xfrm>
          <a:off x="7115175" y="3086100"/>
          <a:ext cx="1162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0" name="Bitmap Image" r:id="rId7" imgW="1162212" imgH="581106" progId="Paint.Picture">
                  <p:embed/>
                </p:oleObj>
              </mc:Choice>
              <mc:Fallback>
                <p:oleObj name="Bitmap Image" r:id="rId7" imgW="1162212" imgH="5811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3086100"/>
                        <a:ext cx="1162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1"/>
          <p:cNvSpPr txBox="1">
            <a:spLocks noChangeArrowheads="1"/>
          </p:cNvSpPr>
          <p:nvPr/>
        </p:nvSpPr>
        <p:spPr bwMode="auto">
          <a:xfrm>
            <a:off x="533400" y="4114800"/>
            <a:ext cx="8153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Two Questions: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How can we implement such </a:t>
            </a:r>
            <a:r>
              <a:rPr lang="en-US" dirty="0">
                <a:solidFill>
                  <a:srgbClr val="FF0033"/>
                </a:solidFill>
                <a:latin typeface="+mn-lt"/>
              </a:rPr>
              <a:t>switches</a:t>
            </a:r>
            <a:r>
              <a:rPr lang="en-US" dirty="0">
                <a:latin typeface="+mn-lt"/>
              </a:rPr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What can we build with </a:t>
            </a:r>
            <a:r>
              <a:rPr lang="en-US" dirty="0">
                <a:solidFill>
                  <a:srgbClr val="FF0033"/>
                </a:solidFill>
                <a:latin typeface="+mn-lt"/>
              </a:rPr>
              <a:t>Gates</a:t>
            </a:r>
            <a:r>
              <a:rPr lang="en-US" dirty="0">
                <a:latin typeface="+mn-lt"/>
              </a:rPr>
              <a:t>?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+mn-lt"/>
              </a:rPr>
              <a:t>Adders, controllers, memory elements, computers!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114557"/>
      </p:ext>
    </p:extLst>
  </p:cSld>
  <p:clrMapOvr>
    <a:masterClrMapping/>
  </p:clrMapOvr>
  <p:transition advTm="42804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make switches?</a:t>
            </a:r>
            <a:endParaRPr lang="en-US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534400" cy="4267200"/>
          </a:xfrm>
        </p:spPr>
        <p:txBody>
          <a:bodyPr/>
          <a:lstStyle/>
          <a:p>
            <a:r>
              <a:rPr lang="en-US" dirty="0" smtClean="0"/>
              <a:t>Use mechanical power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hydrolic</a:t>
            </a:r>
            <a:r>
              <a:rPr lang="en-US" dirty="0" smtClean="0"/>
              <a:t> pressure</a:t>
            </a:r>
          </a:p>
          <a:p>
            <a:r>
              <a:rPr lang="en-US" dirty="0" smtClean="0"/>
              <a:t>Use electromechanical switches (electromagnet turns the switch on)</a:t>
            </a:r>
          </a:p>
          <a:p>
            <a:r>
              <a:rPr lang="en-US" dirty="0" smtClean="0"/>
              <a:t>Current technology:</a:t>
            </a:r>
          </a:p>
          <a:p>
            <a:pPr lvl="1"/>
            <a:r>
              <a:rPr lang="en-US" dirty="0" smtClean="0"/>
              <a:t>Semiconductor transistors</a:t>
            </a:r>
          </a:p>
          <a:p>
            <a:pPr lvl="2"/>
            <a:r>
              <a:rPr lang="en-US" dirty="0" smtClean="0"/>
              <a:t>A transistor can be made to conduct electricity depending on the input on the 3rd input</a:t>
            </a:r>
          </a:p>
          <a:p>
            <a:pPr lvl="1"/>
            <a:r>
              <a:rPr lang="en-US" dirty="0" smtClean="0"/>
              <a:t>CMOS </a:t>
            </a:r>
            <a:r>
              <a:rPr lang="ja-JP" altLang="en-US" dirty="0" smtClean="0"/>
              <a:t>“</a:t>
            </a:r>
            <a:r>
              <a:rPr lang="en-US" dirty="0" smtClean="0"/>
              <a:t>gates</a:t>
            </a:r>
            <a:r>
              <a:rPr lang="ja-JP" altLang="en-US" dirty="0" smtClean="0"/>
              <a:t>”</a:t>
            </a:r>
            <a:r>
              <a:rPr lang="en-US" dirty="0" smtClean="0"/>
              <a:t> (actually, switches)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5D3C895-1D9A-4E4F-8DD5-D275960702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971800" y="5534561"/>
            <a:ext cx="52578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Two properties of Switches and Gates: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	Size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	Switching and Propagation delay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98125"/>
      </p:ext>
    </p:extLst>
  </p:cSld>
  <p:clrMapOvr>
    <a:masterClrMapping/>
  </p:clrMapOvr>
  <p:transition advTm="2005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Speeds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dirty="0" smtClean="0"/>
              <a:t>can make transistors smaller</a:t>
            </a:r>
          </a:p>
          <a:p>
            <a:pPr lvl="1"/>
            <a:r>
              <a:rPr lang="en-US" dirty="0" smtClean="0"/>
              <a:t>Which means smaller capacitances..</a:t>
            </a:r>
          </a:p>
          <a:p>
            <a:pPr lvl="2"/>
            <a:r>
              <a:rPr lang="en-US" dirty="0" smtClean="0"/>
              <a:t>Imagine filling up “tanks” with “water” (electrons)</a:t>
            </a:r>
          </a:p>
          <a:p>
            <a:r>
              <a:rPr lang="en-US" dirty="0" smtClean="0"/>
              <a:t>We can turn them on or off faster</a:t>
            </a:r>
          </a:p>
          <a:p>
            <a:pPr lvl="1"/>
            <a:r>
              <a:rPr lang="en-US" dirty="0" smtClean="0"/>
              <a:t>Which means we can make our computers go faster</a:t>
            </a:r>
          </a:p>
          <a:p>
            <a:pPr lvl="1"/>
            <a:r>
              <a:rPr lang="en-US" dirty="0" smtClean="0"/>
              <a:t>Clock cycle is selected so that the parts of the computer can finish basic calculations within the cycle</a:t>
            </a:r>
          </a:p>
          <a:p>
            <a:pPr lvl="1"/>
            <a:r>
              <a:rPr lang="en-US" dirty="0" smtClean="0"/>
              <a:t>And indeed: 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9483"/>
      </p:ext>
    </p:extLst>
  </p:cSld>
  <p:clrMapOvr>
    <a:masterClrMapping/>
  </p:clrMapOvr>
  <p:transition advTm="67602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Virtuous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transistors smaller,</a:t>
            </a:r>
          </a:p>
          <a:p>
            <a:pPr lvl="1"/>
            <a:r>
              <a:rPr lang="en-US" dirty="0" smtClean="0"/>
              <a:t>You can fit more of them on a chip</a:t>
            </a:r>
          </a:p>
          <a:p>
            <a:pPr lvl="2"/>
            <a:r>
              <a:rPr lang="en-US" dirty="0" smtClean="0"/>
              <a:t>Cost per transistor decreases</a:t>
            </a:r>
          </a:p>
          <a:p>
            <a:pPr lvl="1"/>
            <a:r>
              <a:rPr lang="en-US" dirty="0" smtClean="0"/>
              <a:t>AND: propagation delays get smaller</a:t>
            </a:r>
          </a:p>
          <a:p>
            <a:pPr lvl="2"/>
            <a:r>
              <a:rPr lang="en-US" dirty="0" smtClean="0"/>
              <a:t>So they can run faster!</a:t>
            </a:r>
          </a:p>
          <a:p>
            <a:r>
              <a:rPr lang="en-US" dirty="0" smtClean="0"/>
              <a:t>Can you make them smaller?</a:t>
            </a:r>
          </a:p>
          <a:p>
            <a:pPr lvl="1"/>
            <a:r>
              <a:rPr lang="en-US" dirty="0" smtClean="0"/>
              <a:t>Technological progress needed, but can be done</a:t>
            </a:r>
          </a:p>
          <a:p>
            <a:r>
              <a:rPr lang="en-US" dirty="0" smtClean="0"/>
              <a:t>This led to:</a:t>
            </a:r>
          </a:p>
          <a:p>
            <a:pPr lvl="1"/>
            <a:r>
              <a:rPr lang="en-US" dirty="0" smtClean="0"/>
              <a:t>Cheaper and faster processors every year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883"/>
      </p:ext>
    </p:extLst>
  </p:cSld>
  <p:clrMapOvr>
    <a:masterClrMapping/>
  </p:clrMapOvr>
  <p:transition advTm="47849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Commonly (</a:t>
            </a:r>
            <a:r>
              <a:rPr lang="en-US" dirty="0" err="1" smtClean="0"/>
              <a:t>mis</a:t>
            </a:r>
            <a:r>
              <a:rPr lang="en-US" dirty="0" smtClean="0"/>
              <a:t>) stated as </a:t>
            </a:r>
          </a:p>
          <a:p>
            <a:pPr lvl="1"/>
            <a:r>
              <a:rPr lang="en-US" dirty="0" smtClean="0"/>
              <a:t>“Computer performance doubles every 18 months”</a:t>
            </a:r>
          </a:p>
          <a:p>
            <a:r>
              <a:rPr lang="en-US" dirty="0" smtClean="0"/>
              <a:t>Gordon Moore observed in 1965</a:t>
            </a:r>
          </a:p>
          <a:p>
            <a:pPr lvl="1"/>
            <a:r>
              <a:rPr lang="en-US" dirty="0" smtClean="0"/>
              <a:t>“The complexity… has increased roughly a factor of two per year. [It] can be expected to continue…for at least 10 years”</a:t>
            </a:r>
          </a:p>
          <a:p>
            <a:pPr lvl="1"/>
            <a:r>
              <a:rPr lang="en-US" dirty="0" smtClean="0"/>
              <a:t>Its about </a:t>
            </a:r>
            <a:r>
              <a:rPr lang="en-US" b="1" i="1" u="sng" dirty="0" smtClean="0"/>
              <a:t>number of transistors</a:t>
            </a:r>
            <a:r>
              <a:rPr lang="en-US" dirty="0" smtClean="0"/>
              <a:t> per chip</a:t>
            </a:r>
          </a:p>
          <a:p>
            <a:r>
              <a:rPr lang="en-US" dirty="0" smtClean="0"/>
              <a:t>Funny thing is: it held true for 40+ years</a:t>
            </a:r>
          </a:p>
          <a:p>
            <a:pPr lvl="1"/>
            <a:r>
              <a:rPr lang="en-US" dirty="0" smtClean="0"/>
              <a:t>And still going until 2020 </a:t>
            </a:r>
          </a:p>
          <a:p>
            <a:pPr lvl="1"/>
            <a:r>
              <a:rPr lang="en-US" dirty="0" smtClean="0"/>
              <a:t>“Self fulfilling prophecy”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5891"/>
      </p:ext>
    </p:extLst>
  </p:cSld>
  <p:clrMapOvr>
    <a:masterClrMapping/>
  </p:clrMapOvr>
  <p:transition advTm="105778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pic>
        <p:nvPicPr>
          <p:cNvPr id="5" name="Picture 4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-170828"/>
            <a:ext cx="8242300" cy="74098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22798"/>
      </p:ext>
    </p:extLst>
  </p:cSld>
  <p:clrMapOvr>
    <a:masterClrMapping/>
  </p:clrMapOvr>
  <p:transition advTm="54743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696200" cy="482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Clock </a:t>
            </a:r>
            <a:r>
              <a:rPr lang="en-US" dirty="0"/>
              <a:t>S</a:t>
            </a:r>
            <a:r>
              <a:rPr lang="en-US" dirty="0" smtClean="0"/>
              <a:t>peeds </a:t>
            </a:r>
            <a:r>
              <a:rPr lang="en-US" dirty="0"/>
              <a:t>I</a:t>
            </a:r>
            <a:r>
              <a:rPr lang="en-US" dirty="0" smtClean="0"/>
              <a:t>ncreased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638800"/>
            <a:ext cx="6019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 a little trick: x axis goes only to 2003!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2057400"/>
            <a:ext cx="1219200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472001" y="3678825"/>
            <a:ext cx="4343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Intel Processor Clock Speed (MHz)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67624"/>
      </p:ext>
    </p:extLst>
  </p:cSld>
  <p:clrMapOvr>
    <a:masterClrMapping/>
  </p:clrMapOvr>
  <p:transition advTm="6960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8093798" cy="5077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they stopped increasing!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953470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  <a:gs pos="50000">
                <a:schemeClr val="bg2">
                  <a:lumMod val="75000"/>
                </a:schemeClr>
              </a:gs>
              <a:gs pos="25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Why?</a:t>
            </a:r>
            <a:endParaRPr lang="en-US" sz="5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697623" y="3526422"/>
            <a:ext cx="4343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Intel Processor Clock Speed (MHz)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608027"/>
      </p:ext>
    </p:extLst>
  </p:cSld>
  <p:clrMapOvr>
    <a:masterClrMapping/>
  </p:clrMapOvr>
  <p:transition advTm="7926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IntelCPUsHerbSutterDrDobbsJour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-60612"/>
            <a:ext cx="6147462" cy="6126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6019800"/>
            <a:ext cx="3733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Herb Sutter (orig. in DDJ)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924604"/>
      </p:ext>
    </p:extLst>
  </p:cSld>
  <p:clrMapOvr>
    <a:masterClrMapping/>
  </p:clrMapOvr>
  <p:transition advTm="33098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in 1999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From </a:t>
            </a:r>
            <a:r>
              <a:rPr lang="en-US" sz="2700" dirty="0" err="1">
                <a:solidFill>
                  <a:schemeClr val="tx1"/>
                </a:solidFill>
              </a:rPr>
              <a:t>Shekhar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Borkar</a:t>
            </a:r>
            <a:r>
              <a:rPr lang="en-US" sz="2700" dirty="0">
                <a:solidFill>
                  <a:schemeClr val="tx1"/>
                </a:solidFill>
              </a:rPr>
              <a:t>, Intel, at MICRO</a:t>
            </a:r>
            <a:r>
              <a:rPr lang="ja-JP" altLang="en-US" sz="27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700" dirty="0" smtClean="0">
                <a:solidFill>
                  <a:schemeClr val="tx1"/>
                </a:solidFill>
              </a:rPr>
              <a:t>99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1" y="1447800"/>
            <a:ext cx="878105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76400" y="6019800"/>
            <a:ext cx="5791200" cy="584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So, the chips were getting too hot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0" y="1600200"/>
            <a:ext cx="2286000" cy="426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4971"/>
      </p:ext>
    </p:extLst>
  </p:cSld>
  <p:clrMapOvr>
    <a:masterClrMapping/>
  </p:clrMapOvr>
  <p:transition advTm="70212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EWS workstations to begin with</a:t>
            </a:r>
          </a:p>
          <a:p>
            <a:r>
              <a:rPr lang="en-US" dirty="0" smtClean="0"/>
              <a:t>Later: </a:t>
            </a:r>
          </a:p>
          <a:p>
            <a:pPr lvl="1"/>
            <a:r>
              <a:rPr lang="en-US" dirty="0" err="1" smtClean="0"/>
              <a:t>Taub</a:t>
            </a:r>
            <a:r>
              <a:rPr lang="en-US" dirty="0" smtClean="0"/>
              <a:t>, the campus cluster and </a:t>
            </a:r>
            <a:r>
              <a:rPr lang="en-US" dirty="0" smtClean="0"/>
              <a:t>10 </a:t>
            </a:r>
            <a:r>
              <a:rPr lang="en-US" dirty="0" smtClean="0"/>
              <a:t>nodes with  64 core Xeon Phi’s specially purchased for this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Possible access to Blue Waters, at least for projects, is under consideration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21790"/>
      </p:ext>
    </p:extLst>
  </p:cSld>
  <p:clrMapOvr>
    <a:masterClrMapping/>
  </p:clrMapOvr>
  <p:transition advTm="433768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and Power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cubic relationship between them!</a:t>
            </a:r>
          </a:p>
          <a:p>
            <a:pPr lvl="1"/>
            <a:r>
              <a:rPr lang="en-US" dirty="0" smtClean="0"/>
              <a:t>So, if frequency doubles, dynamic power </a:t>
            </a:r>
            <a:br>
              <a:rPr lang="en-US" dirty="0" smtClean="0"/>
            </a:br>
            <a:r>
              <a:rPr lang="en-US" dirty="0" smtClean="0"/>
              <a:t>increases 8-fold!</a:t>
            </a:r>
          </a:p>
          <a:p>
            <a:pPr lvl="1"/>
            <a:r>
              <a:rPr lang="en-US" dirty="0" smtClean="0"/>
              <a:t>Static power is still a significant part of the total power</a:t>
            </a:r>
          </a:p>
          <a:p>
            <a:r>
              <a:rPr lang="en-US" dirty="0" smtClean="0"/>
              <a:t>So, frequencies stalled around 2-3 GHz</a:t>
            </a:r>
          </a:p>
          <a:p>
            <a:pPr lvl="1"/>
            <a:r>
              <a:rPr lang="en-US" dirty="0" smtClean="0"/>
              <a:t>Which is plenty fast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0321"/>
      </p:ext>
    </p:extLst>
  </p:cSld>
  <p:clrMapOvr>
    <a:masterClrMapping/>
  </p:clrMapOvr>
  <p:transition advTm="35691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</a:t>
            </a:r>
            <a:r>
              <a:rPr lang="en-US" dirty="0" err="1" smtClean="0"/>
              <a:t>vs</a:t>
            </a:r>
            <a:r>
              <a:rPr lang="en-US" dirty="0" smtClean="0"/>
              <a:t> Frequency </a:t>
            </a:r>
            <a:br>
              <a:rPr lang="en-US" dirty="0" smtClean="0"/>
            </a:br>
            <a:r>
              <a:rPr lang="en-US" dirty="0" smtClean="0"/>
              <a:t>on a given processor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7" descr="Power-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1981200"/>
            <a:ext cx="65836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0325"/>
      </p:ext>
    </p:extLst>
  </p:cSld>
  <p:clrMapOvr>
    <a:masterClrMapping/>
  </p:clrMapOvr>
  <p:transition advTm="36311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Transistors/chip?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Well, they will keep on growing for the next ten years</a:t>
            </a:r>
          </a:p>
          <a:p>
            <a:pPr lvl="1"/>
            <a:r>
              <a:rPr lang="en-US" dirty="0" smtClean="0"/>
              <a:t>May be a bit slowly</a:t>
            </a:r>
          </a:p>
          <a:p>
            <a:r>
              <a:rPr lang="en-US" dirty="0" smtClean="0"/>
              <a:t>Current technology is 14 nanometers </a:t>
            </a:r>
          </a:p>
          <a:p>
            <a:pPr lvl="1"/>
            <a:r>
              <a:rPr lang="en-US" dirty="0" smtClean="0"/>
              <a:t>22nm is still common</a:t>
            </a:r>
          </a:p>
          <a:p>
            <a:r>
              <a:rPr lang="en-US" dirty="0" smtClean="0"/>
              <a:t>We may go to 5 nanometers feature size</a:t>
            </a:r>
          </a:p>
          <a:p>
            <a:pPr lvl="1"/>
            <a:r>
              <a:rPr lang="en-US" dirty="0" smtClean="0"/>
              <a:t>i.e. gap between two wires (as a simple definition)</a:t>
            </a:r>
          </a:p>
          <a:p>
            <a:r>
              <a:rPr lang="en-US" dirty="0" smtClean="0"/>
              <a:t>For comparison: </a:t>
            </a:r>
          </a:p>
          <a:p>
            <a:pPr lvl="1"/>
            <a:r>
              <a:rPr lang="en-US" dirty="0" smtClean="0"/>
              <a:t>Distance between a carbon and a Hydrogen atom is 1 Angstrom = 0.1 nanometer!</a:t>
            </a:r>
          </a:p>
          <a:p>
            <a:pPr lvl="1"/>
            <a:r>
              <a:rPr lang="en-US" dirty="0" smtClean="0"/>
              <a:t>Silicon-Silicon bonds are longer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A</a:t>
            </a:r>
            <a:r>
              <a:rPr lang="en-US" baseline="30000" dirty="0" err="1" smtClean="0"/>
              <a:t>o</a:t>
            </a:r>
            <a:r>
              <a:rPr lang="en-US" dirty="0" smtClean="0"/>
              <a:t> lattice spacing (image: 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i.e. 0.5 nanometer</a:t>
            </a:r>
          </a:p>
          <a:p>
            <a:pPr lvl="1"/>
            <a:r>
              <a:rPr lang="en-US" dirty="0" smtClean="0"/>
              <a:t>So, we are close to atomic units!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572000"/>
            <a:ext cx="223139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503"/>
      </p:ext>
    </p:extLst>
  </p:cSld>
  <p:clrMapOvr>
    <a:masterClrMapping/>
  </p:clrMapOvr>
  <p:transition advTm="106757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 will get to 30-50 billion transistors/chip!</a:t>
            </a:r>
          </a:p>
          <a:p>
            <a:r>
              <a:rPr lang="en-US" dirty="0" smtClean="0"/>
              <a:t>What to do with them?</a:t>
            </a:r>
          </a:p>
          <a:p>
            <a:r>
              <a:rPr lang="en-US" dirty="0" smtClean="0"/>
              <a:t>Put more processors on a chip</a:t>
            </a:r>
          </a:p>
          <a:p>
            <a:r>
              <a:rPr lang="en-US" dirty="0" smtClean="0"/>
              <a:t>Beginning of the multicore era: </a:t>
            </a:r>
          </a:p>
          <a:p>
            <a:pPr lvl="1"/>
            <a:r>
              <a:rPr lang="en-US" dirty="0" smtClean="0"/>
              <a:t>Number of cores per chip doubles every X years</a:t>
            </a:r>
          </a:p>
          <a:p>
            <a:pPr lvl="2"/>
            <a:r>
              <a:rPr lang="en-US" dirty="0" smtClean="0"/>
              <a:t>X= 2? 3?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3245"/>
      </p:ext>
    </p:extLst>
  </p:cSld>
  <p:clrMapOvr>
    <a:masterClrMapping/>
  </p:clrMapOvr>
  <p:transition advTm="47827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summarize: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had been used to computers becoming faster every year.. That “change” was a constant</a:t>
            </a:r>
          </a:p>
          <a:p>
            <a:pPr lvl="1"/>
            <a:r>
              <a:rPr lang="en-US" dirty="0" smtClean="0"/>
              <a:t>The change is: that the speeds are no longer changing..</a:t>
            </a:r>
          </a:p>
          <a:p>
            <a:r>
              <a:rPr lang="en-US" dirty="0" smtClean="0"/>
              <a:t>So, Lets think about what happens over the next 10 years</a:t>
            </a:r>
          </a:p>
          <a:p>
            <a:r>
              <a:rPr lang="en-US" dirty="0" smtClean="0"/>
              <a:t>And later: </a:t>
            </a:r>
          </a:p>
          <a:p>
            <a:pPr lvl="1"/>
            <a:r>
              <a:rPr lang="en-US" dirty="0" smtClean="0"/>
              <a:t>What happens </a:t>
            </a:r>
            <a:r>
              <a:rPr lang="en-US" i="1" u="sng" dirty="0" smtClean="0"/>
              <a:t>after</a:t>
            </a:r>
            <a:r>
              <a:rPr lang="en-US" dirty="0" smtClean="0"/>
              <a:t> ten years, when even the number of transistors don’t increase any more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49852"/>
      </p:ext>
    </p:extLst>
  </p:cSld>
  <p:clrMapOvr>
    <a:masterClrMapping/>
  </p:clrMapOvr>
  <p:transition advTm="12986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Wulf</a:t>
            </a:r>
            <a:r>
              <a:rPr lang="en-US" dirty="0" smtClean="0"/>
              <a:t> in 1978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William </a:t>
            </a:r>
            <a:r>
              <a:rPr lang="en-US" dirty="0" err="1" smtClean="0"/>
              <a:t>Wulf</a:t>
            </a:r>
            <a:r>
              <a:rPr lang="en-US" dirty="0" smtClean="0"/>
              <a:t> is one of the most influential </a:t>
            </a:r>
            <a:br>
              <a:rPr lang="en-US" dirty="0" smtClean="0"/>
            </a:br>
            <a:r>
              <a:rPr lang="en-US" dirty="0" smtClean="0"/>
              <a:t>computer scientist</a:t>
            </a:r>
          </a:p>
          <a:p>
            <a:r>
              <a:rPr lang="en-US" dirty="0" smtClean="0"/>
              <a:t>Visited </a:t>
            </a:r>
            <a:r>
              <a:rPr lang="en-US" dirty="0" err="1" smtClean="0"/>
              <a:t>IISc</a:t>
            </a:r>
            <a:r>
              <a:rPr lang="en-US" dirty="0" smtClean="0"/>
              <a:t> Bangalore around 1978..</a:t>
            </a:r>
          </a:p>
          <a:p>
            <a:pPr lvl="1"/>
            <a:r>
              <a:rPr lang="en-US" dirty="0" smtClean="0"/>
              <a:t>When I was a grad student</a:t>
            </a:r>
          </a:p>
          <a:p>
            <a:r>
              <a:rPr lang="en-US" dirty="0" smtClean="0"/>
              <a:t>Talked about his parallel computing projects</a:t>
            </a:r>
          </a:p>
          <a:p>
            <a:pPr lvl="1"/>
            <a:r>
              <a:rPr lang="en-US" dirty="0" err="1" smtClean="0"/>
              <a:t>C.mmp</a:t>
            </a:r>
            <a:endParaRPr lang="en-US" dirty="0" smtClean="0"/>
          </a:p>
          <a:p>
            <a:pPr lvl="1"/>
            <a:r>
              <a:rPr lang="en-US" dirty="0" smtClean="0"/>
              <a:t>Stated motivations: Sequential processors cannot keep getting faster forever, because of physical limitations. </a:t>
            </a:r>
            <a:br>
              <a:rPr lang="en-US" dirty="0" smtClean="0"/>
            </a:br>
            <a:r>
              <a:rPr lang="en-US" dirty="0" smtClean="0"/>
              <a:t>We need many processors working in parallel to </a:t>
            </a:r>
            <a:br>
              <a:rPr lang="en-US" dirty="0" smtClean="0"/>
            </a:br>
            <a:r>
              <a:rPr lang="en-US" dirty="0" smtClean="0"/>
              <a:t>compute faster</a:t>
            </a:r>
          </a:p>
          <a:p>
            <a:r>
              <a:rPr lang="en-US" dirty="0" smtClean="0"/>
              <a:t>But engineers kept making it go faster </a:t>
            </a:r>
          </a:p>
          <a:p>
            <a:pPr lvl="1"/>
            <a:r>
              <a:rPr lang="en-US" dirty="0" smtClean="0"/>
              <a:t>Until now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pic>
        <p:nvPicPr>
          <p:cNvPr id="7" name="Picture 6" descr="wulf-willi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933"/>
            <a:ext cx="1178450" cy="15712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22291"/>
      </p:ext>
    </p:extLst>
  </p:cSld>
  <p:clrMapOvr>
    <a:masterClrMapping/>
  </p:clrMapOvr>
  <p:transition advTm="8258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Maybe we have all the speed we need..</a:t>
            </a:r>
          </a:p>
          <a:p>
            <a:pPr lvl="1"/>
            <a:r>
              <a:rPr lang="en-US" dirty="0" smtClean="0"/>
              <a:t>I.e. for all the apps that we need</a:t>
            </a:r>
          </a:p>
          <a:p>
            <a:pPr lvl="1"/>
            <a:r>
              <a:rPr lang="en-US" dirty="0" err="1" smtClean="0"/>
              <a:t>Nyah</a:t>
            </a:r>
            <a:r>
              <a:rPr lang="en-US" dirty="0" smtClean="0"/>
              <a:t>..</a:t>
            </a:r>
          </a:p>
          <a:p>
            <a:r>
              <a:rPr lang="en-US" dirty="0" smtClean="0"/>
              <a:t>Maybe 8-16 cores is all that you need</a:t>
            </a:r>
          </a:p>
          <a:p>
            <a:pPr lvl="1"/>
            <a:r>
              <a:rPr lang="en-US" dirty="0" smtClean="0"/>
              <a:t>We are still seeing improvements because</a:t>
            </a:r>
            <a:endParaRPr lang="en-US" dirty="0"/>
          </a:p>
          <a:p>
            <a:pPr lvl="2"/>
            <a:r>
              <a:rPr lang="en-US" dirty="0" smtClean="0"/>
              <a:t>We use multiple programs on the desktop</a:t>
            </a:r>
          </a:p>
          <a:p>
            <a:pPr lvl="2"/>
            <a:r>
              <a:rPr lang="en-US" dirty="0" smtClean="0"/>
              <a:t>Browsers can do multiple things: get data, draw pictures, ..</a:t>
            </a:r>
          </a:p>
          <a:p>
            <a:pPr lvl="1"/>
            <a:r>
              <a:rPr lang="en-US" dirty="0" smtClean="0"/>
              <a:t>But now, we have enough power.. Right?</a:t>
            </a:r>
          </a:p>
          <a:p>
            <a:r>
              <a:rPr lang="en-US" dirty="0" smtClean="0"/>
              <a:t>So, unless one (or more) parallel “killer app” appears, the market (for multicore chips) will stop growing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8596"/>
      </p:ext>
    </p:extLst>
  </p:cSld>
  <p:clrMapOvr>
    <a:masterClrMapping/>
  </p:clrMapOvr>
  <p:transition advTm="236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find killer apps that need all the parallel power we can bring to bear</a:t>
            </a:r>
          </a:p>
          <a:p>
            <a:pPr lvl="1"/>
            <a:r>
              <a:rPr lang="en-US" dirty="0" smtClean="0"/>
              <a:t>With 50B transistors, at least 100+ processor cores on each chip</a:t>
            </a:r>
          </a:p>
          <a:p>
            <a:r>
              <a:rPr lang="en-US" dirty="0" smtClean="0"/>
              <a:t>There is a tremendous competitive advantage to building such a killer app</a:t>
            </a:r>
          </a:p>
          <a:p>
            <a:pPr lvl="1"/>
            <a:r>
              <a:rPr lang="en-US" dirty="0" smtClean="0"/>
              <a:t>So, given our history, we will find it</a:t>
            </a:r>
          </a:p>
          <a:p>
            <a:r>
              <a:rPr lang="en-US" dirty="0" smtClean="0"/>
              <a:t>What are the enabling factors: </a:t>
            </a:r>
          </a:p>
          <a:p>
            <a:pPr lvl="1"/>
            <a:r>
              <a:rPr lang="en-US" dirty="0" smtClean="0"/>
              <a:t>Finding the application areas.</a:t>
            </a:r>
          </a:p>
          <a:p>
            <a:pPr lvl="1"/>
            <a:r>
              <a:rPr lang="en-US" dirty="0" smtClean="0"/>
              <a:t>Parallel programming skills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1974"/>
      </p:ext>
    </p:extLst>
  </p:cSld>
  <p:clrMapOvr>
    <a:masterClrMapping/>
  </p:clrMapOvr>
  <p:transition advTm="18431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Few </a:t>
            </a:r>
            <a:r>
              <a:rPr lang="en-US" dirty="0"/>
              <a:t>C</a:t>
            </a:r>
            <a:r>
              <a:rPr lang="en-US" dirty="0" smtClean="0"/>
              <a:t>andidate </a:t>
            </a:r>
            <a:r>
              <a:rPr lang="en-US" dirty="0"/>
              <a:t>A</a:t>
            </a:r>
            <a:r>
              <a:rPr lang="en-US" dirty="0" smtClean="0"/>
              <a:t>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parallelism:</a:t>
            </a:r>
          </a:p>
          <a:p>
            <a:pPr lvl="1"/>
            <a:r>
              <a:rPr lang="en-US" dirty="0" smtClean="0"/>
              <a:t>Search images, scan files, ..</a:t>
            </a:r>
          </a:p>
          <a:p>
            <a:r>
              <a:rPr lang="en-US" dirty="0" smtClean="0"/>
              <a:t>Speech recognition: </a:t>
            </a:r>
          </a:p>
          <a:p>
            <a:pPr lvl="1"/>
            <a:r>
              <a:rPr lang="en-US" dirty="0" smtClean="0"/>
              <a:t>almost perfect already</a:t>
            </a:r>
          </a:p>
          <a:p>
            <a:pPr lvl="1"/>
            <a:r>
              <a:rPr lang="en-US" dirty="0" smtClean="0"/>
              <a:t>But speaker dependent, minor training, and needs non-noisy environment</a:t>
            </a:r>
          </a:p>
          <a:p>
            <a:pPr lvl="1"/>
            <a:r>
              <a:rPr lang="en-US" dirty="0" smtClean="0"/>
              <a:t>Frontier: speaker independent recognition with non-controlled environment</a:t>
            </a:r>
          </a:p>
          <a:p>
            <a:r>
              <a:rPr lang="en-US" dirty="0" smtClean="0"/>
              <a:t>Broadly: Artificial intelligence</a:t>
            </a:r>
          </a:p>
          <a:p>
            <a:r>
              <a:rPr lang="en-US" dirty="0" smtClean="0"/>
              <a:t>Data centers (data analytics, queries, cloud computing)</a:t>
            </a:r>
          </a:p>
          <a:p>
            <a:r>
              <a:rPr lang="en-US" dirty="0" smtClean="0"/>
              <a:t>And, </a:t>
            </a:r>
            <a:r>
              <a:rPr lang="en-US" dirty="0"/>
              <a:t>o</a:t>
            </a:r>
            <a:r>
              <a:rPr lang="en-US" dirty="0" smtClean="0"/>
              <a:t>f course, HPC (High </a:t>
            </a:r>
            <a:r>
              <a:rPr lang="en-US" dirty="0"/>
              <a:t>P</a:t>
            </a:r>
            <a:r>
              <a:rPr lang="en-US" dirty="0" smtClean="0"/>
              <a:t>erformance Computing)</a:t>
            </a:r>
          </a:p>
          <a:p>
            <a:pPr lvl="1"/>
            <a:r>
              <a:rPr lang="en-US" dirty="0" smtClean="0"/>
              <a:t>typically for CSE (Computational science and Engineering)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1171"/>
      </p:ext>
    </p:extLst>
  </p:cSld>
  <p:clrMapOvr>
    <a:masterClrMapping/>
  </p:clrMapOvr>
  <p:transition advTm="35272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all machines will be (are?) parallel</a:t>
            </a:r>
          </a:p>
          <a:p>
            <a:r>
              <a:rPr lang="en-US" dirty="0" smtClean="0"/>
              <a:t>So, almost all programs will be parallel</a:t>
            </a:r>
          </a:p>
          <a:p>
            <a:pPr lvl="1"/>
            <a:r>
              <a:rPr lang="en-US" dirty="0" smtClean="0"/>
              <a:t>True?</a:t>
            </a:r>
          </a:p>
          <a:p>
            <a:r>
              <a:rPr lang="en-US" dirty="0" smtClean="0"/>
              <a:t>There are 10 million programmers in the world</a:t>
            </a:r>
          </a:p>
          <a:p>
            <a:pPr lvl="1"/>
            <a:r>
              <a:rPr lang="en-US" dirty="0" smtClean="0"/>
              <a:t>Approximate estimate</a:t>
            </a:r>
          </a:p>
          <a:p>
            <a:r>
              <a:rPr lang="en-US" dirty="0" smtClean="0"/>
              <a:t>All programmers must become parallel programmers</a:t>
            </a:r>
          </a:p>
          <a:p>
            <a:pPr lvl="1"/>
            <a:r>
              <a:rPr lang="en-US" dirty="0" smtClean="0"/>
              <a:t>Right? What do you think?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8371"/>
      </p:ext>
    </p:extLst>
  </p:cSld>
  <p:clrMapOvr>
    <a:masterClrMapping/>
  </p:clrMapOvr>
  <p:transition advTm="23677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 the web</a:t>
            </a:r>
          </a:p>
          <a:p>
            <a:r>
              <a:rPr lang="en-US" dirty="0" smtClean="0"/>
              <a:t>Engineering wiki page</a:t>
            </a: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wiki.cites.illinois.edu</a:t>
            </a:r>
            <a:r>
              <a:rPr lang="en-US" sz="1600" dirty="0" smtClean="0"/>
              <a:t> (look for </a:t>
            </a:r>
            <a:r>
              <a:rPr lang="en-US" sz="1600" dirty="0" err="1" smtClean="0"/>
              <a:t>cs</a:t>
            </a:r>
            <a:r>
              <a:rPr lang="en-US" sz="1600" dirty="0" smtClean="0"/>
              <a:t> 484)</a:t>
            </a:r>
          </a:p>
          <a:p>
            <a:pPr lvl="1"/>
            <a:r>
              <a:rPr lang="en-US" dirty="0" smtClean="0"/>
              <a:t>Lecture notes </a:t>
            </a:r>
          </a:p>
          <a:p>
            <a:pPr lvl="1"/>
            <a:r>
              <a:rPr lang="en-US" dirty="0" smtClean="0"/>
              <a:t>(always pdf, some also in </a:t>
            </a:r>
            <a:r>
              <a:rPr lang="en-US" dirty="0" err="1" smtClean="0"/>
              <a:t>ppt</a:t>
            </a:r>
            <a:r>
              <a:rPr lang="en-US" dirty="0" smtClean="0"/>
              <a:t>) will be posted </a:t>
            </a:r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Possibly videos of lectures</a:t>
            </a:r>
            <a:endParaRPr lang="en-US" dirty="0" smtClean="0"/>
          </a:p>
          <a:p>
            <a:r>
              <a:rPr lang="en-US" dirty="0" smtClean="0"/>
              <a:t>Homework assignments, updates: online</a:t>
            </a:r>
          </a:p>
          <a:p>
            <a:r>
              <a:rPr lang="en-US" dirty="0" smtClean="0"/>
              <a:t>Piazza</a:t>
            </a:r>
            <a:r>
              <a:rPr lang="en-US" dirty="0"/>
              <a:t>: CS </a:t>
            </a:r>
            <a:r>
              <a:rPr lang="en-US" dirty="0" smtClean="0"/>
              <a:t>484 hosted at </a:t>
            </a:r>
            <a:r>
              <a:rPr lang="en-US" dirty="0" err="1" smtClean="0"/>
              <a:t>piazza.com</a:t>
            </a:r>
            <a:endParaRPr lang="en-US" dirty="0" smtClean="0"/>
          </a:p>
          <a:p>
            <a:r>
              <a:rPr lang="en-US" dirty="0" smtClean="0"/>
              <a:t>You are responsible for checking these </a:t>
            </a:r>
            <a:r>
              <a:rPr lang="en-US" dirty="0" smtClean="0"/>
              <a:t>regularly</a:t>
            </a:r>
          </a:p>
          <a:p>
            <a:r>
              <a:rPr lang="en-US" dirty="0" smtClean="0"/>
              <a:t>Email: if you email me, </a:t>
            </a:r>
            <a:r>
              <a:rPr lang="en-US" i="1" dirty="0" smtClean="0"/>
              <a:t>always</a:t>
            </a:r>
            <a:r>
              <a:rPr lang="en-US" dirty="0" smtClean="0"/>
              <a:t> cc the TAs, unless it</a:t>
            </a:r>
            <a:r>
              <a:rPr lang="uk-UA" dirty="0" smtClean="0"/>
              <a:t>’</a:t>
            </a:r>
            <a:r>
              <a:rPr lang="en-US" dirty="0" smtClean="0"/>
              <a:t>s a matter that you don’t want them to know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2335"/>
      </p:ext>
    </p:extLst>
  </p:cSld>
  <p:clrMapOvr>
    <a:masterClrMapping/>
  </p:clrMapOvr>
  <p:transition advTm="15384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Expect a lot of novel programming models</a:t>
            </a:r>
          </a:p>
          <a:p>
            <a:pPr lvl="1"/>
            <a:r>
              <a:rPr lang="en-US" dirty="0" smtClean="0"/>
              <a:t>There is scope for new languages, unlike now</a:t>
            </a:r>
          </a:p>
          <a:p>
            <a:pPr lvl="1"/>
            <a:r>
              <a:rPr lang="en-US" dirty="0" smtClean="0"/>
              <a:t>Only Java broke through after C/C++</a:t>
            </a:r>
          </a:p>
          <a:p>
            <a:r>
              <a:rPr lang="en-US" dirty="0" smtClean="0"/>
              <a:t>This is good news: </a:t>
            </a:r>
          </a:p>
          <a:p>
            <a:pPr lvl="1"/>
            <a:r>
              <a:rPr lang="en-US" dirty="0" smtClean="0"/>
              <a:t>If you are a computer scientist wanting to develop new languages</a:t>
            </a:r>
          </a:p>
          <a:p>
            <a:r>
              <a:rPr lang="en-US" dirty="0" smtClean="0"/>
              <a:t>Bad news: </a:t>
            </a:r>
          </a:p>
          <a:p>
            <a:pPr lvl="1"/>
            <a:r>
              <a:rPr lang="en-US" dirty="0" smtClean="0"/>
              <a:t>If you are an application developer</a:t>
            </a:r>
          </a:p>
          <a:p>
            <a:r>
              <a:rPr lang="en-US" dirty="0" smtClean="0"/>
              <a:t>DO NOT WAIT FOR “</a:t>
            </a:r>
            <a:r>
              <a:rPr lang="en-US" dirty="0" err="1" smtClean="0"/>
              <a:t>AutoMagic</a:t>
            </a:r>
            <a:r>
              <a:rPr lang="en-US" dirty="0" smtClean="0"/>
              <a:t>” parallelizing compiler!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0303"/>
      </p:ext>
    </p:extLst>
  </p:cSld>
  <p:clrMapOvr>
    <a:masterClrMapping/>
  </p:clrMapOvr>
  <p:transition advTm="91867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Probably some of the biggest impact</a:t>
            </a:r>
          </a:p>
          <a:p>
            <a:r>
              <a:rPr lang="en-US" dirty="0" smtClean="0"/>
              <a:t>Broadening of the market</a:t>
            </a:r>
          </a:p>
          <a:p>
            <a:r>
              <a:rPr lang="en-US" dirty="0" smtClean="0"/>
              <a:t>Every company/department can afford a very powerful (100 TF? PF?) cluster</a:t>
            </a:r>
          </a:p>
          <a:p>
            <a:r>
              <a:rPr lang="en-US" dirty="0" smtClean="0"/>
              <a:t>All kinds of activities can be computerized</a:t>
            </a:r>
          </a:p>
          <a:p>
            <a:pPr lvl="1"/>
            <a:r>
              <a:rPr lang="en-US" dirty="0" smtClean="0"/>
              <a:t>Intel’s example: </a:t>
            </a:r>
          </a:p>
          <a:p>
            <a:pPr lvl="2"/>
            <a:r>
              <a:rPr lang="en-US" dirty="0" smtClean="0"/>
              <a:t>fashion designers examining how a cloth will drape over a body, and how it will move</a:t>
            </a:r>
          </a:p>
          <a:p>
            <a:pPr lvl="2"/>
            <a:r>
              <a:rPr lang="en-US" dirty="0" smtClean="0"/>
              <a:t>Via simulation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Operations Research</a:t>
            </a:r>
          </a:p>
          <a:p>
            <a:r>
              <a:rPr lang="en-US" dirty="0" smtClean="0"/>
              <a:t>Business Strategies via AI support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36409"/>
      </p:ext>
    </p:extLst>
  </p:cSld>
  <p:clrMapOvr>
    <a:masterClrMapping/>
  </p:clrMapOvr>
  <p:transition advTm="94514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Exascale will be reached by 2022</a:t>
            </a:r>
          </a:p>
          <a:p>
            <a:pPr lvl="1"/>
            <a:r>
              <a:rPr lang="en-US" dirty="0" smtClean="0"/>
              <a:t>May be 50 MW, and 10^18 ops/s</a:t>
            </a:r>
          </a:p>
          <a:p>
            <a:r>
              <a:rPr lang="en-US" dirty="0" smtClean="0"/>
              <a:t>I expect </a:t>
            </a:r>
          </a:p>
          <a:p>
            <a:pPr lvl="1"/>
            <a:r>
              <a:rPr lang="en-US" dirty="0" smtClean="0"/>
              <a:t>Will create breakthroughs in science and engineering of great societal impact</a:t>
            </a:r>
          </a:p>
          <a:p>
            <a:pPr lvl="1"/>
            <a:r>
              <a:rPr lang="en-US" dirty="0" smtClean="0"/>
              <a:t>Biomedicine, materials,</a:t>
            </a:r>
          </a:p>
          <a:p>
            <a:pPr lvl="1"/>
            <a:r>
              <a:rPr lang="en-US" dirty="0" smtClean="0"/>
              <a:t>Astronomy, Physics: theories</a:t>
            </a:r>
          </a:p>
          <a:p>
            <a:pPr lvl="1"/>
            <a:r>
              <a:rPr lang="en-US" dirty="0" smtClean="0"/>
              <a:t>Engineering design of better artifacts</a:t>
            </a:r>
          </a:p>
          <a:p>
            <a:pPr lvl="1"/>
            <a:r>
              <a:rPr lang="en-US" dirty="0" smtClean="0"/>
              <a:t>Controlled </a:t>
            </a:r>
            <a:r>
              <a:rPr lang="en-US" dirty="0"/>
              <a:t>n</a:t>
            </a:r>
            <a:r>
              <a:rPr lang="en-US" dirty="0" smtClean="0"/>
              <a:t>uclear fusion (fission) may solve energy problems</a:t>
            </a:r>
          </a:p>
          <a:p>
            <a:pPr lvl="1"/>
            <a:r>
              <a:rPr lang="en-US" dirty="0" smtClean="0"/>
              <a:t>Climate??</a:t>
            </a:r>
          </a:p>
          <a:p>
            <a:r>
              <a:rPr lang="en-US" dirty="0" smtClean="0"/>
              <a:t>If society deems it beneficial, technology can be developed for beyond-exascale (1000 </a:t>
            </a:r>
            <a:r>
              <a:rPr lang="en-US" dirty="0" err="1" smtClean="0"/>
              <a:t>Eflops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7409"/>
      </p:ext>
    </p:extLst>
  </p:cSld>
  <p:clrMapOvr>
    <a:masterClrMapping/>
  </p:clrMapOvr>
  <p:transition advTm="126327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Era: End of 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10-ish years from now</a:t>
            </a:r>
          </a:p>
          <a:p>
            <a:pPr lvl="1"/>
            <a:r>
              <a:rPr lang="en-US" dirty="0" smtClean="0"/>
              <a:t>Maybe 7.. But the end-phase will be slowed down</a:t>
            </a:r>
          </a:p>
          <a:p>
            <a:r>
              <a:rPr lang="en-US" dirty="0" smtClean="0"/>
              <a:t>No more increase in performance from a general purpose chip!</a:t>
            </a:r>
          </a:p>
          <a:p>
            <a:r>
              <a:rPr lang="en-US" dirty="0" smtClean="0"/>
              <a:t>What can we predict about this era?</a:t>
            </a:r>
          </a:p>
          <a:p>
            <a:pPr lvl="1"/>
            <a:r>
              <a:rPr lang="en-US" dirty="0" smtClean="0"/>
              <a:t>First, innovation would shift to functional specialization </a:t>
            </a:r>
          </a:p>
          <a:p>
            <a:pPr lvl="2"/>
            <a:r>
              <a:rPr lang="en-US" dirty="0" smtClean="0"/>
              <a:t>would have started happening already</a:t>
            </a:r>
          </a:p>
          <a:p>
            <a:pPr lvl="1"/>
            <a:r>
              <a:rPr lang="en-US" dirty="0" smtClean="0"/>
              <a:t>Next, innovation will shift to application areas, and molecular sciences: biomedical (</a:t>
            </a:r>
            <a:r>
              <a:rPr lang="en-US" dirty="0" err="1" smtClean="0"/>
              <a:t>nanobots</a:t>
            </a:r>
            <a:r>
              <a:rPr lang="en-US" dirty="0" smtClean="0"/>
              <a:t>?), materials, </a:t>
            </a:r>
          </a:p>
          <a:p>
            <a:pPr lvl="1"/>
            <a:r>
              <a:rPr lang="en-US" dirty="0" smtClean="0"/>
              <a:t>Another 5-10 years, you can develop CSE applications knowing that machine won’t change under your feet</a:t>
            </a:r>
          </a:p>
          <a:p>
            <a:pPr lvl="2"/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1072"/>
      </p:ext>
    </p:extLst>
  </p:cSld>
  <p:clrMapOvr>
    <a:masterClrMapping/>
  </p:clrMapOvr>
  <p:transition advTm="29672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Predicting </a:t>
            </a:r>
            <a:r>
              <a:rPr lang="en-US" dirty="0"/>
              <a:t>F</a:t>
            </a:r>
            <a:r>
              <a:rPr lang="en-US" dirty="0" smtClean="0"/>
              <a:t>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</a:t>
            </a:r>
          </a:p>
          <a:p>
            <a:pPr lvl="1"/>
            <a:r>
              <a:rPr lang="en-US" dirty="0" smtClean="0"/>
              <a:t>1900 or so: “End of Science” predicted</a:t>
            </a:r>
          </a:p>
          <a:p>
            <a:pPr lvl="1"/>
            <a:r>
              <a:rPr lang="en-US" dirty="0" smtClean="0"/>
              <a:t>1990 or so: “End of History” predicted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9803"/>
      </p:ext>
    </p:extLst>
  </p:cSld>
  <p:clrMapOvr>
    <a:masterClrMapping/>
  </p:clrMapOvr>
  <p:transition advTm="37207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 are changing: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 they are getting more stagnant!</a:t>
            </a:r>
          </a:p>
          <a:p>
            <a:r>
              <a:rPr lang="en-US" dirty="0" smtClean="0"/>
              <a:t>Those who can “get” parallel, will have an advantage</a:t>
            </a:r>
          </a:p>
          <a:p>
            <a:r>
              <a:rPr lang="en-US" dirty="0" smtClean="0"/>
              <a:t>If killer parallel app doesn’t arrive, progress will stall</a:t>
            </a:r>
          </a:p>
          <a:p>
            <a:r>
              <a:rPr lang="en-US" dirty="0" smtClean="0"/>
              <a:t>Complete “stasis” after 10-15 years..</a:t>
            </a:r>
          </a:p>
          <a:p>
            <a:pPr lvl="1"/>
            <a:r>
              <a:rPr lang="en-US" dirty="0" smtClean="0"/>
              <a:t>But then such things have been predicted before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50349"/>
      </p:ext>
    </p:extLst>
  </p:cSld>
  <p:clrMapOvr>
    <a:masterClrMapping/>
  </p:clrMapOvr>
  <p:transition advTm="61661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</a:t>
            </a:r>
            <a:r>
              <a:rPr lang="en-US" dirty="0"/>
              <a:t>C</a:t>
            </a:r>
            <a:r>
              <a:rPr lang="en-US" dirty="0" smtClean="0"/>
              <a:t>ourse </a:t>
            </a:r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week: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functionality of a processor</a:t>
            </a:r>
          </a:p>
          <a:p>
            <a:pPr lvl="1"/>
            <a:r>
              <a:rPr lang="en-US" dirty="0" smtClean="0"/>
              <a:t>Speed comes at the cost of complexity, and variability of performance </a:t>
            </a:r>
          </a:p>
          <a:p>
            <a:pPr lvl="1"/>
            <a:r>
              <a:rPr lang="en-US" dirty="0" smtClean="0"/>
              <a:t>Performance oriented programming </a:t>
            </a:r>
          </a:p>
          <a:p>
            <a:pPr lvl="2"/>
            <a:r>
              <a:rPr lang="en-US" dirty="0" smtClean="0"/>
              <a:t>Measurement, Tools, Caches</a:t>
            </a:r>
          </a:p>
          <a:p>
            <a:r>
              <a:rPr lang="en-US" dirty="0" smtClean="0"/>
              <a:t>Shared memory programming, within a node: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, TBB/</a:t>
            </a:r>
            <a:r>
              <a:rPr lang="en-US" dirty="0" err="1" smtClean="0"/>
              <a:t>Cilk</a:t>
            </a:r>
            <a:endParaRPr lang="en-US" dirty="0" smtClean="0"/>
          </a:p>
          <a:p>
            <a:r>
              <a:rPr lang="en-US" dirty="0" smtClean="0"/>
              <a:t>MPI for multiple-node programming</a:t>
            </a:r>
          </a:p>
          <a:p>
            <a:r>
              <a:rPr lang="en-US" dirty="0" smtClean="0"/>
              <a:t>Other topics: hybrid programming, new programming models, ..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blocks of computers</a:t>
            </a:r>
          </a:p>
          <a:p>
            <a:r>
              <a:rPr lang="en-US" dirty="0" smtClean="0"/>
              <a:t>Why has frequency scaling stalled?</a:t>
            </a:r>
          </a:p>
          <a:p>
            <a:r>
              <a:rPr lang="en-US" dirty="0" smtClean="0"/>
              <a:t>Conception of parallel </a:t>
            </a:r>
            <a:r>
              <a:rPr lang="en-US" dirty="0"/>
              <a:t>c</a:t>
            </a:r>
            <a:r>
              <a:rPr lang="en-US" dirty="0" smtClean="0"/>
              <a:t>omputing</a:t>
            </a:r>
          </a:p>
          <a:p>
            <a:r>
              <a:rPr lang="en-US" dirty="0" smtClean="0"/>
              <a:t>Machine organization</a:t>
            </a:r>
          </a:p>
          <a:p>
            <a:r>
              <a:rPr lang="en-US" dirty="0" smtClean="0"/>
              <a:t>……..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Complexity of Modern Processors Makes Performance Optimization Challenging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0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have been able to make a </a:t>
            </a:r>
            <a:r>
              <a:rPr lang="ja-JP" altLang="en-US" smtClean="0"/>
              <a:t>“</a:t>
            </a:r>
            <a:r>
              <a:rPr lang="en-US" smtClean="0"/>
              <a:t>Machine</a:t>
            </a:r>
            <a:r>
              <a:rPr lang="ja-JP" altLang="en-US" smtClean="0"/>
              <a:t>”</a:t>
            </a:r>
            <a:r>
              <a:rPr lang="en-US" smtClean="0"/>
              <a:t> that can do complex things</a:t>
            </a:r>
          </a:p>
          <a:p>
            <a:pPr lvl="2"/>
            <a:r>
              <a:rPr lang="en-US" smtClean="0"/>
              <a:t>Add and multiply really fast </a:t>
            </a:r>
          </a:p>
          <a:p>
            <a:pPr lvl="2"/>
            <a:r>
              <a:rPr lang="en-US" smtClean="0"/>
              <a:t>Weather forecast, design of medicinal drugs</a:t>
            </a:r>
          </a:p>
          <a:p>
            <a:pPr lvl="2"/>
            <a:r>
              <a:rPr lang="en-US" smtClean="0"/>
              <a:t>Speech recognition, Robotics, Artificial Intelligence..</a:t>
            </a:r>
          </a:p>
          <a:p>
            <a:pPr lvl="2"/>
            <a:r>
              <a:rPr lang="en-US" smtClean="0"/>
              <a:t>Web browsers, internet communication protocols</a:t>
            </a:r>
          </a:p>
          <a:p>
            <a:r>
              <a:rPr lang="en-US" smtClean="0"/>
              <a:t>What is this machine based on?</a:t>
            </a:r>
          </a:p>
          <a:p>
            <a:endParaRPr lang="en-US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AFBD72-CE82-F04E-8413-A964FB833C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it-IT" smtClean="0">
                <a:latin typeface="Century Schoolbook" charset="0"/>
              </a:rPr>
              <a:t>Intro: CS484 2017</a:t>
            </a:r>
            <a:endParaRPr lang="en-US" dirty="0">
              <a:latin typeface="Century Schoolbook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626932"/>
      </p:ext>
    </p:extLst>
  </p:cSld>
  <p:clrMapOvr>
    <a:masterClrMapping/>
  </p:clrMapOvr>
  <p:transition advTm="915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Modest Switch</a:t>
            </a:r>
            <a:endParaRPr 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All these capabilities are built from an extremely simple component:</a:t>
            </a:r>
          </a:p>
          <a:p>
            <a:pPr lvl="1"/>
            <a:r>
              <a:rPr lang="en-US" dirty="0" smtClean="0"/>
              <a:t>A controllable switch</a:t>
            </a:r>
          </a:p>
          <a:p>
            <a:r>
              <a:rPr lang="en-US" dirty="0" smtClean="0"/>
              <a:t>The usual Electrical switch we use every day</a:t>
            </a:r>
          </a:p>
          <a:p>
            <a:pPr lvl="1"/>
            <a:r>
              <a:rPr lang="en-US" dirty="0" smtClean="0"/>
              <a:t>The electric switch we use turns current on and off</a:t>
            </a:r>
          </a:p>
          <a:p>
            <a:pPr lvl="1"/>
            <a:r>
              <a:rPr lang="en-US" dirty="0" smtClean="0"/>
              <a:t>But we need to turn it on and off by hand</a:t>
            </a:r>
          </a:p>
          <a:p>
            <a:pPr lvl="1"/>
            <a:r>
              <a:rPr lang="en-US" dirty="0" smtClean="0"/>
              <a:t>The result of turning the switch on?</a:t>
            </a:r>
          </a:p>
          <a:p>
            <a:pPr lvl="2"/>
            <a:r>
              <a:rPr lang="en-US" dirty="0" smtClean="0"/>
              <a:t>The </a:t>
            </a:r>
            <a:r>
              <a:rPr lang="ja-JP" altLang="en-US" dirty="0" smtClean="0"/>
              <a:t>“</a:t>
            </a:r>
            <a:r>
              <a:rPr lang="en-US" dirty="0" smtClean="0"/>
              <a:t>top end</a:t>
            </a:r>
            <a:r>
              <a:rPr lang="ja-JP" altLang="en-US" dirty="0" smtClean="0"/>
              <a:t>”</a:t>
            </a:r>
            <a:r>
              <a:rPr lang="en-US" dirty="0" smtClean="0"/>
              <a:t> in the figure becomes</a:t>
            </a:r>
          </a:p>
          <a:p>
            <a:pPr lvl="2"/>
            <a:r>
              <a:rPr lang="en-US" dirty="0" smtClean="0"/>
              <a:t> raised to a high voltage</a:t>
            </a:r>
          </a:p>
          <a:p>
            <a:pPr lvl="2"/>
            <a:r>
              <a:rPr lang="en-US" dirty="0" smtClean="0"/>
              <a:t>Which makes the current flow through the bulb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14EDCF5-7367-484C-958E-9EEF72E5A2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t-IT" smtClean="0"/>
              <a:t>Intro: CS484 2017</a:t>
            </a:r>
            <a:endParaRPr lang="en-US" dirty="0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7620000" y="2286000"/>
            <a:ext cx="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8077200" y="3048000"/>
            <a:ext cx="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8077200" y="2286000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7620000" y="22860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7543800" y="27432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 flipV="1">
            <a:off x="7315200" y="2819400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tebulb"/>
          <p:cNvSpPr>
            <a:spLocks noEditPoints="1" noChangeArrowheads="1"/>
          </p:cNvSpPr>
          <p:nvPr/>
        </p:nvSpPr>
        <p:spPr bwMode="auto">
          <a:xfrm rot="5400000">
            <a:off x="8115300" y="2628900"/>
            <a:ext cx="457200" cy="685800"/>
          </a:xfrm>
          <a:custGeom>
            <a:avLst/>
            <a:gdLst>
              <a:gd name="T0" fmla="*/ 228600 w 21600"/>
              <a:gd name="T1" fmla="*/ 0 h 21600"/>
              <a:gd name="T2" fmla="*/ 457200 w 21600"/>
              <a:gd name="T3" fmla="*/ 247078 h 21600"/>
              <a:gd name="T4" fmla="*/ 0 w 21600"/>
              <a:gd name="T5" fmla="*/ 247078 h 21600"/>
              <a:gd name="T6" fmla="*/ 228600 w 21600"/>
              <a:gd name="T7" fmla="*/ 685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98" name="Group 17"/>
          <p:cNvGrpSpPr>
            <a:grpSpLocks/>
          </p:cNvGrpSpPr>
          <p:nvPr/>
        </p:nvGrpSpPr>
        <p:grpSpPr bwMode="auto">
          <a:xfrm>
            <a:off x="7315200" y="3581400"/>
            <a:ext cx="609600" cy="152400"/>
            <a:chOff x="4224" y="2688"/>
            <a:chExt cx="384" cy="96"/>
          </a:xfrm>
        </p:grpSpPr>
        <p:sp>
          <p:nvSpPr>
            <p:cNvPr id="16423" name="Line 15"/>
            <p:cNvSpPr>
              <a:spLocks noChangeShapeType="1"/>
            </p:cNvSpPr>
            <p:nvPr/>
          </p:nvSpPr>
          <p:spPr bwMode="auto">
            <a:xfrm>
              <a:off x="4224" y="2688"/>
              <a:ext cx="3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Line 16"/>
            <p:cNvSpPr>
              <a:spLocks noChangeShapeType="1"/>
            </p:cNvSpPr>
            <p:nvPr/>
          </p:nvSpPr>
          <p:spPr bwMode="auto">
            <a:xfrm>
              <a:off x="4320" y="2784"/>
              <a:ext cx="19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7620000" y="39624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7620000" y="32004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>
            <a:off x="7620000" y="3733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8077200" y="2514600"/>
            <a:ext cx="838200" cy="914400"/>
          </a:xfrm>
          <a:prstGeom prst="star16">
            <a:avLst>
              <a:gd name="adj" fmla="val 37500"/>
            </a:avLst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7543800" y="2819400"/>
            <a:ext cx="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609600" y="5181600"/>
            <a:ext cx="5181600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The Controllable Switch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 smtClean="0"/>
              <a:t>Voltage </a:t>
            </a:r>
            <a:r>
              <a:rPr lang="en-US" sz="1800" dirty="0"/>
              <a:t>controls if the switch is on or off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High voltage at input: switch on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1800" dirty="0"/>
              <a:t>Otherwise it is off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016750" y="4572000"/>
            <a:ext cx="1136650" cy="1676400"/>
            <a:chOff x="4224" y="1440"/>
            <a:chExt cx="716" cy="1056"/>
          </a:xfrm>
        </p:grpSpPr>
        <p:sp>
          <p:nvSpPr>
            <p:cNvPr id="16407" name="Line 45"/>
            <p:cNvSpPr>
              <a:spLocks noChangeShapeType="1"/>
            </p:cNvSpPr>
            <p:nvPr/>
          </p:nvSpPr>
          <p:spPr bwMode="auto">
            <a:xfrm>
              <a:off x="4608" y="1440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46"/>
            <p:cNvSpPr>
              <a:spLocks noChangeShapeType="1"/>
            </p:cNvSpPr>
            <p:nvPr/>
          </p:nvSpPr>
          <p:spPr bwMode="auto">
            <a:xfrm>
              <a:off x="4896" y="2208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47"/>
            <p:cNvSpPr>
              <a:spLocks noChangeShapeType="1"/>
            </p:cNvSpPr>
            <p:nvPr/>
          </p:nvSpPr>
          <p:spPr bwMode="auto">
            <a:xfrm>
              <a:off x="4896" y="1440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48"/>
            <p:cNvSpPr>
              <a:spLocks noChangeShapeType="1"/>
            </p:cNvSpPr>
            <p:nvPr/>
          </p:nvSpPr>
          <p:spPr bwMode="auto">
            <a:xfrm>
              <a:off x="4608" y="1440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Oval 49"/>
            <p:cNvSpPr>
              <a:spLocks noChangeArrowheads="1"/>
            </p:cNvSpPr>
            <p:nvPr/>
          </p:nvSpPr>
          <p:spPr bwMode="auto">
            <a:xfrm>
              <a:off x="4560" y="1728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50"/>
            <p:cNvSpPr>
              <a:spLocks noChangeArrowheads="1"/>
            </p:cNvSpPr>
            <p:nvPr/>
          </p:nvSpPr>
          <p:spPr bwMode="auto">
            <a:xfrm>
              <a:off x="4560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3" name="Group 51"/>
            <p:cNvGrpSpPr>
              <a:grpSpLocks/>
            </p:cNvGrpSpPr>
            <p:nvPr/>
          </p:nvGrpSpPr>
          <p:grpSpPr bwMode="auto">
            <a:xfrm>
              <a:off x="4416" y="2256"/>
              <a:ext cx="384" cy="96"/>
              <a:chOff x="4224" y="2688"/>
              <a:chExt cx="384" cy="96"/>
            </a:xfrm>
          </p:grpSpPr>
          <p:sp>
            <p:nvSpPr>
              <p:cNvPr id="16421" name="Line 52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53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14" name="Line 54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55"/>
            <p:cNvSpPr>
              <a:spLocks noChangeShapeType="1"/>
            </p:cNvSpPr>
            <p:nvPr/>
          </p:nvSpPr>
          <p:spPr bwMode="auto">
            <a:xfrm>
              <a:off x="4608" y="2016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56"/>
            <p:cNvSpPr>
              <a:spLocks noChangeShapeType="1"/>
            </p:cNvSpPr>
            <p:nvPr/>
          </p:nvSpPr>
          <p:spPr bwMode="auto">
            <a:xfrm>
              <a:off x="4608" y="235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57"/>
            <p:cNvSpPr>
              <a:spLocks noChangeShapeType="1"/>
            </p:cNvSpPr>
            <p:nvPr/>
          </p:nvSpPr>
          <p:spPr bwMode="auto">
            <a:xfrm flipV="1">
              <a:off x="4512" y="1776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Oval 58"/>
            <p:cNvSpPr>
              <a:spLocks noChangeArrowheads="1"/>
            </p:cNvSpPr>
            <p:nvPr/>
          </p:nvSpPr>
          <p:spPr bwMode="auto">
            <a:xfrm>
              <a:off x="4464" y="1824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Freeform 59"/>
            <p:cNvSpPr>
              <a:spLocks noChangeAspect="1"/>
            </p:cNvSpPr>
            <p:nvPr/>
          </p:nvSpPr>
          <p:spPr bwMode="auto">
            <a:xfrm rot="420000">
              <a:off x="4848" y="2016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60"/>
            <p:cNvSpPr>
              <a:spLocks noChangeShapeType="1"/>
            </p:cNvSpPr>
            <p:nvPr/>
          </p:nvSpPr>
          <p:spPr bwMode="auto">
            <a:xfrm flipH="1">
              <a:off x="4224" y="1872"/>
              <a:ext cx="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1636526"/>
      </p:ext>
    </p:extLst>
  </p:cSld>
  <p:clrMapOvr>
    <a:masterClrMapping/>
  </p:clrMapOvr>
  <p:transition advTm="372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78" grpId="0" animBg="1"/>
      <p:bldP spid="45079" grpId="0" animBg="1"/>
      <p:bldP spid="450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use them creatively</a:t>
            </a:r>
            <a:endParaRPr lang="en-US"/>
          </a:p>
        </p:txBody>
      </p:sp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it-IT" smtClean="0"/>
              <a:t>Intro: CS484 2017</a:t>
            </a:r>
            <a:endParaRPr lang="en-US"/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4D6E4BB-D3EA-3447-A637-365175A1F25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32" name="Group 65"/>
          <p:cNvGrpSpPr>
            <a:grpSpLocks/>
          </p:cNvGrpSpPr>
          <p:nvPr/>
        </p:nvGrpSpPr>
        <p:grpSpPr bwMode="auto">
          <a:xfrm>
            <a:off x="2057400" y="1828800"/>
            <a:ext cx="1136650" cy="2590800"/>
            <a:chOff x="1296" y="1152"/>
            <a:chExt cx="716" cy="1632"/>
          </a:xfrm>
        </p:grpSpPr>
        <p:sp>
          <p:nvSpPr>
            <p:cNvPr id="1042" name="Line 38"/>
            <p:cNvSpPr>
              <a:spLocks noChangeShapeType="1"/>
            </p:cNvSpPr>
            <p:nvPr/>
          </p:nvSpPr>
          <p:spPr bwMode="auto">
            <a:xfrm>
              <a:off x="1680" y="1728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39"/>
            <p:cNvSpPr>
              <a:spLocks noChangeShapeType="1"/>
            </p:cNvSpPr>
            <p:nvPr/>
          </p:nvSpPr>
          <p:spPr bwMode="auto">
            <a:xfrm>
              <a:off x="1968" y="2496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40"/>
            <p:cNvSpPr>
              <a:spLocks noChangeShapeType="1"/>
            </p:cNvSpPr>
            <p:nvPr/>
          </p:nvSpPr>
          <p:spPr bwMode="auto">
            <a:xfrm>
              <a:off x="1968" y="1152"/>
              <a:ext cx="0" cy="115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41"/>
            <p:cNvSpPr>
              <a:spLocks noChangeShapeType="1"/>
            </p:cNvSpPr>
            <p:nvPr/>
          </p:nvSpPr>
          <p:spPr bwMode="auto">
            <a:xfrm>
              <a:off x="1680" y="1152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6" name="Group 44"/>
            <p:cNvGrpSpPr>
              <a:grpSpLocks/>
            </p:cNvGrpSpPr>
            <p:nvPr/>
          </p:nvGrpSpPr>
          <p:grpSpPr bwMode="auto">
            <a:xfrm>
              <a:off x="1488" y="2544"/>
              <a:ext cx="384" cy="96"/>
              <a:chOff x="4224" y="2688"/>
              <a:chExt cx="384" cy="96"/>
            </a:xfrm>
          </p:grpSpPr>
          <p:sp>
            <p:nvSpPr>
              <p:cNvPr id="1064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7" name="Line 47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48"/>
            <p:cNvSpPr>
              <a:spLocks noChangeShapeType="1"/>
            </p:cNvSpPr>
            <p:nvPr/>
          </p:nvSpPr>
          <p:spPr bwMode="auto">
            <a:xfrm>
              <a:off x="1680" y="2304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49"/>
            <p:cNvSpPr>
              <a:spLocks noChangeShapeType="1"/>
            </p:cNvSpPr>
            <p:nvPr/>
          </p:nvSpPr>
          <p:spPr bwMode="auto">
            <a:xfrm>
              <a:off x="1680" y="2640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52"/>
            <p:cNvSpPr>
              <a:spLocks noChangeAspect="1"/>
            </p:cNvSpPr>
            <p:nvPr/>
          </p:nvSpPr>
          <p:spPr bwMode="auto">
            <a:xfrm rot="420000">
              <a:off x="1920" y="2304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1" name="Group 54"/>
            <p:cNvGrpSpPr>
              <a:grpSpLocks/>
            </p:cNvGrpSpPr>
            <p:nvPr/>
          </p:nvGrpSpPr>
          <p:grpSpPr bwMode="auto">
            <a:xfrm>
              <a:off x="1296" y="2016"/>
              <a:ext cx="432" cy="288"/>
              <a:chOff x="1296" y="2016"/>
              <a:chExt cx="432" cy="288"/>
            </a:xfrm>
          </p:grpSpPr>
          <p:sp>
            <p:nvSpPr>
              <p:cNvPr id="1059" name="Oval 42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Oval 43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Line 50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Oval 5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Line 53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2" name="Group 55"/>
            <p:cNvGrpSpPr>
              <a:grpSpLocks/>
            </p:cNvGrpSpPr>
            <p:nvPr/>
          </p:nvGrpSpPr>
          <p:grpSpPr bwMode="auto">
            <a:xfrm>
              <a:off x="1296" y="1440"/>
              <a:ext cx="432" cy="288"/>
              <a:chOff x="1296" y="2016"/>
              <a:chExt cx="432" cy="288"/>
            </a:xfrm>
          </p:grpSpPr>
          <p:sp>
            <p:nvSpPr>
              <p:cNvPr id="1054" name="Oval 56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Oval 57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Line 58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Oval 59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60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3" name="Line 61"/>
            <p:cNvSpPr>
              <a:spLocks noChangeShapeType="1"/>
            </p:cNvSpPr>
            <p:nvPr/>
          </p:nvSpPr>
          <p:spPr bwMode="auto">
            <a:xfrm>
              <a:off x="1680" y="1152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3" name="Line 62"/>
          <p:cNvSpPr>
            <a:spLocks noChangeShapeType="1"/>
          </p:cNvSpPr>
          <p:nvPr/>
        </p:nvSpPr>
        <p:spPr bwMode="auto">
          <a:xfrm>
            <a:off x="1219200" y="1905000"/>
            <a:ext cx="83820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63"/>
          <p:cNvSpPr>
            <a:spLocks noChangeShapeType="1"/>
          </p:cNvSpPr>
          <p:nvPr/>
        </p:nvSpPr>
        <p:spPr bwMode="auto">
          <a:xfrm flipV="1">
            <a:off x="1219200" y="3429000"/>
            <a:ext cx="83820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64"/>
          <p:cNvSpPr>
            <a:spLocks noChangeShapeType="1"/>
          </p:cNvSpPr>
          <p:nvPr/>
        </p:nvSpPr>
        <p:spPr bwMode="auto">
          <a:xfrm>
            <a:off x="3124200" y="2971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Text Box 66"/>
          <p:cNvSpPr txBox="1">
            <a:spLocks noChangeArrowheads="1"/>
          </p:cNvSpPr>
          <p:nvPr/>
        </p:nvSpPr>
        <p:spPr bwMode="auto">
          <a:xfrm>
            <a:off x="5029200" y="1600200"/>
            <a:ext cx="39624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Output is high if both the inputs input1 </a:t>
            </a:r>
            <a:r>
              <a:rPr lang="en-US" i="1" u="sng" dirty="0">
                <a:solidFill>
                  <a:srgbClr val="FF0033"/>
                </a:solidFill>
              </a:rPr>
              <a:t>AND</a:t>
            </a:r>
            <a:r>
              <a:rPr lang="en-US" dirty="0"/>
              <a:t> input2 are high</a:t>
            </a:r>
          </a:p>
          <a:p>
            <a:pPr>
              <a:spcBef>
                <a:spcPct val="50000"/>
              </a:spcBef>
            </a:pPr>
            <a:r>
              <a:rPr lang="en-US" dirty="0"/>
              <a:t>If either of the inputs is low, the output is low.</a:t>
            </a:r>
          </a:p>
        </p:txBody>
      </p:sp>
      <p:sp>
        <p:nvSpPr>
          <p:cNvPr id="1037" name="Text Box 67"/>
          <p:cNvSpPr txBox="1">
            <a:spLocks noChangeArrowheads="1"/>
          </p:cNvSpPr>
          <p:nvPr/>
        </p:nvSpPr>
        <p:spPr bwMode="auto">
          <a:xfrm>
            <a:off x="0" y="16764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Input1</a:t>
            </a:r>
          </a:p>
        </p:txBody>
      </p:sp>
      <p:sp>
        <p:nvSpPr>
          <p:cNvPr id="1038" name="Text Box 68"/>
          <p:cNvSpPr txBox="1">
            <a:spLocks noChangeArrowheads="1"/>
          </p:cNvSpPr>
          <p:nvPr/>
        </p:nvSpPr>
        <p:spPr bwMode="auto">
          <a:xfrm>
            <a:off x="0" y="40386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Input2</a:t>
            </a:r>
          </a:p>
        </p:txBody>
      </p:sp>
      <p:sp>
        <p:nvSpPr>
          <p:cNvPr id="1039" name="Text Box 69"/>
          <p:cNvSpPr txBox="1">
            <a:spLocks noChangeArrowheads="1"/>
          </p:cNvSpPr>
          <p:nvPr/>
        </p:nvSpPr>
        <p:spPr bwMode="auto">
          <a:xfrm>
            <a:off x="3124200" y="2510135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Output</a:t>
            </a:r>
          </a:p>
        </p:txBody>
      </p:sp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4572000" y="37338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This is called an </a:t>
            </a:r>
            <a:r>
              <a:rPr lang="en-US">
                <a:solidFill>
                  <a:srgbClr val="FF0033"/>
                </a:solidFill>
              </a:rPr>
              <a:t>AND</a:t>
            </a:r>
            <a:r>
              <a:rPr lang="en-US"/>
              <a:t> gate</a:t>
            </a:r>
          </a:p>
        </p:txBody>
      </p:sp>
      <p:graphicFrame>
        <p:nvGraphicFramePr>
          <p:cNvPr id="47175" name="Object 71"/>
          <p:cNvGraphicFramePr>
            <a:graphicFrameLocks/>
          </p:cNvGraphicFramePr>
          <p:nvPr/>
        </p:nvGraphicFramePr>
        <p:xfrm>
          <a:off x="5105400" y="41148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Bitmap Image" r:id="rId4" imgW="1523810" imgH="656969" progId="Paint.Picture">
                  <p:embed/>
                </p:oleObj>
              </mc:Choice>
              <mc:Fallback>
                <p:oleObj name="Bitmap Image" r:id="rId4" imgW="1523810" imgH="6569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2819400" y="54102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Now, can you make an OR gate with switches?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7332710"/>
      </p:ext>
    </p:extLst>
  </p:cSld>
  <p:clrMapOvr>
    <a:masterClrMapping/>
  </p:clrMapOvr>
  <p:transition advTm="627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4" grpId="0" autoUpdateAnimBg="0"/>
      <p:bldP spid="471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it-IT" smtClean="0">
                <a:latin typeface="Century Schoolbook" charset="0"/>
              </a:rPr>
              <a:t>Intro: CS484 2017</a:t>
            </a:r>
            <a:endParaRPr lang="en-US">
              <a:latin typeface="Century Schoolbook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BC00662-A659-C149-A63C-1FA4BCB726EF}" type="slidenum">
              <a:rPr lang="en-US"/>
              <a:pPr/>
              <a:t>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OR Gate</a:t>
            </a:r>
          </a:p>
        </p:txBody>
      </p:sp>
      <p:sp>
        <p:nvSpPr>
          <p:cNvPr id="18439" name="Line 41"/>
          <p:cNvSpPr>
            <a:spLocks noChangeShapeType="1"/>
          </p:cNvSpPr>
          <p:nvPr/>
        </p:nvSpPr>
        <p:spPr bwMode="auto">
          <a:xfrm>
            <a:off x="3352800" y="2590800"/>
            <a:ext cx="2209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47"/>
          <p:cNvSpPr>
            <a:spLocks noChangeShapeType="1"/>
          </p:cNvSpPr>
          <p:nvPr/>
        </p:nvSpPr>
        <p:spPr bwMode="auto">
          <a:xfrm>
            <a:off x="3352800" y="4267200"/>
            <a:ext cx="2209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3048000" y="2590800"/>
            <a:ext cx="609600" cy="1676400"/>
            <a:chOff x="1920" y="1632"/>
            <a:chExt cx="384" cy="1056"/>
          </a:xfrm>
        </p:grpSpPr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Oval 42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43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70" name="Group 44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75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49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0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Oval 51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2" name="Group 54"/>
          <p:cNvGrpSpPr>
            <a:grpSpLocks/>
          </p:cNvGrpSpPr>
          <p:nvPr/>
        </p:nvGrpSpPr>
        <p:grpSpPr bwMode="auto">
          <a:xfrm>
            <a:off x="5486400" y="2590800"/>
            <a:ext cx="146050" cy="1676400"/>
            <a:chOff x="2352" y="1632"/>
            <a:chExt cx="92" cy="1056"/>
          </a:xfrm>
        </p:grpSpPr>
        <p:sp>
          <p:nvSpPr>
            <p:cNvPr id="18464" name="Line 39"/>
            <p:cNvSpPr>
              <a:spLocks noChangeShapeType="1"/>
            </p:cNvSpPr>
            <p:nvPr/>
          </p:nvSpPr>
          <p:spPr bwMode="auto">
            <a:xfrm>
              <a:off x="2400" y="2400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0"/>
            <p:cNvSpPr>
              <a:spLocks noChangeShapeType="1"/>
            </p:cNvSpPr>
            <p:nvPr/>
          </p:nvSpPr>
          <p:spPr bwMode="auto">
            <a:xfrm>
              <a:off x="2400" y="1632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52"/>
            <p:cNvSpPr>
              <a:spLocks noChangeAspect="1"/>
            </p:cNvSpPr>
            <p:nvPr/>
          </p:nvSpPr>
          <p:spPr bwMode="auto">
            <a:xfrm rot="420000">
              <a:off x="2352" y="2208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3" name="Line 53"/>
          <p:cNvSpPr>
            <a:spLocks noChangeShapeType="1"/>
          </p:cNvSpPr>
          <p:nvPr/>
        </p:nvSpPr>
        <p:spPr bwMode="auto">
          <a:xfrm flipH="1">
            <a:off x="2743200" y="32766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4" name="Group 56"/>
          <p:cNvGrpSpPr>
            <a:grpSpLocks/>
          </p:cNvGrpSpPr>
          <p:nvPr/>
        </p:nvGrpSpPr>
        <p:grpSpPr bwMode="auto">
          <a:xfrm>
            <a:off x="4572000" y="2590800"/>
            <a:ext cx="609600" cy="1676400"/>
            <a:chOff x="1920" y="1632"/>
            <a:chExt cx="384" cy="1056"/>
          </a:xfrm>
        </p:grpSpPr>
        <p:sp>
          <p:nvSpPr>
            <p:cNvPr id="18454" name="Line 57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Oval 58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59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7" name="Group 60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62" name="Line 61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3" name="Line 62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8" name="Line 63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64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65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Oval 66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" name="Line 67"/>
          <p:cNvSpPr>
            <a:spLocks noChangeShapeType="1"/>
          </p:cNvSpPr>
          <p:nvPr/>
        </p:nvSpPr>
        <p:spPr bwMode="auto">
          <a:xfrm flipH="1">
            <a:off x="4362450" y="32766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68"/>
          <p:cNvSpPr>
            <a:spLocks noChangeShapeType="1"/>
          </p:cNvSpPr>
          <p:nvPr/>
        </p:nvSpPr>
        <p:spPr bwMode="auto">
          <a:xfrm>
            <a:off x="1524000" y="2057400"/>
            <a:ext cx="1219200" cy="1219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70"/>
          <p:cNvSpPr>
            <a:spLocks/>
          </p:cNvSpPr>
          <p:nvPr/>
        </p:nvSpPr>
        <p:spPr bwMode="auto">
          <a:xfrm>
            <a:off x="1524000" y="3213100"/>
            <a:ext cx="2895600" cy="2133600"/>
          </a:xfrm>
          <a:custGeom>
            <a:avLst/>
            <a:gdLst>
              <a:gd name="T0" fmla="*/ 0 w 1824"/>
              <a:gd name="T1" fmla="*/ 904 h 1344"/>
              <a:gd name="T2" fmla="*/ 432 w 1824"/>
              <a:gd name="T3" fmla="*/ 1192 h 1344"/>
              <a:gd name="T4" fmla="*/ 1152 w 1824"/>
              <a:gd name="T5" fmla="*/ 1192 h 1344"/>
              <a:gd name="T6" fmla="*/ 1584 w 1824"/>
              <a:gd name="T7" fmla="*/ 280 h 1344"/>
              <a:gd name="T8" fmla="*/ 1728 w 1824"/>
              <a:gd name="T9" fmla="*/ 40 h 1344"/>
              <a:gd name="T10" fmla="*/ 1824 w 1824"/>
              <a:gd name="T11" fmla="*/ 40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4"/>
              <a:gd name="T19" fmla="*/ 0 h 1344"/>
              <a:gd name="T20" fmla="*/ 1824 w 1824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4" h="1344">
                <a:moveTo>
                  <a:pt x="0" y="904"/>
                </a:moveTo>
                <a:cubicBezTo>
                  <a:pt x="120" y="1024"/>
                  <a:pt x="240" y="1144"/>
                  <a:pt x="432" y="1192"/>
                </a:cubicBezTo>
                <a:cubicBezTo>
                  <a:pt x="624" y="1240"/>
                  <a:pt x="960" y="1344"/>
                  <a:pt x="1152" y="1192"/>
                </a:cubicBezTo>
                <a:cubicBezTo>
                  <a:pt x="1344" y="1040"/>
                  <a:pt x="1488" y="472"/>
                  <a:pt x="1584" y="280"/>
                </a:cubicBezTo>
                <a:cubicBezTo>
                  <a:pt x="1680" y="88"/>
                  <a:pt x="1688" y="80"/>
                  <a:pt x="1728" y="40"/>
                </a:cubicBezTo>
                <a:cubicBezTo>
                  <a:pt x="1768" y="0"/>
                  <a:pt x="1808" y="40"/>
                  <a:pt x="1824" y="40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71"/>
          <p:cNvSpPr txBox="1">
            <a:spLocks noChangeArrowheads="1"/>
          </p:cNvSpPr>
          <p:nvPr/>
        </p:nvSpPr>
        <p:spPr bwMode="auto">
          <a:xfrm>
            <a:off x="152400" y="16764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Input1</a:t>
            </a:r>
            <a:endParaRPr lang="en-US" dirty="0"/>
          </a:p>
        </p:txBody>
      </p:sp>
      <p:sp>
        <p:nvSpPr>
          <p:cNvPr id="18449" name="Text Box 72"/>
          <p:cNvSpPr txBox="1">
            <a:spLocks noChangeArrowheads="1"/>
          </p:cNvSpPr>
          <p:nvPr/>
        </p:nvSpPr>
        <p:spPr bwMode="auto">
          <a:xfrm>
            <a:off x="152400" y="40386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Input2</a:t>
            </a:r>
            <a:endParaRPr lang="en-US" dirty="0"/>
          </a:p>
        </p:txBody>
      </p:sp>
      <p:sp>
        <p:nvSpPr>
          <p:cNvPr id="18450" name="Text Box 73"/>
          <p:cNvSpPr txBox="1">
            <a:spLocks noChangeArrowheads="1"/>
          </p:cNvSpPr>
          <p:nvPr/>
        </p:nvSpPr>
        <p:spPr bwMode="auto">
          <a:xfrm>
            <a:off x="5791200" y="29718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Output</a:t>
            </a:r>
            <a:endParaRPr lang="en-US" dirty="0"/>
          </a:p>
        </p:txBody>
      </p:sp>
      <p:sp>
        <p:nvSpPr>
          <p:cNvPr id="18451" name="Line 74"/>
          <p:cNvSpPr>
            <a:spLocks noChangeShapeType="1"/>
          </p:cNvSpPr>
          <p:nvPr/>
        </p:nvSpPr>
        <p:spPr bwMode="auto">
          <a:xfrm flipH="1">
            <a:off x="5562600" y="33528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 is low iff both inputs are low</a:t>
            </a:r>
          </a:p>
        </p:txBody>
      </p:sp>
      <p:sp>
        <p:nvSpPr>
          <p:cNvPr id="18453" name="Text Box 76"/>
          <p:cNvSpPr txBox="1">
            <a:spLocks noChangeArrowheads="1"/>
          </p:cNvSpPr>
          <p:nvPr/>
        </p:nvSpPr>
        <p:spPr bwMode="auto">
          <a:xfrm>
            <a:off x="2438400" y="57912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I.e. Output is high if either of the inputs (or both) are high (input1 </a:t>
            </a:r>
            <a:r>
              <a:rPr lang="en-US" i="1" u="sng">
                <a:solidFill>
                  <a:srgbClr val="FF0033"/>
                </a:solidFill>
              </a:rPr>
              <a:t>OR </a:t>
            </a:r>
            <a:r>
              <a:rPr lang="en-US"/>
              <a:t>input2)</a:t>
            </a:r>
          </a:p>
        </p:txBody>
      </p:sp>
    </p:spTree>
    <p:extLst>
      <p:ext uri="{BB962C8B-B14F-4D97-AF65-F5344CB8AC3E}">
        <p14:creationId xmlns:p14="http://schemas.microsoft.com/office/powerpoint/2010/main" val="3428974946"/>
      </p:ext>
    </p:extLst>
  </p:cSld>
  <p:clrMapOvr>
    <a:masterClrMapping/>
  </p:clrMapOvr>
  <p:transition advTm="8597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6|1.4"/>
</p:tagLst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55981</TotalTime>
  <Words>1932</Words>
  <Application>Microsoft Macintosh PowerPoint</Application>
  <PresentationFormat>On-screen Show (4:3)</PresentationFormat>
  <Paragraphs>356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Book Antiqua</vt:lpstr>
      <vt:lpstr>Calibri</vt:lpstr>
      <vt:lpstr>Cambria</vt:lpstr>
      <vt:lpstr>Century Schoolbook</vt:lpstr>
      <vt:lpstr>Comic Sans MS</vt:lpstr>
      <vt:lpstr>Comic Sans MS Bold</vt:lpstr>
      <vt:lpstr>ＭＳ Ｐゴシック</vt:lpstr>
      <vt:lpstr>ＭＳ Ｐ明朝</vt:lpstr>
      <vt:lpstr>ＭＳ ゴシック</vt:lpstr>
      <vt:lpstr>Times New Roman</vt:lpstr>
      <vt:lpstr>Arial</vt:lpstr>
      <vt:lpstr>pplpreso</vt:lpstr>
      <vt:lpstr>Bitmap Image</vt:lpstr>
      <vt:lpstr>Class Format</vt:lpstr>
      <vt:lpstr>Computers</vt:lpstr>
      <vt:lpstr>Course Organization</vt:lpstr>
      <vt:lpstr>Rough Course Outline</vt:lpstr>
      <vt:lpstr>Today’s Discussion</vt:lpstr>
      <vt:lpstr>Computers</vt:lpstr>
      <vt:lpstr>The Modest Switch</vt:lpstr>
      <vt:lpstr>Lets use them creatively</vt:lpstr>
      <vt:lpstr>OR Gate</vt:lpstr>
      <vt:lpstr>Basic Gates </vt:lpstr>
      <vt:lpstr>How to make switches?</vt:lpstr>
      <vt:lpstr>Clock Speeds</vt:lpstr>
      <vt:lpstr>The Virtuous Cycle</vt:lpstr>
      <vt:lpstr>Moore’s law</vt:lpstr>
      <vt:lpstr>PowerPoint Presentation</vt:lpstr>
      <vt:lpstr>Clock Speeds Increased</vt:lpstr>
      <vt:lpstr>Until they stopped increasing!</vt:lpstr>
      <vt:lpstr>PowerPoint Presentation</vt:lpstr>
      <vt:lpstr>Prediction in 1999 From Shekhar Borkar, Intel, at MICRO’99</vt:lpstr>
      <vt:lpstr>Frequency and Power</vt:lpstr>
      <vt:lpstr>Power vs Frequency  on a given processor</vt:lpstr>
      <vt:lpstr>Number of Transistors/chip?</vt:lpstr>
      <vt:lpstr>Consequence</vt:lpstr>
      <vt:lpstr>Change is changing</vt:lpstr>
      <vt:lpstr>Bill Wulf in 1978</vt:lpstr>
      <vt:lpstr>Two problems</vt:lpstr>
      <vt:lpstr>Alternative: Parallelism</vt:lpstr>
      <vt:lpstr>A Few Candidate Areas</vt:lpstr>
      <vt:lpstr>Parallel Programming Skills</vt:lpstr>
      <vt:lpstr>Programming Models Innovations</vt:lpstr>
      <vt:lpstr>Small Clusters</vt:lpstr>
      <vt:lpstr>Supercomputers</vt:lpstr>
      <vt:lpstr>Next Era: End of Moore’s Law</vt:lpstr>
      <vt:lpstr>Caution: Predicting Future</vt:lpstr>
      <vt:lpstr>Summary</vt:lpstr>
    </vt:vector>
  </TitlesOfParts>
  <Manager/>
  <Company>uiuc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534</cp:revision>
  <dcterms:created xsi:type="dcterms:W3CDTF">2002-10-12T14:08:56Z</dcterms:created>
  <dcterms:modified xsi:type="dcterms:W3CDTF">2017-01-18T18:19:11Z</dcterms:modified>
  <cp:category/>
</cp:coreProperties>
</file>