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62" r:id="rId5"/>
    <p:sldId id="263" r:id="rId6"/>
    <p:sldId id="271" r:id="rId7"/>
    <p:sldId id="265" r:id="rId8"/>
    <p:sldId id="266" r:id="rId9"/>
    <p:sldId id="272" r:id="rId10"/>
    <p:sldId id="268" r:id="rId11"/>
    <p:sldId id="269" r:id="rId12"/>
    <p:sldId id="270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7524-177E-4947-8E47-9348C8683AEE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2416-4753-DC4B-BBC9-77303089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4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F9286-71A6-4A98-B3D1-B36A5D2B39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0FF8F-6A8A-4ADE-AD90-67BB59B6F9D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65F58-D922-4853-A3ED-025579099B3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EDCA2-DBD6-4105-BB76-371A5C786301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B0714-1338-4F7E-A5EA-0DE342527C3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63B3-D5C3-42AF-863F-01A768AC3C9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97C3-B433-4F06-9927-3A39249D7E1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F6B98-9522-4F29-995B-27164102D53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C0B5D-0745-49D8-8F88-3FEA270E32F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Reductions and </a:t>
            </a:r>
            <a:r>
              <a:rPr lang="en-US" dirty="0"/>
              <a:t>Broadcasts</a:t>
            </a:r>
            <a:br>
              <a:rPr lang="en-US" dirty="0"/>
            </a:br>
            <a:r>
              <a:rPr lang="en-US" dirty="0"/>
              <a:t>CS420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4D74E-5E33-40AA-B1C9-7EDCCCA7B563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complex ideas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dirty="0" smtClean="0"/>
              <a:t>Observation: Only 1 level of the tree is active at a time</a:t>
            </a:r>
          </a:p>
          <a:p>
            <a:pPr lvl="1"/>
            <a:r>
              <a:rPr lang="en-US" dirty="0" smtClean="0"/>
              <a:t>Exploit the actual values of  send overhead, latency, and receive overhead</a:t>
            </a:r>
          </a:p>
          <a:p>
            <a:pPr lvl="1"/>
            <a:r>
              <a:rPr lang="en-US" dirty="0" smtClean="0"/>
              <a:t>The picture on the right is not good for all values of receive overhead and latency.. But you can make a more tuned spanning tree for that.</a:t>
            </a:r>
          </a:p>
          <a:p>
            <a:pPr lvl="1"/>
            <a:endParaRPr lang="en-US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15240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30480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1905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3429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990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042025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5584825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6423025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50514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67278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59658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7032625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2667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7" name="AutoShape 18"/>
          <p:cNvCxnSpPr>
            <a:cxnSpLocks noChangeShapeType="1"/>
            <a:stCxn id="12293" idx="3"/>
            <a:endCxn id="12294" idx="7"/>
          </p:cNvCxnSpPr>
          <p:nvPr/>
        </p:nvCxnSpPr>
        <p:spPr bwMode="auto">
          <a:xfrm flipH="1">
            <a:off x="1849438" y="4135438"/>
            <a:ext cx="492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19"/>
          <p:cNvCxnSpPr>
            <a:cxnSpLocks noChangeShapeType="1"/>
            <a:stCxn id="12294" idx="3"/>
            <a:endCxn id="12298" idx="0"/>
          </p:cNvCxnSpPr>
          <p:nvPr/>
        </p:nvCxnSpPr>
        <p:spPr bwMode="auto">
          <a:xfrm flipH="1">
            <a:off x="1181100" y="4897438"/>
            <a:ext cx="3984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AutoShape 20"/>
          <p:cNvCxnSpPr>
            <a:cxnSpLocks noChangeShapeType="1"/>
            <a:stCxn id="12294" idx="5"/>
            <a:endCxn id="12296" idx="0"/>
          </p:cNvCxnSpPr>
          <p:nvPr/>
        </p:nvCxnSpPr>
        <p:spPr bwMode="auto">
          <a:xfrm>
            <a:off x="1849438" y="48974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0" name="AutoShape 21"/>
          <p:cNvCxnSpPr>
            <a:cxnSpLocks noChangeShapeType="1"/>
            <a:stCxn id="12293" idx="6"/>
            <a:endCxn id="12295" idx="1"/>
          </p:cNvCxnSpPr>
          <p:nvPr/>
        </p:nvCxnSpPr>
        <p:spPr bwMode="auto">
          <a:xfrm>
            <a:off x="2667000" y="4000500"/>
            <a:ext cx="436563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2"/>
          <p:cNvCxnSpPr>
            <a:cxnSpLocks noChangeShapeType="1"/>
            <a:stCxn id="12295" idx="3"/>
            <a:endCxn id="12306" idx="0"/>
          </p:cNvCxnSpPr>
          <p:nvPr/>
        </p:nvCxnSpPr>
        <p:spPr bwMode="auto">
          <a:xfrm flipH="1">
            <a:off x="2857500" y="4897438"/>
            <a:ext cx="2460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23"/>
          <p:cNvCxnSpPr>
            <a:cxnSpLocks noChangeShapeType="1"/>
            <a:stCxn id="12295" idx="5"/>
            <a:endCxn id="12297" idx="0"/>
          </p:cNvCxnSpPr>
          <p:nvPr/>
        </p:nvCxnSpPr>
        <p:spPr bwMode="auto">
          <a:xfrm>
            <a:off x="3373438" y="48974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24"/>
          <p:cNvCxnSpPr>
            <a:cxnSpLocks noChangeShapeType="1"/>
            <a:stCxn id="12299" idx="3"/>
            <a:endCxn id="12300" idx="0"/>
          </p:cNvCxnSpPr>
          <p:nvPr/>
        </p:nvCxnSpPr>
        <p:spPr bwMode="auto">
          <a:xfrm flipH="1">
            <a:off x="5775325" y="40592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25"/>
          <p:cNvCxnSpPr>
            <a:cxnSpLocks noChangeShapeType="1"/>
            <a:stCxn id="12299" idx="5"/>
            <a:endCxn id="12301" idx="0"/>
          </p:cNvCxnSpPr>
          <p:nvPr/>
        </p:nvCxnSpPr>
        <p:spPr bwMode="auto">
          <a:xfrm>
            <a:off x="6367463" y="4059238"/>
            <a:ext cx="246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Line 26"/>
          <p:cNvSpPr>
            <a:spLocks noChangeShapeType="1"/>
          </p:cNvSpPr>
          <p:nvPr/>
        </p:nvSpPr>
        <p:spPr bwMode="auto">
          <a:xfrm flipH="1">
            <a:off x="5280025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6" name="AutoShape 27"/>
          <p:cNvCxnSpPr>
            <a:cxnSpLocks noChangeShapeType="1"/>
            <a:stCxn id="12301" idx="5"/>
            <a:endCxn id="12303" idx="1"/>
          </p:cNvCxnSpPr>
          <p:nvPr/>
        </p:nvCxnSpPr>
        <p:spPr bwMode="auto">
          <a:xfrm rot="16200000" flipH="1">
            <a:off x="6557963" y="4935538"/>
            <a:ext cx="415925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7" name="AutoShape 28"/>
          <p:cNvCxnSpPr>
            <a:cxnSpLocks noChangeShapeType="1"/>
            <a:stCxn id="12301" idx="3"/>
            <a:endCxn id="12304" idx="0"/>
          </p:cNvCxnSpPr>
          <p:nvPr/>
        </p:nvCxnSpPr>
        <p:spPr bwMode="auto">
          <a:xfrm rot="5400000">
            <a:off x="6137276" y="4764087"/>
            <a:ext cx="3603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8" name="AutoShape 29"/>
          <p:cNvCxnSpPr>
            <a:cxnSpLocks noChangeShapeType="1"/>
            <a:stCxn id="12303" idx="5"/>
            <a:endCxn id="12305" idx="0"/>
          </p:cNvCxnSpPr>
          <p:nvPr/>
        </p:nvCxnSpPr>
        <p:spPr bwMode="auto">
          <a:xfrm rot="16200000" flipH="1">
            <a:off x="6958013" y="5526088"/>
            <a:ext cx="360362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5340350" y="46863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7321550" y="5295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6102350" y="46863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5797550" y="4000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6956425" y="4572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6521450" y="4030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1127125" y="4991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2326" name="Text Box 37"/>
          <p:cNvSpPr txBox="1">
            <a:spLocks noChangeArrowheads="1"/>
          </p:cNvSpPr>
          <p:nvPr/>
        </p:nvSpPr>
        <p:spPr bwMode="auto">
          <a:xfrm>
            <a:off x="1981200" y="5105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1905000" y="4114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28194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99368" name="Oval 40"/>
          <p:cNvSpPr>
            <a:spLocks noChangeArrowheads="1"/>
          </p:cNvSpPr>
          <p:nvPr/>
        </p:nvSpPr>
        <p:spPr bwMode="auto">
          <a:xfrm>
            <a:off x="4670425" y="42672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369" name="AutoShape 41"/>
          <p:cNvCxnSpPr>
            <a:cxnSpLocks noChangeShapeType="1"/>
            <a:stCxn id="99368" idx="7"/>
            <a:endCxn id="12299" idx="2"/>
          </p:cNvCxnSpPr>
          <p:nvPr/>
        </p:nvCxnSpPr>
        <p:spPr bwMode="auto">
          <a:xfrm flipV="1">
            <a:off x="4995863" y="3924300"/>
            <a:ext cx="1046162" cy="3984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5280025" y="396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</a:t>
            </a:r>
            <a:endParaRPr lang="en-US" sz="180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5036B-59E6-43E5-9412-DB5E2E4371FD}" type="slidenum">
              <a:rPr lang="en-US"/>
              <a:pPr/>
              <a:t>11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Reductions with large datasets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n is large? </a:t>
            </a:r>
          </a:p>
          <a:p>
            <a:pPr lvl="1"/>
            <a:r>
              <a:rPr lang="en-US" dirty="0" smtClean="0"/>
              <a:t>Example: simpler formulation of molecular dynamics: </a:t>
            </a:r>
          </a:p>
          <a:p>
            <a:pPr lvl="2"/>
            <a:r>
              <a:rPr lang="en-US" dirty="0" smtClean="0"/>
              <a:t>Each PE has an array of forces for all atoms</a:t>
            </a:r>
          </a:p>
          <a:p>
            <a:pPr lvl="2"/>
            <a:r>
              <a:rPr lang="en-US" dirty="0" smtClean="0"/>
              <a:t>Each PE is assigned a subset of pairs of atoms</a:t>
            </a:r>
          </a:p>
          <a:p>
            <a:pPr lvl="2"/>
            <a:r>
              <a:rPr lang="en-US" dirty="0" smtClean="0"/>
              <a:t>Accumulated forces must be summed up across PEs</a:t>
            </a:r>
          </a:p>
          <a:p>
            <a:r>
              <a:rPr lang="en-US" dirty="0" smtClean="0"/>
              <a:t>New optimizations become possible with large n:</a:t>
            </a:r>
          </a:p>
          <a:p>
            <a:pPr lvl="1"/>
            <a:r>
              <a:rPr lang="en-US" dirty="0" smtClean="0"/>
              <a:t>Essential idea: use multiple concurrent reductions to keep all levels of the tree busy</a:t>
            </a:r>
          </a:p>
          <a:p>
            <a:pPr lvl="1"/>
            <a:r>
              <a:rPr lang="en-US" dirty="0" smtClean="0"/>
              <a:t>Divide data (n bytes) into </a:t>
            </a:r>
            <a:r>
              <a:rPr lang="en-US" dirty="0"/>
              <a:t>m</a:t>
            </a:r>
            <a:r>
              <a:rPr lang="en-US" dirty="0" smtClean="0"/>
              <a:t> segments of n/m bytes each</a:t>
            </a:r>
          </a:p>
          <a:p>
            <a:pPr lvl="1"/>
            <a:r>
              <a:rPr lang="en-US" dirty="0" smtClean="0"/>
              <a:t>Start reduction for each segment.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 </a:t>
            </a:r>
            <a:r>
              <a:rPr lang="en-US" i="1" u="sng" dirty="0" smtClean="0"/>
              <a:t>pipelined</a:t>
            </a:r>
            <a:r>
              <a:rPr lang="en-US" dirty="0" smtClean="0"/>
              <a:t> phases (I.e. phases overlap in time)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: branching factor, as before</a:t>
            </a:r>
            <a:endParaRPr lang="en-US" dirty="0"/>
          </a:p>
          <a:p>
            <a:pPr lvl="2"/>
            <a:r>
              <a:rPr lang="en-US" dirty="0" smtClean="0"/>
              <a:t>So, approximately: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93719"/>
              </p:ext>
            </p:extLst>
          </p:nvPr>
        </p:nvGraphicFramePr>
        <p:xfrm>
          <a:off x="1679575" y="5851525"/>
          <a:ext cx="2201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4" imgW="1130300" imgH="203200" progId="Equation.3">
                  <p:embed/>
                </p:oleObj>
              </mc:Choice>
              <mc:Fallback>
                <p:oleObj name="Equation" r:id="rId4" imgW="1130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5851525"/>
                        <a:ext cx="22018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00983"/>
              </p:ext>
            </p:extLst>
          </p:nvPr>
        </p:nvGraphicFramePr>
        <p:xfrm>
          <a:off x="5176838" y="5851525"/>
          <a:ext cx="18462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6" imgW="1016000" imgH="203200" progId="Equation.3">
                  <p:embed/>
                </p:oleObj>
              </mc:Choice>
              <mc:Fallback>
                <p:oleObj name="Equation" r:id="rId6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5851525"/>
                        <a:ext cx="184626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810000" y="5851525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/>
              <a:t>Instead of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uiExpand="1" build="p"/>
      <p:bldP spid="20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CBA90-7ED2-40A9-BA02-EAF38D5FFF29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reductions: load balancing!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Leaves of the spanning tree are doing little work</a:t>
            </a:r>
          </a:p>
          <a:p>
            <a:pPr lvl="1"/>
            <a:r>
              <a:rPr lang="en-US" smtClean="0"/>
              <a:t>Use a different spanning tree for successive reductions:</a:t>
            </a:r>
          </a:p>
          <a:p>
            <a:pPr lvl="2"/>
            <a:r>
              <a:rPr lang="en-US" sz="1800" smtClean="0"/>
              <a:t>E.g. first reduction uses a normal spanning tree rooted at 0, while second reduction uses a mirror-image tree rooted at (P-1)</a:t>
            </a:r>
          </a:p>
          <a:p>
            <a:pPr lvl="2"/>
            <a:r>
              <a:rPr lang="en-US" sz="1800" smtClean="0"/>
              <a:t>This load balancing improve performance considerably</a:t>
            </a:r>
          </a:p>
          <a:p>
            <a:pPr lvl="1"/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Aware Reduction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we knew more about how processors are placed and can find concurrent reduction paths? Multi-color rings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8" y="2590800"/>
            <a:ext cx="7390442" cy="35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Algorithms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n-dimensional grids:</a:t>
            </a:r>
          </a:p>
          <a:p>
            <a:pPr lvl="1"/>
            <a:r>
              <a:rPr lang="en-US" dirty="0" smtClean="0"/>
              <a:t>Reduce/broadcast along one dimension</a:t>
            </a:r>
          </a:p>
          <a:p>
            <a:pPr lvl="1"/>
            <a:r>
              <a:rPr lang="en-US" dirty="0" smtClean="0"/>
              <a:t>Then, along the second dimension and so on</a:t>
            </a:r>
          </a:p>
          <a:p>
            <a:pPr lvl="1"/>
            <a:r>
              <a:rPr lang="en-US" dirty="0" smtClean="0"/>
              <a:t>Parallelism across lines</a:t>
            </a:r>
          </a:p>
          <a:p>
            <a:pPr lvl="1"/>
            <a:r>
              <a:rPr lang="en-US" dirty="0" smtClean="0"/>
              <a:t>More bandwidth available</a:t>
            </a:r>
          </a:p>
          <a:p>
            <a:r>
              <a:rPr lang="en-US" dirty="0" smtClean="0"/>
              <a:t>How can you make it faster? Think of bandwidth.</a:t>
            </a:r>
          </a:p>
          <a:p>
            <a:r>
              <a:rPr lang="en-US" dirty="0" smtClean="0"/>
              <a:t>Run </a:t>
            </a:r>
            <a:r>
              <a:rPr lang="en-US" smtClean="0"/>
              <a:t>multiple instances of </a:t>
            </a:r>
            <a:r>
              <a:rPr lang="en-US" dirty="0" smtClean="0"/>
              <a:t>such phase-wise reductions</a:t>
            </a:r>
          </a:p>
          <a:p>
            <a:pPr lvl="1"/>
            <a:r>
              <a:rPr lang="en-US" dirty="0" smtClean="0"/>
              <a:t>A dimension is used by only one instance in a given phase</a:t>
            </a:r>
          </a:p>
          <a:p>
            <a:pPr lvl="1"/>
            <a:r>
              <a:rPr lang="en-US" dirty="0" smtClean="0"/>
              <a:t>An instance uses different dimension in different phases!</a:t>
            </a:r>
          </a:p>
        </p:txBody>
      </p:sp>
    </p:spTree>
    <p:extLst>
      <p:ext uri="{BB962C8B-B14F-4D97-AF65-F5344CB8AC3E}">
        <p14:creationId xmlns:p14="http://schemas.microsoft.com/office/powerpoint/2010/main" val="140082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A7C64-6F75-4A60-9D25-8F8F97E4E307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Types of reductions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 dirty="0" smtClean="0"/>
              <a:t>Scalar Reductions</a:t>
            </a:r>
          </a:p>
          <a:p>
            <a:r>
              <a:rPr lang="en-US" sz="2000" dirty="0" smtClean="0"/>
              <a:t>Input: each processor holds a number</a:t>
            </a:r>
          </a:p>
          <a:p>
            <a:r>
              <a:rPr lang="en-US" sz="2000" dirty="0" smtClean="0"/>
              <a:t>Output: at the end of the operation, one designated processor (say 0) has the </a:t>
            </a:r>
            <a:r>
              <a:rPr lang="en-US" sz="2000" b="1" dirty="0" smtClean="0">
                <a:solidFill>
                  <a:srgbClr val="FF0000"/>
                </a:solidFill>
              </a:rPr>
              <a:t>sum</a:t>
            </a:r>
            <a:r>
              <a:rPr lang="en-US" sz="2000" dirty="0" smtClean="0"/>
              <a:t> of all numbers</a:t>
            </a:r>
          </a:p>
          <a:p>
            <a:r>
              <a:rPr lang="en-US" sz="2000" dirty="0" smtClean="0"/>
              <a:t>Instead of sum, one can use any commutative-associative operation</a:t>
            </a:r>
          </a:p>
          <a:p>
            <a:pPr lvl="1"/>
            <a:r>
              <a:rPr lang="en-US" sz="2000" dirty="0" smtClean="0"/>
              <a:t>Such as Max, min, and, or, product, ..</a:t>
            </a:r>
          </a:p>
          <a:p>
            <a:pPr lvl="1"/>
            <a:endParaRPr lang="en-US" sz="2000" dirty="0" smtClean="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715000" y="1828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67056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705600" y="2438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6705600" y="3200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6705600" y="3962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5715000" y="2590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PE1</a:t>
            </a: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5715000" y="3352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PE2</a:t>
            </a:r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5715000" y="4038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PE3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848600" y="1676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1ABBB-76F4-435D-B664-79F217C3022D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Types of reductions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 dirty="0" smtClean="0"/>
              <a:t>Vector Reduction</a:t>
            </a:r>
          </a:p>
          <a:p>
            <a:r>
              <a:rPr lang="en-US" sz="2000" dirty="0" smtClean="0"/>
              <a:t>Input: each processor holds an array of numbers</a:t>
            </a:r>
          </a:p>
          <a:p>
            <a:r>
              <a:rPr lang="en-US" sz="2000" dirty="0"/>
              <a:t>Output: at </a:t>
            </a:r>
            <a:r>
              <a:rPr lang="en-US" sz="2000" dirty="0" smtClean="0"/>
              <a:t>the end of the operation, a designated  processor has the </a:t>
            </a:r>
            <a:r>
              <a:rPr lang="en-US" sz="2000" b="1" dirty="0" smtClean="0">
                <a:solidFill>
                  <a:srgbClr val="FF0000"/>
                </a:solidFill>
              </a:rPr>
              <a:t>sum</a:t>
            </a:r>
            <a:r>
              <a:rPr lang="en-US" sz="2000" dirty="0" smtClean="0"/>
              <a:t> of all numbers, respectively</a:t>
            </a:r>
          </a:p>
          <a:p>
            <a:pPr lvl="1"/>
            <a:r>
              <a:rPr lang="en-US" sz="2000" dirty="0" smtClean="0"/>
              <a:t>i.e. Sum[</a:t>
            </a:r>
            <a:r>
              <a:rPr lang="en-US" sz="2000" dirty="0" err="1" smtClean="0"/>
              <a:t>i</a:t>
            </a:r>
            <a:r>
              <a:rPr lang="en-US" sz="2000" dirty="0" smtClean="0"/>
              <a:t>] = sum{A[</a:t>
            </a:r>
            <a:r>
              <a:rPr lang="en-US" sz="2000" dirty="0" err="1" smtClean="0"/>
              <a:t>i</a:t>
            </a:r>
            <a:r>
              <a:rPr lang="en-US" sz="2000" dirty="0" smtClean="0"/>
              <a:t>]}</a:t>
            </a:r>
          </a:p>
          <a:p>
            <a:r>
              <a:rPr lang="en-US" sz="2000" dirty="0" smtClean="0"/>
              <a:t>Instead of sum, one can use any commutative-associative operation</a:t>
            </a:r>
          </a:p>
          <a:p>
            <a:pPr lvl="1"/>
            <a:r>
              <a:rPr lang="en-US" sz="2000" dirty="0" smtClean="0"/>
              <a:t>Such as Max, min, and, or, product, ..</a:t>
            </a:r>
          </a:p>
          <a:p>
            <a:pPr lvl="1"/>
            <a:endParaRPr lang="en-US" sz="2000" dirty="0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876800" y="190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096000" y="17526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[3,2,7]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096000" y="25146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[1,2,3]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096000" y="32766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[4,5,6]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096000" y="40386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[7,8,9]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876800" y="2667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PE1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48768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PE2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4876800" y="4191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PE3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7543800" y="17526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[15,17,25]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9561D-A8A1-4199-97EE-E40F0956FD05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Types of reductions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 dirty="0" smtClean="0"/>
              <a:t>Scalar (and Vector) All-Reduce </a:t>
            </a:r>
          </a:p>
          <a:p>
            <a:r>
              <a:rPr lang="en-US" sz="2000" dirty="0" smtClean="0"/>
              <a:t>Each processor holds a number</a:t>
            </a:r>
          </a:p>
          <a:p>
            <a:r>
              <a:rPr lang="en-US" sz="2000" dirty="0" smtClean="0"/>
              <a:t>At the end of the operation, all processors have the </a:t>
            </a:r>
            <a:r>
              <a:rPr lang="en-US" sz="2000" b="1" dirty="0" smtClean="0">
                <a:solidFill>
                  <a:srgbClr val="FF0000"/>
                </a:solidFill>
              </a:rPr>
              <a:t>sum</a:t>
            </a:r>
            <a:r>
              <a:rPr lang="en-US" sz="2000" dirty="0" smtClean="0"/>
              <a:t> of all numbers</a:t>
            </a:r>
          </a:p>
          <a:p>
            <a:r>
              <a:rPr lang="en-US" sz="2000" dirty="0" smtClean="0"/>
              <a:t>Again, instead of sum, one can use any commutative-associative operation</a:t>
            </a:r>
          </a:p>
          <a:p>
            <a:pPr lvl="1"/>
            <a:r>
              <a:rPr lang="en-US" sz="2000" dirty="0" smtClean="0"/>
              <a:t>Such as Max, min, and, or, product, ..</a:t>
            </a:r>
          </a:p>
          <a:p>
            <a:pPr lvl="1"/>
            <a:endParaRPr lang="en-US" sz="2000" dirty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562600" y="167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553200" y="1600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65532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553200" y="3124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6553200" y="3886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562600" y="3276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5562600" y="4038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PE3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7696200" y="1600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76962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7696200" y="3124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7696200" y="3886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D1291-CA38-4715-9FC8-9CED271E10F4}" type="slidenum">
              <a:rPr lang="en-US"/>
              <a:pPr/>
              <a:t>5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Reductions and Broadcasts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Naïve  algorithm: all send to PE 0. ( O(P) )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Basic Spanning tree algorithm: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Organize processors in a k-</a:t>
            </a:r>
            <a:r>
              <a:rPr lang="en-US" sz="2200" dirty="0" err="1" smtClean="0"/>
              <a:t>ary</a:t>
            </a:r>
            <a:r>
              <a:rPr lang="en-US" sz="2200" dirty="0" smtClean="0"/>
              <a:t> tree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Leaves: send contributions to parent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Internal nodes: wait for data from all children, add mine,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Then, if I am not the root, send to my parent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What is a good value of k? Minimize the total time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594360" lvl="2" indent="0">
              <a:lnSpc>
                <a:spcPct val="90000"/>
              </a:lnSpc>
              <a:buNone/>
            </a:pPr>
            <a:endParaRPr lang="en-US" sz="2200" dirty="0"/>
          </a:p>
          <a:p>
            <a:pPr marL="594360" lvl="2" indent="0">
              <a:lnSpc>
                <a:spcPct val="90000"/>
              </a:lnSpc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Broadcasts algorithms are similar to reductions, but in reverse </a:t>
            </a:r>
            <a:r>
              <a:rPr lang="en-US" sz="2200" dirty="0" smtClean="0"/>
              <a:t>direction</a:t>
            </a:r>
            <a:endParaRPr lang="en-US" sz="22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04752"/>
              </p:ext>
            </p:extLst>
          </p:nvPr>
        </p:nvGraphicFramePr>
        <p:xfrm>
          <a:off x="1143000" y="4017962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1091880" imgH="228600" progId="Equation.3">
                  <p:embed/>
                </p:oleObj>
              </mc:Choice>
              <mc:Fallback>
                <p:oleObj name="Equation" r:id="rId4" imgW="1091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17962"/>
                        <a:ext cx="1828800" cy="40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 = 1024, K = 2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l-GR" dirty="0" smtClean="0"/>
              <a:t>α</a:t>
            </a:r>
            <a:r>
              <a:rPr lang="en-US" dirty="0" smtClean="0"/>
              <a:t> * 2 * log</a:t>
            </a:r>
            <a:r>
              <a:rPr lang="en-US" baseline="-25000" dirty="0" smtClean="0"/>
              <a:t>2</a:t>
            </a:r>
            <a:r>
              <a:rPr lang="en-US" dirty="0" smtClean="0"/>
              <a:t>(1024) = 20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 smtClean="0"/>
              <a:t>P = 1024, K = 4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l-GR" dirty="0" smtClean="0"/>
              <a:t>α</a:t>
            </a:r>
            <a:r>
              <a:rPr lang="en-US" dirty="0" smtClean="0"/>
              <a:t> * 4 * log</a:t>
            </a:r>
            <a:r>
              <a:rPr lang="en-US" baseline="-25000" dirty="0" smtClean="0"/>
              <a:t>4</a:t>
            </a:r>
            <a:r>
              <a:rPr lang="en-US" dirty="0" smtClean="0"/>
              <a:t>(1024) = 20</a:t>
            </a:r>
            <a:r>
              <a:rPr lang="el-GR" dirty="0" smtClean="0"/>
              <a:t>α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A0D1B-76B7-40D8-9CA0-18A34598C7FF}" type="slidenum">
              <a:rPr lang="en-US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spanning trees: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181600"/>
          </a:xfrm>
        </p:spPr>
        <p:txBody>
          <a:bodyPr/>
          <a:lstStyle/>
          <a:p>
            <a:r>
              <a:rPr lang="en-US" dirty="0" smtClean="0"/>
              <a:t>Observation: Only 1 level of the tree is active at a time</a:t>
            </a:r>
          </a:p>
          <a:p>
            <a:pPr lvl="1"/>
            <a:r>
              <a:rPr lang="en-US" dirty="0" smtClean="0"/>
              <a:t>Also, A PE can’t deal  with data from second child until it has finished “receive” of data from 1st.</a:t>
            </a:r>
          </a:p>
          <a:p>
            <a:pPr lvl="1"/>
            <a:r>
              <a:rPr lang="en-US" dirty="0" smtClean="0"/>
              <a:t>So, second child could delay sending its data, with no impact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 can collect data from someone else in the meanwhile</a:t>
            </a:r>
          </a:p>
          <a:p>
            <a:pPr lvl="1"/>
            <a:endParaRPr lang="en-US" dirty="0" smtClean="0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2689225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927225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3451225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308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3832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13938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346825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5889625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6727825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3562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326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62706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7337425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3070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5" idx="3"/>
            <a:endCxn id="10246" idx="7"/>
          </p:cNvCxnSpPr>
          <p:nvPr/>
        </p:nvCxnSpPr>
        <p:spPr bwMode="auto">
          <a:xfrm flipH="1">
            <a:off x="2252663" y="4059238"/>
            <a:ext cx="492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0" name="AutoShape 19"/>
          <p:cNvCxnSpPr>
            <a:cxnSpLocks noChangeShapeType="1"/>
            <a:stCxn id="10246" idx="3"/>
            <a:endCxn id="10250" idx="0"/>
          </p:cNvCxnSpPr>
          <p:nvPr/>
        </p:nvCxnSpPr>
        <p:spPr bwMode="auto">
          <a:xfrm flipH="1">
            <a:off x="1584325" y="4821238"/>
            <a:ext cx="3984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20"/>
          <p:cNvCxnSpPr>
            <a:cxnSpLocks noChangeShapeType="1"/>
            <a:stCxn id="10246" idx="5"/>
            <a:endCxn id="10248" idx="0"/>
          </p:cNvCxnSpPr>
          <p:nvPr/>
        </p:nvCxnSpPr>
        <p:spPr bwMode="auto">
          <a:xfrm>
            <a:off x="2252663" y="48212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2" name="AutoShape 21"/>
          <p:cNvCxnSpPr>
            <a:cxnSpLocks noChangeShapeType="1"/>
            <a:stCxn id="10245" idx="6"/>
            <a:endCxn id="10247" idx="1"/>
          </p:cNvCxnSpPr>
          <p:nvPr/>
        </p:nvCxnSpPr>
        <p:spPr bwMode="auto">
          <a:xfrm>
            <a:off x="3070225" y="3924300"/>
            <a:ext cx="436563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3" name="AutoShape 22"/>
          <p:cNvCxnSpPr>
            <a:cxnSpLocks noChangeShapeType="1"/>
            <a:stCxn id="10247" idx="3"/>
            <a:endCxn id="10258" idx="0"/>
          </p:cNvCxnSpPr>
          <p:nvPr/>
        </p:nvCxnSpPr>
        <p:spPr bwMode="auto">
          <a:xfrm flipH="1">
            <a:off x="3260725" y="4821238"/>
            <a:ext cx="2460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3"/>
          <p:cNvCxnSpPr>
            <a:cxnSpLocks noChangeShapeType="1"/>
            <a:stCxn id="10247" idx="5"/>
            <a:endCxn id="10249" idx="0"/>
          </p:cNvCxnSpPr>
          <p:nvPr/>
        </p:nvCxnSpPr>
        <p:spPr bwMode="auto">
          <a:xfrm>
            <a:off x="3776663" y="48212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4"/>
          <p:cNvCxnSpPr>
            <a:cxnSpLocks noChangeShapeType="1"/>
            <a:stCxn id="10251" idx="3"/>
            <a:endCxn id="10252" idx="0"/>
          </p:cNvCxnSpPr>
          <p:nvPr/>
        </p:nvCxnSpPr>
        <p:spPr bwMode="auto">
          <a:xfrm flipH="1">
            <a:off x="6080125" y="39068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5"/>
          <p:cNvCxnSpPr>
            <a:cxnSpLocks noChangeShapeType="1"/>
            <a:stCxn id="10251" idx="5"/>
            <a:endCxn id="10253" idx="0"/>
          </p:cNvCxnSpPr>
          <p:nvPr/>
        </p:nvCxnSpPr>
        <p:spPr bwMode="auto">
          <a:xfrm>
            <a:off x="6672263" y="3906838"/>
            <a:ext cx="246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5584825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53" idx="5"/>
            <a:endCxn id="10255" idx="1"/>
          </p:cNvCxnSpPr>
          <p:nvPr/>
        </p:nvCxnSpPr>
        <p:spPr bwMode="auto">
          <a:xfrm rot="16200000" flipH="1">
            <a:off x="6862763" y="4783138"/>
            <a:ext cx="415925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9" name="AutoShape 28"/>
          <p:cNvCxnSpPr>
            <a:cxnSpLocks noChangeShapeType="1"/>
            <a:stCxn id="10253" idx="3"/>
            <a:endCxn id="10256" idx="0"/>
          </p:cNvCxnSpPr>
          <p:nvPr/>
        </p:nvCxnSpPr>
        <p:spPr bwMode="auto">
          <a:xfrm rot="5400000">
            <a:off x="6442076" y="4611687"/>
            <a:ext cx="3603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0" name="AutoShape 29"/>
          <p:cNvCxnSpPr>
            <a:cxnSpLocks noChangeShapeType="1"/>
            <a:stCxn id="10255" idx="5"/>
            <a:endCxn id="10257" idx="0"/>
          </p:cNvCxnSpPr>
          <p:nvPr/>
        </p:nvCxnSpPr>
        <p:spPr bwMode="auto">
          <a:xfrm rot="16200000" flipH="1">
            <a:off x="7262813" y="5373688"/>
            <a:ext cx="360362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5645150" y="4533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7626350" y="5143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6407150" y="4533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6102350" y="3848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7261225" y="4419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6826250" y="3878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1530350" y="4914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2384425" y="5029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2308225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3222625" y="396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67" grpId="0" animBg="1"/>
      <p:bldP spid="10271" grpId="0"/>
      <p:bldP spid="10273" grpId="0"/>
      <p:bldP spid="10274" grpId="0"/>
      <p:bldP spid="10275" grpId="0"/>
      <p:bldP spid="102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60DC6-C362-4DEA-9E68-3E0F14CDBED6}" type="slidenum">
              <a:rPr lang="en-US"/>
              <a:pPr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topology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Recursive definition:</a:t>
            </a:r>
          </a:p>
          <a:p>
            <a:pPr lvl="1"/>
            <a:r>
              <a:rPr lang="en-US" sz="2000" dirty="0" smtClean="0"/>
              <a:t> a single node is a hypercube (of 0 dimensions)</a:t>
            </a:r>
          </a:p>
          <a:p>
            <a:pPr lvl="1"/>
            <a:r>
              <a:rPr lang="en-US" sz="2000" dirty="0" smtClean="0"/>
              <a:t>Starting with 2 hypercubes,  and connecting the corresponding nodes of each to the other, gives you a hypercube (of higher dimension)</a:t>
            </a:r>
          </a:p>
          <a:p>
            <a:r>
              <a:rPr lang="en-US" sz="2400" dirty="0" smtClean="0"/>
              <a:t>Alternative definition</a:t>
            </a:r>
          </a:p>
          <a:p>
            <a:pPr lvl="1"/>
            <a:r>
              <a:rPr lang="en-US" sz="2000" dirty="0" smtClean="0"/>
              <a:t>A hypercube of dimension K includes 2^K nodes, each with a serial number between 0 and (2^k  - 1)</a:t>
            </a:r>
          </a:p>
          <a:p>
            <a:pPr lvl="1"/>
            <a:r>
              <a:rPr lang="en-US" sz="2000" dirty="0" smtClean="0"/>
              <a:t>Each node is connected to K neighbors, identified by changing exactly one bit in the k-bit representation of the node’s serial number</a:t>
            </a:r>
          </a:p>
          <a:p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510" y="4724400"/>
            <a:ext cx="49872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3670" y="4495800"/>
            <a:ext cx="19426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Hypercube based spanning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CS420: Reductions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In each phase </a:t>
            </a:r>
            <a:r>
              <a:rPr lang="en-US" sz="2400" dirty="0" err="1" smtClean="0"/>
              <a:t>i</a:t>
            </a:r>
            <a:r>
              <a:rPr lang="en-US" sz="2400" dirty="0" smtClean="0"/>
              <a:t>, send data to neighbor in </a:t>
            </a:r>
            <a:r>
              <a:rPr lang="en-US" sz="2400" dirty="0" err="1" smtClean="0"/>
              <a:t>i’th</a:t>
            </a:r>
            <a:r>
              <a:rPr lang="en-US" sz="2400" dirty="0" smtClean="0"/>
              <a:t> dimension if its serial number is smaller than mine</a:t>
            </a:r>
          </a:p>
          <a:p>
            <a:r>
              <a:rPr lang="en-US" sz="2400" dirty="0" smtClean="0"/>
              <a:t>Accumulate data from neighbors until it is my turn to send</a:t>
            </a:r>
          </a:p>
          <a:p>
            <a:r>
              <a:rPr lang="en-US" sz="2400" dirty="0" smtClean="0"/>
              <a:t>log P phases, with at most one receive per processor per phase</a:t>
            </a:r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3429000"/>
            <a:ext cx="25241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427146" y="3559076"/>
            <a:ext cx="1459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	000</a:t>
            </a:r>
          </a:p>
          <a:p>
            <a:r>
              <a:rPr lang="en-US" dirty="0" smtClean="0"/>
              <a:t>1	001</a:t>
            </a:r>
          </a:p>
          <a:p>
            <a:r>
              <a:rPr lang="en-US" dirty="0" smtClean="0"/>
              <a:t>2	010</a:t>
            </a:r>
          </a:p>
          <a:p>
            <a:r>
              <a:rPr lang="en-US" dirty="0" smtClean="0"/>
              <a:t>3	011</a:t>
            </a:r>
          </a:p>
          <a:p>
            <a:r>
              <a:rPr lang="en-US" dirty="0" smtClean="0"/>
              <a:t>4	100</a:t>
            </a:r>
          </a:p>
          <a:p>
            <a:r>
              <a:rPr lang="en-US" dirty="0" smtClean="0"/>
              <a:t>5	101</a:t>
            </a:r>
          </a:p>
          <a:p>
            <a:r>
              <a:rPr lang="en-US" dirty="0" smtClean="0"/>
              <a:t>6	110</a:t>
            </a:r>
          </a:p>
          <a:p>
            <a:r>
              <a:rPr lang="en-US" dirty="0" smtClean="0"/>
              <a:t>7	111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3595</TotalTime>
  <Words>981</Words>
  <Application>Microsoft Macintosh PowerPoint</Application>
  <PresentationFormat>On-screen Show (4:3)</PresentationFormat>
  <Paragraphs>182</Paragraphs>
  <Slides>14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Implementing Reductions and Broadcasts CS420</vt:lpstr>
      <vt:lpstr>Types of reductions</vt:lpstr>
      <vt:lpstr>Types of reductions</vt:lpstr>
      <vt:lpstr>Types of reductions</vt:lpstr>
      <vt:lpstr>Optimizing Reductions and Broadcasts</vt:lpstr>
      <vt:lpstr>PowerPoint Presentation</vt:lpstr>
      <vt:lpstr>Better spanning trees:</vt:lpstr>
      <vt:lpstr>Hypercube topology</vt:lpstr>
      <vt:lpstr>Hypercube based spanning tree</vt:lpstr>
      <vt:lpstr>More complex ideas</vt:lpstr>
      <vt:lpstr>Reductions with large datasets</vt:lpstr>
      <vt:lpstr>Concurrent reductions: load balancing!</vt:lpstr>
      <vt:lpstr>Topology Aware Reduction</vt:lpstr>
      <vt:lpstr>Bucket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Laxmikant Kale</cp:lastModifiedBy>
  <cp:revision>50</cp:revision>
  <dcterms:created xsi:type="dcterms:W3CDTF">2006-08-16T00:00:00Z</dcterms:created>
  <dcterms:modified xsi:type="dcterms:W3CDTF">2015-04-04T01:51:04Z</dcterms:modified>
</cp:coreProperties>
</file>