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4" r:id="rId5"/>
    <p:sldId id="267" r:id="rId6"/>
    <p:sldId id="265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5DF5A-EE61-A148-BD3D-F1FE141F6306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783A0-FC2B-C540-A31A-C526AD3D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5/6/15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1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3963" y="684213"/>
            <a:ext cx="4562475" cy="3422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5038" y="4335880"/>
            <a:ext cx="5140325" cy="1950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I would like to present a visual representation of co-arrays and co-array communication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The bracket at the end of the declaration of a means that a is a co-array; each image has a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shared 10x20 array; the collection of  all these shared array represents the co-array a</a:t>
            </a:r>
          </a:p>
          <a:p>
            <a:pPr eaLnBrk="1" hangingPunct="1">
              <a:spcBef>
                <a:spcPts val="3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The communication model is one sided.</a:t>
            </a:r>
            <a:r>
              <a:rPr lang="en-GB" sz="1000">
                <a:latin typeface="Lucida Console" pitchFamily="49" charset="0"/>
                <a:cs typeface="Lucida Sans Unicode" pitchFamily="34" charset="0"/>
              </a:rPr>
              <a:t> Both the source and the destination are explicit.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00803-24DA-4C69-827A-D8F9C2E703D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673"/>
            <a:ext cx="5029200" cy="18098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A running CAF program consists of a fixed number of process images that operate asynchronously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The locality of the data is made explicit by the language; x is declared as a private 20x20 array in each image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Y,by the use of the [], is defined as a shared 20x20 array in each image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Lucida Sans Unicode" pitchFamily="34" charset="0"/>
              </a:rPr>
              <a:t>Communication is realized by means of the co-arrays, using the bracket notation to specify remote image numbers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79764E-286E-0747-9ED1-65CC5BD5733D}" type="datetime1">
              <a:rPr lang="en-US" smtClean="0"/>
              <a:t>5/6/15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AD3-F829-3948-AD6F-3BA3DCD0ADB4}" type="datetime1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A5FC-E454-9243-91F3-3BE85BD93B9E}" type="datetime1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8F57E98-7369-F14D-B166-DDD53112D438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417BAC0-8CE2-4447-83F4-6BA54FBA6DEC}" type="datetime1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54D0-3DCE-7D49-960E-5E635F1149CD}" type="datetime1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BDF2-6892-4941-B530-997BA2B99CC0}" type="datetime1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B91EA1CE-55BA-B647-88D2-41CBD232F441}" type="datetime1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1BEA457-04A1-3741-9F19-8E0260FA797B}" type="datetime1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4BC5-B340-9A4E-9E0B-E1FF0711BE08}" type="datetime1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E394-1F1E-A24D-9AFE-1BDA9E0083E2}" type="datetime1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A9951-3BE4-144F-B470-E196E641E7A3}" type="datetime1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-array.org/" TargetMode="External"/><Relationship Id="rId4" Type="http://schemas.openxmlformats.org/officeDocument/2006/relationships/hyperlink" Target="http://www.hipersoft.rice.edu/ca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mem.org/" TargetMode="External"/><Relationship Id="rId4" Type="http://schemas.openxmlformats.org/officeDocument/2006/relationships/hyperlink" Target="http://sc08.supercomputing.org/scyourway/conference/view/bof14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</a:t>
            </a:r>
            <a:r>
              <a:rPr lang="en-US" dirty="0" smtClean="0"/>
              <a:t>-Array 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DDF-67D7-4028-BB69-E4D8FC101AF3}" type="slidenum">
              <a:rPr lang="en-US"/>
              <a:pPr/>
              <a:t>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Co-array Fortran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provide the familiar Fortran-95 programming model with minimal extensions</a:t>
            </a:r>
          </a:p>
          <a:p>
            <a:pPr lvl="1"/>
            <a:r>
              <a:rPr lang="en-US" dirty="0"/>
              <a:t> to refer to data on remote nodes</a:t>
            </a:r>
          </a:p>
          <a:p>
            <a:pPr lvl="1"/>
            <a:r>
              <a:rPr lang="en-US" dirty="0"/>
              <a:t>To synchronize (wait for other processors to arrive at some point in their program)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Syntax extension:</a:t>
            </a:r>
          </a:p>
          <a:p>
            <a:pPr lvl="1"/>
            <a:r>
              <a:rPr lang="en-US" dirty="0"/>
              <a:t>Normal </a:t>
            </a:r>
            <a:r>
              <a:rPr lang="en-US" dirty="0" err="1"/>
              <a:t>Fortan</a:t>
            </a:r>
            <a:r>
              <a:rPr lang="en-US" dirty="0"/>
              <a:t> arrays use “(</a:t>
            </a:r>
            <a:r>
              <a:rPr lang="en-US" dirty="0" err="1"/>
              <a:t>i</a:t>
            </a:r>
            <a:r>
              <a:rPr lang="en-US" dirty="0"/>
              <a:t>)” to indicate index.</a:t>
            </a:r>
          </a:p>
          <a:p>
            <a:pPr lvl="1"/>
            <a:r>
              <a:rPr lang="en-US" dirty="0"/>
              <a:t>CAF uses, in addition, a “[p]” to indicate data from processor </a:t>
            </a:r>
            <a:r>
              <a:rPr lang="en-US" dirty="0" smtClean="0"/>
              <a:t>p</a:t>
            </a:r>
          </a:p>
          <a:p>
            <a:r>
              <a:rPr lang="en-US" dirty="0" smtClean="0"/>
              <a:t>More info at: </a:t>
            </a:r>
          </a:p>
          <a:p>
            <a:pPr lvl="1"/>
            <a:r>
              <a:rPr lang="en-US" sz="2100" dirty="0" smtClean="0">
                <a:hlinkClick r:id="rId3"/>
              </a:rPr>
              <a:t>www.co-array.org</a:t>
            </a:r>
            <a:endParaRPr lang="en-US" sz="2100" dirty="0" smtClean="0"/>
          </a:p>
          <a:p>
            <a:pPr lvl="1"/>
            <a:r>
              <a:rPr lang="en-GB" sz="2400" dirty="0" smtClean="0">
                <a:hlinkClick r:id="rId4"/>
              </a:rPr>
              <a:t>http://www.hipersoft.rice.edu/caf</a:t>
            </a:r>
            <a:endParaRPr lang="en-GB" sz="2400" dirty="0" smtClean="0"/>
          </a:p>
          <a:p>
            <a:pPr lvl="2"/>
            <a:r>
              <a:rPr lang="en-GB" sz="2100" dirty="0" smtClean="0"/>
              <a:t>Esp. See first 8-10 slides of the “Co-array Fortran” presentation at: http://www.hipersoft.rice.edu/caf/publications/index.html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FA1D-2952-A64B-8C07-266A1B1B8845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3FBB-F2FF-495A-85C5-4359A1350F99}" type="slidenum">
              <a:rPr lang="en-US"/>
              <a:pPr/>
              <a:t>3</a:t>
            </a:fld>
            <a:endParaRPr 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5638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REAL, DIMENSION(N)[*] :: X,Y </a:t>
            </a:r>
          </a:p>
          <a:p>
            <a:pPr>
              <a:spcBef>
                <a:spcPct val="50000"/>
              </a:spcBef>
            </a:pPr>
            <a:r>
              <a:rPr lang="en-US"/>
              <a:t>X(:) = Y(:)[Q] 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971550" y="2438400"/>
            <a:ext cx="7258050" cy="28623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= Y[PE] ! get from Y[PE] </a:t>
            </a:r>
          </a:p>
          <a:p>
            <a:pPr>
              <a:spcBef>
                <a:spcPct val="50000"/>
              </a:spcBef>
            </a:pPr>
            <a:r>
              <a:rPr lang="en-US"/>
              <a:t>Y[PE] = X ! put into Y[PE]</a:t>
            </a:r>
          </a:p>
          <a:p>
            <a:pPr>
              <a:spcBef>
                <a:spcPct val="50000"/>
              </a:spcBef>
            </a:pPr>
            <a:r>
              <a:rPr lang="en-US"/>
              <a:t> Y[:] = X ! broadcast X </a:t>
            </a:r>
          </a:p>
          <a:p>
            <a:pPr>
              <a:spcBef>
                <a:spcPct val="50000"/>
              </a:spcBef>
            </a:pPr>
            <a:r>
              <a:rPr lang="en-US"/>
              <a:t>Y[LIST] = X ! broadcast X over subset of PE's in array LIST</a:t>
            </a:r>
          </a:p>
          <a:p>
            <a:pPr>
              <a:spcBef>
                <a:spcPct val="50000"/>
              </a:spcBef>
            </a:pPr>
            <a:r>
              <a:rPr lang="en-US"/>
              <a:t> Z(:) = Y[:] ! collect all Y </a:t>
            </a:r>
          </a:p>
          <a:p>
            <a:pPr>
              <a:spcBef>
                <a:spcPct val="50000"/>
              </a:spcBef>
            </a:pPr>
            <a:r>
              <a:rPr lang="en-US"/>
              <a:t>S = MINVAL(Y[:]) ! min (reduce) all Y</a:t>
            </a:r>
          </a:p>
          <a:p>
            <a:pPr>
              <a:spcBef>
                <a:spcPct val="50000"/>
              </a:spcBef>
            </a:pPr>
            <a:r>
              <a:rPr lang="en-US"/>
              <a:t> B(1:M)[1:N] = S ! S scalar, promoted to array of shape (1:M,1:N)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6032-B8AA-FE4B-B89C-C5028B5446EC}" type="datetime1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4775" y="304800"/>
            <a:ext cx="8897938" cy="1004888"/>
            <a:chOff x="66" y="192"/>
            <a:chExt cx="5605" cy="633"/>
          </a:xfrm>
        </p:grpSpPr>
        <p:sp>
          <p:nvSpPr>
            <p:cNvPr id="8194" name="AutoShape 2"/>
            <p:cNvSpPr>
              <a:spLocks noChangeArrowheads="1"/>
            </p:cNvSpPr>
            <p:nvPr/>
          </p:nvSpPr>
          <p:spPr bwMode="auto">
            <a:xfrm>
              <a:off x="66" y="192"/>
              <a:ext cx="5606" cy="634"/>
            </a:xfrm>
            <a:prstGeom prst="roundRect">
              <a:avLst>
                <a:gd name="adj" fmla="val 15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66" y="192"/>
              <a:ext cx="560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8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3500">
                  <a:solidFill>
                    <a:srgbClr val="000080"/>
                  </a:solidFill>
                  <a:latin typeface="Arial" pitchFamily="34" charset="0"/>
                </a:rPr>
                <a:t>One-sided Communication with Co-Arrays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55613" y="1411288"/>
            <a:ext cx="8088312" cy="4568825"/>
            <a:chOff x="287" y="889"/>
            <a:chExt cx="5095" cy="2878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287" y="889"/>
              <a:ext cx="5096" cy="2879"/>
            </a:xfrm>
            <a:prstGeom prst="roundRect">
              <a:avLst>
                <a:gd name="adj" fmla="val 3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87" y="889"/>
              <a:ext cx="5096" cy="2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04800" indent="-304800" eaLnBrk="1" hangingPunct="1">
                <a:lnSpc>
                  <a:spcPct val="83000"/>
                </a:lnSpc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r>
                <a:rPr lang="en-GB" sz="2100">
                  <a:solidFill>
                    <a:schemeClr val="tx1"/>
                  </a:solidFill>
                  <a:latin typeface="Lucida Console" pitchFamily="49" charset="0"/>
                </a:rPr>
                <a:t>integer a(10,20)[*]</a:t>
              </a:r>
            </a:p>
            <a:p>
              <a:pPr marL="304800" indent="-304800" eaLnBrk="1" hangingPunct="1"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endParaRPr lang="en-GB" sz="210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304800" indent="-304800" eaLnBrk="1" hangingPunct="1"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endParaRPr lang="en-GB" sz="210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304800" indent="-304800" eaLnBrk="1" hangingPunct="1"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endParaRPr lang="en-GB" sz="210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304800" indent="-304800" eaLnBrk="1" hangingPunct="1"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endParaRPr lang="en-GB" sz="210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304800" indent="-304800" eaLnBrk="1" hangingPunct="1"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r>
                <a:rPr lang="en-GB" sz="2100">
                  <a:solidFill>
                    <a:schemeClr val="tx1"/>
                  </a:solidFill>
                  <a:latin typeface="Lucida Console" pitchFamily="49" charset="0"/>
                </a:rPr>
                <a:t>if (this_image() &gt; 1)  </a:t>
              </a:r>
            </a:p>
            <a:p>
              <a:pPr marL="304800" indent="-304800" eaLnBrk="1" hangingPunct="1"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r>
                <a:rPr lang="en-GB" sz="2100">
                  <a:solidFill>
                    <a:schemeClr val="tx1"/>
                  </a:solidFill>
                  <a:latin typeface="Lucida Console" pitchFamily="49" charset="0"/>
                </a:rPr>
                <a:t>     a(1:10,1:2) = a(1:10,19:20)[this_image()-1]</a:t>
              </a:r>
            </a:p>
            <a:p>
              <a:pPr marL="304800" indent="-304800" eaLnBrk="1" hangingPunct="1">
                <a:spcAft>
                  <a:spcPts val="1263"/>
                </a:spcAft>
                <a:buClr>
                  <a:srgbClr val="3333CC"/>
                </a:buClr>
                <a:buSzPct val="100000"/>
                <a:buFont typeface="Lucida Console" pitchFamily="49" charset="0"/>
                <a:buNone/>
                <a:tabLst>
                  <a:tab pos="304800" algn="l"/>
                  <a:tab pos="762000" algn="l"/>
                  <a:tab pos="1219200" algn="l"/>
                  <a:tab pos="1676400" algn="l"/>
                  <a:tab pos="2133600" algn="l"/>
                  <a:tab pos="2590800" algn="l"/>
                  <a:tab pos="3048000" algn="l"/>
                  <a:tab pos="3505200" algn="l"/>
                  <a:tab pos="3962400" algn="l"/>
                  <a:tab pos="4419600" algn="l"/>
                  <a:tab pos="4876800" algn="l"/>
                  <a:tab pos="5334000" algn="l"/>
                  <a:tab pos="5791200" algn="l"/>
                  <a:tab pos="6248400" algn="l"/>
                  <a:tab pos="6705600" algn="l"/>
                  <a:tab pos="7162800" algn="l"/>
                  <a:tab pos="7620000" algn="l"/>
                  <a:tab pos="8077200" algn="l"/>
                  <a:tab pos="8534400" algn="l"/>
                  <a:tab pos="8991600" algn="l"/>
                  <a:tab pos="9448800" algn="l"/>
                </a:tabLst>
              </a:pPr>
              <a:endParaRPr lang="en-GB" sz="210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524000" y="1973263"/>
            <a:ext cx="6234113" cy="1008062"/>
          </a:xfrm>
          <a:prstGeom prst="roundRect">
            <a:avLst>
              <a:gd name="adj" fmla="val 157"/>
            </a:avLst>
          </a:prstGeom>
          <a:solidFill>
            <a:srgbClr val="CC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731963" y="2174875"/>
            <a:ext cx="1243012" cy="601663"/>
            <a:chOff x="1091" y="1370"/>
            <a:chExt cx="783" cy="379"/>
          </a:xfrm>
        </p:grpSpPr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>
              <a:off x="1091" y="1370"/>
              <a:ext cx="784" cy="380"/>
            </a:xfrm>
            <a:prstGeom prst="roundRect">
              <a:avLst>
                <a:gd name="adj" fmla="val 259"/>
              </a:avLst>
            </a:pr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1091" y="1370"/>
              <a:ext cx="784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3280" tIns="26640" rIns="53280" bIns="26640" anchor="ctr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13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 b="1">
                  <a:solidFill>
                    <a:srgbClr val="000000"/>
                  </a:solidFill>
                  <a:latin typeface="Arial" pitchFamily="34" charset="0"/>
                </a:rPr>
                <a:t>a(10,20)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55963" y="2174875"/>
            <a:ext cx="1243012" cy="601663"/>
            <a:chOff x="2051" y="1370"/>
            <a:chExt cx="783" cy="379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2051" y="1370"/>
              <a:ext cx="784" cy="380"/>
            </a:xfrm>
            <a:prstGeom prst="roundRect">
              <a:avLst>
                <a:gd name="adj" fmla="val 259"/>
              </a:avLst>
            </a:pr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2051" y="1370"/>
              <a:ext cx="784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3280" tIns="26640" rIns="53280" bIns="26640" anchor="ctr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13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 b="1">
                  <a:solidFill>
                    <a:srgbClr val="000000"/>
                  </a:solidFill>
                  <a:latin typeface="Arial" pitchFamily="34" charset="0"/>
                </a:rPr>
                <a:t>a(10,20)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303963" y="2174875"/>
            <a:ext cx="1243012" cy="601663"/>
            <a:chOff x="3971" y="1370"/>
            <a:chExt cx="783" cy="379"/>
          </a:xfrm>
        </p:grpSpPr>
        <p:sp>
          <p:nvSpPr>
            <p:cNvPr id="8207" name="AutoShape 15"/>
            <p:cNvSpPr>
              <a:spLocks noChangeArrowheads="1"/>
            </p:cNvSpPr>
            <p:nvPr/>
          </p:nvSpPr>
          <p:spPr bwMode="auto">
            <a:xfrm>
              <a:off x="3971" y="1370"/>
              <a:ext cx="784" cy="380"/>
            </a:xfrm>
            <a:prstGeom prst="roundRect">
              <a:avLst>
                <a:gd name="adj" fmla="val 259"/>
              </a:avLst>
            </a:pr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3971" y="1370"/>
              <a:ext cx="784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3280" tIns="26640" rIns="53280" bIns="26640" anchor="ctr">
              <a:spAutoFit/>
            </a:bodyPr>
            <a:lstStyle/>
            <a:p>
              <a:pPr algn="ctr" eaLnBrk="1" hangingPunct="1">
                <a:lnSpc>
                  <a:spcPct val="93000"/>
                </a:lnSpc>
                <a:spcBef>
                  <a:spcPts val="13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 b="1">
                  <a:solidFill>
                    <a:srgbClr val="000000"/>
                  </a:solidFill>
                  <a:latin typeface="Arial" pitchFamily="34" charset="0"/>
                </a:rPr>
                <a:t>a(10,20)</a:t>
              </a:r>
            </a:p>
          </p:txBody>
        </p:sp>
      </p:grp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987925" y="2511425"/>
            <a:ext cx="900113" cy="1588"/>
          </a:xfrm>
          <a:prstGeom prst="line">
            <a:avLst/>
          </a:prstGeom>
          <a:noFill/>
          <a:ln w="12708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731963" y="3101975"/>
            <a:ext cx="12461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280" tIns="26640" rIns="53280" bIns="26640" anchor="ctr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image 1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255963" y="3101975"/>
            <a:ext cx="12461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280" tIns="26640" rIns="53280" bIns="26640" anchor="ctr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image 2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164263" y="3101975"/>
            <a:ext cx="15938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280" tIns="26640" rIns="53280" bIns="26640" anchor="ctr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image N</a:t>
            </a:r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1524000" y="4686300"/>
            <a:ext cx="6234113" cy="1009650"/>
          </a:xfrm>
          <a:prstGeom prst="roundRect">
            <a:avLst>
              <a:gd name="adj" fmla="val 153"/>
            </a:avLst>
          </a:prstGeom>
          <a:solidFill>
            <a:srgbClr val="CC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1731963" y="4887913"/>
            <a:ext cx="1246187" cy="606425"/>
          </a:xfrm>
          <a:prstGeom prst="roundRect">
            <a:avLst>
              <a:gd name="adj" fmla="val 259"/>
            </a:avLst>
          </a:pr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3255963" y="4887913"/>
            <a:ext cx="1246187" cy="606425"/>
          </a:xfrm>
          <a:prstGeom prst="roundRect">
            <a:avLst>
              <a:gd name="adj" fmla="val 259"/>
            </a:avLst>
          </a:pr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6303963" y="4887913"/>
            <a:ext cx="1246187" cy="606425"/>
          </a:xfrm>
          <a:prstGeom prst="roundRect">
            <a:avLst>
              <a:gd name="adj" fmla="val 259"/>
            </a:avLst>
          </a:pr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4987925" y="5224463"/>
            <a:ext cx="900113" cy="1587"/>
          </a:xfrm>
          <a:prstGeom prst="line">
            <a:avLst/>
          </a:prstGeom>
          <a:noFill/>
          <a:ln w="12708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731963" y="5816600"/>
            <a:ext cx="12461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280" tIns="26640" rIns="53280" bIns="26640" anchor="ctr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image 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3255963" y="5816600"/>
            <a:ext cx="12461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280" tIns="26640" rIns="53280" bIns="26640" anchor="ctr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image 2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6164263" y="5816600"/>
            <a:ext cx="15938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280" tIns="26640" rIns="53280" bIns="26640" anchor="ctr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Arial" pitchFamily="34" charset="0"/>
              </a:rPr>
              <a:t>image N</a:t>
            </a:r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3255963" y="4887913"/>
            <a:ext cx="173037" cy="606425"/>
          </a:xfrm>
          <a:prstGeom prst="roundRect">
            <a:avLst>
              <a:gd name="adj" fmla="val 926"/>
            </a:avLst>
          </a:prstGeom>
          <a:solidFill>
            <a:srgbClr val="0066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2805113" y="4887913"/>
            <a:ext cx="173037" cy="606425"/>
          </a:xfrm>
          <a:prstGeom prst="roundRect">
            <a:avLst>
              <a:gd name="adj" fmla="val 926"/>
            </a:avLst>
          </a:prstGeom>
          <a:solidFill>
            <a:srgbClr val="99336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2805113" y="5224463"/>
            <a:ext cx="623887" cy="1587"/>
          </a:xfrm>
          <a:prstGeom prst="line">
            <a:avLst/>
          </a:prstGeom>
          <a:noFill/>
          <a:ln w="7632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4" name="AutoShape 32"/>
          <p:cNvSpPr>
            <a:spLocks noChangeArrowheads="1"/>
          </p:cNvSpPr>
          <p:nvPr/>
        </p:nvSpPr>
        <p:spPr bwMode="auto">
          <a:xfrm>
            <a:off x="4329113" y="4887913"/>
            <a:ext cx="173037" cy="606425"/>
          </a:xfrm>
          <a:prstGeom prst="roundRect">
            <a:avLst>
              <a:gd name="adj" fmla="val 926"/>
            </a:avLst>
          </a:prstGeom>
          <a:solidFill>
            <a:srgbClr val="99336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4329113" y="5224463"/>
            <a:ext cx="623887" cy="1587"/>
          </a:xfrm>
          <a:prstGeom prst="line">
            <a:avLst/>
          </a:prstGeom>
          <a:noFill/>
          <a:ln w="7632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6303963" y="4876800"/>
            <a:ext cx="173037" cy="606425"/>
          </a:xfrm>
          <a:prstGeom prst="roundRect">
            <a:avLst>
              <a:gd name="adj" fmla="val 926"/>
            </a:avLst>
          </a:prstGeom>
          <a:solidFill>
            <a:srgbClr val="0066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5888038" y="5213350"/>
            <a:ext cx="588962" cy="1588"/>
          </a:xfrm>
          <a:prstGeom prst="line">
            <a:avLst/>
          </a:prstGeom>
          <a:noFill/>
          <a:ln w="7632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7F1A-53D7-EF4E-95DE-9BE78FDEF1EE}" type="datetime1">
              <a:rPr lang="en-US" smtClean="0"/>
              <a:t>5/6/15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and Misc.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SYNC_ALL() – barrier</a:t>
            </a:r>
          </a:p>
          <a:p>
            <a:r>
              <a:rPr lang="en-US"/>
              <a:t>SYNC_ALL(LIST) – everyone waits for their own list</a:t>
            </a:r>
          </a:p>
          <a:p>
            <a:r>
              <a:rPr lang="en-US"/>
              <a:t>SYNC_TEAM(TEAM) – only team is involved in sync</a:t>
            </a:r>
          </a:p>
          <a:p>
            <a:r>
              <a:rPr lang="en-US"/>
              <a:t>SYNC_TEAM(TEAM, LIST) – combination of above</a:t>
            </a:r>
          </a:p>
          <a:p>
            <a:r>
              <a:rPr lang="en-US"/>
              <a:t>NUM_IMAGES(), THIS_IMAGE()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76A-8A20-2E49-8DE1-D5CAC5BEA607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534400" cy="609600"/>
          </a:xfrm>
          <a:ln/>
        </p:spPr>
        <p:txBody>
          <a:bodyPr lIns="92160" tIns="46080" rIns="92160" bIns="4608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CAF Programming Model Features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4438"/>
            <a:ext cx="8582025" cy="5676900"/>
          </a:xfrm>
          <a:ln/>
        </p:spPr>
        <p:txBody>
          <a:bodyPr lIns="92160" tIns="46080" rIns="92160" bIns="46080"/>
          <a:lstStyle/>
          <a:p>
            <a:pPr>
              <a:lnSpc>
                <a:spcPct val="93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Synchronization intrinsic functions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b="1"/>
              <a:t>sync_all</a:t>
            </a:r>
            <a:r>
              <a:rPr lang="en-GB" sz="1900"/>
              <a:t> – a barrier and a memory fence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b="1"/>
              <a:t>sync_mem </a:t>
            </a:r>
            <a:r>
              <a:rPr lang="en-GB" sz="1900"/>
              <a:t>– a memory fence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b="1"/>
              <a:t>sync_team(</a:t>
            </a:r>
            <a:r>
              <a:rPr lang="en-GB" sz="1900" b="1">
                <a:solidFill>
                  <a:srgbClr val="0000FF"/>
                </a:solidFill>
              </a:rPr>
              <a:t>[notify], [wait]</a:t>
            </a:r>
            <a:r>
              <a:rPr lang="en-GB" sz="1900" b="1"/>
              <a:t>)</a:t>
            </a:r>
          </a:p>
          <a:p>
            <a:pPr lvl="2">
              <a:lnSpc>
                <a:spcPct val="9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b="1">
                <a:solidFill>
                  <a:srgbClr val="0000FF"/>
                </a:solidFill>
              </a:rPr>
              <a:t>notify</a:t>
            </a:r>
            <a:r>
              <a:rPr lang="en-GB" sz="1900"/>
              <a:t> </a:t>
            </a:r>
            <a:r>
              <a:rPr lang="en-GB" sz="1900">
                <a:solidFill>
                  <a:srgbClr val="6600FF"/>
                </a:solidFill>
              </a:rPr>
              <a:t>= a vector of process ids to signal</a:t>
            </a:r>
          </a:p>
          <a:p>
            <a:pPr lvl="2">
              <a:lnSpc>
                <a:spcPct val="9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b="1">
                <a:solidFill>
                  <a:srgbClr val="0000FF"/>
                </a:solidFill>
              </a:rPr>
              <a:t>wait</a:t>
            </a:r>
            <a:r>
              <a:rPr lang="en-GB" sz="1900"/>
              <a:t> = </a:t>
            </a:r>
            <a:r>
              <a:rPr lang="en-GB" sz="1900">
                <a:solidFill>
                  <a:srgbClr val="6600FF"/>
                </a:solidFill>
              </a:rPr>
              <a:t>a vector of process ids to wait for, a subset of notify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Pointers and (perhaps asymmetric) dynamic allocation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Parallel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DCB5-AC18-E041-A38E-CEBB135ABB09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7DBA-D486-42A3-AA65-811C64D1AA45}" type="slidenum">
              <a:rPr lang="en-US"/>
              <a:pPr/>
              <a:t>7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Rice Implementation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See: John Mellor-Crummey’s presentation</a:t>
            </a:r>
          </a:p>
          <a:p>
            <a:r>
              <a:rPr lang="en-US"/>
              <a:t>History of shmem</a:t>
            </a:r>
          </a:p>
          <a:p>
            <a:pPr lvl="1"/>
            <a:r>
              <a:rPr lang="en-US"/>
              <a:t>Cray T3D: alpha 21064</a:t>
            </a:r>
          </a:p>
          <a:p>
            <a:pPr lvl="2"/>
            <a:r>
              <a:rPr lang="en-US"/>
              <a:t>Put and get primitives (shmem_get..)</a:t>
            </a:r>
          </a:p>
          <a:p>
            <a:pPr lvl="2"/>
            <a:r>
              <a:rPr lang="en-US"/>
              <a:t>Non-cache coherent shared memory.. That’s the idea that stayed with us..</a:t>
            </a:r>
          </a:p>
          <a:p>
            <a:pPr lvl="3"/>
            <a:r>
              <a:rPr lang="en-US"/>
              <a:t>In hardware</a:t>
            </a:r>
          </a:p>
          <a:p>
            <a:pPr lvl="3"/>
            <a:r>
              <a:rPr lang="en-US"/>
              <a:t>In software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FEE8-A77D-7E44-B64F-48D6E0CFFB82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Shmem</a:t>
            </a:r>
            <a:r>
              <a:rPr lang="en-US" dirty="0" smtClean="0"/>
              <a:t>, ARMCI, and Global arrays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7C55-E9B7-9743-A320-4FB10E4930D3}" type="datetime1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Co-Array Fortran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SHMEM (shared memory) on Cray T3D</a:t>
            </a:r>
          </a:p>
          <a:p>
            <a:r>
              <a:rPr lang="en-US" dirty="0" smtClean="0"/>
              <a:t>Basic idea: non-cache-coherent shared memory across nodes</a:t>
            </a:r>
          </a:p>
          <a:p>
            <a:r>
              <a:rPr lang="en-US" dirty="0" smtClean="0"/>
              <a:t> primitives:</a:t>
            </a:r>
          </a:p>
          <a:p>
            <a:pPr lvl="1"/>
            <a:r>
              <a:rPr lang="en-US" dirty="0" smtClean="0"/>
              <a:t>Get and Put: copy data between calling processor and remote processor, synchronously</a:t>
            </a:r>
          </a:p>
          <a:p>
            <a:r>
              <a:rPr lang="en-US" dirty="0" smtClean="0"/>
              <a:t>SGI’s version: </a:t>
            </a:r>
          </a:p>
          <a:p>
            <a:pPr lvl="1"/>
            <a:r>
              <a:rPr lang="en-US" dirty="0" smtClean="0">
                <a:hlinkClick r:id="rId3"/>
              </a:rPr>
              <a:t>http://www.shmem.org/</a:t>
            </a:r>
            <a:endParaRPr lang="en-US" dirty="0" smtClean="0"/>
          </a:p>
          <a:p>
            <a:r>
              <a:rPr lang="en-US" dirty="0" smtClean="0"/>
              <a:t>Open SHMMEM</a:t>
            </a:r>
          </a:p>
          <a:p>
            <a:pPr lvl="1"/>
            <a:r>
              <a:rPr lang="en-US" dirty="0" smtClean="0">
                <a:hlinkClick r:id="rId4"/>
              </a:rPr>
              <a:t>http://sc08.supercomputing.org/scyourway/conference/view/bof140.html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6028</TotalTime>
  <Words>709</Words>
  <Application>Microsoft Macintosh PowerPoint</Application>
  <PresentationFormat>On-screen Show (4:3)</PresentationFormat>
  <Paragraphs>107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Co-Array Fortran</vt:lpstr>
      <vt:lpstr>Co-array Fortran</vt:lpstr>
      <vt:lpstr>PowerPoint Presentation</vt:lpstr>
      <vt:lpstr>PowerPoint Presentation</vt:lpstr>
      <vt:lpstr>Synchronization and Misc.</vt:lpstr>
      <vt:lpstr>CAF Programming Model Features</vt:lpstr>
      <vt:lpstr>Rice Implementation</vt:lpstr>
      <vt:lpstr>Shmem, ARMCI, and Global arrays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Laxmikant Kale</cp:lastModifiedBy>
  <cp:revision>321</cp:revision>
  <dcterms:created xsi:type="dcterms:W3CDTF">2006-08-16T00:00:00Z</dcterms:created>
  <dcterms:modified xsi:type="dcterms:W3CDTF">2015-05-06T17:23:02Z</dcterms:modified>
</cp:coreProperties>
</file>