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2" r:id="rId3"/>
    <p:sldId id="281" r:id="rId4"/>
    <p:sldId id="27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4" r:id="rId24"/>
    <p:sldId id="292" r:id="rId25"/>
    <p:sldId id="27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43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4947-8987-BD47-B4B1-71587D103625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FEE6-238F-4045-B6F5-8A6DD738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3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2BAE3-3F09-0747-9880-15DCB039AEB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5EDDE-2D37-E54D-A687-A073CDE90C6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D31039-554A-4A77-8B0F-491B69A474E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674EB-F788-5946-8D0B-8B51908FB6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FECA1-4F8B-9440-A86B-AF98FDCBEBF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00D3E-2ABE-C24A-8360-2A4A71F2C64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B4F19-33BA-3B4F-8CB1-B74E5EDE003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AF722E-DC8C-2449-9E74-4596901D93A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E68F4E-8EAE-8B43-9D12-FEBDC3BFE4A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</a:t>
            </a:r>
            <a:r>
              <a:rPr lang="en-US" dirty="0" smtClean="0"/>
              <a:t>Passing </a:t>
            </a:r>
            <a:br>
              <a:rPr lang="en-US" dirty="0" smtClean="0"/>
            </a:br>
            <a:r>
              <a:rPr lang="en-US" dirty="0" smtClean="0"/>
              <a:t>in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ransition advTm="15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DD4C-9D75-423C-AEF7-6093D9F9E339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Collective calls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passing is often, but not always, used for SPMD style of programming:</a:t>
            </a:r>
          </a:p>
          <a:p>
            <a:pPr lvl="1"/>
            <a:r>
              <a:rPr lang="en-US" dirty="0"/>
              <a:t>SPMD: Single process multiple data</a:t>
            </a:r>
          </a:p>
          <a:p>
            <a:pPr lvl="1"/>
            <a:r>
              <a:rPr lang="en-US" dirty="0"/>
              <a:t>All processors execute essentially the same program, and same steps, but not in lockstep</a:t>
            </a:r>
          </a:p>
          <a:p>
            <a:r>
              <a:rPr lang="en-US" dirty="0"/>
              <a:t>All communication is </a:t>
            </a:r>
            <a:r>
              <a:rPr lang="en-US" i="1" dirty="0"/>
              <a:t>almost in lockstep</a:t>
            </a:r>
          </a:p>
          <a:p>
            <a:r>
              <a:rPr lang="en-US" b="1" dirty="0"/>
              <a:t>Collective calls: </a:t>
            </a:r>
          </a:p>
          <a:p>
            <a:pPr lvl="1"/>
            <a:r>
              <a:rPr lang="en-US" dirty="0"/>
              <a:t>global reductions (such as max or sum)</a:t>
            </a:r>
          </a:p>
          <a:p>
            <a:pPr lvl="1"/>
            <a:r>
              <a:rPr lang="en-US" dirty="0" err="1"/>
              <a:t>syncBroadcast</a:t>
            </a:r>
            <a:r>
              <a:rPr lang="en-US" dirty="0"/>
              <a:t> (often just called broadcast):</a:t>
            </a:r>
          </a:p>
          <a:p>
            <a:pPr lvl="2"/>
            <a:r>
              <a:rPr lang="en-US" dirty="0" err="1"/>
              <a:t>syncBroadcast</a:t>
            </a:r>
            <a:r>
              <a:rPr lang="en-US" dirty="0"/>
              <a:t>(</a:t>
            </a:r>
            <a:r>
              <a:rPr lang="en-US" dirty="0" err="1"/>
              <a:t>whoAmI</a:t>
            </a:r>
            <a:r>
              <a:rPr lang="en-US" dirty="0"/>
              <a:t>, </a:t>
            </a:r>
            <a:r>
              <a:rPr lang="en-US" dirty="0" err="1"/>
              <a:t>dataSize</a:t>
            </a:r>
            <a:r>
              <a:rPr lang="en-US" dirty="0"/>
              <a:t>, </a:t>
            </a:r>
            <a:r>
              <a:rPr lang="en-US" dirty="0" err="1"/>
              <a:t>dataBuffer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whoAmI</a:t>
            </a:r>
            <a:r>
              <a:rPr lang="en-US" dirty="0"/>
              <a:t>: sender or receiver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93F9-177C-46B7-866E-FE9C26DFCF86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Standardization of message passing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Historically:</a:t>
            </a:r>
          </a:p>
          <a:p>
            <a:pPr lvl="1"/>
            <a:r>
              <a:rPr lang="en-US" dirty="0" err="1"/>
              <a:t>nxlib</a:t>
            </a:r>
            <a:r>
              <a:rPr lang="en-US" dirty="0"/>
              <a:t> (On Intel hypercubes)</a:t>
            </a:r>
          </a:p>
          <a:p>
            <a:pPr lvl="1"/>
            <a:r>
              <a:rPr lang="en-US" dirty="0" err="1"/>
              <a:t>ncube</a:t>
            </a:r>
            <a:r>
              <a:rPr lang="en-US" dirty="0"/>
              <a:t> variants</a:t>
            </a:r>
          </a:p>
          <a:p>
            <a:pPr lvl="1"/>
            <a:r>
              <a:rPr lang="en-US" dirty="0"/>
              <a:t>PVM</a:t>
            </a:r>
          </a:p>
          <a:p>
            <a:pPr lvl="1"/>
            <a:r>
              <a:rPr lang="en-US" dirty="0"/>
              <a:t>Everyone had their own variants</a:t>
            </a:r>
          </a:p>
          <a:p>
            <a:r>
              <a:rPr lang="en-US" dirty="0"/>
              <a:t>MPI standard:</a:t>
            </a:r>
          </a:p>
          <a:p>
            <a:pPr lvl="1"/>
            <a:r>
              <a:rPr lang="en-US" dirty="0"/>
              <a:t>Vendors, ISVs, and academics got together </a:t>
            </a:r>
          </a:p>
          <a:p>
            <a:pPr lvl="1"/>
            <a:r>
              <a:rPr lang="en-US" dirty="0"/>
              <a:t>with the intent of standardizing current practice</a:t>
            </a:r>
          </a:p>
          <a:p>
            <a:pPr lvl="1"/>
            <a:r>
              <a:rPr lang="en-US" dirty="0"/>
              <a:t>Ended up with a large standard </a:t>
            </a:r>
          </a:p>
          <a:p>
            <a:pPr lvl="1"/>
            <a:r>
              <a:rPr lang="en-US" dirty="0"/>
              <a:t>Popular, due to vendor support</a:t>
            </a:r>
          </a:p>
          <a:p>
            <a:pPr lvl="1"/>
            <a:r>
              <a:rPr lang="en-US" dirty="0"/>
              <a:t>Support for </a:t>
            </a:r>
          </a:p>
          <a:p>
            <a:pPr lvl="2"/>
            <a:r>
              <a:rPr lang="en-US" dirty="0"/>
              <a:t>communicators: avoiding tag conflicts, ..</a:t>
            </a:r>
          </a:p>
          <a:p>
            <a:pPr lvl="2"/>
            <a:r>
              <a:rPr lang="en-US" dirty="0"/>
              <a:t>Data types:</a:t>
            </a:r>
          </a:p>
          <a:p>
            <a:pPr lvl="2"/>
            <a:r>
              <a:rPr lang="en-US" dirty="0"/>
              <a:t>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19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567-A4C5-4450-9D4D-B60F69280EC0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subset of MPI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six functions allow you to write many programs: </a:t>
            </a:r>
          </a:p>
          <a:p>
            <a:pPr lvl="1"/>
            <a:r>
              <a:rPr lang="en-US" dirty="0" err="1"/>
              <a:t>MPI_Init</a:t>
            </a:r>
            <a:endParaRPr lang="en-US" dirty="0"/>
          </a:p>
          <a:p>
            <a:pPr lvl="1"/>
            <a:r>
              <a:rPr lang="en-US" dirty="0" err="1"/>
              <a:t>MPI_Finalize</a:t>
            </a:r>
            <a:endParaRPr lang="en-US" dirty="0"/>
          </a:p>
          <a:p>
            <a:pPr lvl="1"/>
            <a:r>
              <a:rPr lang="en-US" dirty="0" err="1"/>
              <a:t>MPI_Comm_size</a:t>
            </a:r>
            <a:endParaRPr lang="en-US" dirty="0"/>
          </a:p>
          <a:p>
            <a:pPr lvl="1"/>
            <a:r>
              <a:rPr lang="en-US" dirty="0" err="1"/>
              <a:t>MPI_Comm_rank</a:t>
            </a:r>
            <a:endParaRPr lang="en-US" dirty="0"/>
          </a:p>
          <a:p>
            <a:pPr lvl="1"/>
            <a:r>
              <a:rPr lang="en-US" dirty="0" err="1"/>
              <a:t>MPI_Send</a:t>
            </a:r>
            <a:endParaRPr lang="en-US" dirty="0"/>
          </a:p>
          <a:p>
            <a:pPr lvl="1"/>
            <a:r>
              <a:rPr lang="en-US" dirty="0" err="1"/>
              <a:t>MPI_Recv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B201-DB57-45E4-B2FF-92C1FBFA310D}" type="slidenum">
              <a:rPr lang="en-US"/>
              <a:pPr/>
              <a:t>13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MPI Process Creation/Destruction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MPI_Init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argc</a:t>
            </a:r>
            <a:r>
              <a:rPr lang="en-US" dirty="0">
                <a:solidFill>
                  <a:schemeClr val="tx2"/>
                </a:solidFill>
              </a:rPr>
              <a:t>, char **</a:t>
            </a:r>
            <a:r>
              <a:rPr lang="en-US" dirty="0" err="1">
                <a:solidFill>
                  <a:schemeClr val="tx2"/>
                </a:solidFill>
              </a:rPr>
              <a:t>argv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	</a:t>
            </a:r>
            <a:r>
              <a:rPr lang="en-US" dirty="0" smtClean="0"/>
              <a:t>Initiates </a:t>
            </a:r>
            <a:r>
              <a:rPr lang="en-US" dirty="0"/>
              <a:t>a computation.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MPI_Finalize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/>
              <a:t>Terminates </a:t>
            </a:r>
            <a:r>
              <a:rPr lang="en-US" dirty="0"/>
              <a:t>a computation.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A16-5E56-4559-94B9-ED8913379657}" type="slidenum">
              <a:rPr lang="en-US"/>
              <a:pPr/>
              <a:t>14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Process Identification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MPI_Comm_size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&amp;size )</a:t>
            </a:r>
          </a:p>
          <a:p>
            <a:pPr>
              <a:buFontTx/>
              <a:buNone/>
            </a:pPr>
            <a:r>
              <a:rPr lang="en-US" dirty="0" smtClean="0"/>
              <a:t>	Determines </a:t>
            </a:r>
            <a:r>
              <a:rPr lang="en-US" dirty="0"/>
              <a:t>the number of processes.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MPI_Comm_rank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</a:t>
            </a:r>
            <a:r>
              <a:rPr lang="en-US" dirty="0" err="1">
                <a:solidFill>
                  <a:schemeClr val="tx2"/>
                </a:solidFill>
              </a:rPr>
              <a:t>pid</a:t>
            </a:r>
            <a:r>
              <a:rPr lang="en-US" dirty="0">
                <a:solidFill>
                  <a:schemeClr val="tx2"/>
                </a:solidFill>
              </a:rPr>
              <a:t> )</a:t>
            </a:r>
            <a:r>
              <a:rPr lang="en-US" dirty="0"/>
              <a:t>			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is the process identifier of the caller.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EE8-414B-4CFD-B782-7AC045CFEC34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MPI program</a:t>
            </a:r>
            <a:endParaRPr lang="en-US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81000" y="1329184"/>
            <a:ext cx="8305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#include "</a:t>
            </a:r>
            <a:r>
              <a:rPr lang="en-US" dirty="0" err="1">
                <a:latin typeface="Lucida Console" pitchFamily="49" charset="0"/>
              </a:rPr>
              <a:t>mpi.h</a:t>
            </a:r>
            <a:r>
              <a:rPr lang="en-US" dirty="0">
                <a:latin typeface="Lucida Console" pitchFamily="49" charset="0"/>
              </a:rPr>
              <a:t>"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#include &lt;</a:t>
            </a:r>
            <a:r>
              <a:rPr lang="en-US" dirty="0" err="1">
                <a:latin typeface="Lucida Console" pitchFamily="49" charset="0"/>
              </a:rPr>
              <a:t>stdio.h</a:t>
            </a:r>
            <a:r>
              <a:rPr lang="en-US" dirty="0">
                <a:latin typeface="Lucida Console" pitchFamily="49" charset="0"/>
              </a:rPr>
              <a:t>&gt; 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main(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err="1">
                <a:latin typeface="Lucida Console" pitchFamily="49" charset="0"/>
              </a:rPr>
              <a:t>argc</a:t>
            </a:r>
            <a:r>
              <a:rPr lang="en-US" dirty="0">
                <a:latin typeface="Lucida Console" pitchFamily="49" charset="0"/>
              </a:rPr>
              <a:t>, char *</a:t>
            </a:r>
            <a:r>
              <a:rPr lang="en-US" dirty="0" err="1" smtClean="0">
                <a:latin typeface="Lucida Console" pitchFamily="49" charset="0"/>
              </a:rPr>
              <a:t>argv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rank, size;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MPI_Init</a:t>
            </a:r>
            <a:r>
              <a:rPr lang="en-US" dirty="0" smtClean="0">
                <a:latin typeface="Lucida Console" pitchFamily="49" charset="0"/>
              </a:rPr>
              <a:t>(&amp;</a:t>
            </a:r>
            <a:r>
              <a:rPr lang="en-US" dirty="0" err="1">
                <a:latin typeface="Lucida Console" pitchFamily="49" charset="0"/>
              </a:rPr>
              <a:t>argc</a:t>
            </a:r>
            <a:r>
              <a:rPr lang="en-US" dirty="0">
                <a:latin typeface="Lucida Console" pitchFamily="49" charset="0"/>
              </a:rPr>
              <a:t>, &amp;</a:t>
            </a:r>
            <a:r>
              <a:rPr lang="en-US" dirty="0" err="1" smtClean="0">
                <a:latin typeface="Lucida Console" pitchFamily="49" charset="0"/>
              </a:rPr>
              <a:t>argv</a:t>
            </a:r>
            <a:r>
              <a:rPr lang="en-US" dirty="0" smtClean="0">
                <a:latin typeface="Lucida Console" pitchFamily="49" charset="0"/>
              </a:rPr>
              <a:t>); 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MPI_Comm_rank</a:t>
            </a:r>
            <a:r>
              <a:rPr lang="en-US" dirty="0" smtClean="0">
                <a:latin typeface="Lucida Console" pitchFamily="49" charset="0"/>
              </a:rPr>
              <a:t>(MPI_COMM_WORLD</a:t>
            </a:r>
            <a:r>
              <a:rPr lang="en-US" dirty="0">
                <a:latin typeface="Lucida Console" pitchFamily="49" charset="0"/>
              </a:rPr>
              <a:t>, &amp;</a:t>
            </a:r>
            <a:r>
              <a:rPr lang="en-US" dirty="0" smtClean="0">
                <a:latin typeface="Lucida Console" pitchFamily="49" charset="0"/>
              </a:rPr>
              <a:t>rank);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MPI_Comm_size</a:t>
            </a:r>
            <a:r>
              <a:rPr lang="en-US" dirty="0" smtClean="0">
                <a:latin typeface="Lucida Console" pitchFamily="49" charset="0"/>
              </a:rPr>
              <a:t>(MPI_COMM_WORLD</a:t>
            </a:r>
            <a:r>
              <a:rPr lang="en-US" dirty="0">
                <a:latin typeface="Lucida Console" pitchFamily="49" charset="0"/>
              </a:rPr>
              <a:t>, &amp;</a:t>
            </a:r>
            <a:r>
              <a:rPr lang="en-US" dirty="0" smtClean="0">
                <a:latin typeface="Lucida Console" pitchFamily="49" charset="0"/>
              </a:rPr>
              <a:t>size); 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("</a:t>
            </a:r>
            <a:r>
              <a:rPr lang="en-US" dirty="0">
                <a:latin typeface="Lucida Console" pitchFamily="49" charset="0"/>
              </a:rPr>
              <a:t>Hello world! I'm %d of %d\n", rank, </a:t>
            </a:r>
            <a:r>
              <a:rPr lang="en-US" dirty="0" smtClean="0">
                <a:latin typeface="Lucida Console" pitchFamily="49" charset="0"/>
              </a:rPr>
              <a:t>size);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MPI_Finalize</a:t>
            </a:r>
            <a:r>
              <a:rPr lang="en-US" dirty="0" smtClean="0">
                <a:latin typeface="Lucida Console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return </a:t>
            </a:r>
            <a:r>
              <a:rPr lang="en-US" dirty="0">
                <a:latin typeface="Lucida Console" pitchFamily="49" charset="0"/>
              </a:rPr>
              <a:t>0;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}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FE72-61E4-4DA2-91CF-40F04C6D2E21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Send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>
                <a:solidFill>
                  <a:schemeClr val="tx2"/>
                </a:solidFill>
              </a:rPr>
              <a:t>MPI_Send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buf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count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datatype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dest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tag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buf</a:t>
            </a:r>
            <a:r>
              <a:rPr lang="en-US" dirty="0"/>
              <a:t>: address of send buffer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count</a:t>
            </a:r>
            <a:r>
              <a:rPr lang="en-US" dirty="0"/>
              <a:t>: number of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datatype</a:t>
            </a:r>
            <a:r>
              <a:rPr lang="en-US" dirty="0"/>
              <a:t>: data type of send buffer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dest</a:t>
            </a:r>
            <a:r>
              <a:rPr lang="en-US" dirty="0"/>
              <a:t>: process id of destination process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tag</a:t>
            </a:r>
            <a:r>
              <a:rPr lang="en-US" dirty="0"/>
              <a:t>: message tag (ignore for now)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/>
              <a:t>: communicator (ignore for now)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F376-4456-4F9F-B683-AE473A60B7C9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Receive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MPI_Recv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buf</a:t>
            </a:r>
            <a:r>
              <a:rPr lang="en-US" dirty="0" smtClean="0">
                <a:solidFill>
                  <a:schemeClr val="tx2"/>
                </a:solidFill>
              </a:rPr>
              <a:t>, count, </a:t>
            </a:r>
            <a:r>
              <a:rPr lang="en-US" dirty="0" err="1" smtClean="0">
                <a:solidFill>
                  <a:schemeClr val="tx2"/>
                </a:solidFill>
              </a:rPr>
              <a:t>datatype</a:t>
            </a:r>
            <a:r>
              <a:rPr lang="en-US" dirty="0">
                <a:solidFill>
                  <a:schemeClr val="tx2"/>
                </a:solidFill>
              </a:rPr>
              <a:t>, source, tag,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&amp;status)</a:t>
            </a:r>
          </a:p>
          <a:p>
            <a:pPr>
              <a:lnSpc>
                <a:spcPct val="30000"/>
              </a:lnSpc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buf</a:t>
            </a:r>
            <a:r>
              <a:rPr lang="en-US" dirty="0"/>
              <a:t>: address of receive buffer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count</a:t>
            </a:r>
            <a:r>
              <a:rPr lang="en-US" dirty="0"/>
              <a:t>: size of receive buffer in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datatype</a:t>
            </a:r>
            <a:r>
              <a:rPr lang="en-US" dirty="0"/>
              <a:t>: data type of receive buffer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source</a:t>
            </a:r>
            <a:r>
              <a:rPr lang="en-US" dirty="0"/>
              <a:t>: source process id or MPI_ANY_SOURCE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tag and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/>
              <a:t>: ignore for now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status</a:t>
            </a:r>
            <a:r>
              <a:rPr lang="en-US" dirty="0"/>
              <a:t>: status object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ED1D-21D1-4E55-A2E2-EE459A5036DB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a MPI Program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pitchFamily="49" charset="0"/>
              </a:rPr>
              <a:t>mpirun</a:t>
            </a:r>
            <a:r>
              <a:rPr lang="en-US" sz="2000" dirty="0" smtClean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-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np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2 hello </a:t>
            </a:r>
            <a:endParaRPr lang="en-US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dirty="0"/>
              <a:t>Interacts with a daemon process on the hosts.</a:t>
            </a:r>
          </a:p>
          <a:p>
            <a:r>
              <a:rPr lang="en-US" dirty="0"/>
              <a:t>Causes a process to be run on each of the hosts.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2490-63D4-48DE-BA1D-9CFC33312F42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Collective Operations</a:t>
            </a:r>
          </a:p>
          <a:p>
            <a:pPr lvl="1"/>
            <a:r>
              <a:rPr lang="en-US"/>
              <a:t>Broadcast</a:t>
            </a:r>
          </a:p>
          <a:p>
            <a:pPr lvl="1"/>
            <a:r>
              <a:rPr lang="en-US"/>
              <a:t>Reduction</a:t>
            </a:r>
          </a:p>
          <a:p>
            <a:pPr lvl="1"/>
            <a:r>
              <a:rPr lang="en-US"/>
              <a:t>Scan</a:t>
            </a:r>
          </a:p>
          <a:p>
            <a:pPr lvl="1"/>
            <a:r>
              <a:rPr lang="en-US"/>
              <a:t>All-to-All</a:t>
            </a:r>
          </a:p>
          <a:p>
            <a:pPr lvl="1"/>
            <a:r>
              <a:rPr lang="en-US"/>
              <a:t>Gather/Scatter</a:t>
            </a:r>
          </a:p>
          <a:p>
            <a:r>
              <a:rPr lang="en-US"/>
              <a:t>Support for Topologies</a:t>
            </a:r>
          </a:p>
          <a:p>
            <a:r>
              <a:rPr lang="en-US"/>
              <a:t>Buffering issues: optimizing message passing</a:t>
            </a:r>
          </a:p>
          <a:p>
            <a:r>
              <a:rPr lang="en-US"/>
              <a:t>Data-type support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Systems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219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2362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PE1</a:t>
            </a:r>
            <a:endParaRPr lang="en-US" dirty="0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67818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PEN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90600" y="2971800"/>
            <a:ext cx="7010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Memory</a:t>
            </a:r>
            <a:endParaRPr lang="en-US" sz="2800" dirty="0"/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1752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2819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7315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3505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PE2</a:t>
            </a:r>
            <a:endParaRPr lang="en-US" dirty="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962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4495800"/>
            <a:ext cx="792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Advantages: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Limitations: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38400" y="4343400"/>
            <a:ext cx="487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Easy to parallelize, all data available nearby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438400" y="5257800"/>
            <a:ext cx="487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Complex and expensive </a:t>
            </a:r>
            <a:r>
              <a:rPr lang="en-US" sz="2000" dirty="0" smtClean="0"/>
              <a:t>to build, </a:t>
            </a:r>
            <a:r>
              <a:rPr lang="en-US" sz="2000" dirty="0"/>
              <a:t>restricted to certain system sizes</a:t>
            </a:r>
          </a:p>
        </p:txBody>
      </p:sp>
    </p:spTree>
    <p:extLst>
      <p:ext uri="{BB962C8B-B14F-4D97-AF65-F5344CB8AC3E}">
        <p14:creationId xmlns:p14="http://schemas.microsoft.com/office/powerpoint/2010/main" val="26072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7102-D1E2-47B6-B2B6-CB69644380BB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: Jacobi relaxation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510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4038600" y="2133600"/>
            <a:ext cx="4648200" cy="317009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Lucida Console" pitchFamily="49" charset="0"/>
              </a:rPr>
              <a:t>Pseudocode</a:t>
            </a:r>
            <a:r>
              <a:rPr lang="en-US" sz="1600" dirty="0">
                <a:latin typeface="Lucida Console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A, Anew: </a:t>
            </a:r>
            <a:r>
              <a:rPr lang="en-US" sz="1600" dirty="0" err="1">
                <a:latin typeface="Lucida Console" pitchFamily="49" charset="0"/>
              </a:rPr>
              <a:t>NxN</a:t>
            </a:r>
            <a:r>
              <a:rPr lang="en-US" sz="1600" dirty="0">
                <a:latin typeface="Lucida Console" pitchFamily="49" charset="0"/>
              </a:rPr>
              <a:t> 2D-array of (</a:t>
            </a:r>
            <a:r>
              <a:rPr lang="en-US" sz="1600" dirty="0" smtClean="0">
                <a:latin typeface="Lucida Console" pitchFamily="49" charset="0"/>
              </a:rPr>
              <a:t>FP) nos.</a:t>
            </a:r>
            <a:endParaRPr lang="en-US" sz="16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Begin Loop </a:t>
            </a:r>
            <a:r>
              <a:rPr lang="en-US" sz="1600" dirty="0">
                <a:latin typeface="Lucida Console" pitchFamily="49" charset="0"/>
              </a:rPr>
              <a:t>(how many times</a:t>
            </a:r>
            <a:r>
              <a:rPr lang="en-US" sz="1600" dirty="0" smtClean="0">
                <a:latin typeface="Lucida Console" pitchFamily="49" charset="0"/>
              </a:rPr>
              <a:t>?)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each I = 1, N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each J between 1, N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  Anew[I,J</a:t>
            </a:r>
            <a:r>
              <a:rPr lang="en-US" sz="1600" dirty="0">
                <a:latin typeface="Lucida Console" pitchFamily="49" charset="0"/>
              </a:rPr>
              <a:t>] = </a:t>
            </a:r>
            <a:r>
              <a:rPr lang="en-US" sz="1600" dirty="0" smtClean="0">
                <a:latin typeface="Lucida Console" pitchFamily="49" charset="0"/>
              </a:rPr>
              <a:t>average </a:t>
            </a:r>
            <a:r>
              <a:rPr lang="en-US" sz="1600" dirty="0">
                <a:latin typeface="Lucida Console" pitchFamily="49" charset="0"/>
              </a:rPr>
              <a:t>of 4 neighbors and itself.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Swap </a:t>
            </a:r>
            <a:r>
              <a:rPr lang="en-US" sz="1600" dirty="0">
                <a:latin typeface="Lucida Console" pitchFamily="49" charset="0"/>
              </a:rPr>
              <a:t>Anew and A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End </a:t>
            </a:r>
            <a:r>
              <a:rPr lang="en-US" sz="1600" dirty="0" smtClean="0">
                <a:latin typeface="Lucida Console" pitchFamily="49" charset="0"/>
              </a:rPr>
              <a:t>Loop</a:t>
            </a:r>
            <a:endParaRPr lang="en-US" sz="20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19200" y="1447800"/>
            <a:ext cx="2057400" cy="1676400"/>
            <a:chOff x="432" y="2352"/>
            <a:chExt cx="1296" cy="1056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528" y="2352"/>
              <a:ext cx="110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432" y="23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96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04800" y="3581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57200" y="3434477"/>
            <a:ext cx="3505200" cy="25853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Red and </a:t>
            </a:r>
            <a:r>
              <a:rPr lang="en-US" dirty="0" smtClean="0"/>
              <a:t>blue </a:t>
            </a:r>
            <a:r>
              <a:rPr lang="en-US" dirty="0"/>
              <a:t>boundaries held at fixed values (say temperature)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Discretization</a:t>
            </a:r>
            <a:r>
              <a:rPr lang="en-US" dirty="0"/>
              <a:t>: divide the space into a grid of cells. </a:t>
            </a:r>
          </a:p>
          <a:p>
            <a:pPr>
              <a:spcBef>
                <a:spcPct val="50000"/>
              </a:spcBef>
            </a:pPr>
            <a:r>
              <a:rPr lang="en-US" dirty="0"/>
              <a:t>For all cells except those on the boundary: iteratively compute temperature as average of their neighboring cells’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869B-EDF8-4DEC-8376-C2AED830F0C7}" type="slidenum">
              <a:rPr lang="en-US"/>
              <a:pPr/>
              <a:t>21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parallelize?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Decide to decompose data:</a:t>
            </a:r>
          </a:p>
          <a:p>
            <a:pPr lvl="1"/>
            <a:r>
              <a:rPr lang="en-US"/>
              <a:t>What options are there? (e.g. 16 processors)</a:t>
            </a:r>
          </a:p>
          <a:p>
            <a:pPr lvl="2"/>
            <a:r>
              <a:rPr lang="en-US"/>
              <a:t>Vertically</a:t>
            </a:r>
          </a:p>
          <a:p>
            <a:pPr lvl="2"/>
            <a:r>
              <a:rPr lang="en-US"/>
              <a:t>Horizontally</a:t>
            </a:r>
          </a:p>
          <a:p>
            <a:pPr lvl="2"/>
            <a:r>
              <a:rPr lang="en-US"/>
              <a:t>In square chunks</a:t>
            </a:r>
          </a:p>
          <a:p>
            <a:pPr lvl="1"/>
            <a:r>
              <a:rPr lang="en-US"/>
              <a:t>Pros and cons</a:t>
            </a:r>
          </a:p>
          <a:p>
            <a:r>
              <a:rPr lang="en-US"/>
              <a:t>Identify communication needed</a:t>
            </a:r>
          </a:p>
          <a:p>
            <a:pPr lvl="1"/>
            <a:r>
              <a:rPr lang="en-US"/>
              <a:t>Let us assume we will run for a fixed number of iterations</a:t>
            </a:r>
          </a:p>
          <a:p>
            <a:pPr lvl="1"/>
            <a:r>
              <a:rPr lang="en-US"/>
              <a:t>What data do I need from others? </a:t>
            </a:r>
          </a:p>
          <a:p>
            <a:pPr lvl="1"/>
            <a:r>
              <a:rPr lang="en-US"/>
              <a:t>From whom specifically?</a:t>
            </a:r>
          </a:p>
          <a:p>
            <a:pPr lvl="1"/>
            <a:r>
              <a:rPr lang="en-US"/>
              <a:t>Reverse the question: Who needs my data?</a:t>
            </a:r>
          </a:p>
          <a:p>
            <a:pPr lvl="1"/>
            <a:r>
              <a:rPr lang="en-US"/>
              <a:t>Express this with sends and recvs..</a:t>
            </a:r>
          </a:p>
          <a:p>
            <a:pPr lvl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1371600"/>
            <a:ext cx="2057400" cy="1676400"/>
            <a:chOff x="432" y="2352"/>
            <a:chExt cx="1296" cy="1056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528" y="2352"/>
              <a:ext cx="110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432" y="23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96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BD67-9485-4BC9-ADD6-389166242915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Ghost cells: a common apparition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I need from neighbors </a:t>
            </a:r>
          </a:p>
          <a:p>
            <a:pPr lvl="1"/>
            <a:r>
              <a:rPr lang="en-US"/>
              <a:t>But that I don’t modify (therefore “don’t own”)</a:t>
            </a:r>
          </a:p>
          <a:p>
            <a:r>
              <a:rPr lang="en-US"/>
              <a:t>Can be stored in my data structures</a:t>
            </a:r>
          </a:p>
          <a:p>
            <a:pPr lvl="1"/>
            <a:r>
              <a:rPr lang="en-US"/>
              <a:t>So that my inner loops don’t have to know about communication at all.. </a:t>
            </a:r>
          </a:p>
          <a:p>
            <a:pPr lvl="1"/>
            <a:r>
              <a:rPr lang="en-US"/>
              <a:t>They can be written as if they are sequential code.</a:t>
            </a:r>
          </a:p>
          <a:p>
            <a:pPr lvl="1"/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0" y="41910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6096000" y="4038600"/>
            <a:ext cx="251460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096000" y="4800600"/>
            <a:ext cx="251460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37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Cells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 descr="pic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8" b="9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43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76200"/>
            <a:ext cx="8229600" cy="624786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Assume P ranks gridded as p1 x p2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For each rank </a:t>
            </a:r>
            <a:r>
              <a:rPr lang="en-US" sz="1600" dirty="0" err="1" smtClean="0">
                <a:latin typeface="Lucida Console" pitchFamily="49" charset="0"/>
              </a:rPr>
              <a:t>proc,tag,size,buf</a:t>
            </a:r>
            <a:endParaRPr lang="en-US" sz="1600" dirty="0" smtClean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 smtClean="0">
                <a:latin typeface="Lucida Console" pitchFamily="49" charset="0"/>
              </a:rPr>
              <a:t>myx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myrank</a:t>
            </a:r>
            <a:r>
              <a:rPr lang="en-US" sz="1600" dirty="0" smtClean="0">
                <a:latin typeface="Lucida Console" pitchFamily="49" charset="0"/>
              </a:rPr>
              <a:t> / p2; </a:t>
            </a:r>
            <a:r>
              <a:rPr lang="en-US" sz="1600" dirty="0" err="1" smtClean="0">
                <a:latin typeface="Lucida Console" pitchFamily="49" charset="0"/>
              </a:rPr>
              <a:t>myy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myrank</a:t>
            </a:r>
            <a:r>
              <a:rPr lang="en-US" sz="1600" dirty="0" smtClean="0">
                <a:latin typeface="Lucida Console" pitchFamily="49" charset="0"/>
              </a:rPr>
              <a:t> % p2;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Begin Loop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if(</a:t>
            </a:r>
            <a:r>
              <a:rPr lang="en-US" sz="1600" dirty="0" err="1" smtClean="0">
                <a:latin typeface="Lucida Console" pitchFamily="49" charset="0"/>
              </a:rPr>
              <a:t>myx</a:t>
            </a:r>
            <a:r>
              <a:rPr lang="en-US" sz="1600" dirty="0" smtClean="0">
                <a:latin typeface="Lucida Console" pitchFamily="49" charset="0"/>
              </a:rPr>
              <a:t> != 0) send(RANK(myx-1, </a:t>
            </a:r>
            <a:r>
              <a:rPr lang="en-US" sz="1600" dirty="0" err="1" smtClean="0">
                <a:latin typeface="Lucida Console" pitchFamily="49" charset="0"/>
              </a:rPr>
              <a:t>myy</a:t>
            </a:r>
            <a:r>
              <a:rPr lang="en-US" sz="1600" dirty="0" smtClean="0">
                <a:latin typeface="Lucida Console" pitchFamily="49" charset="0"/>
              </a:rPr>
              <a:t>), 0, N, </a:t>
            </a:r>
            <a:r>
              <a:rPr lang="en-US" sz="1600" dirty="0" err="1" smtClean="0">
                <a:latin typeface="Lucida Console" pitchFamily="49" charset="0"/>
              </a:rPr>
              <a:t>northData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if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 != </a:t>
            </a:r>
            <a:r>
              <a:rPr lang="en-US" sz="1600" dirty="0" smtClean="0">
                <a:latin typeface="Lucida Console" pitchFamily="49" charset="0"/>
              </a:rPr>
              <a:t>p1-1) </a:t>
            </a:r>
            <a:r>
              <a:rPr lang="en-US" sz="1600" dirty="0">
                <a:latin typeface="Lucida Console" pitchFamily="49" charset="0"/>
              </a:rPr>
              <a:t>send(RANK(</a:t>
            </a:r>
            <a:r>
              <a:rPr lang="en-US" sz="1600" dirty="0" smtClean="0">
                <a:latin typeface="Lucida Console" pitchFamily="49" charset="0"/>
              </a:rPr>
              <a:t>myx+1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US" sz="1600" dirty="0" err="1">
                <a:latin typeface="Lucida Console" pitchFamily="49" charset="0"/>
              </a:rPr>
              <a:t>myy</a:t>
            </a:r>
            <a:r>
              <a:rPr lang="en-US" sz="1600" dirty="0">
                <a:latin typeface="Lucida Console" pitchFamily="49" charset="0"/>
              </a:rPr>
              <a:t>), </a:t>
            </a:r>
            <a:r>
              <a:rPr lang="en-US" sz="1600" dirty="0" smtClean="0">
                <a:latin typeface="Lucida Console" pitchFamily="49" charset="0"/>
              </a:rPr>
              <a:t>1, </a:t>
            </a:r>
            <a:r>
              <a:rPr lang="en-US" sz="1600" dirty="0">
                <a:latin typeface="Lucida Console" pitchFamily="49" charset="0"/>
              </a:rPr>
              <a:t>N, </a:t>
            </a:r>
            <a:r>
              <a:rPr lang="en-US" sz="1600" dirty="0" err="1" smtClean="0">
                <a:latin typeface="Lucida Console" pitchFamily="49" charset="0"/>
              </a:rPr>
              <a:t>southData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>
                <a:latin typeface="Lucida Console" pitchFamily="49" charset="0"/>
              </a:rPr>
              <a:t>if(</a:t>
            </a:r>
            <a:r>
              <a:rPr lang="en-US" sz="1600" dirty="0" err="1" smtClean="0">
                <a:latin typeface="Lucida Console" pitchFamily="49" charset="0"/>
              </a:rPr>
              <a:t>myy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!= 0) send(RANK(</a:t>
            </a:r>
            <a:r>
              <a:rPr lang="en-US" sz="1600" dirty="0" err="1" smtClean="0">
                <a:latin typeface="Lucida Console" pitchFamily="49" charset="0"/>
              </a:rPr>
              <a:t>myx</a:t>
            </a:r>
            <a:r>
              <a:rPr lang="en-US" sz="1600" dirty="0" smtClean="0">
                <a:latin typeface="Lucida Console" pitchFamily="49" charset="0"/>
              </a:rPr>
              <a:t>, myy-1)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US" sz="1600" dirty="0" smtClean="0">
                <a:latin typeface="Lucida Console" pitchFamily="49" charset="0"/>
              </a:rPr>
              <a:t>2, </a:t>
            </a:r>
            <a:r>
              <a:rPr lang="en-US" sz="1600" dirty="0">
                <a:latin typeface="Lucida Console" pitchFamily="49" charset="0"/>
              </a:rPr>
              <a:t>N, </a:t>
            </a:r>
            <a:r>
              <a:rPr lang="en-US" sz="1600" dirty="0" err="1" smtClean="0">
                <a:latin typeface="Lucida Console" pitchFamily="49" charset="0"/>
              </a:rPr>
              <a:t>eastData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if(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 != </a:t>
            </a:r>
            <a:r>
              <a:rPr lang="en-US" sz="1600" dirty="0" smtClean="0">
                <a:latin typeface="Lucida Console" pitchFamily="49" charset="0"/>
              </a:rPr>
              <a:t>p2-</a:t>
            </a:r>
            <a:r>
              <a:rPr lang="en-US" sz="1600" dirty="0">
                <a:latin typeface="Lucida Console" pitchFamily="49" charset="0"/>
              </a:rPr>
              <a:t>1) send(RANK(</a:t>
            </a:r>
            <a:r>
              <a:rPr lang="en-US" sz="1600" dirty="0" err="1" smtClean="0">
                <a:latin typeface="Lucida Console" pitchFamily="49" charset="0"/>
              </a:rPr>
              <a:t>myx</a:t>
            </a:r>
            <a:r>
              <a:rPr lang="en-US" sz="1600" dirty="0" smtClean="0">
                <a:latin typeface="Lucida Console" pitchFamily="49" charset="0"/>
              </a:rPr>
              <a:t>, myy+1)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US" sz="1600" dirty="0" smtClean="0">
                <a:latin typeface="Lucida Console" pitchFamily="49" charset="0"/>
              </a:rPr>
              <a:t>3, </a:t>
            </a:r>
            <a:r>
              <a:rPr lang="en-US" sz="1600" dirty="0">
                <a:latin typeface="Lucida Console" pitchFamily="49" charset="0"/>
              </a:rPr>
              <a:t>N, </a:t>
            </a:r>
            <a:r>
              <a:rPr lang="en-US" sz="1600" dirty="0" err="1" smtClean="0">
                <a:latin typeface="Lucida Console" pitchFamily="49" charset="0"/>
              </a:rPr>
              <a:t>westData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1600" dirty="0" smtClean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>
                <a:latin typeface="Lucida Console" pitchFamily="49" charset="0"/>
              </a:rPr>
              <a:t>if(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 != p1-1) </a:t>
            </a:r>
            <a:r>
              <a:rPr lang="en-US" sz="1600" dirty="0" err="1">
                <a:latin typeface="Lucida Console" pitchFamily="49" charset="0"/>
              </a:rPr>
              <a:t>recv</a:t>
            </a:r>
            <a:r>
              <a:rPr lang="en-US" sz="1600" dirty="0">
                <a:latin typeface="Lucida Console" pitchFamily="49" charset="0"/>
              </a:rPr>
              <a:t>(RANK(myx+1, </a:t>
            </a:r>
            <a:r>
              <a:rPr lang="en-US" sz="1600" dirty="0" err="1">
                <a:latin typeface="Lucida Console" pitchFamily="49" charset="0"/>
              </a:rPr>
              <a:t>myy</a:t>
            </a:r>
            <a:r>
              <a:rPr lang="en-US" sz="1600" dirty="0">
                <a:latin typeface="Lucida Console" pitchFamily="49" charset="0"/>
              </a:rPr>
              <a:t>), 0, N, </a:t>
            </a:r>
            <a:r>
              <a:rPr lang="en-US" sz="1600" dirty="0" err="1">
                <a:latin typeface="Lucida Console" pitchFamily="49" charset="0"/>
              </a:rPr>
              <a:t>newSouthData</a:t>
            </a:r>
            <a:r>
              <a:rPr lang="en-US" sz="1600" dirty="0">
                <a:latin typeface="Lucida Console" pitchFamily="49" charset="0"/>
              </a:rPr>
              <a:t>)  </a:t>
            </a:r>
            <a:r>
              <a:rPr lang="en-US" sz="1600" dirty="0" smtClean="0">
                <a:latin typeface="Lucida Console" pitchFamily="49" charset="0"/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if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 != 0) </a:t>
            </a:r>
            <a:r>
              <a:rPr lang="en-US" sz="1600" dirty="0" err="1" smtClean="0">
                <a:latin typeface="Lucida Console" pitchFamily="49" charset="0"/>
              </a:rPr>
              <a:t>recv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>
                <a:latin typeface="Lucida Console" pitchFamily="49" charset="0"/>
              </a:rPr>
              <a:t>RANK(myx-1, </a:t>
            </a:r>
            <a:r>
              <a:rPr lang="en-US" sz="1600" dirty="0" err="1">
                <a:latin typeface="Lucida Console" pitchFamily="49" charset="0"/>
              </a:rPr>
              <a:t>myy</a:t>
            </a:r>
            <a:r>
              <a:rPr lang="en-US" sz="1600" dirty="0">
                <a:latin typeface="Lucida Console" pitchFamily="49" charset="0"/>
              </a:rPr>
              <a:t>), </a:t>
            </a:r>
            <a:r>
              <a:rPr lang="en-US" sz="1600" dirty="0" smtClean="0">
                <a:latin typeface="Lucida Console" pitchFamily="49" charset="0"/>
              </a:rPr>
              <a:t>1, </a:t>
            </a:r>
            <a:r>
              <a:rPr lang="en-US" sz="1600" dirty="0">
                <a:latin typeface="Lucida Console" pitchFamily="49" charset="0"/>
              </a:rPr>
              <a:t>N, </a:t>
            </a:r>
            <a:r>
              <a:rPr lang="en-US" sz="1600" dirty="0" err="1" smtClean="0">
                <a:latin typeface="Lucida Console" pitchFamily="49" charset="0"/>
              </a:rPr>
              <a:t>newNorthData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if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 != p2-1) </a:t>
            </a:r>
            <a:r>
              <a:rPr lang="en-US" sz="1600" dirty="0" err="1" smtClean="0">
                <a:latin typeface="Lucida Console" pitchFamily="49" charset="0"/>
              </a:rPr>
              <a:t>recv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>
                <a:latin typeface="Lucida Console" pitchFamily="49" charset="0"/>
              </a:rPr>
              <a:t>RANK(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, myy+1), </a:t>
            </a:r>
            <a:r>
              <a:rPr lang="en-US" sz="1600" dirty="0" smtClean="0">
                <a:latin typeface="Lucida Console" pitchFamily="49" charset="0"/>
              </a:rPr>
              <a:t>2, </a:t>
            </a:r>
            <a:r>
              <a:rPr lang="en-US" sz="1600" dirty="0">
                <a:latin typeface="Lucida Console" pitchFamily="49" charset="0"/>
              </a:rPr>
              <a:t>N, </a:t>
            </a:r>
            <a:r>
              <a:rPr lang="en-US" sz="1600" dirty="0" err="1" smtClean="0">
                <a:latin typeface="Lucida Console" pitchFamily="49" charset="0"/>
              </a:rPr>
              <a:t>newWestData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if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myy</a:t>
            </a:r>
            <a:r>
              <a:rPr lang="en-US" sz="1600" dirty="0">
                <a:latin typeface="Lucida Console" pitchFamily="49" charset="0"/>
              </a:rPr>
              <a:t> != 0) </a:t>
            </a:r>
            <a:r>
              <a:rPr lang="en-US" sz="1600" dirty="0" err="1">
                <a:latin typeface="Lucida Console" pitchFamily="49" charset="0"/>
              </a:rPr>
              <a:t>recv</a:t>
            </a:r>
            <a:r>
              <a:rPr lang="en-US" sz="1600" dirty="0">
                <a:latin typeface="Lucida Console" pitchFamily="49" charset="0"/>
              </a:rPr>
              <a:t>(RANK(</a:t>
            </a:r>
            <a:r>
              <a:rPr lang="en-US" sz="1600" dirty="0" err="1">
                <a:latin typeface="Lucida Console" pitchFamily="49" charset="0"/>
              </a:rPr>
              <a:t>myx</a:t>
            </a:r>
            <a:r>
              <a:rPr lang="en-US" sz="1600" dirty="0">
                <a:latin typeface="Lucida Console" pitchFamily="49" charset="0"/>
              </a:rPr>
              <a:t>, myy-1), 3, N, </a:t>
            </a:r>
            <a:r>
              <a:rPr lang="en-US" sz="1600" dirty="0" err="1">
                <a:latin typeface="Lucida Console" pitchFamily="49" charset="0"/>
              </a:rPr>
              <a:t>newEastData</a:t>
            </a:r>
            <a:r>
              <a:rPr lang="en-US" sz="1600" dirty="0" smtClean="0">
                <a:latin typeface="Lucida Console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For data on me</a:t>
            </a:r>
            <a:endParaRPr lang="en-US" sz="16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update Anew using A and received data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End For</a:t>
            </a:r>
            <a:endParaRPr lang="en-US" sz="1600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End Loop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54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1CA-61F8-456D-8B10-9268372074E7}" type="slidenum">
              <a:rPr lang="en-US"/>
              <a:pPr/>
              <a:t>25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decomposition options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issues?</a:t>
            </a:r>
          </a:p>
          <a:p>
            <a:pPr lvl="1"/>
            <a:r>
              <a:rPr lang="en-US"/>
              <a:t>Communication cost</a:t>
            </a:r>
          </a:p>
          <a:p>
            <a:pPr lvl="1"/>
            <a:r>
              <a:rPr lang="en-US"/>
              <a:t>Restrictions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Implementing MPI: Slides from Prof. </a:t>
            </a:r>
            <a:r>
              <a:rPr lang="en-US" dirty="0" err="1" smtClean="0">
                <a:cs typeface="+mj-cs"/>
              </a:rPr>
              <a:t>Gropp</a:t>
            </a:r>
            <a:endParaRPr lang="en-US" dirty="0" smtClean="0">
              <a:cs typeface="+mj-cs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76400"/>
            <a:ext cx="78486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Data transfer plus synchronization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647700" y="5410200"/>
            <a:ext cx="7848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Requires cooperation of sender and receiver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Cooperation not always apparent in code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050925" y="2444750"/>
            <a:ext cx="7629525" cy="2309813"/>
            <a:chOff x="662" y="1540"/>
            <a:chExt cx="4806" cy="1455"/>
          </a:xfrm>
        </p:grpSpPr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07" name="Rectangle 7"/>
            <p:cNvSpPr>
              <a:spLocks noChangeArrowheads="1"/>
            </p:cNvSpPr>
            <p:nvPr/>
          </p:nvSpPr>
          <p:spPr bwMode="auto">
            <a:xfrm>
              <a:off x="1478" y="1598"/>
              <a:ext cx="3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400" b="1">
                  <a:cs typeface="+mn-cs"/>
                </a:rPr>
                <a:t>Data</a:t>
              </a:r>
            </a:p>
          </p:txBody>
        </p:sp>
        <p:sp>
          <p:nvSpPr>
            <p:cNvPr id="230408" name="Rectangle 8"/>
            <p:cNvSpPr>
              <a:spLocks noChangeArrowheads="1"/>
            </p:cNvSpPr>
            <p:nvPr/>
          </p:nvSpPr>
          <p:spPr bwMode="auto">
            <a:xfrm>
              <a:off x="662" y="1598"/>
              <a:ext cx="6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Process 0</a:t>
              </a:r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662" y="2366"/>
              <a:ext cx="6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Process 1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2135" y="159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May I Send?</a:t>
              </a:r>
            </a:p>
          </p:txBody>
        </p:sp>
        <p:sp>
          <p:nvSpPr>
            <p:cNvPr id="230411" name="Line 11"/>
            <p:cNvSpPr>
              <a:spLocks noChangeShapeType="1"/>
            </p:cNvSpPr>
            <p:nvPr/>
          </p:nvSpPr>
          <p:spPr bwMode="auto">
            <a:xfrm>
              <a:off x="2448" y="1776"/>
              <a:ext cx="528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3590" y="2366"/>
              <a:ext cx="3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Yes</a:t>
              </a:r>
            </a:p>
          </p:txBody>
        </p:sp>
        <p:sp>
          <p:nvSpPr>
            <p:cNvPr id="230413" name="Line 13"/>
            <p:cNvSpPr>
              <a:spLocks noChangeShapeType="1"/>
            </p:cNvSpPr>
            <p:nvPr/>
          </p:nvSpPr>
          <p:spPr bwMode="auto">
            <a:xfrm flipV="1">
              <a:off x="3792" y="1728"/>
              <a:ext cx="192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5373" name="Group 14"/>
            <p:cNvGrpSpPr>
              <a:grpSpLocks/>
            </p:cNvGrpSpPr>
            <p:nvPr/>
          </p:nvGrpSpPr>
          <p:grpSpPr bwMode="auto">
            <a:xfrm>
              <a:off x="4036" y="1540"/>
              <a:ext cx="760" cy="280"/>
              <a:chOff x="4036" y="1540"/>
              <a:chExt cx="760" cy="280"/>
            </a:xfrm>
          </p:grpSpPr>
          <p:sp>
            <p:nvSpPr>
              <p:cNvPr id="230415" name="Rectangle 15"/>
              <p:cNvSpPr>
                <a:spLocks noChangeArrowheads="1"/>
              </p:cNvSpPr>
              <p:nvPr/>
            </p:nvSpPr>
            <p:spPr bwMode="auto">
              <a:xfrm>
                <a:off x="4036" y="1540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16" name="Rectangle 16"/>
              <p:cNvSpPr>
                <a:spLocks noChangeArrowheads="1"/>
              </p:cNvSpPr>
              <p:nvPr/>
            </p:nvSpPr>
            <p:spPr bwMode="auto">
              <a:xfrm>
                <a:off x="4214" y="1590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4" name="Group 17"/>
            <p:cNvGrpSpPr>
              <a:grpSpLocks/>
            </p:cNvGrpSpPr>
            <p:nvPr/>
          </p:nvGrpSpPr>
          <p:grpSpPr bwMode="auto">
            <a:xfrm>
              <a:off x="4132" y="1636"/>
              <a:ext cx="760" cy="280"/>
              <a:chOff x="4132" y="1636"/>
              <a:chExt cx="760" cy="280"/>
            </a:xfrm>
          </p:grpSpPr>
          <p:sp>
            <p:nvSpPr>
              <p:cNvPr id="230418" name="Rectangle 18"/>
              <p:cNvSpPr>
                <a:spLocks noChangeArrowheads="1"/>
              </p:cNvSpPr>
              <p:nvPr/>
            </p:nvSpPr>
            <p:spPr bwMode="auto">
              <a:xfrm>
                <a:off x="4132" y="1636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19" name="Rectangle 19"/>
              <p:cNvSpPr>
                <a:spLocks noChangeArrowheads="1"/>
              </p:cNvSpPr>
              <p:nvPr/>
            </p:nvSpPr>
            <p:spPr bwMode="auto">
              <a:xfrm>
                <a:off x="4310" y="1686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5" name="Group 20"/>
            <p:cNvGrpSpPr>
              <a:grpSpLocks/>
            </p:cNvGrpSpPr>
            <p:nvPr/>
          </p:nvGrpSpPr>
          <p:grpSpPr bwMode="auto">
            <a:xfrm>
              <a:off x="4228" y="1732"/>
              <a:ext cx="760" cy="280"/>
              <a:chOff x="4228" y="1732"/>
              <a:chExt cx="760" cy="280"/>
            </a:xfrm>
          </p:grpSpPr>
          <p:sp>
            <p:nvSpPr>
              <p:cNvPr id="230421" name="Rectangle 21"/>
              <p:cNvSpPr>
                <a:spLocks noChangeArrowheads="1"/>
              </p:cNvSpPr>
              <p:nvPr/>
            </p:nvSpPr>
            <p:spPr bwMode="auto">
              <a:xfrm>
                <a:off x="4228" y="1732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22" name="Rectangle 22"/>
              <p:cNvSpPr>
                <a:spLocks noChangeArrowheads="1"/>
              </p:cNvSpPr>
              <p:nvPr/>
            </p:nvSpPr>
            <p:spPr bwMode="auto">
              <a:xfrm>
                <a:off x="4406" y="1782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6" name="Group 23"/>
            <p:cNvGrpSpPr>
              <a:grpSpLocks/>
            </p:cNvGrpSpPr>
            <p:nvPr/>
          </p:nvGrpSpPr>
          <p:grpSpPr bwMode="auto">
            <a:xfrm>
              <a:off x="4324" y="1828"/>
              <a:ext cx="760" cy="280"/>
              <a:chOff x="4324" y="1828"/>
              <a:chExt cx="760" cy="280"/>
            </a:xfrm>
          </p:grpSpPr>
          <p:sp>
            <p:nvSpPr>
              <p:cNvPr id="230424" name="Rectangle 24"/>
              <p:cNvSpPr>
                <a:spLocks noChangeArrowheads="1"/>
              </p:cNvSpPr>
              <p:nvPr/>
            </p:nvSpPr>
            <p:spPr bwMode="auto">
              <a:xfrm>
                <a:off x="4324" y="1828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25" name="Rectangle 25"/>
              <p:cNvSpPr>
                <a:spLocks noChangeArrowheads="1"/>
              </p:cNvSpPr>
              <p:nvPr/>
            </p:nvSpPr>
            <p:spPr bwMode="auto">
              <a:xfrm>
                <a:off x="4502" y="1878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7" name="Group 26"/>
            <p:cNvGrpSpPr>
              <a:grpSpLocks/>
            </p:cNvGrpSpPr>
            <p:nvPr/>
          </p:nvGrpSpPr>
          <p:grpSpPr bwMode="auto">
            <a:xfrm>
              <a:off x="4420" y="1924"/>
              <a:ext cx="760" cy="280"/>
              <a:chOff x="4420" y="1924"/>
              <a:chExt cx="760" cy="280"/>
            </a:xfrm>
          </p:grpSpPr>
          <p:sp>
            <p:nvSpPr>
              <p:cNvPr id="230427" name="Rectangle 27"/>
              <p:cNvSpPr>
                <a:spLocks noChangeArrowheads="1"/>
              </p:cNvSpPr>
              <p:nvPr/>
            </p:nvSpPr>
            <p:spPr bwMode="auto">
              <a:xfrm>
                <a:off x="4420" y="1924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28" name="Rectangle 28"/>
              <p:cNvSpPr>
                <a:spLocks noChangeArrowheads="1"/>
              </p:cNvSpPr>
              <p:nvPr/>
            </p:nvSpPr>
            <p:spPr bwMode="auto">
              <a:xfrm>
                <a:off x="4598" y="1974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8" name="Group 29"/>
            <p:cNvGrpSpPr>
              <a:grpSpLocks/>
            </p:cNvGrpSpPr>
            <p:nvPr/>
          </p:nvGrpSpPr>
          <p:grpSpPr bwMode="auto">
            <a:xfrm>
              <a:off x="4516" y="2020"/>
              <a:ext cx="760" cy="280"/>
              <a:chOff x="4516" y="2020"/>
              <a:chExt cx="760" cy="280"/>
            </a:xfrm>
          </p:grpSpPr>
          <p:sp>
            <p:nvSpPr>
              <p:cNvPr id="230430" name="Rectangle 30"/>
              <p:cNvSpPr>
                <a:spLocks noChangeArrowheads="1"/>
              </p:cNvSpPr>
              <p:nvPr/>
            </p:nvSpPr>
            <p:spPr bwMode="auto">
              <a:xfrm>
                <a:off x="4516" y="2020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31" name="Rectangle 31"/>
              <p:cNvSpPr>
                <a:spLocks noChangeArrowheads="1"/>
              </p:cNvSpPr>
              <p:nvPr/>
            </p:nvSpPr>
            <p:spPr bwMode="auto">
              <a:xfrm>
                <a:off x="4694" y="2070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79" name="Group 32"/>
            <p:cNvGrpSpPr>
              <a:grpSpLocks/>
            </p:cNvGrpSpPr>
            <p:nvPr/>
          </p:nvGrpSpPr>
          <p:grpSpPr bwMode="auto">
            <a:xfrm>
              <a:off x="4612" y="2116"/>
              <a:ext cx="760" cy="280"/>
              <a:chOff x="4612" y="2116"/>
              <a:chExt cx="760" cy="280"/>
            </a:xfrm>
          </p:grpSpPr>
          <p:sp>
            <p:nvSpPr>
              <p:cNvPr id="230433" name="Rectangle 33"/>
              <p:cNvSpPr>
                <a:spLocks noChangeArrowheads="1"/>
              </p:cNvSpPr>
              <p:nvPr/>
            </p:nvSpPr>
            <p:spPr bwMode="auto">
              <a:xfrm>
                <a:off x="4612" y="2116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34" name="Rectangle 34"/>
              <p:cNvSpPr>
                <a:spLocks noChangeArrowheads="1"/>
              </p:cNvSpPr>
              <p:nvPr/>
            </p:nvSpPr>
            <p:spPr bwMode="auto">
              <a:xfrm>
                <a:off x="4790" y="2166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grpSp>
          <p:nvGrpSpPr>
            <p:cNvPr id="15380" name="Group 35"/>
            <p:cNvGrpSpPr>
              <a:grpSpLocks/>
            </p:cNvGrpSpPr>
            <p:nvPr/>
          </p:nvGrpSpPr>
          <p:grpSpPr bwMode="auto">
            <a:xfrm>
              <a:off x="4708" y="2212"/>
              <a:ext cx="760" cy="280"/>
              <a:chOff x="4708" y="2212"/>
              <a:chExt cx="760" cy="280"/>
            </a:xfrm>
          </p:grpSpPr>
          <p:sp>
            <p:nvSpPr>
              <p:cNvPr id="230436" name="Rectangle 36"/>
              <p:cNvSpPr>
                <a:spLocks noChangeArrowheads="1"/>
              </p:cNvSpPr>
              <p:nvPr/>
            </p:nvSpPr>
            <p:spPr bwMode="auto">
              <a:xfrm>
                <a:off x="4708" y="2212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0437" name="Rectangle 37"/>
              <p:cNvSpPr>
                <a:spLocks noChangeArrowheads="1"/>
              </p:cNvSpPr>
              <p:nvPr/>
            </p:nvSpPr>
            <p:spPr bwMode="auto">
              <a:xfrm>
                <a:off x="4886" y="2262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>
                    <a:cs typeface="+mn-cs"/>
                  </a:rPr>
                  <a:t>Data</a:t>
                </a:r>
              </a:p>
            </p:txBody>
          </p:sp>
        </p:grp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1142" y="2783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Time</a:t>
              </a:r>
            </a:p>
          </p:txBody>
        </p:sp>
        <p:sp>
          <p:nvSpPr>
            <p:cNvPr id="230439" name="Line 39"/>
            <p:cNvSpPr>
              <a:spLocks noChangeShapeType="1"/>
            </p:cNvSpPr>
            <p:nvPr/>
          </p:nvSpPr>
          <p:spPr bwMode="auto">
            <a:xfrm>
              <a:off x="1536" y="28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MPI terminology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Basic terms </a:t>
            </a:r>
          </a:p>
          <a:p>
            <a:pPr lvl="1">
              <a:defRPr/>
            </a:pPr>
            <a:r>
              <a:rPr lang="en-US" dirty="0" err="1" smtClean="0"/>
              <a:t>nonblocking</a:t>
            </a:r>
            <a:r>
              <a:rPr lang="en-US" dirty="0" smtClean="0"/>
              <a:t> - Operation does not wait for completion</a:t>
            </a:r>
          </a:p>
          <a:p>
            <a:pPr lvl="1">
              <a:defRPr/>
            </a:pPr>
            <a:r>
              <a:rPr lang="en-US" dirty="0" smtClean="0"/>
              <a:t>synchronous - Completion of send </a:t>
            </a:r>
            <a:r>
              <a:rPr lang="en-US" i="1" dirty="0" smtClean="0"/>
              <a:t>requires</a:t>
            </a:r>
            <a:r>
              <a:rPr lang="en-US" dirty="0" smtClean="0"/>
              <a:t> initiation (but not completion) of receive</a:t>
            </a:r>
          </a:p>
          <a:p>
            <a:pPr lvl="1">
              <a:defRPr/>
            </a:pPr>
            <a:r>
              <a:rPr lang="en-US" dirty="0" smtClean="0"/>
              <a:t>ready - </a:t>
            </a:r>
            <a:r>
              <a:rPr lang="en-US" i="1" dirty="0" smtClean="0"/>
              <a:t>Correct </a:t>
            </a:r>
            <a:r>
              <a:rPr lang="en-US" dirty="0" smtClean="0"/>
              <a:t>send requires a matching receive</a:t>
            </a:r>
          </a:p>
          <a:p>
            <a:pPr lvl="2">
              <a:defRPr/>
            </a:pPr>
            <a:r>
              <a:rPr lang="en-US" dirty="0" smtClean="0"/>
              <a:t>I.e. programmer guarantees that such a receive has been posted by the time the send call is made</a:t>
            </a:r>
          </a:p>
          <a:p>
            <a:pPr lvl="1">
              <a:defRPr/>
            </a:pPr>
            <a:r>
              <a:rPr lang="en-US" dirty="0" smtClean="0"/>
              <a:t>asynchronous - communication and computation take place simultaneously, </a:t>
            </a:r>
            <a:r>
              <a:rPr lang="en-US" b="1" i="1" dirty="0" smtClean="0">
                <a:solidFill>
                  <a:schemeClr val="accent1"/>
                </a:solidFill>
              </a:rPr>
              <a:t>not</a:t>
            </a:r>
            <a:r>
              <a:rPr lang="en-US" i="1" dirty="0" smtClean="0"/>
              <a:t> </a:t>
            </a:r>
            <a:r>
              <a:rPr lang="en-US" dirty="0" smtClean="0"/>
              <a:t>an MPI concept (implementations </a:t>
            </a:r>
            <a:r>
              <a:rPr lang="en-US" i="1" dirty="0" smtClean="0"/>
              <a:t>may</a:t>
            </a:r>
            <a:r>
              <a:rPr lang="en-US" dirty="0" smtClean="0"/>
              <a:t> use asynchronous methods)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71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Basic Send/Receive modes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MPI_Send </a:t>
            </a:r>
          </a:p>
          <a:p>
            <a:pPr lvl="1">
              <a:defRPr/>
            </a:pPr>
            <a:r>
              <a:rPr lang="en-US" smtClean="0"/>
              <a:t>Sends data.  May wait for matching receive.  Depends on implementation, message size, and possibly history of computation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MPI_Recv</a:t>
            </a:r>
          </a:p>
          <a:p>
            <a:pPr lvl="1">
              <a:defRPr/>
            </a:pPr>
            <a:r>
              <a:rPr lang="en-US" smtClean="0"/>
              <a:t>Receives data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MPI_Ssend</a:t>
            </a:r>
          </a:p>
          <a:p>
            <a:pPr lvl="1">
              <a:defRPr/>
            </a:pPr>
            <a:r>
              <a:rPr lang="en-US" smtClean="0"/>
              <a:t>Waits for matching receive to start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MPI_Rsend</a:t>
            </a:r>
          </a:p>
          <a:p>
            <a:pPr lvl="1">
              <a:defRPr/>
            </a:pPr>
            <a:r>
              <a:rPr lang="en-US" smtClean="0"/>
              <a:t>Expects matching receive to be posted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59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Nonblocking Modes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cs typeface="+mn-cs"/>
              </a:rPr>
              <a:t>MPI_Isend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Does not complete until send buffer available</a:t>
            </a:r>
          </a:p>
          <a:p>
            <a:pPr>
              <a:defRPr/>
            </a:pPr>
            <a:r>
              <a:rPr lang="en-US" dirty="0" err="1" smtClean="0">
                <a:cs typeface="+mn-cs"/>
              </a:rPr>
              <a:t>MPI_Irsend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Expects matching receive to be posted when called</a:t>
            </a:r>
          </a:p>
          <a:p>
            <a:pPr>
              <a:defRPr/>
            </a:pPr>
            <a:r>
              <a:rPr lang="en-US" dirty="0" err="1" smtClean="0">
                <a:cs typeface="+mn-cs"/>
              </a:rPr>
              <a:t>MPI_Issend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Does not complete until buffer available </a:t>
            </a:r>
            <a:r>
              <a:rPr lang="en-US" i="1" dirty="0" smtClean="0"/>
              <a:t>and </a:t>
            </a:r>
            <a:r>
              <a:rPr lang="en-US" dirty="0" smtClean="0"/>
              <a:t>matching receive posted</a:t>
            </a:r>
          </a:p>
          <a:p>
            <a:pPr>
              <a:defRPr/>
            </a:pPr>
            <a:r>
              <a:rPr lang="en-US" dirty="0" err="1" smtClean="0">
                <a:cs typeface="+mn-cs"/>
              </a:rPr>
              <a:t>MPI_Irecv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dirty="0" smtClean="0"/>
              <a:t>Does not complete until receive </a:t>
            </a:r>
            <a:r>
              <a:rPr lang="en-US" smtClean="0"/>
              <a:t>buffer available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21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Memory Systems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990600" y="19050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28600" y="31242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Mem0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 flipH="1">
            <a:off x="685799" y="25908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524000" y="25908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95400" y="37338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32766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PE1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514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Mem1</a:t>
            </a:r>
            <a:endParaRPr lang="en-US" dirty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2971799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3810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581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55626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PE2</a:t>
            </a:r>
            <a:endParaRPr lang="en-US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800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Mem2</a:t>
            </a:r>
            <a:endParaRPr lang="en-US" dirty="0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5257799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096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867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77724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PEN</a:t>
            </a:r>
            <a:endParaRPr lang="en-US" dirty="0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0104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MemN</a:t>
            </a:r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H="1">
            <a:off x="7467599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80772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769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Locality of data is exposed, cheap to build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But what are the negative points?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Completion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MPI_Test</a:t>
            </a:r>
          </a:p>
          <a:p>
            <a:pPr lvl="1">
              <a:defRPr/>
            </a:pPr>
            <a:r>
              <a:rPr lang="en-US" smtClean="0"/>
              <a:t>Nonblocking test for the completion of a nonblocking operation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MPI_Wait</a:t>
            </a:r>
          </a:p>
          <a:p>
            <a:pPr lvl="1">
              <a:defRPr/>
            </a:pPr>
            <a:r>
              <a:rPr lang="en-US" smtClean="0"/>
              <a:t>Blocking test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MPI_Testall, MPI_Waitall</a:t>
            </a:r>
          </a:p>
          <a:p>
            <a:pPr lvl="1">
              <a:defRPr/>
            </a:pPr>
            <a:r>
              <a:rPr lang="en-US" smtClean="0"/>
              <a:t>For all in a collection of requests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MPI_Testany, MPI_Waitany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MPI_Testsome, MPI_Waitsome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MPI_Cancel (MPI_Test_cancelled)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01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Persistent Communications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MPI_Send_init</a:t>
            </a:r>
          </a:p>
          <a:p>
            <a:pPr lvl="1">
              <a:defRPr/>
            </a:pPr>
            <a:r>
              <a:rPr lang="en-US" smtClean="0"/>
              <a:t>Creates a request (like an MPI_Isend) but doesn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t start it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MPI_Start</a:t>
            </a:r>
          </a:p>
          <a:p>
            <a:pPr lvl="1">
              <a:defRPr/>
            </a:pPr>
            <a:r>
              <a:rPr lang="en-US" smtClean="0"/>
              <a:t>Actually begin an operation 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MPI_Startall</a:t>
            </a:r>
          </a:p>
          <a:p>
            <a:pPr lvl="1">
              <a:defRPr/>
            </a:pPr>
            <a:r>
              <a:rPr lang="en-US" smtClean="0"/>
              <a:t>Start all in a collection</a:t>
            </a:r>
          </a:p>
          <a:p>
            <a:pPr>
              <a:defRPr/>
            </a:pPr>
            <a:r>
              <a:rPr lang="en-US" smtClean="0">
                <a:cs typeface="+mn-cs"/>
              </a:rPr>
              <a:t>Also MPI_Recv_init, MPI_Rsend_init, MPI_Ssend_init, MPI_Bsend_init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74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Testing for Messages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MPI_Probe</a:t>
            </a:r>
          </a:p>
          <a:p>
            <a:pPr lvl="1">
              <a:defRPr/>
            </a:pPr>
            <a:r>
              <a:rPr lang="en-US" smtClean="0"/>
              <a:t>Blocking test for a message in a specific communicator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MPI_Iprobe</a:t>
            </a:r>
          </a:p>
          <a:p>
            <a:pPr lvl="1">
              <a:defRPr/>
            </a:pPr>
            <a:r>
              <a:rPr lang="en-US" smtClean="0"/>
              <a:t>Nonblocking test</a:t>
            </a:r>
          </a:p>
          <a:p>
            <a:pPr>
              <a:defRPr/>
            </a:pPr>
            <a:r>
              <a:rPr lang="en-US" smtClean="0">
                <a:cs typeface="+mn-cs"/>
              </a:rPr>
              <a:t>No way to test in all/any communicator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484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Buffered Communications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MPI_Bsend</a:t>
            </a:r>
          </a:p>
          <a:p>
            <a:pPr lvl="1">
              <a:defRPr/>
            </a:pPr>
            <a:r>
              <a:rPr lang="en-US" smtClean="0"/>
              <a:t>May use user-defined buffer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MPI_Buffer_attach</a:t>
            </a:r>
          </a:p>
          <a:p>
            <a:pPr lvl="1">
              <a:defRPr/>
            </a:pPr>
            <a:r>
              <a:rPr lang="en-US" smtClean="0"/>
              <a:t>Defines buffer for all buffered sends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MPI_Buffer_detach</a:t>
            </a:r>
          </a:p>
          <a:p>
            <a:pPr lvl="1">
              <a:defRPr/>
            </a:pPr>
            <a:r>
              <a:rPr lang="en-US" smtClean="0"/>
              <a:t>Completes all pending buffered sends and releases buffer</a:t>
            </a:r>
          </a:p>
          <a:p>
            <a:pPr>
              <a:defRPr/>
            </a:pPr>
            <a:r>
              <a:rPr lang="en-US" smtClean="0">
                <a:cs typeface="+mn-cs"/>
              </a:rPr>
              <a:t>MPI_Ibsend</a:t>
            </a:r>
          </a:p>
          <a:p>
            <a:pPr lvl="1">
              <a:defRPr/>
            </a:pPr>
            <a:r>
              <a:rPr lang="en-US" smtClean="0"/>
              <a:t>Nonblocking version of MPI_Bsend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09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Why so Many Forms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Each represents a different tradeoff in ease of use, efficiency, or correctness</a:t>
            </a:r>
          </a:p>
          <a:p>
            <a:pPr>
              <a:defRPr/>
            </a:pPr>
            <a:r>
              <a:rPr lang="en-US" smtClean="0">
                <a:cs typeface="+mn-cs"/>
              </a:rPr>
              <a:t>Smaller sets can provide full functionality</a:t>
            </a:r>
          </a:p>
          <a:p>
            <a:pPr>
              <a:defRPr/>
            </a:pPr>
            <a:r>
              <a:rPr lang="en-US" smtClean="0">
                <a:cs typeface="+mn-cs"/>
              </a:rPr>
              <a:t>Need all to tune with</a:t>
            </a:r>
          </a:p>
          <a:p>
            <a:pPr>
              <a:defRPr/>
            </a:pPr>
            <a:r>
              <a:rPr lang="en-US" smtClean="0">
                <a:cs typeface="+mn-cs"/>
              </a:rPr>
              <a:t>Situation is the same as in Fortran or 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C —different forms can have performance implications (consider the 6 ways of ordering matrix-matrix multiply, </a:t>
            </a:r>
            <a:r>
              <a:rPr lang="en-US" i="1" smtClean="0">
                <a:cs typeface="+mn-cs"/>
              </a:rPr>
              <a:t>none</a:t>
            </a:r>
            <a:r>
              <a:rPr lang="en-US" smtClean="0">
                <a:cs typeface="+mn-cs"/>
              </a:rPr>
              <a:t> of which is optimal).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Exemplified by MPI: (</a:t>
            </a:r>
            <a:r>
              <a:rPr lang="en-US" b="1" smtClean="0"/>
              <a:t>M</a:t>
            </a:r>
            <a:r>
              <a:rPr lang="en-US" smtClean="0"/>
              <a:t>essage </a:t>
            </a:r>
            <a:r>
              <a:rPr lang="en-US" b="1" smtClean="0"/>
              <a:t>P</a:t>
            </a:r>
            <a:r>
              <a:rPr lang="en-US" smtClean="0"/>
              <a:t>assing </a:t>
            </a:r>
            <a:r>
              <a:rPr lang="en-US" b="1" smtClean="0"/>
              <a:t>I</a:t>
            </a:r>
            <a:r>
              <a:rPr lang="en-US" smtClean="0"/>
              <a:t>nterface)</a:t>
            </a:r>
          </a:p>
          <a:p>
            <a:r>
              <a:rPr lang="en-US" smtClean="0"/>
              <a:t>Work unit: Processes</a:t>
            </a:r>
          </a:p>
          <a:p>
            <a:r>
              <a:rPr lang="en-US" smtClean="0"/>
              <a:t>Data units: </a:t>
            </a:r>
          </a:p>
          <a:p>
            <a:pPr lvl="1"/>
            <a:r>
              <a:rPr lang="en-US" smtClean="0"/>
              <a:t>Decomposed, so that each process has its own data unit</a:t>
            </a:r>
          </a:p>
          <a:p>
            <a:pPr lvl="1"/>
            <a:r>
              <a:rPr lang="en-US" smtClean="0"/>
              <a:t>No shared data</a:t>
            </a:r>
          </a:p>
          <a:p>
            <a:pPr lvl="1"/>
            <a:r>
              <a:rPr lang="en-US" smtClean="0"/>
              <a:t>Coordination by: exchanging “messages” via send/recv calls</a:t>
            </a:r>
          </a:p>
          <a:p>
            <a:pPr lvl="1"/>
            <a:r>
              <a:rPr lang="en-US" smtClean="0"/>
              <a:t>Analogy: 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4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A915-86BB-4FEE-BBC1-3271CA101DC3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Anatomy of message passing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clusters today:</a:t>
            </a:r>
          </a:p>
          <a:p>
            <a:pPr lvl="1"/>
            <a:r>
              <a:rPr lang="en-US" dirty="0" smtClean="0"/>
              <a:t>Ethernet or more sophisticated network card and a interconnect</a:t>
            </a:r>
          </a:p>
          <a:p>
            <a:pPr lvl="1"/>
            <a:r>
              <a:rPr lang="en-US" dirty="0" smtClean="0"/>
              <a:t>Messages are sent as packets over the network</a:t>
            </a:r>
            <a:endParaRPr lang="en-US" dirty="0"/>
          </a:p>
          <a:p>
            <a:r>
              <a:rPr lang="en-US" dirty="0" smtClean="0"/>
              <a:t>Co-processors</a:t>
            </a:r>
          </a:p>
          <a:p>
            <a:pPr lvl="1"/>
            <a:r>
              <a:rPr lang="en-US" dirty="0" smtClean="0"/>
              <a:t>Network Interface Card (NIC) is an example</a:t>
            </a:r>
          </a:p>
          <a:p>
            <a:pPr lvl="1"/>
            <a:r>
              <a:rPr lang="en-US" dirty="0" smtClean="0"/>
              <a:t>Offload work of communication to co-processors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47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526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2578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2514600" y="5334000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6019800" y="5334000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7000" y="3048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1200" y="3429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28800" y="3043237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400800" y="2514600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733800" y="3352800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1623219" y="2491581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91000" y="3505200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1600200" y="3962400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6690519" y="2224881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6519069" y="4301331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6595269" y="3310731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advTm="10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0FAC-4FBE-43B4-AD26-0B0F2AA558B7}" type="slidenum">
              <a:rPr lang="en-US"/>
              <a:pPr/>
              <a:t>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 Passing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describe a hypothetical message passing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just a few calls that define the model</a:t>
            </a:r>
          </a:p>
          <a:p>
            <a:pPr lvl="1"/>
            <a:r>
              <a:rPr lang="en-US" dirty="0"/>
              <a:t>Later, we will look at real message passing models (e.g. MPI), with a more complex sets of calls</a:t>
            </a:r>
          </a:p>
          <a:p>
            <a:r>
              <a:rPr lang="en-US" dirty="0"/>
              <a:t>Basic calls:</a:t>
            </a:r>
          </a:p>
          <a:p>
            <a:pPr lvl="1"/>
            <a:r>
              <a:rPr lang="en-US" dirty="0"/>
              <a:t>send(</a:t>
            </a:r>
            <a:r>
              <a:rPr lang="en-US" dirty="0" err="1"/>
              <a:t>int</a:t>
            </a:r>
            <a:r>
              <a:rPr lang="en-US" dirty="0"/>
              <a:t> proc, </a:t>
            </a:r>
            <a:r>
              <a:rPr lang="en-US" dirty="0" err="1"/>
              <a:t>int</a:t>
            </a:r>
            <a:r>
              <a:rPr lang="en-US" dirty="0"/>
              <a:t> tag, </a:t>
            </a:r>
            <a:r>
              <a:rPr lang="en-US" dirty="0" err="1"/>
              <a:t>int</a:t>
            </a:r>
            <a:r>
              <a:rPr lang="en-US" dirty="0"/>
              <a:t> size, char *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proc, </a:t>
            </a:r>
            <a:r>
              <a:rPr lang="en-US" dirty="0" err="1"/>
              <a:t>int</a:t>
            </a:r>
            <a:r>
              <a:rPr lang="en-US" dirty="0"/>
              <a:t> tag, </a:t>
            </a:r>
            <a:r>
              <a:rPr lang="en-US" dirty="0" err="1"/>
              <a:t>int</a:t>
            </a:r>
            <a:r>
              <a:rPr lang="en-US" dirty="0"/>
              <a:t> size, char *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lvl="2"/>
            <a:r>
              <a:rPr lang="en-US" dirty="0" err="1" smtClean="0"/>
              <a:t>recv</a:t>
            </a:r>
            <a:r>
              <a:rPr lang="en-US" dirty="0" smtClean="0"/>
              <a:t> </a:t>
            </a:r>
            <a:r>
              <a:rPr lang="en-US" dirty="0"/>
              <a:t>may return the actual number of bytes received in some systems</a:t>
            </a:r>
          </a:p>
          <a:p>
            <a:pPr lvl="1"/>
            <a:r>
              <a:rPr lang="en-US" dirty="0"/>
              <a:t>tag and proc may be </a:t>
            </a:r>
            <a:r>
              <a:rPr lang="en-US" dirty="0" err="1"/>
              <a:t>wildcarded</a:t>
            </a:r>
            <a:r>
              <a:rPr lang="en-US" dirty="0"/>
              <a:t> in a </a:t>
            </a:r>
            <a:r>
              <a:rPr lang="en-US" dirty="0" err="1"/>
              <a:t>recv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recv</a:t>
            </a:r>
            <a:r>
              <a:rPr lang="en-US" dirty="0"/>
              <a:t>(ANY, ANY, 1000, &amp;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r>
              <a:rPr lang="en-US" dirty="0" smtClean="0"/>
              <a:t>Broadcast</a:t>
            </a:r>
            <a:r>
              <a:rPr lang="en-US" dirty="0"/>
              <a:t>:</a:t>
            </a:r>
          </a:p>
          <a:p>
            <a:r>
              <a:rPr lang="en-US" dirty="0"/>
              <a:t>Other global operations (reductions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6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5000" y="2286000"/>
            <a:ext cx="2819400" cy="28956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F5AB-EDEA-40CD-B46C-5788BE236C7C}" type="slidenum">
              <a:rPr lang="en-US"/>
              <a:pPr/>
              <a:t>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with message passing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" y="1347787"/>
            <a:ext cx="83058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count, c1,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main()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Seed </a:t>
            </a:r>
            <a:r>
              <a:rPr lang="en-US" dirty="0">
                <a:latin typeface="Lucida Console" pitchFamily="49" charset="0"/>
              </a:rPr>
              <a:t>s = makeSeed(</a:t>
            </a:r>
            <a:r>
              <a:rPr lang="en-US" dirty="0" err="1">
                <a:latin typeface="Lucida Console" pitchFamily="49" charset="0"/>
              </a:rPr>
              <a:t>myProcessor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for 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=0;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&lt;100000/P;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 </a:t>
            </a: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x </a:t>
            </a:r>
            <a:r>
              <a:rPr lang="en-US" dirty="0">
                <a:latin typeface="Lucida Console" pitchFamily="49" charset="0"/>
              </a:rPr>
              <a:t>= random(s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y </a:t>
            </a:r>
            <a:r>
              <a:rPr lang="en-US" dirty="0">
                <a:latin typeface="Lucida Console" pitchFamily="49" charset="0"/>
              </a:rPr>
              <a:t>= random(s);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if </a:t>
            </a:r>
            <a:r>
              <a:rPr lang="en-US" dirty="0">
                <a:latin typeface="Lucida Console" pitchFamily="49" charset="0"/>
              </a:rPr>
              <a:t>(x*x + y*y &lt; 1.0) </a:t>
            </a:r>
            <a:endParaRPr lang="en-US" dirty="0" smtClean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  count</a:t>
            </a:r>
            <a:r>
              <a:rPr lang="en-US" dirty="0">
                <a:latin typeface="Lucida Console" pitchFamily="49" charset="0"/>
              </a:rPr>
              <a:t>++; </a:t>
            </a:r>
            <a:endParaRPr lang="en-US" dirty="0" smtClean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}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send(0, 1, 4</a:t>
            </a:r>
            <a:r>
              <a:rPr lang="en-US" dirty="0">
                <a:latin typeface="Lucida Console" pitchFamily="49" charset="0"/>
              </a:rPr>
              <a:t>, &amp;count</a:t>
            </a:r>
            <a:r>
              <a:rPr lang="en-US" dirty="0" smtClean="0">
                <a:latin typeface="Lucida Console" pitchFamily="49" charset="0"/>
              </a:rPr>
              <a:t>);</a:t>
            </a:r>
            <a:r>
              <a:rPr lang="en-US" dirty="0">
                <a:latin typeface="Lucida Console" pitchFamily="49" charset="0"/>
              </a:rPr>
              <a:t>	</a:t>
            </a:r>
          </a:p>
        </p:txBody>
      </p:sp>
      <p:sp>
        <p:nvSpPr>
          <p:cNvPr id="5" name="Oval 4"/>
          <p:cNvSpPr/>
          <p:nvPr/>
        </p:nvSpPr>
        <p:spPr>
          <a:xfrm>
            <a:off x="5715000" y="2286000"/>
            <a:ext cx="2819400" cy="2895600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5" idx="6"/>
          </p:cNvCxnSpPr>
          <p:nvPr/>
        </p:nvCxnSpPr>
        <p:spPr>
          <a:xfrm rot="10800000" flipH="1">
            <a:off x="5715000" y="3733800"/>
            <a:ext cx="2819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5" idx="4"/>
          </p:cNvCxnSpPr>
          <p:nvPr/>
        </p:nvCxnSpPr>
        <p:spPr>
          <a:xfrm rot="16200000" flipH="1">
            <a:off x="5676900" y="3733800"/>
            <a:ext cx="2895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37042" y="3810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38862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48502" y="281493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π/4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22815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9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43D1-4A79-455F-95CB-E938DD1D93AF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with message passing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305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if 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myProcessorNum</a:t>
            </a:r>
            <a:r>
              <a:rPr lang="en-US" dirty="0">
                <a:latin typeface="Lucida Console" pitchFamily="49" charset="0"/>
              </a:rPr>
              <a:t>() == 0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globalCount</a:t>
            </a:r>
            <a:r>
              <a:rPr lang="en-US" dirty="0" smtClean="0">
                <a:latin typeface="Lucida Console" pitchFamily="49" charset="0"/>
              </a:rPr>
              <a:t> = 0.0;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for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=0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&lt;</a:t>
            </a:r>
            <a:r>
              <a:rPr lang="en-US" dirty="0" err="1" smtClean="0">
                <a:latin typeface="Lucida Console" pitchFamily="49" charset="0"/>
              </a:rPr>
              <a:t>maxProcessors</a:t>
            </a:r>
            <a:r>
              <a:rPr lang="en-US" dirty="0">
                <a:latin typeface="Lucida Console" pitchFamily="49" charset="0"/>
              </a:rPr>
              <a:t>();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dirty="0" err="1" smtClean="0">
                <a:latin typeface="Lucida Console" pitchFamily="49" charset="0"/>
              </a:rPr>
              <a:t>recv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1, 4</a:t>
            </a:r>
            <a:r>
              <a:rPr lang="en-US" dirty="0">
                <a:latin typeface="Lucida Console" pitchFamily="49" charset="0"/>
              </a:rPr>
              <a:t>, c);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dirty="0" err="1" smtClean="0">
                <a:latin typeface="Lucida Console" pitchFamily="49" charset="0"/>
              </a:rPr>
              <a:t>globalCount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+= c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}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>
                <a:latin typeface="Lucida Console" pitchFamily="49" charset="0"/>
              </a:rPr>
              <a:t>(“pi=%f\n”, </a:t>
            </a:r>
            <a:r>
              <a:rPr lang="en-US" dirty="0" smtClean="0">
                <a:latin typeface="Lucida Console" pitchFamily="49" charset="0"/>
              </a:rPr>
              <a:t>4*</a:t>
            </a:r>
            <a:r>
              <a:rPr lang="en-US" dirty="0" err="1" smtClean="0">
                <a:latin typeface="Lucida Console" pitchFamily="49" charset="0"/>
              </a:rPr>
              <a:t>globalCount</a:t>
            </a:r>
            <a:r>
              <a:rPr lang="en-US" dirty="0" smtClean="0">
                <a:latin typeface="Lucida Console" pitchFamily="49" charset="0"/>
              </a:rPr>
              <a:t>/100000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Lucida Console" pitchFamily="49" charset="0"/>
              </a:rPr>
              <a:t>  }</a:t>
            </a:r>
            <a:endParaRPr lang="en-US" dirty="0">
              <a:latin typeface="Lucida Console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Lucida Console" pitchFamily="49" charset="0"/>
              </a:rPr>
              <a:t>} /* end function main </a:t>
            </a:r>
            <a:r>
              <a:rPr lang="en-US" dirty="0" smtClean="0">
                <a:latin typeface="Lucida Console" pitchFamily="49" charset="0"/>
              </a:rPr>
              <a:t>*/</a:t>
            </a:r>
            <a:r>
              <a:rPr lang="en-US" dirty="0">
                <a:latin typeface="Lucida Console" pitchFamily="49" charset="0"/>
              </a:rPr>
              <a:t>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CS484: MPI</a:t>
            </a:r>
            <a:endParaRPr lang="en-US"/>
          </a:p>
        </p:txBody>
      </p:sp>
    </p:spTree>
  </p:cSld>
  <p:clrMapOvr>
    <a:masterClrMapping/>
  </p:clrMapOvr>
  <p:transition advTm="29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3933</TotalTime>
  <Words>1711</Words>
  <Application>Microsoft Macintosh PowerPoint</Application>
  <PresentationFormat>On-screen Show (4:3)</PresentationFormat>
  <Paragraphs>419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Lucida Console</vt:lpstr>
      <vt:lpstr>Monotype Sorts</vt:lpstr>
      <vt:lpstr>ＭＳ Ｐゴシック</vt:lpstr>
      <vt:lpstr>Wingdings</vt:lpstr>
      <vt:lpstr>Wingdings 3</vt:lpstr>
      <vt:lpstr>Origin</vt:lpstr>
      <vt:lpstr>Message Passing  in Distributed Systems</vt:lpstr>
      <vt:lpstr>Shared Memory Systems</vt:lpstr>
      <vt:lpstr>Distributed Memory Systems</vt:lpstr>
      <vt:lpstr>Message passing</vt:lpstr>
      <vt:lpstr>Anatomy of message passing</vt:lpstr>
      <vt:lpstr>Message Passing</vt:lpstr>
      <vt:lpstr>Basic Message Passing</vt:lpstr>
      <vt:lpstr>Pi with message passing</vt:lpstr>
      <vt:lpstr>Pi with message passing</vt:lpstr>
      <vt:lpstr>Collective calls</vt:lpstr>
      <vt:lpstr>Standardization of message passing</vt:lpstr>
      <vt:lpstr>A Simple subset of MPI</vt:lpstr>
      <vt:lpstr>MPI Process Creation/Destruction</vt:lpstr>
      <vt:lpstr>MPI Process Identification</vt:lpstr>
      <vt:lpstr>A simple MPI program</vt:lpstr>
      <vt:lpstr>MPI Basic Send</vt:lpstr>
      <vt:lpstr>MPI Basic Receive</vt:lpstr>
      <vt:lpstr>Running a MPI Program</vt:lpstr>
      <vt:lpstr>Other Operations</vt:lpstr>
      <vt:lpstr>Example : Jacobi relaxation</vt:lpstr>
      <vt:lpstr>How to parallelize?</vt:lpstr>
      <vt:lpstr>Ghost cells: a common apparition</vt:lpstr>
      <vt:lpstr>Ghost Cells</vt:lpstr>
      <vt:lpstr>PowerPoint Presentation</vt:lpstr>
      <vt:lpstr>Comparing the decomposition options</vt:lpstr>
      <vt:lpstr>Implementing MPI: Slides from Prof. Gropp</vt:lpstr>
      <vt:lpstr>MPI terminology</vt:lpstr>
      <vt:lpstr>Basic Send/Receive modes</vt:lpstr>
      <vt:lpstr>Nonblocking Modes</vt:lpstr>
      <vt:lpstr>Completion</vt:lpstr>
      <vt:lpstr>Persistent Communications</vt:lpstr>
      <vt:lpstr>Testing for Messages</vt:lpstr>
      <vt:lpstr>Buffered Communications</vt:lpstr>
      <vt:lpstr>Why so Many Forms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77</cp:revision>
  <dcterms:created xsi:type="dcterms:W3CDTF">2006-08-16T00:00:00Z</dcterms:created>
  <dcterms:modified xsi:type="dcterms:W3CDTF">2017-03-01T14:48:47Z</dcterms:modified>
</cp:coreProperties>
</file>