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321" r:id="rId22"/>
    <p:sldId id="318" r:id="rId23"/>
    <p:sldId id="319" r:id="rId24"/>
    <p:sldId id="320" r:id="rId25"/>
    <p:sldId id="277" r:id="rId26"/>
    <p:sldId id="323" r:id="rId27"/>
    <p:sldId id="278" r:id="rId28"/>
    <p:sldId id="279" r:id="rId29"/>
    <p:sldId id="282" r:id="rId30"/>
    <p:sldId id="283" r:id="rId31"/>
    <p:sldId id="284" r:id="rId32"/>
    <p:sldId id="281" r:id="rId33"/>
    <p:sldId id="325" r:id="rId34"/>
    <p:sldId id="327" r:id="rId35"/>
    <p:sldId id="326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92"/>
    <p:restoredTop sz="94680"/>
  </p:normalViewPr>
  <p:slideViewPr>
    <p:cSldViewPr snapToGrid="0" snapToObjects="1">
      <p:cViewPr varScale="1">
        <p:scale>
          <a:sx n="145" d="100"/>
          <a:sy n="145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53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“scanned” diagram on the left with a better one, in all the slides that use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A32BC-DF91-4241-B023-45A0A6115125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07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Certain member functions of certain </a:t>
            </a:r>
            <a:r>
              <a:rPr lang="en-US" dirty="0" smtClean="0"/>
              <a:t>classes are globally visible</a:t>
            </a:r>
          </a:p>
          <a:p>
            <a:r>
              <a:rPr lang="en-US" sz="1200" dirty="0" smtClean="0"/>
              <a:t>Invocation of a member function may lead to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87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69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8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779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8D0F-5633-42A7-B3BC-36CE79F89F6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DDD33-B2E2-4149-80B0-1BD161528359}" type="slidenum">
              <a:rPr lang="en-US" sz="1200">
                <a:solidFill>
                  <a:prstClr val="black"/>
                </a:solidFill>
                <a:latin typeface="Calibri"/>
              </a:rPr>
              <a:pPr algn="r"/>
              <a:t>19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And although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elements of fluid module and solid module are not connected geometrically in the simulation, they are glued together on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processor.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Problem: due to the asynchronous method invocation, the flow of control is buried deep into the object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97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F1EA-E945-2B42-BCA5-D52BECCAFDC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44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B4BE-D69B-DC46-A321-436AA942D8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573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5AD-DAC0-9141-A829-A7C6ED5D327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9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6C6D8-7F74-3C41-A951-5211FF261261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07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82A34-9803-5F47-A669-759002BB74B1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90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C4659-A117-EA4C-A92F-CEF547B7FE0F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89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B3BAC-5BEB-AA4C-9D37-4033C5AFA7F6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24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3C32F-C826-B544-ADFA-7243ADD3E8C7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47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F736D-D0D1-2F43-986D-F5CAFBAA9F20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0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4CA86-19FF-6048-8E44-E939F643DB9D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03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D9A26-F447-6340-B441-C1AF4E5AE863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7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2697-E501-AF40-B2CB-99C26D267B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694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2CE5-1A05-204A-8E21-513C777746F6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546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62FD9-694A-DF40-AA61-2F07926C93F3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292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CF8A8-0782-A540-979B-61AAA0D33E8B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9566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4BE363-81D9-7140-80CE-CB798B447FB9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099C52-D3A4-944B-B06B-A515879B33CA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t>cs598LVK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t>cs598LVK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F24-F966-CF49-8068-6ADF07E7F46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F5D5-C014-6A4F-8386-15839DAA255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5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ED7-C096-7746-A529-668955A947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1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634A-4A00-9747-9920-AB73002D7E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7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2A31-EB83-EC47-92C4-C87A2241C3A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74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0CF4-F1CF-6741-AD6E-86CE3973702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8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541A-9C1D-2F47-9FA8-ACCC97618ED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7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4B33-04F6-CB4D-97F0-5B7B0222DFA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1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05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906CF13-464E-A749-96E8-92E6ED040775}" type="datetime1">
              <a:rPr lang="en-US" smtClean="0">
                <a:solidFill>
                  <a:srgbClr val="575F6D">
                    <a:lumMod val="40000"/>
                    <a:lumOff val="6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3/14/17</a:t>
            </a:fld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harm_icon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389" y="62413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733" r:id="rId14"/>
    <p:sldLayoutId id="2147483747" r:id="rId1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image" Target="../media/image1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harm.cs.illinois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"/>
            <a:ext cx="8382000" cy="3581399"/>
          </a:xfrm>
        </p:spPr>
        <p:txBody>
          <a:bodyPr>
            <a:normAutofit/>
          </a:bodyPr>
          <a:lstStyle/>
          <a:p>
            <a:r>
              <a:rPr lang="en-US" b="1" dirty="0" smtClean="0"/>
              <a:t>Charm++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Motivations and Basic Ideas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9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33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0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3899" y="338666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0333" y="35983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48958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7091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60624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3507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8941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1291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9" name="Oval 18"/>
          <p:cNvSpPr/>
          <p:nvPr/>
        </p:nvSpPr>
        <p:spPr>
          <a:xfrm>
            <a:off x="2386541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291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11134" y="6187767"/>
            <a:ext cx="1619275" cy="126533"/>
            <a:chOff x="2163208" y="2961822"/>
            <a:chExt cx="1781582" cy="173398"/>
          </a:xfrm>
        </p:grpSpPr>
        <p:sp>
          <p:nvSpPr>
            <p:cNvPr id="23" name="Rectangle 22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66341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4925249" y="54347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653382" y="70222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967582" y="132452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69798" y="121233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91291" y="384722"/>
            <a:ext cx="4426774" cy="4509158"/>
            <a:chOff x="2291291" y="384722"/>
            <a:chExt cx="4426774" cy="4509158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6485232" y="138378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967582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142" name="Oval 141"/>
          <p:cNvSpPr/>
          <p:nvPr/>
        </p:nvSpPr>
        <p:spPr>
          <a:xfrm>
            <a:off x="5062832" y="233726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67582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987425" y="2902043"/>
            <a:ext cx="1619275" cy="126533"/>
            <a:chOff x="2163208" y="2961822"/>
            <a:chExt cx="1781582" cy="173398"/>
          </a:xfrm>
        </p:grpSpPr>
        <p:sp>
          <p:nvSpPr>
            <p:cNvPr id="146" name="Rectangle 14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942632" y="302857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2142067" y="644758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469217" y="48600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870200" y="80350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353733" y="102787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184400" y="1425808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986616" y="1313624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702050" y="915691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02050" y="148507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84400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172" name="Oval 171"/>
          <p:cNvSpPr/>
          <p:nvPr/>
        </p:nvSpPr>
        <p:spPr>
          <a:xfrm>
            <a:off x="2279650" y="243855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84400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204243" y="3003329"/>
            <a:ext cx="1619275" cy="126533"/>
            <a:chOff x="2163208" y="2961822"/>
            <a:chExt cx="1781582" cy="173398"/>
          </a:xfrm>
        </p:grpSpPr>
        <p:sp>
          <p:nvSpPr>
            <p:cNvPr id="176" name="Rectangle 17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159450" y="312986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4925249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252399" y="367044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5653382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136915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967582" y="461024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769798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6485232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485232" y="466951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96758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202" name="Oval 201"/>
          <p:cNvSpPr/>
          <p:nvPr/>
        </p:nvSpPr>
        <p:spPr>
          <a:xfrm>
            <a:off x="5062832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96758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4987425" y="6187767"/>
            <a:ext cx="1619275" cy="126533"/>
            <a:chOff x="2163208" y="2961822"/>
            <a:chExt cx="1781582" cy="173398"/>
          </a:xfrm>
        </p:grpSpPr>
        <p:sp>
          <p:nvSpPr>
            <p:cNvPr id="206" name="Rectangle 20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4942632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8206-B626-4845-B7C6-2D424B6283A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4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33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0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3899" y="32781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0333" y="35983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48958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7091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60624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3507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8941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1291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9" name="Oval 18"/>
          <p:cNvSpPr/>
          <p:nvPr/>
        </p:nvSpPr>
        <p:spPr>
          <a:xfrm>
            <a:off x="2386541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291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11134" y="6187767"/>
            <a:ext cx="1619275" cy="126533"/>
            <a:chOff x="2163208" y="2961822"/>
            <a:chExt cx="1781582" cy="173398"/>
          </a:xfrm>
        </p:grpSpPr>
        <p:sp>
          <p:nvSpPr>
            <p:cNvPr id="23" name="Rectangle 22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66341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4925249" y="54347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653382" y="70222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967582" y="132452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69798" y="121233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291291" y="384722"/>
            <a:ext cx="4426774" cy="4509158"/>
            <a:chOff x="2291291" y="384722"/>
            <a:chExt cx="4426774" cy="4509158"/>
          </a:xfrm>
        </p:grpSpPr>
        <p:sp>
          <p:nvSpPr>
            <p:cNvPr id="131" name="Rounded Rectangle 130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3733" y="450619"/>
            <a:ext cx="4305672" cy="4396975"/>
            <a:chOff x="2291291" y="384723"/>
            <a:chExt cx="4305672" cy="4396975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6485232" y="138378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967582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142" name="Oval 141"/>
          <p:cNvSpPr/>
          <p:nvPr/>
        </p:nvSpPr>
        <p:spPr>
          <a:xfrm>
            <a:off x="5062832" y="233726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67582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987425" y="2902043"/>
            <a:ext cx="1619275" cy="126533"/>
            <a:chOff x="2163208" y="2961822"/>
            <a:chExt cx="1781582" cy="173398"/>
          </a:xfrm>
        </p:grpSpPr>
        <p:sp>
          <p:nvSpPr>
            <p:cNvPr id="146" name="Rectangle 14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942632" y="302857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2142067" y="64475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469217" y="48600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870200" y="80350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353733" y="102787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184400" y="142580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986616" y="131362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702050" y="91569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02050" y="148507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84400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172" name="Oval 171"/>
          <p:cNvSpPr/>
          <p:nvPr/>
        </p:nvSpPr>
        <p:spPr>
          <a:xfrm>
            <a:off x="2279650" y="243855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84400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204243" y="3003329"/>
            <a:ext cx="1619275" cy="126533"/>
            <a:chOff x="2163208" y="2961822"/>
            <a:chExt cx="1781582" cy="173398"/>
          </a:xfrm>
        </p:grpSpPr>
        <p:sp>
          <p:nvSpPr>
            <p:cNvPr id="176" name="Rectangle 17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159450" y="312986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4925249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252399" y="367044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5653382" y="398794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136915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967582" y="461024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769798" y="449806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6485232" y="410012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485232" y="466951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96758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202" name="Oval 201"/>
          <p:cNvSpPr/>
          <p:nvPr/>
        </p:nvSpPr>
        <p:spPr>
          <a:xfrm>
            <a:off x="5062832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96758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4987425" y="6187767"/>
            <a:ext cx="1619275" cy="126533"/>
            <a:chOff x="2163208" y="2961822"/>
            <a:chExt cx="1781582" cy="173398"/>
          </a:xfrm>
        </p:grpSpPr>
        <p:sp>
          <p:nvSpPr>
            <p:cNvPr id="206" name="Rectangle 205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4942632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7D3-E5A8-C34A-9716-E54B7F24A3F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7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7" grpId="0" animBg="1"/>
      <p:bldP spid="168" grpId="0" animBg="1"/>
      <p:bldP spid="169" grpId="0" animBg="1"/>
      <p:bldP spid="195" grpId="0" animBg="1"/>
      <p:bldP spid="198" grpId="0" animBg="1"/>
      <p:bldP spid="1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3899" y="354964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0333" y="354964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3899" y="32781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0333" y="35983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48958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7091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60624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93507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08941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1291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2</a:t>
            </a:r>
          </a:p>
        </p:txBody>
      </p:sp>
      <p:sp>
        <p:nvSpPr>
          <p:cNvPr id="12" name="Oval 11"/>
          <p:cNvSpPr/>
          <p:nvPr/>
        </p:nvSpPr>
        <p:spPr>
          <a:xfrm>
            <a:off x="2386541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1291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11139" y="6187767"/>
            <a:ext cx="1619270" cy="126533"/>
            <a:chOff x="2163208" y="2961822"/>
            <a:chExt cx="1781573" cy="173398"/>
          </a:xfrm>
        </p:grpSpPr>
        <p:sp>
          <p:nvSpPr>
            <p:cNvPr id="15" name="Rectangle 14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6341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25249" y="54347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53382" y="70222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967582" y="132452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69798" y="121233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38550" y="373634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53733" y="467614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314841" y="45061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9357" y="99248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547674" y="88030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485232" y="138378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7582" y="187222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1</a:t>
            </a:r>
          </a:p>
        </p:txBody>
      </p:sp>
      <p:sp>
        <p:nvSpPr>
          <p:cNvPr id="52" name="Oval 51"/>
          <p:cNvSpPr/>
          <p:nvPr/>
        </p:nvSpPr>
        <p:spPr>
          <a:xfrm>
            <a:off x="5062832" y="233726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67582" y="233726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87430" y="2902043"/>
            <a:ext cx="1619270" cy="126533"/>
            <a:chOff x="2163208" y="2961822"/>
            <a:chExt cx="1781573" cy="173398"/>
          </a:xfrm>
        </p:grpSpPr>
        <p:sp>
          <p:nvSpPr>
            <p:cNvPr id="55" name="Rectangle 54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942632" y="302857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469217" y="48600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870200" y="80350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353733" y="102787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986616" y="131362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702050" y="91569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702050" y="148507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4400" y="19735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0</a:t>
            </a:r>
          </a:p>
        </p:txBody>
      </p:sp>
      <p:sp>
        <p:nvSpPr>
          <p:cNvPr id="81" name="Oval 80"/>
          <p:cNvSpPr/>
          <p:nvPr/>
        </p:nvSpPr>
        <p:spPr>
          <a:xfrm>
            <a:off x="2279650" y="243855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84400" y="243855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04248" y="3003329"/>
            <a:ext cx="1619270" cy="126533"/>
            <a:chOff x="2163208" y="2961822"/>
            <a:chExt cx="1781573" cy="173398"/>
          </a:xfrm>
        </p:grpSpPr>
        <p:sp>
          <p:nvSpPr>
            <p:cNvPr id="84" name="Rectangle 83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59450" y="312986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925249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52399" y="367044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653382" y="398794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136915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967582" y="461024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769798" y="449806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485232" y="466951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67582" y="515794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Processor 3</a:t>
            </a:r>
          </a:p>
        </p:txBody>
      </p:sp>
      <p:sp>
        <p:nvSpPr>
          <p:cNvPr id="110" name="Oval 109"/>
          <p:cNvSpPr/>
          <p:nvPr/>
        </p:nvSpPr>
        <p:spPr>
          <a:xfrm>
            <a:off x="5062832" y="562299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67582" y="562299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Scheduler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987430" y="6187767"/>
            <a:ext cx="1619270" cy="126533"/>
            <a:chOff x="2163208" y="2961822"/>
            <a:chExt cx="1781573" cy="173398"/>
          </a:xfrm>
        </p:grpSpPr>
        <p:sp>
          <p:nvSpPr>
            <p:cNvPr id="113" name="Rectangle 112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942632" y="631430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/>
              </a:rPr>
              <a:t>Message Queue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142067" y="64475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184400" y="142580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85232" y="410012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71383" y="473541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F68-220F-AF4C-96E0-FA8CD78899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1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C 0.00278 0.00232 0.00504 0.0044 0.00764 0.00626 C 0.00885 0.00695 0.01041 0.00718 0.0118 0.00811 C 0.01614 0.01089 0.01909 0.01575 0.02326 0.01946 C 0.02568 0.02455 0.02829 0.02826 0.03176 0.03266 C 0.03263 0.0352 0.03315 0.03798 0.03453 0.0403 C 0.03557 0.04238 0.03766 0.04354 0.03887 0.04586 C 0.04755 0.063 0.03037 0.03845 0.04442 0.05721 C 0.04807 0.07272 0.05258 0.07712 0.06438 0.0799 C 0.07149 0.08963 0.08555 0.09357 0.09544 0.09889 C 0.09804 0.10028 0.10134 0.10028 0.10394 0.1026 C 0.11453 0.11163 0.12511 0.12159 0.13656 0.129 C 0.14003 0.13409 0.14333 0.13525 0.14784 0.13849 C 0.15617 0.14451 0.16363 0.15262 0.17196 0.15934 C 0.17925 0.17138 0.18793 0.18018 0.19747 0.18944 C 0.20406 0.1957 0.20962 0.20334 0.21725 0.20843 C 0.22159 0.22696 0.22003 0.21816 0.22003 0.25753 C 0.22003 0.28324 0.21968 0.30917 0.21864 0.33511 C 0.21847 0.33558 0.21517 0.34878 0.21447 0.35202 C 0.21066 0.3673 0.20632 0.39394 0.19608 0.4032 C 0.19383 0.412 0.18845 0.42103 0.18324 0.42775 C 0.18151 0.43446 0.18307 0.43215 0.17908 0.43539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4147E-6 2.05651E-6 C -0.01007 -0.01783 -0.00469 -0.01158 -0.01424 -0.02084 C -0.01961 -0.03474 -0.02482 -0.05164 -0.03124 -0.06438 C -0.03298 -0.07365 -0.03662 -0.08175 -0.03836 -0.09078 C -0.04026 -0.10028 -0.04044 -0.10977 -0.04113 -0.11927 C -0.04078 -0.13502 -0.04148 -0.151 -0.03974 -0.16651 C -0.0387 -0.17717 -0.03367 -0.18597 -0.02985 -0.19477 C -0.02326 -0.21121 -0.01909 -0.22696 -0.01146 -0.24201 C -0.00764 -0.26146 -0.00417 -0.25892 0.00416 -0.2742 C 0.00902 -0.28346 0.01353 -0.29342 0.01839 -0.30245 C 0.02481 -0.31496 0.03001 -0.32353 0.034 -0.33835 C 0.03296 -0.37008 0.03227 -0.40157 0.03105 -0.43307 C 0.03053 -0.44141 0.02828 -0.44998 0.02411 -0.45577 C 0.02203 -0.46526 0.02255 -0.46063 0.02255 -0.46897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62E-6 4.94673E-6 C 0.00226 0.00926 0.00711 0.01366 0.01406 0.0169 C 0.01874 0.02107 0.02325 0.02107 0.02828 0.02454 C 0.04303 0.03427 0.0583 0.03612 0.07496 0.03774 C 0.10741 0.03635 0.114 0.03774 0.13743 0.03033 C 0.14836 0.02246 0.16189 0.01991 0.17283 0.01134 C 0.18341 0.00254 0.1933 -0.00765 0.20389 -0.01691 C 0.20788 -0.02478 0.22402 -0.04146 0.23078 -0.04725 C 0.23929 -0.06971 0.26271 -0.09079 0.2818 -0.09079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823E-6 7.10514E-6 C 0.00416 -0.00393 0.00902 -0.00671 0.01266 -0.01134 C 0.02065 -0.02222 0.01648 -0.01945 0.02394 -0.02269 C 0.03314 -0.03218 0.04511 -0.03612 0.05656 -0.03983 C 0.07721 -0.03936 0.09804 -0.03913 0.11886 -0.03797 C 0.13916 -0.03705 0.15912 -0.02755 0.17976 -0.02663 C 0.20562 -0.0257 0.23165 -0.02547 0.25767 -0.02477 C 0.26652 -0.02315 0.27451 -0.02107 0.28318 -0.01713 C 0.28787 -0.01134 0.29221 -0.00555 0.29602 0.00186 C 0.29811 0.01043 0.29967 0.02016 0.30314 0.02826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107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29278"/>
            <a:ext cx="8305800" cy="792162"/>
          </a:xfrm>
        </p:spPr>
        <p:txBody>
          <a:bodyPr/>
          <a:lstStyle/>
          <a:p>
            <a:r>
              <a:rPr lang="en-US" dirty="0" smtClean="0"/>
              <a:t>Empowering the RTS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4495800"/>
            <a:ext cx="83058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Adaptive RTS can:</a:t>
            </a:r>
          </a:p>
          <a:p>
            <a:pPr lvl="1"/>
            <a:r>
              <a:rPr lang="en-US" dirty="0" smtClean="0"/>
              <a:t>Dynamically balance loads</a:t>
            </a:r>
          </a:p>
          <a:p>
            <a:pPr lvl="1"/>
            <a:r>
              <a:rPr lang="en-US" dirty="0" smtClean="0"/>
              <a:t>Optimize communication:</a:t>
            </a:r>
          </a:p>
          <a:p>
            <a:pPr lvl="2"/>
            <a:r>
              <a:rPr lang="en-US" dirty="0" smtClean="0"/>
              <a:t>Spread over time, </a:t>
            </a:r>
            <a:r>
              <a:rPr lang="en-US" dirty="0" err="1" smtClean="0"/>
              <a:t>async</a:t>
            </a:r>
            <a:r>
              <a:rPr lang="en-US" dirty="0" smtClean="0"/>
              <a:t> collectives</a:t>
            </a:r>
          </a:p>
          <a:p>
            <a:pPr lvl="1"/>
            <a:r>
              <a:rPr lang="en-US" dirty="0" smtClean="0"/>
              <a:t>Automatic latency tolerance</a:t>
            </a:r>
          </a:p>
          <a:p>
            <a:pPr lvl="1"/>
            <a:r>
              <a:rPr lang="en-US" dirty="0" err="1" smtClean="0"/>
              <a:t>Prefetch</a:t>
            </a:r>
            <a:r>
              <a:rPr lang="en-US" dirty="0" smtClean="0"/>
              <a:t> data with almost perfect predictability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4290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0" y="3352800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/>
              </a:rPr>
              <a:t>Overdecomposition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600" y="3429000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/>
              </a:rPr>
              <a:t>Migratability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1066800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Adaptive</a:t>
            </a:r>
          </a:p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Runtime 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" y="2362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Introspection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0" y="2362200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white"/>
                </a:solidFill>
                <a:latin typeface="Calibri"/>
              </a:rPr>
              <a:t>Adaptivity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CA3B-6EC8-9349-8879-03514D84818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3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Message-driven execution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white"/>
                </a:solidFill>
                <a:latin typeface="Calibri"/>
              </a:rPr>
              <a:t>Migratability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Introspective and adaptive runtime system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Scalable Tools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Automatic overlap of Communication and Computation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Emulation for Performance Prediction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Fault Tolerance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Dynamic load balancing (topology-aware, scalable)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Temperature/Power/Energy Optimizations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</a:t>
            </a:r>
            <a:r>
              <a:rPr lang="en-US" dirty="0"/>
              <a:t>++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Perfect </a:t>
            </a:r>
            <a:r>
              <a:rPr lang="en-US" sz="1200" dirty="0" err="1">
                <a:solidFill>
                  <a:prstClr val="white"/>
                </a:solidFill>
                <a:latin typeface="Calibri"/>
              </a:rPr>
              <a:t>prefetch</a:t>
            </a:r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compositionality</a:t>
            </a:r>
          </a:p>
        </p:txBody>
      </p:sp>
      <p:cxnSp>
        <p:nvCxnSpPr>
          <p:cNvPr id="31" name="Straight Arrow Connector 30"/>
          <p:cNvCxnSpPr>
            <a:stCxn id="2" idx="3"/>
            <a:endCxn id="8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  <a:endCxn id="2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9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3"/>
            <a:endCxn id="10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" idx="3"/>
            <a:endCxn id="2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" idx="3"/>
            <a:endCxn id="11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12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14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Over-decomposition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CC6-7969-8640-9002-F14F2496761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3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Utility for Multi-cores, Many-cores, Accelerators: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Objects connote and promote locality</a:t>
            </a:r>
          </a:p>
          <a:p>
            <a:r>
              <a:rPr lang="en-US" dirty="0" smtClean="0"/>
              <a:t>Message-driven execution</a:t>
            </a:r>
          </a:p>
          <a:p>
            <a:pPr lvl="1"/>
            <a:r>
              <a:rPr lang="en-US" dirty="0" smtClean="0"/>
              <a:t>A strong principle of prediction for data and code use</a:t>
            </a:r>
          </a:p>
          <a:p>
            <a:pPr lvl="1"/>
            <a:r>
              <a:rPr lang="en-US" dirty="0" smtClean="0"/>
              <a:t>Much stronger than principle of locality</a:t>
            </a:r>
          </a:p>
          <a:p>
            <a:pPr lvl="2"/>
            <a:r>
              <a:rPr lang="en-US" dirty="0" smtClean="0"/>
              <a:t>Can use to scale memory wall:</a:t>
            </a:r>
          </a:p>
          <a:p>
            <a:pPr lvl="2"/>
            <a:r>
              <a:rPr lang="en-US" dirty="0" err="1" smtClean="0"/>
              <a:t>Prefetching</a:t>
            </a:r>
            <a:r>
              <a:rPr lang="en-US" dirty="0" smtClean="0"/>
              <a:t> of needed data: </a:t>
            </a:r>
          </a:p>
          <a:p>
            <a:pPr lvl="3"/>
            <a:r>
              <a:rPr lang="en-US" dirty="0" smtClean="0"/>
              <a:t>into scratch pad memories, for example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45E2-8A26-F542-AE4E-D862335A41B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19800" y="2971758"/>
            <a:ext cx="2667000" cy="3260115"/>
            <a:chOff x="4678503" y="1679150"/>
            <a:chExt cx="3302576" cy="4316613"/>
          </a:xfrm>
        </p:grpSpPr>
        <p:sp>
          <p:nvSpPr>
            <p:cNvPr id="29" name="Rectangle 28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1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Current use of communication network:</a:t>
            </a:r>
          </a:p>
          <a:p>
            <a:pPr lvl="1"/>
            <a:r>
              <a:rPr lang="en-US" dirty="0" smtClean="0"/>
              <a:t>Compute-communicate cycles in typical MPI apps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network is used for a fraction of time</a:t>
            </a:r>
          </a:p>
          <a:p>
            <a:pPr lvl="1"/>
            <a:r>
              <a:rPr lang="en-US" dirty="0" smtClean="0"/>
              <a:t>and is on the critical path</a:t>
            </a:r>
          </a:p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i="1" dirty="0" smtClean="0"/>
              <a:t>communication networks are </a:t>
            </a:r>
            <a:r>
              <a:rPr lang="en-US" i="1" dirty="0"/>
              <a:t>over-engineered </a:t>
            </a:r>
            <a:r>
              <a:rPr lang="en-US" i="1" dirty="0" smtClean="0"/>
              <a:t>for by necessity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0880A-5194-754C-8814-F1E4E013604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1009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51009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47199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4262735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4262735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3505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 flipV="1">
            <a:off x="3505200" y="4491335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5558135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42627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50818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59391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BSP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18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overdecomposition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Communication is spread over an iteration</a:t>
            </a:r>
          </a:p>
          <a:p>
            <a:pPr lvl="1"/>
            <a:r>
              <a:rPr lang="en-US" dirty="0" smtClean="0"/>
              <a:t>Adaptive overlap of communication and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064BA-F0EC-5F47-833D-138B10B84C7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400"/>
            <a:ext cx="5334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962400"/>
            <a:ext cx="5334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39624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9624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962400"/>
            <a:ext cx="533400" cy="381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200" y="50292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5029200"/>
            <a:ext cx="533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5029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5029200"/>
            <a:ext cx="533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5029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6200" y="39624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3962400"/>
            <a:ext cx="533400" cy="381000"/>
          </a:xfrm>
          <a:prstGeom prst="rect">
            <a:avLst/>
          </a:prstGeom>
          <a:solidFill>
            <a:srgbClr val="CEB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3962400"/>
            <a:ext cx="533400" cy="381000"/>
          </a:xfrm>
          <a:prstGeom prst="rect">
            <a:avLst/>
          </a:prstGeom>
          <a:solidFill>
            <a:srgbClr val="86211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86400" y="3962400"/>
            <a:ext cx="533400" cy="381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39624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50292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533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0" y="5029200"/>
            <a:ext cx="533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8400" y="5029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1800" y="5029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71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371600" y="43434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" y="4343400"/>
            <a:ext cx="7696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600" y="5410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3886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4933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57867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Overdecomposition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enables overlap</a:t>
            </a:r>
          </a:p>
        </p:txBody>
      </p:sp>
    </p:spTree>
    <p:extLst>
      <p:ext uri="{BB962C8B-B14F-4D97-AF65-F5344CB8AC3E}">
        <p14:creationId xmlns:p14="http://schemas.microsoft.com/office/powerpoint/2010/main" val="18104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Challenges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Current method is to decompose to processors</a:t>
            </a:r>
            <a:endParaRPr lang="en-US" sz="23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has many problems</a:t>
            </a:r>
          </a:p>
          <a:p>
            <a:pPr lvl="1"/>
            <a:r>
              <a:rPr lang="en-US" sz="2400" dirty="0"/>
              <a:t>Deciding which processor does what work in detail is difficult at large </a:t>
            </a:r>
            <a:r>
              <a:rPr lang="en-US" sz="2400" dirty="0" smtClean="0"/>
              <a:t>scale</a:t>
            </a:r>
          </a:p>
          <a:p>
            <a:r>
              <a:rPr lang="en-US" sz="2700" dirty="0" smtClean="0"/>
              <a:t>Decomposition should be independent of number of processors – enabled by object based decomposition</a:t>
            </a:r>
          </a:p>
          <a:p>
            <a:r>
              <a:rPr lang="en-US" sz="2700" dirty="0" smtClean="0"/>
              <a:t>Adaptive scheduling of the objects on available resources by the RTS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2C16-DBB5-C244-B07A-394735E223A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3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Decomposition Independent of </a:t>
            </a:r>
            <a:r>
              <a:rPr lang="en-US" sz="3400" dirty="0" err="1" smtClean="0"/>
              <a:t>numCores</a:t>
            </a:r>
            <a:endParaRPr lang="en-US" sz="3400" dirty="0" smtClean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Rocket simulation example under traditional MPI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migratable</a:t>
            </a:r>
            <a:r>
              <a:rPr lang="en-US" dirty="0" smtClean="0"/>
              <a:t>-objects: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Benefit: load balance, communication optimizations, modularity</a:t>
            </a:r>
          </a:p>
          <a:p>
            <a:endParaRPr lang="en-US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ED8-76A8-AC4A-ABEA-A2ABEC66127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04800" y="1295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grpSp>
        <p:nvGrpSpPr>
          <p:cNvPr id="34824" name="Group 4"/>
          <p:cNvGrpSpPr>
            <a:grpSpLocks/>
          </p:cNvGrpSpPr>
          <p:nvPr/>
        </p:nvGrpSpPr>
        <p:grpSpPr bwMode="auto">
          <a:xfrm>
            <a:off x="533400" y="2209800"/>
            <a:ext cx="4948238" cy="1192213"/>
            <a:chOff x="1008" y="1392"/>
            <a:chExt cx="2784" cy="574"/>
          </a:xfrm>
        </p:grpSpPr>
        <p:grpSp>
          <p:nvGrpSpPr>
            <p:cNvPr id="34839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34849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50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0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1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34845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6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solidFill>
                      <a:prstClr val="black"/>
                    </a:solidFill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43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09600" y="4114800"/>
            <a:ext cx="5562600" cy="1422400"/>
            <a:chOff x="960" y="2688"/>
            <a:chExt cx="3130" cy="743"/>
          </a:xfrm>
        </p:grpSpPr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prstClr val="black"/>
                  </a:solidFill>
                  <a:latin typeface="Arial" pitchFamily="34" charset="0"/>
                </a:rPr>
                <a:t>Solid</a:t>
              </a:r>
              <a:r>
                <a:rPr lang="en-US" baseline="-25000" dirty="0">
                  <a:solidFill>
                    <a:prstClr val="black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Fluid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Fluid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833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Fluid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4837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prstClr val="black"/>
                  </a:solidFill>
                  <a:latin typeface="Arial" pitchFamily="34" charset="0"/>
                </a:rPr>
                <a:t>Solid</a:t>
              </a:r>
              <a:r>
                <a:rPr lang="en-US" baseline="-25000">
                  <a:solidFill>
                    <a:prstClr val="black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prstClr val="black"/>
                  </a:solidFill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34828" name="Picture 5" descr="frm_3_v_s_30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8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88"/>
            <a:ext cx="8229600" cy="885999"/>
          </a:xfrm>
        </p:spPr>
        <p:txBody>
          <a:bodyPr/>
          <a:lstStyle/>
          <a:p>
            <a:r>
              <a:rPr lang="en-US" dirty="0" smtClean="0"/>
              <a:t>Challenges in Parallel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746"/>
            <a:ext cx="8229600" cy="56837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Applications are getting more sophisticated</a:t>
            </a:r>
          </a:p>
          <a:p>
            <a:pPr lvl="1"/>
            <a:r>
              <a:rPr lang="en-US" dirty="0" smtClean="0"/>
              <a:t>Adaptive refinements</a:t>
            </a:r>
          </a:p>
          <a:p>
            <a:pPr lvl="1"/>
            <a:r>
              <a:rPr lang="en-US" dirty="0" smtClean="0"/>
              <a:t>Multi-scale, multi-module, multi-physics</a:t>
            </a:r>
          </a:p>
          <a:p>
            <a:pPr lvl="1"/>
            <a:r>
              <a:rPr lang="en-US" dirty="0" smtClean="0"/>
              <a:t>E.g. load imbalance emerges as a huge problem for some apps</a:t>
            </a:r>
          </a:p>
          <a:p>
            <a:r>
              <a:rPr lang="en-US" dirty="0" smtClean="0"/>
              <a:t>Exacerbated </a:t>
            </a:r>
            <a:r>
              <a:rPr lang="en-US" dirty="0"/>
              <a:t>by </a:t>
            </a:r>
            <a:r>
              <a:rPr lang="en-US" i="1" u="sng" dirty="0"/>
              <a:t>strong scaling </a:t>
            </a:r>
            <a:r>
              <a:rPr lang="en-US" dirty="0"/>
              <a:t>needs from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Strong scaling: run an application with same input data on more processors, and get better speedups</a:t>
            </a:r>
          </a:p>
          <a:p>
            <a:pPr lvl="1"/>
            <a:r>
              <a:rPr lang="en-US" dirty="0" smtClean="0"/>
              <a:t>Weak scaling: larger datasets on more processors in the same time</a:t>
            </a:r>
            <a:endParaRPr lang="en-US" dirty="0"/>
          </a:p>
          <a:p>
            <a:r>
              <a:rPr lang="en-US" dirty="0" smtClean="0"/>
              <a:t>Future challenge: hardware variability</a:t>
            </a:r>
          </a:p>
          <a:p>
            <a:pPr lvl="1"/>
            <a:r>
              <a:rPr lang="en-US" dirty="0" smtClean="0"/>
              <a:t>Static/dynamic</a:t>
            </a:r>
          </a:p>
          <a:p>
            <a:pPr lvl="1"/>
            <a:r>
              <a:rPr lang="en-US" dirty="0" smtClean="0"/>
              <a:t>Heterogeneity: processor types, process variation, ..</a:t>
            </a:r>
          </a:p>
          <a:p>
            <a:pPr lvl="1"/>
            <a:r>
              <a:rPr lang="en-US" dirty="0" smtClean="0"/>
              <a:t>Power/Temperature/Energy</a:t>
            </a:r>
          </a:p>
          <a:p>
            <a:pPr lvl="1"/>
            <a:r>
              <a:rPr lang="en-US" dirty="0" smtClean="0"/>
              <a:t>Component failure</a:t>
            </a:r>
          </a:p>
          <a:p>
            <a:r>
              <a:rPr lang="en-US" dirty="0" smtClean="0"/>
              <a:t>To deal with these, we must seek</a:t>
            </a:r>
          </a:p>
          <a:p>
            <a:pPr lvl="1"/>
            <a:r>
              <a:rPr lang="en-US" dirty="0" smtClean="0"/>
              <a:t>Not full automation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full burden on app-developers</a:t>
            </a:r>
          </a:p>
          <a:p>
            <a:pPr lvl="1"/>
            <a:r>
              <a:rPr lang="en-US" dirty="0" smtClean="0"/>
              <a:t>But: a good division of labor between the system and app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9DBC-8745-174E-A6C0-A919D9F5BF7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8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Compositionality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is important to support parallel composition</a:t>
            </a:r>
          </a:p>
          <a:p>
            <a:pPr lvl="1"/>
            <a:r>
              <a:rPr lang="en-US" dirty="0" smtClean="0"/>
              <a:t>For multi-module, multi-physics, multi-paradigm applications…</a:t>
            </a:r>
          </a:p>
          <a:p>
            <a:r>
              <a:rPr lang="en-US" dirty="0" smtClean="0"/>
              <a:t>What I mean by parallel composition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|| C where B, C are independently developed modules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is parallel module by itself, and so is C</a:t>
            </a:r>
          </a:p>
          <a:p>
            <a:pPr lvl="1"/>
            <a:r>
              <a:rPr lang="en-US" dirty="0" smtClean="0"/>
              <a:t>Programmers who wrote B were unaware of C </a:t>
            </a:r>
            <a:endParaRPr lang="en-US" dirty="0"/>
          </a:p>
          <a:p>
            <a:pPr lvl="1"/>
            <a:r>
              <a:rPr lang="en-US" dirty="0" smtClean="0"/>
              <a:t>No dependency between B and C</a:t>
            </a:r>
          </a:p>
          <a:p>
            <a:r>
              <a:rPr lang="en-US" dirty="0" smtClean="0"/>
              <a:t>This is not supported well by MPI</a:t>
            </a:r>
          </a:p>
          <a:p>
            <a:pPr lvl="1"/>
            <a:r>
              <a:rPr lang="en-US" dirty="0" smtClean="0"/>
              <a:t>Developers support it by breaking abstraction boundaries</a:t>
            </a:r>
          </a:p>
          <a:p>
            <a:pPr lvl="2"/>
            <a:r>
              <a:rPr lang="en-US" dirty="0" smtClean="0"/>
              <a:t>E.g., wildcard </a:t>
            </a:r>
            <a:r>
              <a:rPr lang="en-US" dirty="0" err="1" smtClean="0"/>
              <a:t>recvs</a:t>
            </a:r>
            <a:r>
              <a:rPr lang="en-US" dirty="0" smtClean="0"/>
              <a:t> in module A to process messages for module B</a:t>
            </a:r>
          </a:p>
          <a:p>
            <a:pPr lvl="1"/>
            <a:r>
              <a:rPr lang="en-US" dirty="0" smtClean="0"/>
              <a:t>Nor by </a:t>
            </a:r>
            <a:r>
              <a:rPr lang="en-US" dirty="0" err="1" smtClean="0"/>
              <a:t>OpenMP</a:t>
            </a:r>
            <a:r>
              <a:rPr lang="en-US" dirty="0" smtClean="0"/>
              <a:t> implementations: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9AA-781F-F04F-A8CA-AC0EB812E865}" type="datetime1">
              <a:rPr lang="en-US" smtClean="0"/>
              <a:t>3/14/17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CB-0EAD-8E41-99BA-EA7E646FDB21}" type="datetime1">
              <a:rPr lang="en-US" smtClean="0"/>
              <a:t>3/14/17</a:t>
            </a:fld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6628" name="Picture 4" descr="parallelCompSiamPie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672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29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1371600" y="685800"/>
            <a:ext cx="4648200" cy="10779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r>
              <a:rPr lang="en-US" dirty="0">
                <a:latin typeface="+mn-lt"/>
                <a:ea typeface="ＭＳ Ｐゴシック"/>
                <a:cs typeface="ＭＳ Ｐゴシック"/>
              </a:rPr>
              <a:t>Space-division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57600" y="480060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5400" y="4800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057400" y="2819400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057400" y="41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448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2413-A2D5-244A-8BB3-A7B92D50EAE6}" type="datetime1">
              <a:rPr lang="en-US" smtClean="0"/>
              <a:t>3/14/17</a:t>
            </a:fld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7652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352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4038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434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78" name="TextBox 31"/>
          <p:cNvSpPr txBox="1">
            <a:spLocks noChangeArrowheads="1"/>
          </p:cNvSpPr>
          <p:nvPr/>
        </p:nvSpPr>
        <p:spPr bwMode="auto">
          <a:xfrm>
            <a:off x="1371600" y="1219200"/>
            <a:ext cx="3733800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OR: </a:t>
            </a:r>
            <a:r>
              <a:rPr lang="en-US" dirty="0" err="1">
                <a:latin typeface="+mn-lt"/>
                <a:ea typeface="ＭＳ Ｐゴシック"/>
                <a:cs typeface="ＭＳ Ｐゴシック"/>
              </a:rPr>
              <a:t>Sequentialization</a:t>
            </a:r>
            <a:endParaRPr lang="en-US" dirty="0">
              <a:latin typeface="+mn-lt"/>
              <a:ea typeface="ＭＳ Ｐゴシック"/>
              <a:cs typeface="ＭＳ Ｐゴシック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7600" y="480060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4800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2057400" y="2819400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057400" y="41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79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EF48-8177-F145-A2A9-FFE3978B6EE3}" type="datetime1">
              <a:rPr lang="en-US" smtClean="0"/>
              <a:t>3/14/17</a:t>
            </a:fld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5848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TextBox 5"/>
          <p:cNvSpPr txBox="1">
            <a:spLocks noChangeArrowheads="1"/>
          </p:cNvSpPr>
          <p:nvPr/>
        </p:nvSpPr>
        <p:spPr bwMode="auto">
          <a:xfrm>
            <a:off x="1600200" y="1066800"/>
            <a:ext cx="6172200" cy="461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+mn-lt"/>
                <a:ea typeface="ＭＳ Ｐゴシック"/>
                <a:cs typeface="ＭＳ Ｐゴシック"/>
              </a:rPr>
              <a:t>Parallel Composition: A1; (B || C ); A2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971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048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90800" y="3276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3581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384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146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70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908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4572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62200" y="4800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098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0" y="4419600"/>
            <a:ext cx="76200" cy="76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4648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870" name="TextBox 49"/>
          <p:cNvSpPr txBox="1">
            <a:spLocks noChangeArrowheads="1"/>
          </p:cNvSpPr>
          <p:nvPr/>
        </p:nvSpPr>
        <p:spPr bwMode="auto">
          <a:xfrm>
            <a:off x="990600" y="5105400"/>
            <a:ext cx="5334000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800" dirty="0">
                <a:latin typeface="+mn-lt"/>
                <a:ea typeface="ＭＳ Ｐゴシック"/>
                <a:cs typeface="ＭＳ Ｐゴシック"/>
              </a:rPr>
              <a:t>Recall: Different modules, written in different languages/paradigms, can overlap in time and on processors, without programmer having to worry about this explicitly</a:t>
            </a:r>
          </a:p>
        </p:txBody>
      </p:sp>
    </p:spTree>
    <p:extLst>
      <p:ext uri="{BB962C8B-B14F-4D97-AF65-F5344CB8AC3E}">
        <p14:creationId xmlns:p14="http://schemas.microsoft.com/office/powerpoint/2010/main" val="12546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7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2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7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4" grpId="1" animBg="1"/>
      <p:bldP spid="15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smtClean="0"/>
              <a:t>What </a:t>
            </a:r>
            <a:r>
              <a:rPr lang="en-US" dirty="0" smtClean="0"/>
              <a:t>is Charm++?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Charm++ is a way of parallel programming based on:</a:t>
            </a:r>
          </a:p>
          <a:p>
            <a:pPr lvl="1"/>
            <a:r>
              <a:rPr lang="en-US" sz="2800" dirty="0" smtClean="0"/>
              <a:t>Objects</a:t>
            </a:r>
          </a:p>
          <a:p>
            <a:pPr lvl="1"/>
            <a:r>
              <a:rPr lang="en-US" sz="2800" dirty="0" err="1" smtClean="0"/>
              <a:t>Overdecomposition</a:t>
            </a:r>
            <a:endParaRPr lang="en-US" sz="2800" dirty="0" smtClean="0"/>
          </a:p>
          <a:p>
            <a:pPr lvl="1"/>
            <a:r>
              <a:rPr lang="en-US" sz="2800" dirty="0" smtClean="0"/>
              <a:t>Messages</a:t>
            </a:r>
          </a:p>
          <a:p>
            <a:pPr lvl="1"/>
            <a:r>
              <a:rPr lang="en-US" sz="2800" dirty="0" smtClean="0"/>
              <a:t>Asynchrony</a:t>
            </a:r>
          </a:p>
          <a:p>
            <a:pPr lvl="1"/>
            <a:r>
              <a:rPr lang="en-US" sz="2800" dirty="0" err="1" smtClean="0"/>
              <a:t>Migratability</a:t>
            </a:r>
            <a:endParaRPr lang="en-US" sz="2800" dirty="0" smtClean="0"/>
          </a:p>
          <a:p>
            <a:pPr lvl="1"/>
            <a:r>
              <a:rPr lang="en-US" sz="2800" smtClean="0"/>
              <a:t>Adaptive runtime </a:t>
            </a:r>
            <a:r>
              <a:rPr lang="en-US" sz="2800" dirty="0" smtClean="0"/>
              <a:t>system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FA0AE-70BE-7645-A6E1-9CECC20858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Charm++ and CSE Applications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6650-B093-4E42-80CF-65D43C352345}" type="datetime1">
              <a:rPr lang="en-US" smtClean="0"/>
              <a:t>3/14/17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18" descr="E:\kunzman\ParallelProgrammingCharm_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70834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7620000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8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3399"/>
                </a:solidFill>
                <a:latin typeface="Calibri" pitchFamily="34" charset="0"/>
              </a:rPr>
              <a:t>Enabling CS technology of parallel objects and intelligent runtime systems has led to several CSE collaborative applications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90800" y="2362200"/>
            <a:ext cx="160020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Synergy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715000" y="1066800"/>
            <a:ext cx="3200400" cy="1158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Well-known Biophysics molecular simulations App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Gordon Bell Award, 2002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04800" y="4800600"/>
            <a:ext cx="2057400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Computational Astronomy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4800" y="1676400"/>
            <a:ext cx="20574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Nano-Materials..</a:t>
            </a:r>
          </a:p>
        </p:txBody>
      </p:sp>
      <p:sp>
        <p:nvSpPr>
          <p:cNvPr id="2" name="Oval 1"/>
          <p:cNvSpPr/>
          <p:nvPr/>
        </p:nvSpPr>
        <p:spPr>
          <a:xfrm>
            <a:off x="6934200" y="3962400"/>
            <a:ext cx="2057400" cy="990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ISAM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46895" y="5029200"/>
            <a:ext cx="2819400" cy="76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</a:rPr>
              <a:t>EpiSimdemics</a:t>
            </a:r>
            <a:endParaRPr lang="en-US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48400" y="5791200"/>
            <a:ext cx="2819400" cy="76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</a:rPr>
              <a:t>Stochastic</a:t>
            </a:r>
          </a:p>
          <a:p>
            <a:pPr algn="ctr"/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</a:rPr>
              <a:t>Optimization</a:t>
            </a:r>
            <a:endParaRPr lang="en-US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-0.02543 C 0.09931 -0.01595 0.14514 -0.0067 0.16823 0.01087 C 0.19115 0.02845 0.19584 0.0451 0.19202 0.0791 C 0.18837 0.11356 0.1783 0.18733 0.14549 0.21601 C 0.11285 0.24492 0.04202 0.26157 -0.00416 0.25209 C -0.05034 0.2426 -0.11684 0.19936 -0.13142 0.16027 C -0.14583 0.12142 -0.11302 0.0488 -0.09114 0.01804 C -0.06909 -0.01295 -0.0052 0.0044 0.0007 -0.02543 C 0.00677 -0.05504 -0.04548 -0.13783 -0.05468 -0.16026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1" grpId="0" animBg="1"/>
      <p:bldP spid="2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Charm++ philosophy:</a:t>
            </a:r>
          </a:p>
          <a:p>
            <a:pPr lvl="1"/>
            <a:r>
              <a:rPr lang="en-US" dirty="0" smtClean="0"/>
              <a:t>let the </a:t>
            </a:r>
            <a:r>
              <a:rPr lang="en-US" dirty="0" err="1" smtClean="0"/>
              <a:t>programer</a:t>
            </a:r>
            <a:r>
              <a:rPr lang="en-US" dirty="0" smtClean="0"/>
              <a:t> decompose their work and data into coarse-grained entities</a:t>
            </a:r>
          </a:p>
          <a:p>
            <a:r>
              <a:rPr lang="en-US" dirty="0" smtClean="0"/>
              <a:t>It is important to understand what I mean by coarse-grained entities</a:t>
            </a:r>
          </a:p>
          <a:p>
            <a:pPr lvl="1"/>
            <a:r>
              <a:rPr lang="en-US" dirty="0" smtClean="0"/>
              <a:t>You don’t write sequential programs that some system will auto-decompose</a:t>
            </a:r>
          </a:p>
          <a:p>
            <a:pPr lvl="1"/>
            <a:r>
              <a:rPr lang="en-US" dirty="0" smtClean="0"/>
              <a:t>You don’t write programs when there is one object for each </a:t>
            </a:r>
            <a:r>
              <a:rPr lang="en-US" i="1" dirty="0" smtClean="0"/>
              <a:t>float</a:t>
            </a:r>
          </a:p>
          <a:p>
            <a:pPr lvl="1"/>
            <a:r>
              <a:rPr lang="en-US" dirty="0" smtClean="0"/>
              <a:t>You consciously  choose a </a:t>
            </a:r>
            <a:r>
              <a:rPr lang="en-US" dirty="0" err="1" smtClean="0"/>
              <a:t>grainsize</a:t>
            </a:r>
            <a:r>
              <a:rPr lang="en-US" dirty="0" smtClean="0"/>
              <a:t>, BUT choose it independent of the number of processors</a:t>
            </a:r>
          </a:p>
          <a:p>
            <a:pPr lvl="2"/>
            <a:r>
              <a:rPr lang="en-US" dirty="0" smtClean="0"/>
              <a:t>Or parameterize it, so you can tune later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57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653F-98D7-F747-86B5-AE15F41F3CA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Crack Propagation</a:t>
            </a:r>
          </a:p>
        </p:txBody>
      </p:sp>
      <p:pic>
        <p:nvPicPr>
          <p:cNvPr id="38915" name="Picture 3" descr="D:\presentations\16pro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24844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D:\presentations\128chunk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24828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24000" y="5195888"/>
            <a:ext cx="708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Lucida Sans Unicode"/>
              </a:rPr>
              <a:t>Decomposition into 16 chunks (left) and 128 chunks, 8 for each PE (right). The middle area contains cohesive elements. Both decompositions obtained using Metis. Pictures: S. </a:t>
            </a:r>
            <a:r>
              <a:rPr lang="en-US" dirty="0" err="1">
                <a:solidFill>
                  <a:prstClr val="black"/>
                </a:solidFill>
                <a:latin typeface="Lucida Sans Unicode"/>
              </a:rPr>
              <a:t>Breitenfeld</a:t>
            </a:r>
            <a:r>
              <a:rPr lang="en-US" dirty="0">
                <a:solidFill>
                  <a:prstClr val="black"/>
                </a:solidFill>
                <a:latin typeface="Lucida Sans Unicode"/>
              </a:rPr>
              <a:t>, and P. </a:t>
            </a:r>
            <a:r>
              <a:rPr lang="en-US" dirty="0" err="1">
                <a:solidFill>
                  <a:prstClr val="black"/>
                </a:solidFill>
                <a:latin typeface="Lucida Sans Unicode"/>
              </a:rPr>
              <a:t>Geubelle</a:t>
            </a:r>
            <a:endParaRPr lang="en-US" sz="2000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Lucida Sans Unicode"/>
              </a:rPr>
              <a:t>This is 2D, circa 2002…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Lucida Sans Unicode"/>
              </a:rPr>
              <a:t>but shows over-decomposition for unstructured meshes..</a:t>
            </a:r>
          </a:p>
        </p:txBody>
      </p:sp>
    </p:spTree>
    <p:extLst>
      <p:ext uri="{BB962C8B-B14F-4D97-AF65-F5344CB8AC3E}">
        <p14:creationId xmlns:p14="http://schemas.microsoft.com/office/powerpoint/2010/main" val="419661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gra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508"/>
            <a:ext cx="9144000" cy="4449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203"/>
            <a:ext cx="73152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Working definition of </a:t>
            </a:r>
            <a:r>
              <a:rPr lang="en-US" sz="2400" dirty="0" err="1">
                <a:solidFill>
                  <a:prstClr val="black"/>
                </a:solidFill>
                <a:latin typeface="Lucida Sans Unicode"/>
              </a:rPr>
              <a:t>grainsize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 amount of computation per remote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1828800"/>
            <a:ext cx="51816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Choose </a:t>
            </a:r>
            <a:r>
              <a:rPr lang="en-US" sz="2400" dirty="0" err="1">
                <a:solidFill>
                  <a:prstClr val="black"/>
                </a:solidFill>
                <a:latin typeface="Lucida Sans Unicode"/>
              </a:rPr>
              <a:t>grainsize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to be just large enough to amortize the overhead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1200" y="4267200"/>
            <a:ext cx="4114800" cy="381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81200" y="4114800"/>
            <a:ext cx="457200" cy="685800"/>
          </a:xfrm>
          <a:prstGeom prst="ellipse">
            <a:avLst/>
          </a:prstGeom>
          <a:solidFill>
            <a:srgbClr val="CCFFCC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33182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Grainsize</a:t>
            </a:r>
            <a:r>
              <a:rPr lang="en-US" dirty="0" smtClean="0"/>
              <a:t> in a common setting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jacobi-grainsize-halfmemo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" y="1447800"/>
            <a:ext cx="7434694" cy="4038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2514600"/>
            <a:ext cx="27432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 MB/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chare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256 objects per core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38600" y="33528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35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Charm++?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Charm++ is a generalized approach to writing parallel programs</a:t>
            </a:r>
          </a:p>
          <a:p>
            <a:pPr lvl="1"/>
            <a:r>
              <a:rPr lang="en-US" dirty="0" smtClean="0"/>
              <a:t>An alternative to the likes of MPI, UPC, GA etc.</a:t>
            </a:r>
          </a:p>
          <a:p>
            <a:pPr lvl="1"/>
            <a:r>
              <a:rPr lang="en-US" dirty="0" smtClean="0"/>
              <a:t>But not to sequential languages such as C, C++, and Fortran</a:t>
            </a:r>
          </a:p>
          <a:p>
            <a:r>
              <a:rPr lang="en-US" dirty="0" smtClean="0"/>
              <a:t>Represents:</a:t>
            </a:r>
          </a:p>
          <a:p>
            <a:pPr lvl="1"/>
            <a:r>
              <a:rPr lang="en-US" dirty="0" smtClean="0"/>
              <a:t>The style of writing parallel programs</a:t>
            </a:r>
          </a:p>
          <a:p>
            <a:pPr lvl="1"/>
            <a:r>
              <a:rPr lang="en-US" dirty="0" smtClean="0"/>
              <a:t>The runtime system</a:t>
            </a:r>
          </a:p>
          <a:p>
            <a:pPr lvl="1"/>
            <a:r>
              <a:rPr lang="en-US" dirty="0" smtClean="0"/>
              <a:t>And the entire ecosystem that surrounds it</a:t>
            </a:r>
          </a:p>
          <a:p>
            <a:r>
              <a:rPr lang="en-US" dirty="0" smtClean="0"/>
              <a:t>Three design principles: </a:t>
            </a:r>
          </a:p>
          <a:p>
            <a:pPr lvl="1"/>
            <a:r>
              <a:rPr lang="en-US" dirty="0" err="1" smtClean="0"/>
              <a:t>Overdecomposition</a:t>
            </a:r>
            <a:r>
              <a:rPr lang="en-US" dirty="0" smtClean="0"/>
              <a:t>, </a:t>
            </a:r>
            <a:r>
              <a:rPr lang="en-US" dirty="0" err="1" smtClean="0"/>
              <a:t>Migratability</a:t>
            </a:r>
            <a:r>
              <a:rPr lang="en-US" dirty="0" smtClean="0"/>
              <a:t>,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262A38-7CB3-E641-94F6-FBC833F8EC1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3/14/17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Rules of thumb for grainsize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Make it as small as possible, as long as it amortizes the overhead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More specifically, ensure: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i="1" u="sng" dirty="0" smtClean="0">
                <a:ea typeface="+mn-ea"/>
              </a:rPr>
              <a:t>Average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grainsize is greater than k</a:t>
            </a:r>
            <a:r>
              <a:rPr lang="en-US" dirty="0" smtClean="0">
                <a:ea typeface="+mn-ea"/>
                <a:sym typeface="Wingdings 2"/>
              </a:rPr>
              <a:t></a:t>
            </a:r>
            <a:r>
              <a:rPr lang="en-US" dirty="0" smtClean="0">
                <a:ea typeface="+mn-ea"/>
              </a:rPr>
              <a:t>v (say 10v)</a:t>
            </a:r>
          </a:p>
          <a:p>
            <a:pPr lvl="2">
              <a:defRPr/>
            </a:pPr>
            <a:r>
              <a:rPr lang="en-US" dirty="0"/>
              <a:t>v</a:t>
            </a:r>
            <a:r>
              <a:rPr lang="en-US" dirty="0" smtClean="0"/>
              <a:t>: overhead per message, p: number of processors, T: sequential execution time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No single grain should be allowed to be too large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Must be smaller than T/p, but actually we can express it as 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be smaller than k</a:t>
            </a:r>
            <a:r>
              <a:rPr lang="en-US" dirty="0" smtClean="0">
                <a:ea typeface="+mn-ea"/>
                <a:sym typeface="Wingdings 2"/>
              </a:rPr>
              <a:t></a:t>
            </a:r>
            <a:r>
              <a:rPr lang="en-US" dirty="0" smtClean="0">
                <a:ea typeface="+mn-ea"/>
              </a:rPr>
              <a:t>m</a:t>
            </a:r>
            <a:r>
              <a:rPr lang="en-US" dirty="0" smtClean="0">
                <a:ea typeface="+mn-ea"/>
                <a:sym typeface="Wingdings 2"/>
              </a:rPr>
              <a:t></a:t>
            </a:r>
            <a:r>
              <a:rPr lang="en-US" dirty="0" smtClean="0">
                <a:ea typeface="+mn-ea"/>
              </a:rPr>
              <a:t>v (say 100v)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Important corollary: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You can be at close to optimal grainsize without having to think about P, the number of processors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6600" y="6508750"/>
            <a:ext cx="2895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solidFill>
                <a:srgbClr val="404040"/>
              </a:solidFill>
              <a:latin typeface="Consolas" charset="0"/>
            </a:endParaRPr>
          </a:p>
        </p:txBody>
      </p:sp>
      <p:sp>
        <p:nvSpPr>
          <p:cNvPr id="22533" name="Slide Number Placeholder 5"/>
          <p:cNvSpPr txBox="1">
            <a:spLocks/>
          </p:cNvSpPr>
          <p:nvPr/>
        </p:nvSpPr>
        <p:spPr bwMode="auto">
          <a:xfrm>
            <a:off x="6705600" y="6508750"/>
            <a:ext cx="1828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5A690EEE-99A0-204A-8E01-0078FA10C250}" type="slidenum">
              <a:rPr lang="en-US" sz="1200">
                <a:solidFill>
                  <a:srgbClr val="262626"/>
                </a:solidFill>
                <a:latin typeface="Consolas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200">
              <a:solidFill>
                <a:srgbClr val="262626"/>
              </a:solidFill>
              <a:latin typeface="Consolas" charset="0"/>
            </a:endParaRPr>
          </a:p>
        </p:txBody>
      </p:sp>
      <p:sp>
        <p:nvSpPr>
          <p:cNvPr id="2253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4F391-93AF-4545-866E-688B02D5F804}" type="slidenum">
              <a:rPr lang="en-US" sz="1200">
                <a:solidFill>
                  <a:srgbClr val="262626"/>
                </a:solidFill>
                <a:latin typeface="Consolas" charset="0"/>
              </a:rPr>
              <a:pPr eaLnBrk="1" hangingPunct="1"/>
              <a:t>30</a:t>
            </a:fld>
            <a:endParaRPr lang="en-US" sz="1200">
              <a:solidFill>
                <a:srgbClr val="262626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9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921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Grainsize</a:t>
            </a:r>
            <a:r>
              <a:rPr lang="en-US" sz="3200" dirty="0" smtClean="0"/>
              <a:t>: Weather </a:t>
            </a:r>
            <a:r>
              <a:rPr lang="en-US" sz="3200" dirty="0"/>
              <a:t>Forecasting in BRAMS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anda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362200"/>
            <a:ext cx="9144000" cy="34290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33400" y="1371600"/>
            <a:ext cx="8382000" cy="838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2000" dirty="0" err="1" smtClean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Brams</a:t>
            </a:r>
            <a:r>
              <a:rPr lang="en-US" sz="2000" dirty="0" smtClean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: </a:t>
            </a:r>
            <a:r>
              <a:rPr lang="en-US" sz="2000" dirty="0" err="1" smtClean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Brazillian</a:t>
            </a:r>
            <a:r>
              <a:rPr lang="en-US" sz="2000" dirty="0" smtClean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 weather code (based on RAMS)</a:t>
            </a:r>
          </a:p>
          <a:p>
            <a:pPr fontAlgn="base">
              <a:spcAft>
                <a:spcPct val="0"/>
              </a:spcAft>
            </a:pPr>
            <a:r>
              <a:rPr lang="en-US" sz="2000" dirty="0" smtClean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AMPI version (Eduardo Rodrigues, with Mendes,  J. Panetta, ..)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943601"/>
            <a:ext cx="7772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Instead of using 64 work units on 64 cores, used 1024 on 64</a:t>
            </a:r>
          </a:p>
        </p:txBody>
      </p:sp>
    </p:spTree>
    <p:extLst>
      <p:ext uri="{BB962C8B-B14F-4D97-AF65-F5344CB8AC3E}">
        <p14:creationId xmlns:p14="http://schemas.microsoft.com/office/powerpoint/2010/main" val="572199346"/>
      </p:ext>
    </p:extLst>
  </p:cSld>
  <p:clrMapOvr>
    <a:masterClrMapping/>
  </p:clrMapOvr>
  <p:transition advTm="752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6"/>
        <p14:playEvt time="2516" objId="6"/>
        <p14:playEvt time="4933" objId="6"/>
        <p14:playEvt time="7353" objId="6"/>
        <p14:playEvt time="9765" objId="6"/>
        <p14:playEvt time="12182" objId="6"/>
        <p14:playEvt time="14599" objId="6"/>
        <p14:playEvt time="17015" objId="6"/>
        <p14:playEvt time="19431" objId="6"/>
        <p14:playEvt time="21832" objId="6"/>
        <p14:playEvt time="24232" objId="6"/>
        <p14:playEvt time="26649" objId="6"/>
        <p14:playEvt time="29064" objId="6"/>
        <p14:playEvt time="31464" objId="6"/>
        <p14:playEvt time="33864" objId="6"/>
        <p14:playEvt time="36281" objId="6"/>
        <p14:playEvt time="38701" objId="6"/>
        <p14:playEvt time="41115" objId="6"/>
        <p14:playEvt time="43531" objId="6"/>
        <p14:playEvt time="45950" objId="6"/>
        <p14:playEvt time="48366" objId="6"/>
        <p14:playEvt time="50783" objId="6"/>
        <p14:playEvt time="53200" objId="6"/>
        <p14:playEvt time="55617" objId="6"/>
        <p14:playEvt time="58033" objId="6"/>
        <p14:playEvt time="60442" objId="6"/>
        <p14:playEvt time="62850" objId="6"/>
        <p14:playEvt time="65263" objId="6"/>
        <p14:playEvt time="67684" objId="6"/>
        <p14:playEvt time="70101" objId="6"/>
        <p14:playEvt time="72529" objId="6"/>
        <p14:playEvt time="74945" objId="6"/>
        <p14:stopEvt time="75229" objId="6"/>
      </p14:showEvt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 descr="64v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/>
          <a:stretch/>
        </p:blipFill>
        <p:spPr>
          <a:xfrm>
            <a:off x="571499" y="821838"/>
            <a:ext cx="7982565" cy="53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10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Over-decomposition: 1024 objects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 descr="1024v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"/>
          <a:stretch/>
        </p:blipFill>
        <p:spPr>
          <a:xfrm>
            <a:off x="571500" y="821838"/>
            <a:ext cx="8001000" cy="5363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3435013"/>
            <a:ext cx="647700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Benefits from communication/computation overlap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85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Load Balancing: 1024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 descr="1024vp_SFC2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>
          <a:xfrm>
            <a:off x="571500" y="834290"/>
            <a:ext cx="8001000" cy="535060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62681"/>
              </p:ext>
            </p:extLst>
          </p:nvPr>
        </p:nvGraphicFramePr>
        <p:xfrm>
          <a:off x="1600200" y="3276600"/>
          <a:ext cx="6477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238"/>
                <a:gridCol w="2671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overdecomp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(64 threads)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4988 sec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Overdecomp</a:t>
                      </a:r>
                      <a:r>
                        <a:rPr lang="en-US" dirty="0" smtClean="0"/>
                        <a:t> into 1024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3713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balancing (1024 threads)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3367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78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458200" cy="3581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Charm++ embodies an adaptive, introspective runtime system</a:t>
            </a:r>
          </a:p>
          <a:p>
            <a:r>
              <a:rPr lang="en-US" dirty="0" smtClean="0"/>
              <a:t>Many applications have been developed using it</a:t>
            </a:r>
          </a:p>
          <a:p>
            <a:pPr lvl="1"/>
            <a:r>
              <a:rPr lang="en-US" dirty="0" smtClean="0"/>
              <a:t>NAMD, ChaNGa, </a:t>
            </a:r>
            <a:r>
              <a:rPr lang="en-US" dirty="0" err="1" smtClean="0"/>
              <a:t>Episimdemics</a:t>
            </a:r>
            <a:r>
              <a:rPr lang="en-US" dirty="0" smtClean="0"/>
              <a:t>, OpenAtom, …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miniApps</a:t>
            </a:r>
            <a:r>
              <a:rPr lang="en-US" dirty="0" smtClean="0"/>
              <a:t>, and third-party apps</a:t>
            </a:r>
          </a:p>
          <a:p>
            <a:r>
              <a:rPr lang="en-US" dirty="0" err="1" smtClean="0"/>
              <a:t>Adaptivity</a:t>
            </a:r>
            <a:r>
              <a:rPr lang="en-US" dirty="0" smtClean="0"/>
              <a:t> developed for apps is useful for addressing </a:t>
            </a:r>
            <a:r>
              <a:rPr lang="en-US" dirty="0" err="1" smtClean="0"/>
              <a:t>exascale</a:t>
            </a:r>
            <a:r>
              <a:rPr lang="en-US" dirty="0" smtClean="0"/>
              <a:t> challenges</a:t>
            </a:r>
          </a:p>
          <a:p>
            <a:pPr lvl="1"/>
            <a:r>
              <a:rPr lang="en-US" dirty="0" smtClean="0"/>
              <a:t>Resilience, power/temperature optimizations, ..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8629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E8637"/>
                </a:solidFill>
                <a:latin typeface="Apple Chancery"/>
                <a:cs typeface="Apple Chancery"/>
              </a:rPr>
              <a:t>Overdecomposition</a:t>
            </a:r>
            <a:endParaRPr lang="en-US" sz="2400" dirty="0">
              <a:solidFill>
                <a:srgbClr val="FE8637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586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E8637"/>
                </a:solidFill>
                <a:latin typeface="Apple Chancery"/>
                <a:cs typeface="Apple Chancery"/>
              </a:rPr>
              <a:t>Asynchrony</a:t>
            </a:r>
            <a:endParaRPr lang="en-US" sz="2400" dirty="0">
              <a:solidFill>
                <a:srgbClr val="FE8637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8805" y="5867400"/>
            <a:ext cx="199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E8637"/>
                </a:solidFill>
                <a:latin typeface="Apple Chancery"/>
                <a:cs typeface="Apple Chancery"/>
              </a:rPr>
              <a:t>Migratability</a:t>
            </a:r>
            <a:endParaRPr lang="en-US" sz="2400" dirty="0">
              <a:solidFill>
                <a:srgbClr val="FE8637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5472781"/>
            <a:ext cx="8229600" cy="40011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More Info: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charm.cs.illinois.edu/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(including </a:t>
            </a: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dirty="0" err="1" smtClean="0">
                <a:solidFill>
                  <a:prstClr val="black"/>
                </a:solidFill>
              </a:rPr>
              <a:t>miniApps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76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work units &amp; data units into many more pieces than execution units</a:t>
            </a:r>
          </a:p>
          <a:p>
            <a:pPr lvl="1"/>
            <a:r>
              <a:rPr lang="en-US" dirty="0" smtClean="0"/>
              <a:t>Cores/Nodes/..</a:t>
            </a:r>
          </a:p>
          <a:p>
            <a:r>
              <a:rPr lang="en-US" dirty="0" smtClean="0"/>
              <a:t>Not so hard: we do decomposition anyway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962" y="3845400"/>
            <a:ext cx="2462838" cy="24628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E10A-632C-C74A-9489-7AAD173CF30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these work and data units to be </a:t>
            </a:r>
            <a:r>
              <a:rPr lang="en-US" dirty="0" err="1" smtClean="0"/>
              <a:t>migratable</a:t>
            </a:r>
            <a:r>
              <a:rPr lang="en-US" dirty="0" smtClean="0"/>
              <a:t> at runtime</a:t>
            </a:r>
          </a:p>
          <a:p>
            <a:pPr lvl="1"/>
            <a:r>
              <a:rPr lang="en-US" dirty="0" smtClean="0"/>
              <a:t>i.e. the programmer or runtime, can move them</a:t>
            </a:r>
          </a:p>
          <a:p>
            <a:r>
              <a:rPr lang="en-US" dirty="0" smtClean="0"/>
              <a:t>Consequences for the app-developer</a:t>
            </a:r>
          </a:p>
          <a:p>
            <a:pPr lvl="1"/>
            <a:r>
              <a:rPr lang="en-US" dirty="0" smtClean="0"/>
              <a:t>Communication must now be addressed to logical units with global names, not to physical processors</a:t>
            </a:r>
          </a:p>
          <a:p>
            <a:pPr lvl="1"/>
            <a:r>
              <a:rPr lang="en-US" dirty="0" smtClean="0"/>
              <a:t>But this is a good thing</a:t>
            </a:r>
          </a:p>
          <a:p>
            <a:r>
              <a:rPr lang="en-US" dirty="0" smtClean="0"/>
              <a:t>Consequences for RTS</a:t>
            </a:r>
          </a:p>
          <a:p>
            <a:pPr lvl="1"/>
            <a:r>
              <a:rPr lang="en-US" dirty="0" smtClean="0"/>
              <a:t>Must keep track of where each unit is</a:t>
            </a:r>
          </a:p>
          <a:p>
            <a:pPr lvl="1"/>
            <a:r>
              <a:rPr lang="en-US" dirty="0" smtClean="0"/>
              <a:t>Naming and location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26EF-E924-3E43-B4FA-A5CE52599BF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8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Asynchrony: Message-Driven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over decomposition and </a:t>
            </a:r>
            <a:r>
              <a:rPr lang="en-US" dirty="0" err="1" smtClean="0"/>
              <a:t>Migratibility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have multiple units on each processor</a:t>
            </a:r>
          </a:p>
          <a:p>
            <a:pPr lvl="1"/>
            <a:r>
              <a:rPr lang="en-US" dirty="0" smtClean="0"/>
              <a:t>They address each other via logical names</a:t>
            </a:r>
          </a:p>
          <a:p>
            <a:r>
              <a:rPr lang="en-US" dirty="0" smtClean="0"/>
              <a:t>Need for scheduling:</a:t>
            </a:r>
          </a:p>
          <a:p>
            <a:pPr lvl="1"/>
            <a:r>
              <a:rPr lang="en-US" dirty="0" smtClean="0"/>
              <a:t>What sequence should the work units execute in?</a:t>
            </a:r>
          </a:p>
          <a:p>
            <a:pPr lvl="1"/>
            <a:r>
              <a:rPr lang="en-US" dirty="0" smtClean="0"/>
              <a:t>One answer: let the programmer sequence them</a:t>
            </a:r>
          </a:p>
          <a:p>
            <a:pPr lvl="2"/>
            <a:r>
              <a:rPr lang="en-US" dirty="0" smtClean="0"/>
              <a:t>Seen in current codes, e.g. some AMR frameworks</a:t>
            </a:r>
          </a:p>
          <a:p>
            <a:pPr lvl="1"/>
            <a:r>
              <a:rPr lang="en-US" dirty="0" smtClean="0"/>
              <a:t>Message-driven execution: </a:t>
            </a:r>
          </a:p>
          <a:p>
            <a:pPr lvl="2"/>
            <a:r>
              <a:rPr lang="en-US" dirty="0" smtClean="0"/>
              <a:t>Let the work-unit that happens to have data (“message”) available for it execute next</a:t>
            </a:r>
          </a:p>
          <a:p>
            <a:pPr lvl="2"/>
            <a:r>
              <a:rPr lang="en-US" dirty="0" smtClean="0"/>
              <a:t>Let the RTS select among ready work units</a:t>
            </a:r>
          </a:p>
          <a:p>
            <a:pPr lvl="2"/>
            <a:r>
              <a:rPr lang="en-US" dirty="0" smtClean="0"/>
              <a:t>Programmer should not specify what executes next, but can influence it via priorities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34D-A85A-164C-91B6-B37A1AAAB80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Realization of this model in Charm++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336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Overdecomposed</a:t>
            </a:r>
            <a:r>
              <a:rPr lang="en-US" dirty="0" smtClean="0"/>
              <a:t> entities: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err="1" smtClean="0"/>
              <a:t>Chares</a:t>
            </a:r>
            <a:r>
              <a:rPr lang="en-US" dirty="0" smtClean="0"/>
              <a:t> are C++ objects </a:t>
            </a:r>
          </a:p>
          <a:p>
            <a:pPr lvl="1"/>
            <a:r>
              <a:rPr lang="en-US" dirty="0" smtClean="0"/>
              <a:t>With methods designated as “entry” methods</a:t>
            </a:r>
          </a:p>
          <a:p>
            <a:pPr lvl="2"/>
            <a:r>
              <a:rPr lang="en-US" dirty="0" smtClean="0"/>
              <a:t>Which can be invoked asynchronously by remote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err="1" smtClean="0"/>
              <a:t>Chares</a:t>
            </a:r>
            <a:r>
              <a:rPr lang="en-US" dirty="0" smtClean="0"/>
              <a:t> are organized into indexed collections</a:t>
            </a:r>
          </a:p>
          <a:p>
            <a:pPr lvl="2"/>
            <a:r>
              <a:rPr lang="en-US" dirty="0" smtClean="0"/>
              <a:t>Each collection may have its own indexing scheme</a:t>
            </a:r>
          </a:p>
          <a:p>
            <a:pPr lvl="3"/>
            <a:r>
              <a:rPr lang="en-US" dirty="0" smtClean="0"/>
              <a:t>1D, ..7D </a:t>
            </a:r>
          </a:p>
          <a:p>
            <a:pPr lvl="3"/>
            <a:r>
              <a:rPr lang="en-US" dirty="0" smtClean="0"/>
              <a:t>Sparse</a:t>
            </a:r>
          </a:p>
          <a:p>
            <a:pPr lvl="3"/>
            <a:r>
              <a:rPr lang="en-US" dirty="0" err="1" smtClean="0"/>
              <a:t>Bitvector</a:t>
            </a:r>
            <a:r>
              <a:rPr lang="en-US" dirty="0" smtClean="0"/>
              <a:t> or string as an index</a:t>
            </a:r>
          </a:p>
          <a:p>
            <a:pPr lvl="1"/>
            <a:r>
              <a:rPr lang="en-US" dirty="0" err="1" smtClean="0"/>
              <a:t>Chares</a:t>
            </a:r>
            <a:r>
              <a:rPr lang="en-US" dirty="0" smtClean="0"/>
              <a:t> communicate via asynchronous method invocations</a:t>
            </a:r>
          </a:p>
          <a:p>
            <a:pPr lvl="2"/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].foo(….);  A is the name of a collection, </a:t>
            </a:r>
            <a:r>
              <a:rPr lang="en-US" dirty="0" err="1"/>
              <a:t>i</a:t>
            </a:r>
            <a:r>
              <a:rPr lang="en-US" dirty="0" smtClean="0"/>
              <a:t> is the index of the particular </a:t>
            </a:r>
            <a:r>
              <a:rPr lang="en-US" dirty="0" err="1" smtClean="0"/>
              <a:t>chare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5B8-4731-E84F-9B5A-CD3F53ECE1D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4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70343" y="15390"/>
            <a:ext cx="5773609" cy="6706085"/>
            <a:chOff x="1570343" y="15390"/>
            <a:chExt cx="5773609" cy="6706085"/>
          </a:xfrm>
        </p:grpSpPr>
        <p:sp>
          <p:nvSpPr>
            <p:cNvPr id="253" name="Rectangle 252"/>
            <p:cNvSpPr/>
            <p:nvPr/>
          </p:nvSpPr>
          <p:spPr>
            <a:xfrm>
              <a:off x="1570343" y="144901"/>
              <a:ext cx="5773609" cy="6576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311334" y="15390"/>
              <a:ext cx="229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Parallel Address Space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33899" y="3549649"/>
            <a:ext cx="2556934" cy="3012018"/>
            <a:chOff x="4533899" y="3549649"/>
            <a:chExt cx="2556934" cy="3012018"/>
          </a:xfrm>
        </p:grpSpPr>
        <p:sp>
          <p:nvSpPr>
            <p:cNvPr id="6" name="Rectangle 5"/>
            <p:cNvSpPr/>
            <p:nvPr/>
          </p:nvSpPr>
          <p:spPr>
            <a:xfrm>
              <a:off x="4533899" y="3549649"/>
              <a:ext cx="2556934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967582" y="5157947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0333" y="3549649"/>
            <a:ext cx="2561166" cy="3012018"/>
            <a:chOff x="1820333" y="3549649"/>
            <a:chExt cx="2561166" cy="3012018"/>
          </a:xfrm>
        </p:grpSpPr>
        <p:sp>
          <p:nvSpPr>
            <p:cNvPr id="5" name="Rectangle 4"/>
            <p:cNvSpPr/>
            <p:nvPr/>
          </p:nvSpPr>
          <p:spPr>
            <a:xfrm>
              <a:off x="1820333" y="3549649"/>
              <a:ext cx="2561166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291" y="5157947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33899" y="338666"/>
            <a:ext cx="2556934" cy="3016250"/>
            <a:chOff x="4533899" y="338666"/>
            <a:chExt cx="2556934" cy="3016250"/>
          </a:xfrm>
        </p:grpSpPr>
        <p:sp>
          <p:nvSpPr>
            <p:cNvPr id="4" name="Rectangle 3"/>
            <p:cNvSpPr/>
            <p:nvPr/>
          </p:nvSpPr>
          <p:spPr>
            <a:xfrm>
              <a:off x="4533899" y="338666"/>
              <a:ext cx="2556934" cy="301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67582" y="1872223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0333" y="359832"/>
            <a:ext cx="2561166" cy="3016251"/>
            <a:chOff x="1820333" y="359832"/>
            <a:chExt cx="2561166" cy="3016251"/>
          </a:xfrm>
        </p:grpSpPr>
        <p:sp>
          <p:nvSpPr>
            <p:cNvPr id="3" name="Rectangle 2"/>
            <p:cNvSpPr/>
            <p:nvPr/>
          </p:nvSpPr>
          <p:spPr>
            <a:xfrm>
              <a:off x="1820333" y="359832"/>
              <a:ext cx="2561166" cy="3016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84400" y="1973509"/>
              <a:ext cx="175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0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248958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7091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60624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3507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8941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66341" y="5622993"/>
            <a:ext cx="1775433" cy="937528"/>
            <a:chOff x="2266341" y="5622993"/>
            <a:chExt cx="1775433" cy="937528"/>
          </a:xfrm>
        </p:grpSpPr>
        <p:sp>
          <p:nvSpPr>
            <p:cNvPr id="19" name="Oval 18"/>
            <p:cNvSpPr/>
            <p:nvPr/>
          </p:nvSpPr>
          <p:spPr>
            <a:xfrm>
              <a:off x="2386541" y="5622993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1291" y="5622993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311134" y="6187767"/>
              <a:ext cx="1619275" cy="126533"/>
              <a:chOff x="2163208" y="2961822"/>
              <a:chExt cx="1781582" cy="17339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66341" y="6314300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4925249" y="54347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653382" y="70222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967582" y="132452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69798" y="121233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91291" y="384722"/>
            <a:ext cx="4426774" cy="4509158"/>
            <a:chOff x="2291291" y="384722"/>
            <a:chExt cx="4426774" cy="4509158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6485232" y="138378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942632" y="2337269"/>
            <a:ext cx="1775433" cy="937528"/>
            <a:chOff x="4942632" y="2337269"/>
            <a:chExt cx="1775433" cy="937528"/>
          </a:xfrm>
        </p:grpSpPr>
        <p:sp>
          <p:nvSpPr>
            <p:cNvPr id="142" name="Oval 141"/>
            <p:cNvSpPr/>
            <p:nvPr/>
          </p:nvSpPr>
          <p:spPr>
            <a:xfrm>
              <a:off x="5062832" y="2337269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967582" y="2337269"/>
              <a:ext cx="1750483" cy="691307"/>
              <a:chOff x="4967582" y="2337269"/>
              <a:chExt cx="1750483" cy="691307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4967582" y="2337269"/>
                <a:ext cx="1750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Scheduler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4987425" y="2902043"/>
                <a:ext cx="1619275" cy="126533"/>
                <a:chOff x="2163208" y="2961822"/>
                <a:chExt cx="1781582" cy="173398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189308" y="2961822"/>
                  <a:ext cx="1755482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826207" y="2961822"/>
                  <a:ext cx="118583" cy="173398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07624" y="2961822"/>
                  <a:ext cx="118583" cy="17339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589041" y="2961822"/>
                  <a:ext cx="118583" cy="173398"/>
                </a:xfrm>
                <a:prstGeom prst="rect">
                  <a:avLst/>
                </a:prstGeom>
                <a:solidFill>
                  <a:srgbClr val="FF008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470458" y="2961822"/>
                  <a:ext cx="118583" cy="17339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350022" y="2961822"/>
                  <a:ext cx="118583" cy="173398"/>
                </a:xfrm>
                <a:prstGeom prst="rect">
                  <a:avLst/>
                </a:prstGeom>
                <a:solidFill>
                  <a:srgbClr val="FF8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31439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112856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994273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2875690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757107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638524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523614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405348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284912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2163208" y="2961822"/>
                  <a:ext cx="118583" cy="173398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45" name="TextBox 144"/>
            <p:cNvSpPr txBox="1"/>
            <p:nvPr/>
          </p:nvSpPr>
          <p:spPr>
            <a:xfrm>
              <a:off x="4942632" y="3028576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63" name="Rounded Rectangle 162"/>
          <p:cNvSpPr/>
          <p:nvPr/>
        </p:nvSpPr>
        <p:spPr>
          <a:xfrm>
            <a:off x="2142067" y="644758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469217" y="48600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870200" y="80350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353733" y="102787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184400" y="1425808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2986616" y="1313624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702050" y="915691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02050" y="148507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59450" y="2438555"/>
            <a:ext cx="1775433" cy="937528"/>
            <a:chOff x="2159450" y="2438555"/>
            <a:chExt cx="1775433" cy="937528"/>
          </a:xfrm>
        </p:grpSpPr>
        <p:sp>
          <p:nvSpPr>
            <p:cNvPr id="172" name="Oval 171"/>
            <p:cNvSpPr/>
            <p:nvPr/>
          </p:nvSpPr>
          <p:spPr>
            <a:xfrm>
              <a:off x="2279650" y="2438555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84400" y="2438555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2159450" y="3129862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93" name="Rounded Rectangle 192"/>
          <p:cNvSpPr/>
          <p:nvPr/>
        </p:nvSpPr>
        <p:spPr>
          <a:xfrm>
            <a:off x="4925249" y="382919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252399" y="367044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5653382" y="398794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136915" y="421231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967582" y="461024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769798" y="449806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6485232" y="410012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485232" y="466951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942632" y="5622993"/>
            <a:ext cx="1775433" cy="937528"/>
            <a:chOff x="4942632" y="5622993"/>
            <a:chExt cx="1775433" cy="937528"/>
          </a:xfrm>
        </p:grpSpPr>
        <p:grpSp>
          <p:nvGrpSpPr>
            <p:cNvPr id="204" name="Group 203"/>
            <p:cNvGrpSpPr/>
            <p:nvPr/>
          </p:nvGrpSpPr>
          <p:grpSpPr>
            <a:xfrm>
              <a:off x="4987425" y="6187767"/>
              <a:ext cx="1619275" cy="126533"/>
              <a:chOff x="2163208" y="2961822"/>
              <a:chExt cx="1781582" cy="173398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02" name="Oval 201"/>
            <p:cNvSpPr/>
            <p:nvPr/>
          </p:nvSpPr>
          <p:spPr>
            <a:xfrm>
              <a:off x="5062832" y="5622993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967582" y="5622993"/>
              <a:ext cx="1750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42632" y="6314300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8206-B626-4845-B7C6-2D424B6283A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612546"/>
            <a:ext cx="998009" cy="1330112"/>
            <a:chOff x="447672" y="559178"/>
            <a:chExt cx="998009" cy="1330112"/>
          </a:xfrm>
        </p:grpSpPr>
        <p:sp>
          <p:nvSpPr>
            <p:cNvPr id="222" name="Rounded Rectangle 221"/>
            <p:cNvSpPr/>
            <p:nvPr/>
          </p:nvSpPr>
          <p:spPr>
            <a:xfrm>
              <a:off x="457200" y="710375"/>
              <a:ext cx="232833" cy="224367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096432" y="559178"/>
              <a:ext cx="232833" cy="2243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573616" y="1104157"/>
              <a:ext cx="232833" cy="22436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212848" y="1664923"/>
              <a:ext cx="232833" cy="22436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1034157" y="1280313"/>
              <a:ext cx="232833" cy="2243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7672" y="1485075"/>
              <a:ext cx="232833" cy="22436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688791" y="547282"/>
            <a:ext cx="998009" cy="1330112"/>
            <a:chOff x="447672" y="559178"/>
            <a:chExt cx="998009" cy="1330112"/>
          </a:xfrm>
        </p:grpSpPr>
        <p:sp>
          <p:nvSpPr>
            <p:cNvPr id="229" name="Rounded Rectangle 228"/>
            <p:cNvSpPr/>
            <p:nvPr/>
          </p:nvSpPr>
          <p:spPr>
            <a:xfrm>
              <a:off x="457200" y="710375"/>
              <a:ext cx="232833" cy="224367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1096432" y="559178"/>
              <a:ext cx="232833" cy="2243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73616" y="1104157"/>
              <a:ext cx="232833" cy="22436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1212848" y="1664923"/>
              <a:ext cx="232833" cy="22436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1034157" y="1280313"/>
              <a:ext cx="232833" cy="2243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447672" y="1485075"/>
              <a:ext cx="232833" cy="22436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44680" y="3774736"/>
            <a:ext cx="998009" cy="1330112"/>
            <a:chOff x="447672" y="559178"/>
            <a:chExt cx="998009" cy="1330112"/>
          </a:xfrm>
        </p:grpSpPr>
        <p:sp>
          <p:nvSpPr>
            <p:cNvPr id="236" name="Rounded Rectangle 235"/>
            <p:cNvSpPr/>
            <p:nvPr/>
          </p:nvSpPr>
          <p:spPr>
            <a:xfrm>
              <a:off x="457200" y="710375"/>
              <a:ext cx="232833" cy="224367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1096432" y="559178"/>
              <a:ext cx="232833" cy="2243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573616" y="1104157"/>
              <a:ext cx="232833" cy="22436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212848" y="1664923"/>
              <a:ext cx="232833" cy="22436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1034157" y="1280313"/>
              <a:ext cx="232833" cy="2243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447672" y="1485075"/>
              <a:ext cx="232833" cy="22436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7688791" y="3833006"/>
            <a:ext cx="998009" cy="1330112"/>
            <a:chOff x="447672" y="559178"/>
            <a:chExt cx="998009" cy="1330112"/>
          </a:xfrm>
        </p:grpSpPr>
        <p:sp>
          <p:nvSpPr>
            <p:cNvPr id="243" name="Rounded Rectangle 242"/>
            <p:cNvSpPr/>
            <p:nvPr/>
          </p:nvSpPr>
          <p:spPr>
            <a:xfrm>
              <a:off x="457200" y="710375"/>
              <a:ext cx="232833" cy="224367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096432" y="559178"/>
              <a:ext cx="232833" cy="2243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573616" y="1104157"/>
              <a:ext cx="232833" cy="22436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1212848" y="1664923"/>
              <a:ext cx="232833" cy="224367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1034157" y="1280313"/>
              <a:ext cx="232833" cy="2243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447672" y="1485075"/>
              <a:ext cx="232833" cy="22436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90033" y="598192"/>
            <a:ext cx="3012017" cy="1232283"/>
            <a:chOff x="690033" y="598192"/>
            <a:chExt cx="3012017" cy="1232283"/>
          </a:xfrm>
        </p:grpSpPr>
        <p:cxnSp>
          <p:nvCxnSpPr>
            <p:cNvPr id="56" name="Straight Connector 55"/>
            <p:cNvCxnSpPr>
              <a:stCxn id="222" idx="3"/>
              <a:endCxn id="163" idx="1"/>
            </p:cNvCxnSpPr>
            <p:nvPr/>
          </p:nvCxnSpPr>
          <p:spPr>
            <a:xfrm flipV="1">
              <a:off x="699561" y="756942"/>
              <a:ext cx="1442506" cy="11898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23" idx="3"/>
              <a:endCxn id="164" idx="1"/>
            </p:cNvCxnSpPr>
            <p:nvPr/>
          </p:nvCxnSpPr>
          <p:spPr>
            <a:xfrm flipV="1">
              <a:off x="1338793" y="598192"/>
              <a:ext cx="2130424" cy="126538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24" idx="3"/>
              <a:endCxn id="166" idx="1"/>
            </p:cNvCxnSpPr>
            <p:nvPr/>
          </p:nvCxnSpPr>
          <p:spPr>
            <a:xfrm flipV="1">
              <a:off x="815977" y="1140059"/>
              <a:ext cx="1537756" cy="129650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27" idx="3"/>
              <a:endCxn id="167" idx="1"/>
            </p:cNvCxnSpPr>
            <p:nvPr/>
          </p:nvCxnSpPr>
          <p:spPr>
            <a:xfrm flipV="1">
              <a:off x="690033" y="1537992"/>
              <a:ext cx="1494367" cy="11263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226" idx="3"/>
              <a:endCxn id="168" idx="1"/>
            </p:cNvCxnSpPr>
            <p:nvPr/>
          </p:nvCxnSpPr>
          <p:spPr>
            <a:xfrm flipV="1">
              <a:off x="1276518" y="1425808"/>
              <a:ext cx="1710098" cy="20057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25" idx="3"/>
              <a:endCxn id="170" idx="1"/>
            </p:cNvCxnSpPr>
            <p:nvPr/>
          </p:nvCxnSpPr>
          <p:spPr>
            <a:xfrm flipV="1">
              <a:off x="1455209" y="1597259"/>
              <a:ext cx="2246841" cy="233216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5200415" y="496906"/>
            <a:ext cx="3253552" cy="1268305"/>
            <a:chOff x="5200415" y="496906"/>
            <a:chExt cx="3253552" cy="1268305"/>
          </a:xfrm>
        </p:grpSpPr>
        <p:cxnSp>
          <p:nvCxnSpPr>
            <p:cNvPr id="262" name="Straight Connector 261"/>
            <p:cNvCxnSpPr>
              <a:stCxn id="233" idx="1"/>
              <a:endCxn id="138" idx="3"/>
            </p:cNvCxnSpPr>
            <p:nvPr/>
          </p:nvCxnSpPr>
          <p:spPr>
            <a:xfrm flipH="1" flipV="1">
              <a:off x="6002631" y="1324522"/>
              <a:ext cx="2272645" cy="5607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29" idx="1"/>
              <a:endCxn id="139" idx="3"/>
            </p:cNvCxnSpPr>
            <p:nvPr/>
          </p:nvCxnSpPr>
          <p:spPr>
            <a:xfrm flipH="1">
              <a:off x="6718065" y="810663"/>
              <a:ext cx="980254" cy="1159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0" idx="1"/>
              <a:endCxn id="134" idx="3"/>
            </p:cNvCxnSpPr>
            <p:nvPr/>
          </p:nvCxnSpPr>
          <p:spPr>
            <a:xfrm flipH="1" flipV="1">
              <a:off x="6485232" y="496906"/>
              <a:ext cx="1852319" cy="16256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31" idx="1"/>
              <a:endCxn id="136" idx="3"/>
            </p:cNvCxnSpPr>
            <p:nvPr/>
          </p:nvCxnSpPr>
          <p:spPr>
            <a:xfrm flipH="1" flipV="1">
              <a:off x="5369748" y="1038773"/>
              <a:ext cx="2444987" cy="165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34" idx="1"/>
              <a:endCxn id="140" idx="3"/>
            </p:cNvCxnSpPr>
            <p:nvPr/>
          </p:nvCxnSpPr>
          <p:spPr>
            <a:xfrm flipH="1" flipV="1">
              <a:off x="6718065" y="1495973"/>
              <a:ext cx="970726" cy="893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2" idx="1"/>
              <a:endCxn id="137" idx="3"/>
            </p:cNvCxnSpPr>
            <p:nvPr/>
          </p:nvCxnSpPr>
          <p:spPr>
            <a:xfrm flipH="1" flipV="1">
              <a:off x="5200415" y="1436706"/>
              <a:ext cx="3253552" cy="32850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785282" y="3763208"/>
            <a:ext cx="3012017" cy="1232283"/>
            <a:chOff x="690033" y="598192"/>
            <a:chExt cx="3012017" cy="1232283"/>
          </a:xfrm>
        </p:grpSpPr>
        <p:cxnSp>
          <p:nvCxnSpPr>
            <p:cNvPr id="283" name="Straight Connector 282"/>
            <p:cNvCxnSpPr/>
            <p:nvPr/>
          </p:nvCxnSpPr>
          <p:spPr>
            <a:xfrm flipV="1">
              <a:off x="699561" y="756942"/>
              <a:ext cx="1442506" cy="11898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1338793" y="598192"/>
              <a:ext cx="2130424" cy="126538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815977" y="1140059"/>
              <a:ext cx="1537756" cy="129650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690033" y="1537992"/>
              <a:ext cx="1494367" cy="112635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1276518" y="1425808"/>
              <a:ext cx="1710098" cy="20057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1455209" y="1597259"/>
              <a:ext cx="2246841" cy="233216"/>
            </a:xfrm>
            <a:prstGeom prst="line">
              <a:avLst/>
            </a:prstGeom>
            <a:ln w="12700">
              <a:solidFill>
                <a:schemeClr val="bg2"/>
              </a:solidFill>
              <a:tailEnd type="none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200415" y="3785152"/>
            <a:ext cx="3253552" cy="1268305"/>
            <a:chOff x="5200415" y="496906"/>
            <a:chExt cx="3253552" cy="1268305"/>
          </a:xfrm>
        </p:grpSpPr>
        <p:cxnSp>
          <p:nvCxnSpPr>
            <p:cNvPr id="290" name="Straight Connector 289"/>
            <p:cNvCxnSpPr/>
            <p:nvPr/>
          </p:nvCxnSpPr>
          <p:spPr>
            <a:xfrm flipH="1" flipV="1">
              <a:off x="6002631" y="1324522"/>
              <a:ext cx="2272645" cy="5607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6718065" y="810663"/>
              <a:ext cx="980254" cy="1159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 flipV="1">
              <a:off x="6485232" y="496906"/>
              <a:ext cx="1852319" cy="16256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 flipV="1">
              <a:off x="5369748" y="1038773"/>
              <a:ext cx="2444987" cy="16567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6718065" y="1495973"/>
              <a:ext cx="970726" cy="893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 flipV="1">
              <a:off x="5200415" y="1436706"/>
              <a:ext cx="3253552" cy="32850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2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Message-driven Execution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5386629" y="1715545"/>
            <a:ext cx="3302576" cy="4316613"/>
            <a:chOff x="4678503" y="1679150"/>
            <a:chExt cx="3302576" cy="4316613"/>
          </a:xfrm>
        </p:grpSpPr>
        <p:sp>
          <p:nvSpPr>
            <p:cNvPr id="61" name="Rectangle 60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57200" y="1715545"/>
            <a:ext cx="3308042" cy="4316614"/>
            <a:chOff x="1173619" y="1709441"/>
            <a:chExt cx="3308042" cy="4316614"/>
          </a:xfrm>
        </p:grpSpPr>
        <p:sp>
          <p:nvSpPr>
            <p:cNvPr id="62" name="Rectangle 6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43854" y="4018805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Processor 0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43854" y="4684341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Scheduler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611628" y="5673683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Message Queue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3453327" y="2858167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74341" y="2598919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962400" y="2319378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A[23].foo(…)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6111620" y="3447518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571161" y="5334531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B432-A75D-1B49-9280-2D3858345C9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3/14/17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7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-2.70959E-6 C 0.00086 0.01876 0.00416 0.03636 0.00573 0.05512 C 0.00729 0.0755 0.00955 0.0938 0.01962 0.11024 C 0.02709 0.14382 0.03994 0.17555 0.05175 0.20681 C 0.0547 0.21469 0.05575 0.22395 0.05974 0.23113 C 0.0712 0.25174 0.06408 0.2346 0.07468 0.25568 C 0.07936 0.26517 0.08336 0.27536 0.0884 0.28486 C 0.09378 0.29505 0.09777 0.3064 0.10455 0.31543 C 0.10698 0.31867 0.10802 0.324 0.11132 0.32608 C 0.11705 0.32955 0.1372 0.33233 0.14466 0.33372 C 0.16394 0.33257 0.18061 0.32979 0.19972 0.32608 C 0.2216 0.31635 0.24453 0.3152 0.26762 0.31381 C 0.27666 0.31172 0.28464 0.31033 0.29402 0.30941 C 0.30114 0.30987 0.30844 0.30894 0.31573 0.3108 C 0.32042 0.31172 0.32233 0.32099 0.32615 0.32469 C 0.32771 0.32793 0.33032 0.33025 0.33188 0.33372 C 0.33258 0.33558 0.33223 0.33789 0.33292 0.33998 C 0.33345 0.3416 0.33449 0.34299 0.33536 0.34461 C 0.33796 0.35596 0.33431 0.34229 0.33866 0.35225 C 0.33918 0.35364 0.33987 0.35688 0.33987 0.35688 " pathEditMode="relative" ptsTypes="fffffffffffffffffffA">
                                      <p:cBhvr>
                                        <p:cTn id="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3 C -0.00156 -0.02198 -0.00156 -0.0398 -0.00226 -0.05761 C -0.00243 -0.05946 -0.0033 -0.06085 -0.00347 -0.06247 C -0.00469 -0.06826 -0.00608 -0.07404 -0.00695 -0.07982 C -0.00782 -0.08515 -0.00938 -0.09556 -0.00938 -0.09556 C -0.01268 -0.14276 -0.00782 -0.06918 -0.01164 -0.16057 C -0.01216 -0.16983 -0.01546 -0.18001 -0.0165 -0.18903 C -0.01581 -0.20777 -0.01424 -0.22443 -0.01285 -0.24271 C -0.01337 -0.25127 -0.01251 -0.26007 -0.01407 -0.26816 C -0.01459 -0.27094 -0.01754 -0.27094 -0.01893 -0.27279 C -0.02206 -0.27696 -0.02519 -0.28112 -0.02831 -0.28552 C -0.03318 -0.28482 -0.03995 -0.28228 -0.04499 -0.28228 " pathEditMode="relative" ptsTypes="fffffffffffA">
                                      <p:cBhvr>
                                        <p:cTn id="2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26" grpId="0"/>
      <p:bldP spid="131" grpId="0" animBg="1"/>
      <p:bldP spid="13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1727</Words>
  <Application>Microsoft Macintosh PowerPoint</Application>
  <PresentationFormat>On-screen Show (4:3)</PresentationFormat>
  <Paragraphs>396</Paragraphs>
  <Slides>35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Apple Chancery</vt:lpstr>
      <vt:lpstr>Book Antiqua</vt:lpstr>
      <vt:lpstr>Calibri</vt:lpstr>
      <vt:lpstr>Consolas</vt:lpstr>
      <vt:lpstr>Lucida Sans Unicode</vt:lpstr>
      <vt:lpstr>ＭＳ Ｐゴシック</vt:lpstr>
      <vt:lpstr>Times New Roman</vt:lpstr>
      <vt:lpstr>Wingdings 2</vt:lpstr>
      <vt:lpstr>宋体</vt:lpstr>
      <vt:lpstr>Arial</vt:lpstr>
      <vt:lpstr>1_Office Theme</vt:lpstr>
      <vt:lpstr>pplpreso</vt:lpstr>
      <vt:lpstr>Charm++  Motivations and Basic Ideas</vt:lpstr>
      <vt:lpstr>Challenges in Parallel Programming</vt:lpstr>
      <vt:lpstr>What is Charm++?</vt:lpstr>
      <vt:lpstr>Overdecomposition</vt:lpstr>
      <vt:lpstr>Migratability</vt:lpstr>
      <vt:lpstr>Asynchrony: Message-Driven Execution</vt:lpstr>
      <vt:lpstr>Realization of this model in Charm++</vt:lpstr>
      <vt:lpstr>PowerPoint Presentation</vt:lpstr>
      <vt:lpstr>Message-driven Execution</vt:lpstr>
      <vt:lpstr>PowerPoint Presentation</vt:lpstr>
      <vt:lpstr>PowerPoint Presentation</vt:lpstr>
      <vt:lpstr>PowerPoint Presentation</vt:lpstr>
      <vt:lpstr>Empowering the RTS</vt:lpstr>
      <vt:lpstr>Charm++ Benefits</vt:lpstr>
      <vt:lpstr>Utility for Multi-cores, Many-cores, Accelerators:</vt:lpstr>
      <vt:lpstr>Impact on communication</vt:lpstr>
      <vt:lpstr>Impact on communication</vt:lpstr>
      <vt:lpstr>Decomposition Challenges</vt:lpstr>
      <vt:lpstr>Decomposition Independent of numCores</vt:lpstr>
      <vt:lpstr>Compositionality</vt:lpstr>
      <vt:lpstr>PowerPoint Presentation</vt:lpstr>
      <vt:lpstr>PowerPoint Presentation</vt:lpstr>
      <vt:lpstr>PowerPoint Presentation</vt:lpstr>
      <vt:lpstr>Summary: What is Charm++?</vt:lpstr>
      <vt:lpstr>Charm++ and CSE Applications</vt:lpstr>
      <vt:lpstr>Grainsize</vt:lpstr>
      <vt:lpstr>Crack Propagation</vt:lpstr>
      <vt:lpstr>PowerPoint Presentation</vt:lpstr>
      <vt:lpstr>Grainsize in a common setting</vt:lpstr>
      <vt:lpstr>Rules of thumb for grainsize</vt:lpstr>
      <vt:lpstr>Grainsize: Weather Forecasting in BRAMS</vt:lpstr>
      <vt:lpstr>Baseline: 64 objects</vt:lpstr>
      <vt:lpstr>Over-decomposition: 1024 objects </vt:lpstr>
      <vt:lpstr>With Load Balancing: 1024 objects</vt:lpstr>
      <vt:lpstr>Summary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Microsoft Office User</cp:lastModifiedBy>
  <cp:revision>20</cp:revision>
  <dcterms:created xsi:type="dcterms:W3CDTF">2016-08-22T20:19:20Z</dcterms:created>
  <dcterms:modified xsi:type="dcterms:W3CDTF">2017-03-15T16:47:59Z</dcterms:modified>
</cp:coreProperties>
</file>