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26"/>
  </p:notesMasterIdLst>
  <p:handoutMasterIdLst>
    <p:handoutMasterId r:id="rId27"/>
  </p:handoutMasterIdLst>
  <p:sldIdLst>
    <p:sldId id="385" r:id="rId2"/>
    <p:sldId id="346" r:id="rId3"/>
    <p:sldId id="389" r:id="rId4"/>
    <p:sldId id="387" r:id="rId5"/>
    <p:sldId id="347" r:id="rId6"/>
    <p:sldId id="348" r:id="rId7"/>
    <p:sldId id="349" r:id="rId8"/>
    <p:sldId id="350" r:id="rId9"/>
    <p:sldId id="351" r:id="rId10"/>
    <p:sldId id="386" r:id="rId11"/>
    <p:sldId id="352" r:id="rId12"/>
    <p:sldId id="353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93" r:id="rId21"/>
    <p:sldId id="394" r:id="rId22"/>
    <p:sldId id="395" r:id="rId23"/>
    <p:sldId id="396" r:id="rId24"/>
    <p:sldId id="39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711"/>
    <p:restoredTop sz="95673" autoAdjust="0"/>
  </p:normalViewPr>
  <p:slideViewPr>
    <p:cSldViewPr snapToGrid="0" snapToObjects="1">
      <p:cViewPr varScale="1">
        <p:scale>
          <a:sx n="100" d="100"/>
          <a:sy n="100" d="100"/>
        </p:scale>
        <p:origin x="176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5" d="100"/>
        <a:sy n="16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use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2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7069-E226-BF41-A765-FD78E821673C}" type="datetime2">
              <a:rPr lang="en-US" smtClean="0"/>
              <a:t>Tuesday, March 14,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March 14, 2017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March 14, 2017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B3D8-E95B-2C4A-9CD3-EC31F3CE3E7A}" type="datetime2">
              <a:rPr lang="en-US" smtClean="0"/>
              <a:t>Tuesday, March 14,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EED1-354D-F043-BA49-5701C3D7E307}" type="datetime2">
              <a:rPr lang="en-US" smtClean="0"/>
              <a:t>Tuesday, March 14,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DCE1-26A2-284F-8088-28EBAE81964E}" type="datetime2">
              <a:rPr lang="en-US" smtClean="0"/>
              <a:t>Tuesday, March 14,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B774-9767-5644-ADC1-F271B8CD1C76}" type="datetime2">
              <a:rPr lang="en-US" smtClean="0"/>
              <a:t>Tuesday, March 14,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637E-6038-4B49-8FCC-832D8BA79C3A}" type="datetime2">
              <a:rPr lang="en-US" smtClean="0"/>
              <a:t>Tuesday, March 14,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March 14, 2017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A774-4C58-664B-A14B-BC91C0736F42}" type="datetime2">
              <a:rPr lang="en-US" smtClean="0"/>
              <a:t>Tuesday, March 14,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4B86317-84D8-4746-A81E-882493A8DCDB}" type="datetime2">
              <a:rPr lang="en-US" smtClean="0"/>
              <a:t>Tuesday, March 14,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846A-E4F8-3D44-BC1B-5A87C5296E83}" type="datetime2">
              <a:rPr lang="en-US" smtClean="0"/>
              <a:t>Tuesday, March 14,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1B83-0317-574D-B519-E89FBF6388B2}" type="datetime2">
              <a:rPr lang="en-US" smtClean="0"/>
              <a:t>Tuesday, March 14,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B401-7F18-7B4C-9ACE-9D35D2102D84}" type="datetime2">
              <a:rPr lang="en-US" smtClean="0"/>
              <a:t>Tuesday, March 14,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7D69E258-4D54-C64C-9EDD-E377382A06A3}" type="datetime2">
              <a:rPr lang="en-US" smtClean="0"/>
              <a:t>Tuesday, March 14,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B449-5AC6-ED46-B790-A7BE5A6BD1BA}" type="datetime2">
              <a:rPr lang="en-US" smtClean="0"/>
              <a:t>Tuesday, March 14,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665311F-FBB8-3F4F-AB44-FA9FC6D378BF}" type="datetime2">
              <a:rPr lang="en-US" smtClean="0"/>
              <a:t>Tuesday, March 14,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346E-52DB-E44A-B59F-83F8AEF2AB1A}" type="datetime2">
              <a:rPr lang="en-US" smtClean="0"/>
              <a:t>Tuesday, March 14,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CA71-5792-4646-BF66-53A85237E79F}" type="datetime2">
              <a:rPr lang="en-US" smtClean="0"/>
              <a:t>Tuesday, March 14,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8446E09-ACA0-BB49-9B6C-8E6C76B93F9F}" type="datetime2">
              <a:rPr lang="en-US" smtClean="0"/>
              <a:t>Tuesday, March 14,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Example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473946"/>
          </a:xfrm>
        </p:spPr>
        <p:txBody>
          <a:bodyPr/>
          <a:lstStyle/>
          <a:p>
            <a:r>
              <a:rPr lang="en-US" dirty="0" err="1" smtClean="0"/>
              <a:t>hello.ci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61865" y="1383924"/>
            <a:ext cx="8615359" cy="146178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292934"/>
                </a:solidFill>
                <a:latin typeface="Consolas"/>
                <a:cs typeface="Consolas"/>
              </a:rPr>
              <a:t>mainmodule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hello { </a:t>
            </a:r>
            <a:endParaRPr lang="en-US" dirty="0" smtClean="0">
              <a:solidFill>
                <a:srgbClr val="292934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</a:t>
            </a:r>
            <a:r>
              <a:rPr lang="en-US" b="1" dirty="0" err="1" smtClean="0">
                <a:solidFill>
                  <a:srgbClr val="292934"/>
                </a:solidFill>
                <a:latin typeface="Consolas"/>
                <a:cs typeface="Consolas"/>
              </a:rPr>
              <a:t>mainchare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  </a:t>
            </a:r>
            <a:r>
              <a:rPr lang="en-US" b="1" dirty="0" smtClean="0">
                <a:solidFill>
                  <a:srgbClr val="292934"/>
                </a:solidFill>
                <a:latin typeface="Consolas"/>
                <a:cs typeface="Consolas"/>
              </a:rPr>
              <a:t>entry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Main(</a:t>
            </a: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CkArgMsg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∗m); </a:t>
            </a:r>
            <a:endParaRPr lang="en-US" dirty="0" smtClean="0">
              <a:solidFill>
                <a:srgbClr val="292934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};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};</a:t>
            </a:r>
            <a:endParaRPr lang="en-US" dirty="0">
              <a:solidFill>
                <a:srgbClr val="292934"/>
              </a:solidFill>
              <a:latin typeface="Consolas"/>
              <a:cs typeface="Consola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2845707"/>
            <a:ext cx="8615359" cy="489584"/>
          </a:xfrm>
        </p:spPr>
        <p:txBody>
          <a:bodyPr/>
          <a:lstStyle/>
          <a:p>
            <a:r>
              <a:rPr lang="en-US" dirty="0" err="1" smtClean="0"/>
              <a:t>hello.cpp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1865" y="3335291"/>
            <a:ext cx="8615359" cy="302680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</a:t>
            </a:r>
            <a:r>
              <a:rPr lang="en-US" dirty="0">
                <a:latin typeface="Consolas"/>
                <a:cs typeface="Consolas"/>
              </a:rPr>
              <a:t> ”</a:t>
            </a:r>
            <a:r>
              <a:rPr lang="en-US" dirty="0" err="1">
                <a:latin typeface="Consolas"/>
                <a:cs typeface="Consolas"/>
              </a:rPr>
              <a:t>hello.decl.h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“Hello </a:t>
            </a:r>
            <a:r>
              <a:rPr lang="en-US" dirty="0">
                <a:latin typeface="Consolas"/>
                <a:cs typeface="Consolas"/>
              </a:rPr>
              <a:t>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hello.def.h</a:t>
            </a:r>
            <a:r>
              <a:rPr lang="en-US" dirty="0">
                <a:latin typeface="Consolas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215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Hello World with </a:t>
            </a:r>
            <a:r>
              <a:rPr lang="en-US" dirty="0" err="1" smtClean="0">
                <a:latin typeface="+mn-lt"/>
              </a:rPr>
              <a:t>Chares</a:t>
            </a:r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55465" y="1731816"/>
            <a:ext cx="4121210" cy="55959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n-lt"/>
              </a:rPr>
              <a:t>hello.ci</a:t>
            </a:r>
            <a:r>
              <a:rPr lang="en-US" dirty="0" smtClean="0">
                <a:latin typeface="+mn-lt"/>
              </a:rPr>
              <a:t> file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737100" y="909978"/>
            <a:ext cx="4140126" cy="5595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n-lt"/>
              </a:rPr>
              <a:t>hello.cpp</a:t>
            </a:r>
            <a:r>
              <a:rPr lang="en-US" dirty="0" smtClean="0">
                <a:latin typeface="+mn-lt"/>
              </a:rPr>
              <a:t> file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2291410"/>
            <a:ext cx="4114800" cy="285002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err="1">
                <a:latin typeface="Consolas"/>
                <a:cs typeface="Consolas"/>
              </a:rPr>
              <a:t>mainmodule</a:t>
            </a:r>
            <a:r>
              <a:rPr lang="en-US" sz="1900" dirty="0">
                <a:latin typeface="Consolas"/>
                <a:cs typeface="Consolas"/>
              </a:rPr>
              <a:t> hello {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b="1" dirty="0" err="1" smtClean="0">
                <a:latin typeface="Consolas"/>
                <a:cs typeface="Consolas"/>
              </a:rPr>
              <a:t>mainchare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b="1" dirty="0" smtClean="0">
                <a:latin typeface="Consolas"/>
                <a:cs typeface="Consolas"/>
              </a:rPr>
              <a:t>entry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Main(</a:t>
            </a:r>
            <a:r>
              <a:rPr lang="en-US" sz="1900" dirty="0" err="1">
                <a:latin typeface="Consolas"/>
                <a:cs typeface="Consolas"/>
              </a:rPr>
              <a:t>CkArgMsg</a:t>
            </a:r>
            <a:r>
              <a:rPr lang="en-US" sz="1900" dirty="0">
                <a:latin typeface="Consolas"/>
                <a:cs typeface="Consolas"/>
              </a:rPr>
              <a:t> ∗m);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}</a:t>
            </a:r>
            <a:r>
              <a:rPr lang="en-US" sz="19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</a:t>
            </a:r>
            <a:r>
              <a:rPr lang="en-US" sz="1900" b="1" dirty="0" err="1" smtClean="0">
                <a:latin typeface="Consolas"/>
                <a:cs typeface="Consolas"/>
              </a:rPr>
              <a:t>chare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Singleton {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  </a:t>
            </a:r>
            <a:r>
              <a:rPr lang="en-US" sz="1900" b="1" dirty="0" smtClean="0">
                <a:latin typeface="Consolas"/>
                <a:cs typeface="Consolas"/>
              </a:rPr>
              <a:t>entry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Singleton();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};</a:t>
            </a:r>
            <a:endParaRPr lang="en-US" sz="1900" dirty="0">
              <a:latin typeface="Consolas"/>
              <a:cs typeface="Consola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737100" y="1469571"/>
            <a:ext cx="4140125" cy="471068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hello.decl.h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CProxy_Singleton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Singleton :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      public </a:t>
            </a:r>
            <a:r>
              <a:rPr lang="en-US" dirty="0" err="1" smtClean="0">
                <a:latin typeface="Consolas"/>
                <a:cs typeface="Consolas"/>
              </a:rPr>
              <a:t>CBase_Singleton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Singleton()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&lt;&lt;“Hello </a:t>
            </a:r>
            <a:r>
              <a:rPr lang="en-US" dirty="0">
                <a:latin typeface="Consolas"/>
                <a:cs typeface="Consolas"/>
              </a:rPr>
              <a:t>World!</a:t>
            </a:r>
            <a:r>
              <a:rPr lang="en-US" dirty="0" smtClean="0">
                <a:latin typeface="Consolas"/>
                <a:cs typeface="Consolas"/>
              </a:rPr>
              <a:t>”&lt;&lt;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”</a:t>
            </a:r>
            <a:r>
              <a:rPr lang="en-US" dirty="0" err="1">
                <a:latin typeface="Consolas"/>
                <a:cs typeface="Consolas"/>
              </a:rPr>
              <a:t>hello.def.h</a:t>
            </a:r>
            <a:r>
              <a:rPr lang="en-US" dirty="0">
                <a:latin typeface="Consolas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906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Proxies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255825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chare’s</a:t>
            </a:r>
            <a:r>
              <a:rPr lang="en-US" dirty="0"/>
              <a:t> own proxy can be obtained through a special </a:t>
            </a:r>
            <a:r>
              <a:rPr lang="en-US" dirty="0" smtClean="0"/>
              <a:t>variable </a:t>
            </a:r>
            <a:r>
              <a:rPr lang="en-US" dirty="0" err="1" smtClean="0">
                <a:latin typeface="Lucida Console"/>
                <a:cs typeface="Lucida Console"/>
              </a:rPr>
              <a:t>thisProxy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/>
              <a:t>Chare</a:t>
            </a:r>
            <a:r>
              <a:rPr lang="en-US" dirty="0"/>
              <a:t> proxies can also be passed so </a:t>
            </a:r>
            <a:r>
              <a:rPr lang="en-US" dirty="0" err="1"/>
              <a:t>chares</a:t>
            </a:r>
            <a:r>
              <a:rPr lang="en-US" dirty="0"/>
              <a:t> can learn about others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snippet,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/>
              <a:t> learns about a </a:t>
            </a:r>
            <a:r>
              <a:rPr lang="en-US" dirty="0" err="1"/>
              <a:t>chare</a:t>
            </a:r>
            <a:r>
              <a:rPr lang="en-US" dirty="0"/>
              <a:t> instance </a:t>
            </a:r>
            <a:r>
              <a:rPr lang="en-US" dirty="0">
                <a:latin typeface="Lucida Console"/>
                <a:cs typeface="Lucida Console"/>
              </a:rPr>
              <a:t>main</a:t>
            </a:r>
            <a:r>
              <a:rPr lang="en-US" dirty="0"/>
              <a:t> , </a:t>
            </a:r>
            <a:r>
              <a:rPr lang="en-US" dirty="0" smtClean="0"/>
              <a:t>and then </a:t>
            </a:r>
            <a:r>
              <a:rPr lang="en-US" dirty="0"/>
              <a:t>invokes a method on it: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468230"/>
            <a:ext cx="861536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962097"/>
            <a:ext cx="8615360" cy="51658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>
                <a:latin typeface="Consolas"/>
                <a:cs typeface="Consolas"/>
              </a:rPr>
              <a:t>foobar2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CProxy_Main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478684"/>
            <a:ext cx="8615360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5034835"/>
            <a:ext cx="8615360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::foobar2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CProxy_Main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main.foo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738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is a special system call </a:t>
            </a:r>
            <a:r>
              <a:rPr lang="en-US" sz="2800" dirty="0" err="1">
                <a:latin typeface="Lucida Console"/>
                <a:cs typeface="Lucida Console"/>
              </a:rPr>
              <a:t>CkExit</a:t>
            </a:r>
            <a:r>
              <a:rPr lang="en-US" sz="2800" dirty="0">
                <a:latin typeface="Lucida Console"/>
                <a:cs typeface="Lucida Console"/>
              </a:rPr>
              <a:t>() </a:t>
            </a:r>
            <a:r>
              <a:rPr lang="en-US" sz="2800" dirty="0"/>
              <a:t>that terminates the parallel execution on all processors (but it is called on one processor) and performs the requisite cleanup</a:t>
            </a:r>
          </a:p>
          <a:p>
            <a:r>
              <a:rPr lang="en-US" sz="2800" dirty="0"/>
              <a:t>The traditional </a:t>
            </a:r>
            <a:r>
              <a:rPr lang="en-US" sz="2800" dirty="0">
                <a:latin typeface="Lucida Console"/>
                <a:cs typeface="Lucida Console"/>
              </a:rPr>
              <a:t>exit() </a:t>
            </a:r>
            <a:r>
              <a:rPr lang="en-US" sz="2800" dirty="0"/>
              <a:t>is </a:t>
            </a:r>
            <a:r>
              <a:rPr lang="en-US" sz="2800" dirty="0" smtClean="0"/>
              <a:t>insufficient because it only terminates one process, not the entire parallel job (and will cause a hang)</a:t>
            </a:r>
          </a:p>
          <a:p>
            <a:r>
              <a:rPr lang="en-US" sz="2800" dirty="0" err="1" smtClean="0">
                <a:latin typeface="Lucida Console"/>
                <a:cs typeface="Lucida Console"/>
              </a:rPr>
              <a:t>CkExit</a:t>
            </a:r>
            <a:r>
              <a:rPr lang="en-US" sz="2800" dirty="0" smtClean="0">
                <a:latin typeface="Lucida Console"/>
                <a:cs typeface="Lucida Console"/>
              </a:rPr>
              <a:t>() </a:t>
            </a:r>
            <a:r>
              <a:rPr lang="en-US" sz="2800" dirty="0" smtClean="0"/>
              <a:t>should be called when you can safely terminate the application (you may want to synchronize before calling this)</a:t>
            </a:r>
            <a:endParaRPr lang="en-US" sz="28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mainmodule</a:t>
            </a: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err="1">
                <a:latin typeface="Consolas"/>
                <a:cs typeface="Consolas"/>
              </a:rPr>
              <a:t>MyModule</a:t>
            </a:r>
            <a:r>
              <a:rPr lang="en-US" sz="3000" dirty="0">
                <a:latin typeface="Consolas"/>
                <a:cs typeface="Consolas"/>
              </a:rPr>
              <a:t> {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</a:t>
            </a:r>
            <a:r>
              <a:rPr lang="en-US" sz="3000" b="1" dirty="0" err="1" smtClean="0">
                <a:latin typeface="Consolas"/>
                <a:cs typeface="Consolas"/>
              </a:rPr>
              <a:t>mainchare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   </a:t>
            </a:r>
            <a:r>
              <a:rPr lang="en-US" sz="3000" b="1" dirty="0" smtClean="0">
                <a:latin typeface="Consolas"/>
                <a:cs typeface="Consolas"/>
              </a:rPr>
              <a:t>entry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Main(</a:t>
            </a:r>
            <a:r>
              <a:rPr lang="en-US" sz="3000" dirty="0" err="1">
                <a:latin typeface="Consolas"/>
                <a:cs typeface="Consolas"/>
              </a:rPr>
              <a:t>CkArgMsg</a:t>
            </a:r>
            <a:r>
              <a:rPr lang="en-US" sz="3000" dirty="0">
                <a:latin typeface="Consolas"/>
                <a:cs typeface="Consolas"/>
              </a:rPr>
              <a:t> ∗m);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}</a:t>
            </a:r>
            <a:r>
              <a:rPr lang="en-US" sz="3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</a:t>
            </a:r>
            <a:r>
              <a:rPr lang="en-US" sz="3000" b="1" dirty="0" err="1" smtClean="0">
                <a:latin typeface="Consolas"/>
                <a:cs typeface="Consolas"/>
              </a:rPr>
              <a:t>chare</a:t>
            </a:r>
            <a:r>
              <a:rPr lang="en-US" sz="3000" b="1" dirty="0" smtClean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Simple {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   </a:t>
            </a:r>
            <a:r>
              <a:rPr lang="en-US" sz="3000" b="1" dirty="0" smtClean="0">
                <a:latin typeface="Consolas"/>
                <a:cs typeface="Consolas"/>
              </a:rPr>
              <a:t>entry </a:t>
            </a:r>
            <a:r>
              <a:rPr lang="en-US" sz="3000" dirty="0" smtClean="0">
                <a:latin typeface="Consolas"/>
                <a:cs typeface="Consolas"/>
              </a:rPr>
              <a:t>Simple(</a:t>
            </a:r>
            <a:r>
              <a:rPr lang="en-US" sz="3000" b="1" dirty="0" err="1" smtClean="0">
                <a:latin typeface="Consolas"/>
                <a:cs typeface="Consolas"/>
              </a:rPr>
              <a:t>int</a:t>
            </a:r>
            <a:r>
              <a:rPr lang="en-US" sz="3000" dirty="0" smtClean="0">
                <a:latin typeface="Consolas"/>
                <a:cs typeface="Consolas"/>
              </a:rPr>
              <a:t> x, </a:t>
            </a:r>
            <a:r>
              <a:rPr lang="en-US" sz="3000" b="1" dirty="0" smtClean="0">
                <a:latin typeface="Consolas"/>
                <a:cs typeface="Consolas"/>
              </a:rPr>
              <a:t>double</a:t>
            </a:r>
            <a:r>
              <a:rPr lang="en-US" sz="3000" dirty="0" smtClean="0">
                <a:latin typeface="Consolas"/>
                <a:cs typeface="Consolas"/>
              </a:rPr>
              <a:t> y);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}</a:t>
            </a:r>
            <a:r>
              <a:rPr lang="en-US" sz="3000" dirty="0">
                <a:latin typeface="Consolas"/>
                <a:cs typeface="Consolas"/>
              </a:rPr>
              <a:t>;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}</a:t>
            </a:r>
            <a:r>
              <a:rPr lang="en-US" sz="30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4" y="942770"/>
            <a:ext cx="8882135" cy="539496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MyModule.decl.h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“Hello </a:t>
            </a:r>
            <a:r>
              <a:rPr lang="en-US" dirty="0">
                <a:latin typeface="Consolas"/>
                <a:cs typeface="Consolas"/>
              </a:rPr>
              <a:t>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double</a:t>
            </a:r>
            <a:r>
              <a:rPr lang="en-US" dirty="0" smtClean="0">
                <a:latin typeface="Consolas"/>
                <a:cs typeface="Consolas"/>
              </a:rPr>
              <a:t> pi  = 3.1415;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CProxy_Simple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ckNew</a:t>
            </a:r>
            <a:r>
              <a:rPr lang="en-US" dirty="0" smtClean="0">
                <a:latin typeface="Consolas"/>
                <a:cs typeface="Consolas"/>
              </a:rPr>
              <a:t>(12, pi);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class</a:t>
            </a:r>
            <a:r>
              <a:rPr lang="en-US" dirty="0" smtClean="0">
                <a:latin typeface="Consolas"/>
                <a:cs typeface="Consolas"/>
              </a:rPr>
              <a:t> Simple :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CBase_Simple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: Simple(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x, </a:t>
            </a:r>
            <a:r>
              <a:rPr lang="en-US" b="1" dirty="0" smtClean="0">
                <a:latin typeface="Consolas"/>
                <a:cs typeface="Consolas"/>
              </a:rPr>
              <a:t>double</a:t>
            </a:r>
            <a:r>
              <a:rPr lang="en-US" dirty="0" smtClean="0">
                <a:latin typeface="Consolas"/>
                <a:cs typeface="Consolas"/>
              </a:rPr>
              <a:t> y)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&lt;&lt; “Radius:” </a:t>
            </a:r>
            <a:r>
              <a:rPr lang="en-US" dirty="0" smtClean="0">
                <a:latin typeface="Consolas"/>
                <a:cs typeface="Consolas"/>
              </a:rPr>
              <a:t>&lt;&lt; x &lt;&lt; </a:t>
            </a:r>
            <a:r>
              <a:rPr lang="en-US" dirty="0" smtClean="0">
                <a:latin typeface="Consolas"/>
                <a:cs typeface="Consolas"/>
              </a:rPr>
              <a:t>“,Area:” </a:t>
            </a:r>
            <a:r>
              <a:rPr lang="en-US" dirty="0" smtClean="0">
                <a:latin typeface="Consolas"/>
                <a:cs typeface="Consolas"/>
              </a:rPr>
              <a:t>&lt;&lt; y*x*x </a:t>
            </a:r>
            <a:r>
              <a:rPr lang="en-US" dirty="0" smtClean="0">
                <a:latin typeface="Consolas"/>
                <a:cs typeface="Consolas"/>
              </a:rPr>
              <a:t>&lt;&lt;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MyModule.def.h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18057"/>
            <a:ext cx="8615360" cy="864766"/>
          </a:xfrm>
        </p:spPr>
        <p:txBody>
          <a:bodyPr/>
          <a:lstStyle/>
          <a:p>
            <a:r>
              <a:rPr lang="en-US" dirty="0"/>
              <a:t>Entry methods are invoked by performing a C++ method call on a </a:t>
            </a:r>
            <a:r>
              <a:rPr lang="en-US" dirty="0" err="1"/>
              <a:t>chare’s</a:t>
            </a:r>
            <a:r>
              <a:rPr lang="en-US" dirty="0"/>
              <a:t> proxy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918799"/>
            <a:ext cx="8615360" cy="227424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proxy =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::ckNew(... constructor arguments ...);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proxy.foo</a:t>
            </a:r>
            <a:r>
              <a:rPr lang="en-US" sz="2000" dirty="0">
                <a:latin typeface="Consolas"/>
                <a:cs typeface="Consolas"/>
              </a:rPr>
              <a:t>();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proxy.bar</a:t>
            </a:r>
            <a:r>
              <a:rPr lang="en-US" sz="2000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4193047"/>
            <a:ext cx="8615360" cy="20952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Lucida Console"/>
                <a:cs typeface="Lucida Console"/>
              </a:rPr>
              <a:t>foo</a:t>
            </a:r>
            <a:r>
              <a:rPr lang="en-US" dirty="0"/>
              <a:t> and </a:t>
            </a:r>
            <a:r>
              <a:rPr lang="en-US" dirty="0">
                <a:latin typeface="Lucida Console"/>
                <a:cs typeface="Lucida Console"/>
              </a:rPr>
              <a:t>bar</a:t>
            </a:r>
            <a:r>
              <a:rPr lang="en-US" dirty="0"/>
              <a:t> methods will then be executed with the arguments, wherever the created </a:t>
            </a:r>
            <a:r>
              <a:rPr lang="en-US" dirty="0" err="1"/>
              <a:t>chare</a:t>
            </a:r>
            <a:r>
              <a:rPr lang="en-US" dirty="0"/>
              <a:t>,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/>
              <a:t>, happens to live</a:t>
            </a:r>
          </a:p>
          <a:p>
            <a:r>
              <a:rPr lang="en-US" dirty="0"/>
              <a:t>The policy is one-at-a-time scheduling (that is, one entry method on one </a:t>
            </a:r>
            <a:r>
              <a:rPr lang="en-US" dirty="0" err="1"/>
              <a:t>chare</a:t>
            </a:r>
            <a:r>
              <a:rPr lang="en-US" dirty="0"/>
              <a:t> executes on a processor at a time)</a:t>
            </a:r>
          </a:p>
        </p:txBody>
      </p:sp>
    </p:spTree>
    <p:extLst>
      <p:ext uri="{BB962C8B-B14F-4D97-AF65-F5344CB8AC3E}">
        <p14:creationId xmlns:p14="http://schemas.microsoft.com/office/powerpoint/2010/main" val="299285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 invocation is not ordered (between </a:t>
            </a:r>
            <a:r>
              <a:rPr lang="en-US" dirty="0" err="1"/>
              <a:t>chares</a:t>
            </a:r>
            <a:r>
              <a:rPr lang="en-US" dirty="0"/>
              <a:t>, entry methods on one </a:t>
            </a:r>
            <a:r>
              <a:rPr lang="en-US" dirty="0" err="1"/>
              <a:t>chare</a:t>
            </a:r>
            <a:r>
              <a:rPr lang="en-US" dirty="0"/>
              <a:t>, etc.)!</a:t>
            </a:r>
          </a:p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executes this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039235"/>
            <a:ext cx="8615360" cy="118845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CProxy_MyChare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proxy = </a:t>
            </a:r>
            <a:r>
              <a:rPr lang="en-US" dirty="0" err="1" smtClean="0">
                <a:latin typeface="Consolas"/>
                <a:cs typeface="Consolas"/>
              </a:rPr>
              <a:t>CProxy_MyChare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proxy.foo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227695"/>
            <a:ext cx="8615360" cy="489583"/>
          </a:xfrm>
        </p:spPr>
        <p:txBody>
          <a:bodyPr/>
          <a:lstStyle/>
          <a:p>
            <a:r>
              <a:rPr lang="en-US" dirty="0"/>
              <a:t>These prints may occur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3717278"/>
            <a:ext cx="8615360" cy="278376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“foo </a:t>
            </a:r>
            <a:r>
              <a:rPr lang="en-US" dirty="0">
                <a:latin typeface="Consolas"/>
                <a:cs typeface="Consolas"/>
              </a:rPr>
              <a:t>executes”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“bar </a:t>
            </a:r>
            <a:r>
              <a:rPr lang="en-US" dirty="0">
                <a:latin typeface="Consolas"/>
                <a:cs typeface="Consolas"/>
              </a:rPr>
              <a:t>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672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589374"/>
          </a:xfrm>
        </p:spPr>
        <p:txBody>
          <a:bodyPr>
            <a:normAutofit/>
          </a:bodyPr>
          <a:lstStyle/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invokes the same entry method twice: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494797"/>
            <a:ext cx="8615359" cy="76952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(7);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2282970"/>
            <a:ext cx="8615359" cy="516838"/>
          </a:xfrm>
        </p:spPr>
        <p:txBody>
          <a:bodyPr/>
          <a:lstStyle/>
          <a:p>
            <a:r>
              <a:rPr lang="en-US" dirty="0"/>
              <a:t>These may be delivered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2825038"/>
            <a:ext cx="8615359" cy="113679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“bar </a:t>
            </a:r>
            <a:r>
              <a:rPr lang="en-US" dirty="0">
                <a:latin typeface="Consolas"/>
                <a:cs typeface="Consolas"/>
              </a:rPr>
              <a:t>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4016448"/>
            <a:ext cx="8615359" cy="16932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Output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61865" y="4478667"/>
            <a:ext cx="8615359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bar executes with 5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bar </a:t>
            </a:r>
            <a:r>
              <a:rPr lang="en-US" dirty="0">
                <a:latin typeface="Consolas"/>
                <a:cs typeface="Consolas"/>
              </a:rPr>
              <a:t>executes with 7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61865" y="5655070"/>
            <a:ext cx="8615359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bar </a:t>
            </a:r>
            <a:r>
              <a:rPr lang="en-US" dirty="0">
                <a:latin typeface="Consolas"/>
                <a:cs typeface="Consolas"/>
              </a:rPr>
              <a:t>executes with </a:t>
            </a:r>
            <a:r>
              <a:rPr lang="en-US" dirty="0" smtClean="0">
                <a:latin typeface="Consolas"/>
                <a:cs typeface="Consolas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bar executes with </a:t>
            </a:r>
            <a:r>
              <a:rPr lang="en-US" dirty="0" smtClean="0">
                <a:latin typeface="Consolas"/>
                <a:cs typeface="Consolas"/>
              </a:rPr>
              <a:t>5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244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  <p:bldP spid="7" grpId="0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dirty="0"/>
              <a:t> </a:t>
            </a:r>
            <a:r>
              <a:rPr lang="en-US" dirty="0" err="1"/>
              <a:t>MyModule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mainchare</a:t>
            </a:r>
            <a:r>
              <a:rPr lang="en-US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 ∗m);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err="1" smtClean="0"/>
              <a:t>chare</a:t>
            </a:r>
            <a:r>
              <a:rPr lang="en-US" dirty="0" smtClean="0"/>
              <a:t> </a:t>
            </a:r>
            <a:r>
              <a:rPr lang="en-US" dirty="0"/>
              <a:t>Simple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Simple(</a:t>
            </a:r>
            <a:r>
              <a:rPr lang="en-US" b="1" dirty="0"/>
              <a:t>double</a:t>
            </a:r>
            <a:r>
              <a:rPr lang="en-US" dirty="0"/>
              <a:t> y);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findArea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radius, </a:t>
            </a:r>
            <a:r>
              <a:rPr lang="en-US" b="1" dirty="0" err="1"/>
              <a:t>bool</a:t>
            </a:r>
            <a:r>
              <a:rPr lang="en-US" dirty="0"/>
              <a:t> done);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this program execute correctly?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5281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909977"/>
            <a:ext cx="8615359" cy="551581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struct</a:t>
            </a:r>
            <a:r>
              <a:rPr lang="en-US" sz="2000" dirty="0">
                <a:latin typeface="Consolas"/>
                <a:cs typeface="Consolas"/>
              </a:rPr>
              <a:t> Main :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CBase_Main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Main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CProxy_Simple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sim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 smtClean="0">
                <a:latin typeface="Consolas"/>
                <a:cs typeface="Consolas"/>
              </a:rPr>
              <a:t>CProxy_Simple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>
                <a:latin typeface="Consolas"/>
                <a:cs typeface="Consolas"/>
              </a:rPr>
              <a:t>(3.1415);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for</a:t>
            </a:r>
            <a:r>
              <a:rPr lang="en-US" sz="2000" dirty="0" smtClean="0">
                <a:latin typeface="Consolas"/>
                <a:cs typeface="Consolas"/>
              </a:rPr>
              <a:t> (</a:t>
            </a:r>
            <a:r>
              <a:rPr lang="en-US" sz="2000" b="1" dirty="0" err="1" smtClean="0">
                <a:latin typeface="Consolas"/>
                <a:cs typeface="Consolas"/>
              </a:rPr>
              <a:t>int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= 1;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&lt; 10;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++) </a:t>
            </a:r>
            <a:r>
              <a:rPr lang="en-US" sz="2000" dirty="0" err="1" smtClean="0">
                <a:latin typeface="Consolas"/>
                <a:cs typeface="Consolas"/>
              </a:rPr>
              <a:t>sim.findArea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b="1" dirty="0" smtClean="0">
                <a:latin typeface="Consolas"/>
                <a:cs typeface="Consolas"/>
              </a:rPr>
              <a:t>false</a:t>
            </a:r>
            <a:r>
              <a:rPr lang="en-US" sz="2000" dirty="0" smtClean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sim.findArea</a:t>
            </a:r>
            <a:r>
              <a:rPr lang="en-US" sz="2000" dirty="0">
                <a:latin typeface="Consolas"/>
                <a:cs typeface="Consolas"/>
              </a:rPr>
              <a:t>(10, </a:t>
            </a:r>
            <a:r>
              <a:rPr lang="en-US" sz="2000" b="1" dirty="0">
                <a:latin typeface="Consolas"/>
                <a:cs typeface="Consolas"/>
              </a:rPr>
              <a:t>true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r>
              <a:rPr lang="en-US" sz="2000" dirty="0">
                <a:latin typeface="Consolas"/>
                <a:cs typeface="Consolas"/>
              </a:rPr>
              <a:t>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nsolas"/>
                <a:cs typeface="Consolas"/>
              </a:rPr>
              <a:t>struct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Simple :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CBase_Simple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double </a:t>
            </a:r>
            <a:r>
              <a:rPr lang="en-US" sz="2000" dirty="0" smtClean="0">
                <a:latin typeface="Consolas"/>
                <a:cs typeface="Consolas"/>
              </a:rPr>
              <a:t>y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Simple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b="1" dirty="0">
                <a:latin typeface="Consolas"/>
                <a:cs typeface="Consolas"/>
              </a:rPr>
              <a:t>double</a:t>
            </a:r>
            <a:r>
              <a:rPr lang="en-US" sz="2000" dirty="0">
                <a:latin typeface="Consolas"/>
                <a:cs typeface="Consolas"/>
              </a:rPr>
              <a:t> pi) </a:t>
            </a:r>
            <a:r>
              <a:rPr lang="en-US" sz="2000" dirty="0" smtClean="0">
                <a:latin typeface="Consolas"/>
                <a:cs typeface="Consolas"/>
              </a:rPr>
              <a:t>{ y </a:t>
            </a:r>
            <a:r>
              <a:rPr lang="en-US" sz="2000" dirty="0">
                <a:latin typeface="Consolas"/>
                <a:cs typeface="Consolas"/>
              </a:rPr>
              <a:t>= pi</a:t>
            </a:r>
            <a:r>
              <a:rPr lang="en-US" sz="2000" dirty="0" smtClean="0">
                <a:latin typeface="Consolas"/>
                <a:cs typeface="Consolas"/>
              </a:rPr>
              <a:t>;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void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findArea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r, </a:t>
            </a:r>
            <a:r>
              <a:rPr lang="en-US" sz="2000" b="1" dirty="0" err="1">
                <a:latin typeface="Consolas"/>
                <a:cs typeface="Consolas"/>
              </a:rPr>
              <a:t>bool</a:t>
            </a:r>
            <a:r>
              <a:rPr lang="en-US" sz="2000" dirty="0">
                <a:latin typeface="Consolas"/>
                <a:cs typeface="Consolas"/>
              </a:rPr>
              <a:t> done)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ckout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&lt;&lt; </a:t>
            </a:r>
            <a:r>
              <a:rPr lang="en-US" sz="2000" dirty="0" smtClean="0">
                <a:latin typeface="Consolas"/>
                <a:cs typeface="Consolas"/>
              </a:rPr>
              <a:t>“radius: </a:t>
            </a:r>
            <a:r>
              <a:rPr lang="en-US" sz="2000" dirty="0" smtClean="0">
                <a:latin typeface="Consolas"/>
                <a:cs typeface="Consolas"/>
              </a:rPr>
              <a:t>” </a:t>
            </a:r>
            <a:r>
              <a:rPr lang="en-US" sz="2000" dirty="0">
                <a:latin typeface="Consolas"/>
                <a:cs typeface="Consolas"/>
              </a:rPr>
              <a:t>&lt;&lt; r &lt;&lt; </a:t>
            </a:r>
            <a:r>
              <a:rPr lang="en-US" sz="2000" dirty="0" smtClean="0">
                <a:latin typeface="Consolas"/>
                <a:cs typeface="Consolas"/>
              </a:rPr>
              <a:t>“Area:” </a:t>
            </a:r>
            <a:r>
              <a:rPr lang="en-US" sz="2000" dirty="0">
                <a:latin typeface="Consolas"/>
                <a:cs typeface="Consolas"/>
              </a:rPr>
              <a:t>&lt;&lt; </a:t>
            </a:r>
            <a:r>
              <a:rPr lang="en-US" sz="2000" dirty="0" err="1">
                <a:latin typeface="Consolas"/>
                <a:cs typeface="Consolas"/>
              </a:rPr>
              <a:t>y∗r∗r</a:t>
            </a:r>
            <a:r>
              <a:rPr lang="en-US" sz="2000" dirty="0">
                <a:latin typeface="Consolas"/>
                <a:cs typeface="Consolas"/>
              </a:rPr>
              <a:t> &lt;&lt; </a:t>
            </a:r>
            <a:r>
              <a:rPr lang="en-US" sz="2000" dirty="0" err="1">
                <a:latin typeface="Consolas"/>
                <a:cs typeface="Consolas"/>
              </a:rPr>
              <a:t>endl</a:t>
            </a:r>
            <a:r>
              <a:rPr lang="en-US" sz="2000" dirty="0">
                <a:latin typeface="Consolas"/>
                <a:cs typeface="Consolas"/>
              </a:rPr>
              <a:t>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</a:t>
            </a:r>
            <a:r>
              <a:rPr lang="en-US" sz="2000" b="1" dirty="0" smtClean="0">
                <a:latin typeface="Consolas"/>
                <a:cs typeface="Consolas"/>
              </a:rPr>
              <a:t>if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(done) </a:t>
            </a:r>
            <a:r>
              <a:rPr lang="en-US" sz="2000" dirty="0" err="1">
                <a:latin typeface="Consolas"/>
                <a:cs typeface="Consolas"/>
              </a:rPr>
              <a:t>CkExit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689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File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2034320"/>
          </a:xfrm>
        </p:spPr>
        <p:txBody>
          <a:bodyPr/>
          <a:lstStyle/>
          <a:p>
            <a:r>
              <a:rPr lang="en-US" dirty="0"/>
              <a:t>C++ objects (including Charm++ objects)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regular .h and .C files</a:t>
            </a:r>
          </a:p>
          <a:p>
            <a:r>
              <a:rPr lang="en-US" dirty="0"/>
              <a:t>Chare objects, entry methods (asynchronous methods)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.ci file</a:t>
            </a:r>
          </a:p>
          <a:p>
            <a:pPr lvl="1"/>
            <a:r>
              <a:rPr lang="en-US" dirty="0" smtClean="0"/>
              <a:t>Implemented </a:t>
            </a:r>
            <a:r>
              <a:rPr lang="en-US" dirty="0"/>
              <a:t>in the .C file</a:t>
            </a:r>
          </a:p>
        </p:txBody>
      </p:sp>
      <p:pic>
        <p:nvPicPr>
          <p:cNvPr id="7" name="Content Placeholder 6" descr="charmFiles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54" b="-5454"/>
          <a:stretch>
            <a:fillRect/>
          </a:stretch>
        </p:blipFill>
        <p:spPr>
          <a:xfrm>
            <a:off x="1333122" y="3367732"/>
            <a:ext cx="6472847" cy="2558520"/>
          </a:xfrm>
        </p:spPr>
      </p:pic>
    </p:spTree>
    <p:extLst>
      <p:ext uri="{BB962C8B-B14F-4D97-AF65-F5344CB8AC3E}">
        <p14:creationId xmlns:p14="http://schemas.microsoft.com/office/powerpoint/2010/main" val="48637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Readonly</a:t>
            </a:r>
            <a:r>
              <a:rPr lang="en-US" dirty="0" smtClean="0"/>
              <a:t> variable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only global variables officially allowed in a Charm++ programs are </a:t>
            </a:r>
            <a:r>
              <a:rPr lang="en-US" dirty="0" err="1" smtClean="0"/>
              <a:t>readonly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err="1" smtClean="0"/>
              <a:t>Readonly’s</a:t>
            </a:r>
            <a:r>
              <a:rPr lang="en-US" dirty="0" smtClean="0"/>
              <a:t> can be modified only in the constructor of the main chare</a:t>
            </a:r>
          </a:p>
          <a:p>
            <a:pPr lvl="2"/>
            <a:r>
              <a:rPr lang="en-US" dirty="0" smtClean="0"/>
              <a:t>And from any functions called from them (not entry methods)</a:t>
            </a:r>
          </a:p>
          <a:p>
            <a:pPr lvl="1"/>
            <a:r>
              <a:rPr lang="en-US" dirty="0" smtClean="0"/>
              <a:t>After the </a:t>
            </a:r>
            <a:r>
              <a:rPr lang="en-US" dirty="0" err="1" smtClean="0"/>
              <a:t>construcor</a:t>
            </a:r>
            <a:r>
              <a:rPr lang="en-US" dirty="0" smtClean="0"/>
              <a:t> finishes, before any other chares execute any methods, the </a:t>
            </a:r>
            <a:r>
              <a:rPr lang="en-US" dirty="0" err="1" smtClean="0"/>
              <a:t>readonly</a:t>
            </a:r>
            <a:r>
              <a:rPr lang="en-US" dirty="0" smtClean="0"/>
              <a:t> variables are available on all processors</a:t>
            </a:r>
          </a:p>
          <a:p>
            <a:r>
              <a:rPr lang="en-US" dirty="0" smtClean="0"/>
              <a:t>Declare a </a:t>
            </a:r>
            <a:r>
              <a:rPr lang="en-US" dirty="0" err="1" smtClean="0"/>
              <a:t>readonly</a:t>
            </a:r>
            <a:r>
              <a:rPr lang="en-US" dirty="0" smtClean="0"/>
              <a:t> in .ci file and also in the .C file</a:t>
            </a:r>
          </a:p>
          <a:p>
            <a:pPr lvl="1"/>
            <a:r>
              <a:rPr lang="en-US" dirty="0" smtClean="0"/>
              <a:t>In .ci: </a:t>
            </a:r>
            <a:r>
              <a:rPr lang="en-US" dirty="0" err="1" smtClean="0"/>
              <a:t>readonly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grainSize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In .C, just a normal declaration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92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r</a:t>
            </a:r>
            <a:r>
              <a:rPr lang="en-US" sz="2000" b="1" dirty="0" err="1" smtClean="0">
                <a:latin typeface="Consolas"/>
                <a:cs typeface="Consolas"/>
              </a:rPr>
              <a:t>eadonly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 err="1" smtClean="0">
                <a:latin typeface="Consolas"/>
                <a:cs typeface="Consolas"/>
              </a:rPr>
              <a:t>int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 err="1" smtClean="0">
                <a:latin typeface="Consolas"/>
                <a:cs typeface="Consolas"/>
              </a:rPr>
              <a:t>grainSize</a:t>
            </a:r>
            <a:r>
              <a:rPr lang="en-US" sz="2000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nsolas"/>
                <a:cs typeface="Consolas"/>
              </a:rPr>
              <a:t>mainmodule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smtClean="0">
                <a:latin typeface="Consolas"/>
                <a:cs typeface="Consolas"/>
              </a:rPr>
              <a:t>   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 smtClean="0">
                <a:latin typeface="Consolas"/>
                <a:cs typeface="Consolas"/>
              </a:rPr>
              <a:t>∗ </a:t>
            </a:r>
            <a:r>
              <a:rPr lang="en-US" sz="2000" dirty="0">
                <a:latin typeface="Consolas"/>
                <a:cs typeface="Consolas"/>
              </a:rPr>
              <a:t>m);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b="1" dirty="0" smtClean="0">
                <a:latin typeface="Consolas"/>
                <a:cs typeface="Consolas"/>
              </a:rPr>
              <a:t>chare </a:t>
            </a:r>
            <a:r>
              <a:rPr lang="en-US" sz="2000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Fib(</a:t>
            </a:r>
            <a:r>
              <a:rPr lang="en-US" sz="2000" b="1" dirty="0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n, </a:t>
            </a:r>
            <a:r>
              <a:rPr lang="en-US" sz="2000" b="1" dirty="0">
                <a:latin typeface="Consolas"/>
                <a:cs typeface="Consolas"/>
              </a:rPr>
              <a:t>bool</a:t>
            </a:r>
            <a:r>
              <a:rPr lang="en-US" sz="2000" dirty="0">
                <a:latin typeface="Consolas"/>
                <a:cs typeface="Consolas"/>
              </a:rPr>
              <a:t> isRoot, </a:t>
            </a:r>
            <a:r>
              <a:rPr lang="en-US" sz="2000" dirty="0" smtClean="0">
                <a:latin typeface="Consolas"/>
                <a:cs typeface="Consolas"/>
              </a:rPr>
              <a:t>CProxy_Fib </a:t>
            </a:r>
            <a:r>
              <a:rPr lang="en-US" sz="2000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b="1" dirty="0">
                <a:latin typeface="Consolas"/>
                <a:cs typeface="Consolas"/>
              </a:rPr>
              <a:t>void </a:t>
            </a:r>
            <a:r>
              <a:rPr lang="en-US" sz="2000" dirty="0">
                <a:latin typeface="Consolas"/>
                <a:cs typeface="Consolas"/>
              </a:rPr>
              <a:t>respond(</a:t>
            </a:r>
            <a:r>
              <a:rPr lang="en-US" sz="2000" b="1" dirty="0">
                <a:latin typeface="Consolas"/>
                <a:cs typeface="Consolas"/>
              </a:rPr>
              <a:t>int </a:t>
            </a:r>
            <a:r>
              <a:rPr lang="en-US" sz="2000" dirty="0">
                <a:latin typeface="Consolas"/>
                <a:cs typeface="Consolas"/>
              </a:rPr>
              <a:t>value);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7219"/>
          </a:xfrm>
        </p:spPr>
        <p:txBody>
          <a:bodyPr>
            <a:noAutofit/>
          </a:bodyPr>
          <a:lstStyle/>
          <a:p>
            <a:r>
              <a:rPr lang="en-US" sz="2800" spc="-10" dirty="0">
                <a:solidFill>
                  <a:srgbClr val="CC0000"/>
                </a:solidFill>
              </a:rPr>
              <a:t>Fi</a:t>
            </a:r>
            <a:r>
              <a:rPr lang="en-US" sz="2800" spc="25" dirty="0">
                <a:solidFill>
                  <a:srgbClr val="CC0000"/>
                </a:solidFill>
              </a:rPr>
              <a:t>b</a:t>
            </a:r>
            <a:r>
              <a:rPr lang="en-US" sz="2800" spc="0" dirty="0">
                <a:solidFill>
                  <a:srgbClr val="CC0000"/>
                </a:solidFill>
              </a:rPr>
              <a:t>onacci</a:t>
            </a:r>
            <a:r>
              <a:rPr lang="en-US" sz="2800" spc="120" dirty="0">
                <a:solidFill>
                  <a:srgbClr val="CC0000"/>
                </a:solidFill>
              </a:rPr>
              <a:t> </a:t>
            </a:r>
            <a:r>
              <a:rPr lang="en-US" sz="2800" spc="-10" dirty="0">
                <a:solidFill>
                  <a:srgbClr val="CC0000"/>
                </a:solidFill>
              </a:rPr>
              <a:t>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65" y="408047"/>
            <a:ext cx="5970980" cy="609299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 err="1" smtClean="0">
                <a:solidFill>
                  <a:srgbClr val="0070C0"/>
                </a:solidFill>
                <a:latin typeface="Consolas"/>
                <a:cs typeface="Consolas"/>
              </a:rPr>
              <a:t>int</a:t>
            </a:r>
            <a:r>
              <a:rPr lang="en-US" sz="1600" b="1" dirty="0" smtClean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Consolas"/>
                <a:cs typeface="Consolas"/>
              </a:rPr>
              <a:t>grainSize</a:t>
            </a:r>
            <a:r>
              <a:rPr lang="en-US" sz="1600" b="1" dirty="0" smtClean="0">
                <a:solidFill>
                  <a:srgbClr val="0070C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 smtClean="0">
                <a:latin typeface="Consolas"/>
                <a:cs typeface="Consolas"/>
              </a:rPr>
              <a:t>Main : </a:t>
            </a:r>
            <a:r>
              <a:rPr lang="en-US" sz="1600" b="1" dirty="0" smtClean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CBase_Main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Main(CkArgMsg∗  m) </a:t>
            </a:r>
            <a:r>
              <a:rPr lang="en-US" sz="1600" dirty="0" smtClean="0">
                <a:latin typeface="Consolas"/>
                <a:cs typeface="Consolas"/>
              </a:rPr>
              <a:t>{ </a:t>
            </a:r>
            <a:r>
              <a:rPr lang="en-US" sz="1600" dirty="0" err="1" smtClean="0">
                <a:latin typeface="Consolas"/>
                <a:cs typeface="Consolas"/>
              </a:rPr>
              <a:t>grainSize</a:t>
            </a:r>
            <a:r>
              <a:rPr lang="en-US" sz="1600" dirty="0" smtClean="0">
                <a:latin typeface="Consolas"/>
                <a:cs typeface="Consolas"/>
              </a:rPr>
              <a:t> = 10;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CProxy_Fib</a:t>
            </a:r>
            <a:r>
              <a:rPr lang="en-US" sz="1600" dirty="0">
                <a:latin typeface="Consolas"/>
                <a:cs typeface="Consolas"/>
              </a:rPr>
              <a:t>::ckNew(atoi(m−&gt;argv[1]), </a:t>
            </a:r>
            <a:r>
              <a:rPr lang="en-US" sz="1600" b="1" dirty="0">
                <a:latin typeface="Consolas"/>
                <a:cs typeface="Consolas"/>
              </a:rPr>
              <a:t>true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smtClean="0">
                <a:latin typeface="Consolas"/>
                <a:cs typeface="Consolas"/>
              </a:rPr>
              <a:t>CProxy_Fib</a:t>
            </a:r>
            <a:r>
              <a:rPr lang="en-US" sz="16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Fib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CBase_Fib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</a:t>
            </a:r>
            <a:r>
              <a:rPr lang="en-US" sz="1600" dirty="0" smtClean="0">
                <a:latin typeface="Consolas"/>
                <a:cs typeface="Consolas"/>
              </a:rPr>
              <a:t>CProxy_Fib </a:t>
            </a:r>
            <a:r>
              <a:rPr lang="en-US" sz="1600" dirty="0">
                <a:latin typeface="Consolas"/>
                <a:cs typeface="Consolas"/>
              </a:rPr>
              <a:t>parent;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isRoot; 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result, count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Fib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 smtClean="0">
                <a:latin typeface="Consolas"/>
                <a:cs typeface="Consolas"/>
              </a:rPr>
              <a:t>isRoot_, CProxy_Fib parent_)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: parent(parent_), </a:t>
            </a:r>
            <a:r>
              <a:rPr lang="en-US" sz="1600" dirty="0" err="1" smtClean="0">
                <a:latin typeface="Consolas"/>
                <a:cs typeface="Consolas"/>
              </a:rPr>
              <a:t>isRoot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isRoot</a:t>
            </a:r>
            <a:r>
              <a:rPr lang="en-US" sz="1600" dirty="0" smtClean="0">
                <a:latin typeface="Consolas"/>
                <a:cs typeface="Consolas"/>
              </a:rPr>
              <a:t>_), result(0), count(2) {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(n &lt;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grainSize</a:t>
            </a:r>
            <a:r>
              <a:rPr lang="en-US" sz="1600" dirty="0" smtClean="0">
                <a:latin typeface="Consolas"/>
                <a:cs typeface="Consolas"/>
              </a:rPr>
              <a:t>) </a:t>
            </a:r>
            <a:r>
              <a:rPr lang="en-US" sz="1600" dirty="0">
                <a:latin typeface="Consolas"/>
                <a:cs typeface="Consolas"/>
              </a:rPr>
              <a:t>respond(n);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else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CProxy_Fib</a:t>
            </a:r>
            <a:r>
              <a:rPr lang="en-US" sz="1600" dirty="0">
                <a:latin typeface="Consolas"/>
                <a:cs typeface="Consolas"/>
              </a:rPr>
              <a:t>::ckNew(n − 1,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CProxy_Fib</a:t>
            </a:r>
            <a:r>
              <a:rPr lang="en-US" sz="1600" dirty="0">
                <a:latin typeface="Consolas"/>
                <a:cs typeface="Consolas"/>
              </a:rPr>
              <a:t>::ckNew(n − 2,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b="1" dirty="0" smtClean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respond(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result </a:t>
            </a:r>
            <a:r>
              <a:rPr lang="en-US" sz="1600" dirty="0">
                <a:latin typeface="Consolas"/>
                <a:cs typeface="Consolas"/>
              </a:rPr>
              <a:t>+= val;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(−−count == 0 || n &lt;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grainSize</a:t>
            </a:r>
            <a:r>
              <a:rPr lang="en-US" sz="1600" dirty="0" smtClean="0">
                <a:latin typeface="Consolas"/>
                <a:cs typeface="Consolas"/>
              </a:rPr>
              <a:t>)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(isRoot)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  </a:t>
            </a:r>
            <a:r>
              <a:rPr lang="en-US" sz="1600" dirty="0" err="1" smtClean="0">
                <a:latin typeface="Consolas"/>
                <a:cs typeface="Consolas"/>
              </a:rPr>
              <a:t>CkPrintf</a:t>
            </a:r>
            <a:r>
              <a:rPr lang="en-US" sz="1600" dirty="0" smtClean="0">
                <a:latin typeface="Consolas"/>
                <a:cs typeface="Consolas"/>
              </a:rPr>
              <a:t>(“Fibonacci </a:t>
            </a:r>
            <a:r>
              <a:rPr lang="en-US" sz="1600" dirty="0">
                <a:latin typeface="Consolas"/>
                <a:cs typeface="Consolas"/>
              </a:rPr>
              <a:t>number is: %d\n”, 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CkExit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 </a:t>
            </a:r>
            <a:r>
              <a:rPr lang="en-US" sz="1600" b="1" dirty="0">
                <a:latin typeface="Consolas"/>
                <a:cs typeface="Consolas"/>
              </a:rPr>
              <a:t>else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               </a:t>
            </a:r>
            <a:r>
              <a:rPr lang="en-US" sz="1600" dirty="0" err="1" smtClean="0">
                <a:latin typeface="Consolas"/>
                <a:cs typeface="Consolas"/>
              </a:rPr>
              <a:t>parent.respond</a:t>
            </a:r>
            <a:r>
              <a:rPr lang="en-US" sz="1600" dirty="0">
                <a:latin typeface="Consolas"/>
                <a:cs typeface="Consolas"/>
              </a:rPr>
              <a:t>(result);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</a:t>
            </a:r>
            <a:r>
              <a:rPr lang="en-US" sz="1600" b="1" dirty="0" smtClean="0">
                <a:latin typeface="Consolas"/>
                <a:cs typeface="Consolas"/>
              </a:rPr>
              <a:t>delete </a:t>
            </a:r>
            <a:r>
              <a:rPr lang="en-US" sz="1600" b="1" dirty="0">
                <a:latin typeface="Consolas"/>
                <a:cs typeface="Consolas"/>
              </a:rPr>
              <a:t>this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226" y="2171700"/>
            <a:ext cx="8204200" cy="286232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 Fib(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n,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 err="1">
                <a:latin typeface="Consolas"/>
                <a:cs typeface="Consolas"/>
              </a:rPr>
              <a:t>isRoot</a:t>
            </a:r>
            <a:r>
              <a:rPr lang="en-US" dirty="0">
                <a:latin typeface="Consolas"/>
                <a:cs typeface="Consolas"/>
              </a:rPr>
              <a:t>_, </a:t>
            </a:r>
            <a:r>
              <a:rPr lang="en-US" dirty="0" err="1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 parent_)</a:t>
            </a:r>
          </a:p>
          <a:p>
            <a:r>
              <a:rPr lang="en-US" dirty="0">
                <a:latin typeface="Consolas"/>
                <a:cs typeface="Consolas"/>
              </a:rPr>
              <a:t>        : parent(parent_), </a:t>
            </a:r>
            <a:r>
              <a:rPr lang="en-US" dirty="0" err="1">
                <a:latin typeface="Consolas"/>
                <a:cs typeface="Consolas"/>
              </a:rPr>
              <a:t>isRoot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isRoot</a:t>
            </a:r>
            <a:r>
              <a:rPr lang="en-US" dirty="0">
                <a:latin typeface="Consolas"/>
                <a:cs typeface="Consolas"/>
              </a:rPr>
              <a:t>_), result(0), count(2) </a:t>
            </a:r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b="1" dirty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(n &lt;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grainSize</a:t>
            </a:r>
            <a:r>
              <a:rPr lang="en-US" dirty="0">
                <a:latin typeface="Consolas"/>
                <a:cs typeface="Consolas"/>
              </a:rPr>
              <a:t>) respond(n);</a:t>
            </a:r>
          </a:p>
          <a:p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b="1" dirty="0">
                <a:latin typeface="Consolas"/>
                <a:cs typeface="Consolas"/>
              </a:rPr>
              <a:t>else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          </a:t>
            </a:r>
            <a:r>
              <a:rPr lang="en-US" dirty="0" err="1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(n − 1,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); </a:t>
            </a:r>
          </a:p>
          <a:p>
            <a:r>
              <a:rPr lang="en-US" dirty="0">
                <a:latin typeface="Consolas"/>
                <a:cs typeface="Consolas"/>
              </a:rPr>
              <a:t>            </a:t>
            </a:r>
            <a:r>
              <a:rPr lang="en-US" dirty="0" err="1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(n − 2,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       }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26300" y="5803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0690" y="2973897"/>
            <a:ext cx="8871836" cy="37856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b="1" dirty="0">
                <a:latin typeface="Consolas"/>
                <a:cs typeface="Consolas"/>
              </a:rPr>
              <a:t>void </a:t>
            </a:r>
            <a:r>
              <a:rPr lang="en-US" sz="2000" dirty="0">
                <a:latin typeface="Consolas"/>
                <a:cs typeface="Consolas"/>
              </a:rPr>
              <a:t>respond(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val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r>
              <a:rPr lang="en-US" sz="2000" dirty="0">
                <a:latin typeface="Consolas"/>
                <a:cs typeface="Consolas"/>
              </a:rPr>
              <a:t>        result += </a:t>
            </a:r>
            <a:r>
              <a:rPr lang="en-US" sz="2000" dirty="0" err="1">
                <a:latin typeface="Consolas"/>
                <a:cs typeface="Consolas"/>
              </a:rPr>
              <a:t>val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b="1" dirty="0">
                <a:latin typeface="Consolas"/>
                <a:cs typeface="Consolas"/>
              </a:rPr>
              <a:t>if </a:t>
            </a:r>
            <a:r>
              <a:rPr lang="en-US" sz="2000" dirty="0">
                <a:latin typeface="Consolas"/>
                <a:cs typeface="Consolas"/>
              </a:rPr>
              <a:t>(−−count == 0 || n &lt; 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grainSize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r>
              <a:rPr lang="en-US" sz="2000" dirty="0">
                <a:latin typeface="Consolas"/>
                <a:cs typeface="Consolas"/>
              </a:rPr>
              <a:t>            </a:t>
            </a:r>
            <a:r>
              <a:rPr lang="en-US" sz="2000" b="1" dirty="0">
                <a:latin typeface="Consolas"/>
                <a:cs typeface="Consolas"/>
              </a:rPr>
              <a:t>if 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isRoot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r>
              <a:rPr lang="en-US" sz="2000" dirty="0">
                <a:latin typeface="Consolas"/>
                <a:cs typeface="Consolas"/>
              </a:rPr>
              <a:t>                </a:t>
            </a:r>
            <a:r>
              <a:rPr lang="en-US" sz="2000" dirty="0" err="1">
                <a:latin typeface="Consolas"/>
                <a:cs typeface="Consolas"/>
              </a:rPr>
              <a:t>CkPrintf</a:t>
            </a:r>
            <a:r>
              <a:rPr lang="en-US" sz="2000" dirty="0">
                <a:latin typeface="Consolas"/>
                <a:cs typeface="Consolas"/>
              </a:rPr>
              <a:t>(“Fibonacci number is: %d\n”, result); </a:t>
            </a:r>
          </a:p>
          <a:p>
            <a:r>
              <a:rPr lang="en-US" sz="2000" dirty="0">
                <a:latin typeface="Consolas"/>
                <a:cs typeface="Consolas"/>
              </a:rPr>
              <a:t>                </a:t>
            </a:r>
            <a:r>
              <a:rPr lang="en-US" sz="2000" dirty="0" err="1">
                <a:latin typeface="Consolas"/>
                <a:cs typeface="Consolas"/>
              </a:rPr>
              <a:t>CkExit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r>
              <a:rPr lang="en-US" sz="2000" dirty="0">
                <a:latin typeface="Consolas"/>
                <a:cs typeface="Consolas"/>
              </a:rPr>
              <a:t>            } </a:t>
            </a:r>
            <a:r>
              <a:rPr lang="en-US" sz="2000" b="1" dirty="0">
                <a:latin typeface="Consolas"/>
                <a:cs typeface="Consolas"/>
              </a:rPr>
              <a:t>else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r>
              <a:rPr lang="en-US" sz="2000" b="1" dirty="0">
                <a:latin typeface="Consolas"/>
                <a:cs typeface="Consolas"/>
              </a:rPr>
              <a:t>                </a:t>
            </a:r>
            <a:r>
              <a:rPr lang="en-US" sz="2000" dirty="0" err="1">
                <a:latin typeface="Consolas"/>
                <a:cs typeface="Consolas"/>
              </a:rPr>
              <a:t>parent.respond</a:t>
            </a:r>
            <a:r>
              <a:rPr lang="en-US" sz="2000" dirty="0">
                <a:latin typeface="Consolas"/>
                <a:cs typeface="Consolas"/>
              </a:rPr>
              <a:t>(result); </a:t>
            </a:r>
          </a:p>
          <a:p>
            <a:r>
              <a:rPr lang="en-US" sz="2000" dirty="0">
                <a:latin typeface="Consolas"/>
                <a:cs typeface="Consolas"/>
              </a:rPr>
              <a:t>                </a:t>
            </a:r>
            <a:r>
              <a:rPr lang="en-US" sz="2000" b="1" dirty="0">
                <a:latin typeface="Consolas"/>
                <a:cs typeface="Consolas"/>
              </a:rPr>
              <a:t>delete this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r>
              <a:rPr lang="en-US" sz="2000" dirty="0">
                <a:latin typeface="Consolas"/>
                <a:cs typeface="Consolas"/>
              </a:rPr>
              <a:t>            }</a:t>
            </a:r>
          </a:p>
          <a:p>
            <a:r>
              <a:rPr lang="en-US" sz="2000" dirty="0">
                <a:latin typeface="Consolas"/>
                <a:cs typeface="Consolas"/>
              </a:rPr>
              <a:t>        }</a:t>
            </a:r>
          </a:p>
          <a:p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6428" y="448588"/>
            <a:ext cx="9100360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Consolas"/>
                <a:cs typeface="Consolas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nsolas"/>
                <a:cs typeface="Consolas"/>
              </a:rPr>
              <a:t>grainSize</a:t>
            </a:r>
            <a:r>
              <a:rPr lang="en-US" sz="2400" b="1" dirty="0">
                <a:solidFill>
                  <a:srgbClr val="0070C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400" b="1" dirty="0">
                <a:latin typeface="Consolas"/>
                <a:cs typeface="Consolas"/>
              </a:rPr>
              <a:t>class </a:t>
            </a:r>
            <a:r>
              <a:rPr lang="en-US" sz="2400" dirty="0">
                <a:latin typeface="Consolas"/>
                <a:cs typeface="Consolas"/>
              </a:rPr>
              <a:t>Main : </a:t>
            </a:r>
            <a:r>
              <a:rPr lang="en-US" sz="2400" b="1" dirty="0">
                <a:latin typeface="Consolas"/>
                <a:cs typeface="Consolas"/>
              </a:rPr>
              <a:t>public </a:t>
            </a:r>
            <a:r>
              <a:rPr lang="en-US" sz="2400" dirty="0" err="1">
                <a:latin typeface="Consolas"/>
                <a:cs typeface="Consolas"/>
              </a:rPr>
              <a:t>CBase_Main</a:t>
            </a:r>
            <a:r>
              <a:rPr lang="en-US" sz="2400" dirty="0">
                <a:latin typeface="Consolas"/>
                <a:cs typeface="Consolas"/>
              </a:rPr>
              <a:t> {</a:t>
            </a:r>
          </a:p>
          <a:p>
            <a:r>
              <a:rPr lang="en-US" sz="2400" b="1" dirty="0">
                <a:latin typeface="Consolas"/>
                <a:cs typeface="Consolas"/>
              </a:rPr>
              <a:t>public</a:t>
            </a:r>
            <a:r>
              <a:rPr lang="en-US" sz="2400" dirty="0">
                <a:latin typeface="Consolas"/>
                <a:cs typeface="Consolas"/>
              </a:rPr>
              <a:t>: Main(</a:t>
            </a:r>
            <a:r>
              <a:rPr lang="en-US" sz="2400" dirty="0" err="1">
                <a:latin typeface="Consolas"/>
                <a:cs typeface="Consolas"/>
              </a:rPr>
              <a:t>CkArgMsg</a:t>
            </a:r>
            <a:r>
              <a:rPr lang="en-US" sz="2400" dirty="0">
                <a:latin typeface="Consolas"/>
                <a:cs typeface="Consolas"/>
              </a:rPr>
              <a:t>∗  m) </a:t>
            </a:r>
            <a:r>
              <a:rPr lang="en-US" sz="2400" dirty="0" smtClean="0">
                <a:latin typeface="Consolas"/>
                <a:cs typeface="Consolas"/>
              </a:rPr>
              <a:t>{ </a:t>
            </a:r>
            <a:r>
              <a:rPr lang="en-US" sz="2400" dirty="0" err="1" smtClean="0">
                <a:latin typeface="Consolas"/>
                <a:cs typeface="Consolas"/>
              </a:rPr>
              <a:t>grainSize</a:t>
            </a:r>
            <a:r>
              <a:rPr lang="en-US" sz="2400" dirty="0" smtClean="0">
                <a:latin typeface="Consolas"/>
                <a:cs typeface="Consolas"/>
              </a:rPr>
              <a:t> = 10;</a:t>
            </a:r>
            <a:endParaRPr lang="en-US" sz="2400" dirty="0">
              <a:latin typeface="Consolas"/>
              <a:cs typeface="Consolas"/>
            </a:endParaRPr>
          </a:p>
          <a:p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CProxy_Fib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atoi</a:t>
            </a:r>
            <a:r>
              <a:rPr lang="en-US" sz="2000" dirty="0">
                <a:latin typeface="Consolas"/>
                <a:cs typeface="Consolas"/>
              </a:rPr>
              <a:t>(m−&gt;</a:t>
            </a:r>
            <a:r>
              <a:rPr lang="en-US" sz="2000" dirty="0" err="1">
                <a:latin typeface="Consolas"/>
                <a:cs typeface="Consolas"/>
              </a:rPr>
              <a:t>argv</a:t>
            </a:r>
            <a:r>
              <a:rPr lang="en-US" sz="2000" dirty="0">
                <a:latin typeface="Consolas"/>
                <a:cs typeface="Consolas"/>
              </a:rPr>
              <a:t>[1</a:t>
            </a:r>
            <a:r>
              <a:rPr lang="en-US" sz="2000" dirty="0" smtClean="0">
                <a:latin typeface="Consolas"/>
                <a:cs typeface="Consolas"/>
              </a:rPr>
              <a:t>]),</a:t>
            </a:r>
            <a:r>
              <a:rPr lang="en-US" sz="2000" b="1" dirty="0" smtClean="0">
                <a:latin typeface="Consolas"/>
                <a:cs typeface="Consolas"/>
              </a:rPr>
              <a:t>true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CProxy_Fib</a:t>
            </a:r>
            <a:r>
              <a:rPr lang="en-US" sz="2000" dirty="0" smtClean="0">
                <a:latin typeface="Consolas"/>
                <a:cs typeface="Consolas"/>
              </a:rPr>
              <a:t>());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r>
              <a:rPr lang="en-US" sz="2400" dirty="0" smtClean="0">
                <a:latin typeface="Consolas"/>
                <a:cs typeface="Consolas"/>
              </a:rPr>
              <a:t>};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692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entry methods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23679"/>
            <a:ext cx="8615359" cy="2337267"/>
          </a:xfrm>
        </p:spPr>
        <p:txBody>
          <a:bodyPr>
            <a:normAutofit/>
          </a:bodyPr>
          <a:lstStyle/>
          <a:p>
            <a:r>
              <a:rPr lang="en-US" dirty="0"/>
              <a:t>You can pass basic C++ types to entry methods (</a:t>
            </a:r>
            <a:r>
              <a:rPr lang="en-US" dirty="0" err="1"/>
              <a:t>int</a:t>
            </a:r>
            <a:r>
              <a:rPr lang="en-US" dirty="0"/>
              <a:t>, char, </a:t>
            </a:r>
            <a:r>
              <a:rPr lang="en-US" dirty="0" err="1" smtClean="0"/>
              <a:t>bool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C++ STL data structures can be passed by including </a:t>
            </a:r>
            <a:r>
              <a:rPr lang="en-US" dirty="0" err="1" smtClean="0">
                <a:latin typeface="Consolas"/>
                <a:cs typeface="Consolas"/>
              </a:rPr>
              <a:t>pup_stl.h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/>
              <a:t>Arrays </a:t>
            </a:r>
            <a:r>
              <a:rPr lang="en-US" dirty="0"/>
              <a:t>of basic data types can also be passed like this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.</a:t>
            </a:r>
            <a:r>
              <a:rPr lang="en-US" dirty="0">
                <a:latin typeface="Consolas"/>
                <a:cs typeface="Consolas"/>
              </a:rPr>
              <a:t>ci</a:t>
            </a:r>
            <a:r>
              <a:rPr lang="en-US" dirty="0"/>
              <a:t> file</a:t>
            </a:r>
            <a:r>
              <a:rPr lang="en-US" dirty="0" smtClean="0"/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360946"/>
            <a:ext cx="8615359" cy="49413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 err="1">
                <a:latin typeface="Consolas"/>
                <a:cs typeface="Consolas"/>
              </a:rPr>
              <a:t>foobar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length,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data[length]);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4055004"/>
            <a:ext cx="8615359" cy="501539"/>
          </a:xfrm>
        </p:spPr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.C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561597"/>
            <a:ext cx="8615360" cy="137621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foobar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length,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∗ </a:t>
            </a:r>
            <a:r>
              <a:rPr lang="en-US" dirty="0">
                <a:latin typeface="Consolas"/>
                <a:cs typeface="Consolas"/>
              </a:rPr>
              <a:t>data)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i="1" dirty="0" smtClean="0">
                <a:latin typeface="Consolas"/>
                <a:cs typeface="Consolas"/>
              </a:rPr>
              <a:t>   /</a:t>
            </a:r>
            <a:r>
              <a:rPr lang="en-US" i="1" dirty="0">
                <a:latin typeface="Consolas"/>
                <a:cs typeface="Consolas"/>
              </a:rPr>
              <a:t>/ ... </a:t>
            </a:r>
            <a:r>
              <a:rPr lang="en-US" i="1" dirty="0" err="1">
                <a:latin typeface="Consolas"/>
                <a:cs typeface="Consolas"/>
              </a:rPr>
              <a:t>foobar</a:t>
            </a:r>
            <a:r>
              <a:rPr lang="en-US" i="1" dirty="0">
                <a:latin typeface="Consolas"/>
                <a:cs typeface="Consolas"/>
              </a:rPr>
              <a:t> code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612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build="p"/>
      <p:bldP spid="6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Queens </a:t>
            </a:r>
            <a:r>
              <a:rPr lang="en-US" dirty="0" smtClean="0"/>
              <a:t>program: design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</a:t>
            </a:r>
            <a:r>
              <a:rPr lang="en-US" dirty="0" err="1" smtClean="0"/>
              <a:t>NxN</a:t>
            </a:r>
            <a:r>
              <a:rPr lang="en-US" dirty="0" smtClean="0"/>
              <a:t> chessboard, place N queens on it so that no two attack each other</a:t>
            </a:r>
          </a:p>
          <a:p>
            <a:pPr lvl="1"/>
            <a:r>
              <a:rPr lang="en-US" dirty="0"/>
              <a:t>Queens attack each other if they are in the same row, column or </a:t>
            </a:r>
            <a:r>
              <a:rPr lang="en-US" dirty="0" smtClean="0"/>
              <a:t>diagonal</a:t>
            </a:r>
          </a:p>
          <a:p>
            <a:r>
              <a:rPr lang="en-US" dirty="0" smtClean="0"/>
              <a:t>Representation:</a:t>
            </a:r>
          </a:p>
          <a:p>
            <a:pPr lvl="1"/>
            <a:r>
              <a:rPr lang="en-US" dirty="0" smtClean="0"/>
              <a:t>An array of size N. Q[</a:t>
            </a:r>
            <a:r>
              <a:rPr lang="en-US" dirty="0" err="1" smtClean="0"/>
              <a:t>i</a:t>
            </a:r>
            <a:r>
              <a:rPr lang="en-US" dirty="0" smtClean="0"/>
              <a:t>] indicates the column in which a queen in the </a:t>
            </a:r>
            <a:r>
              <a:rPr lang="en-US" dirty="0" err="1" smtClean="0"/>
              <a:t>I’th</a:t>
            </a:r>
            <a:r>
              <a:rPr lang="en-US" dirty="0" smtClean="0"/>
              <a:t> row has been placed. Convention: -1 for an empty row</a:t>
            </a:r>
          </a:p>
          <a:p>
            <a:r>
              <a:rPr lang="en-US" dirty="0" smtClean="0"/>
              <a:t>Strategy: </a:t>
            </a:r>
          </a:p>
          <a:p>
            <a:pPr lvl="1"/>
            <a:r>
              <a:rPr lang="en-US" dirty="0" smtClean="0"/>
              <a:t>Place queen in the next available (smallest number) row</a:t>
            </a:r>
          </a:p>
          <a:p>
            <a:pPr lvl="1"/>
            <a:r>
              <a:rPr lang="en-US" dirty="0" smtClean="0"/>
              <a:t>Fire chares for all available places for the next queen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9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Compiling</a:t>
            </a:r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 err="1"/>
              <a:t>hello.ci</a:t>
            </a:r>
            <a:endParaRPr lang="en-US" dirty="0"/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/>
              <a:t>-c </a:t>
            </a:r>
            <a:r>
              <a:rPr lang="en-US" dirty="0" err="1"/>
              <a:t>hello.C</a:t>
            </a:r>
            <a:endParaRPr lang="en-US" dirty="0"/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/>
              <a:t>-o hello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/>
              <a:t>Running</a:t>
            </a:r>
          </a:p>
          <a:p>
            <a:pPr lvl="1"/>
            <a:r>
              <a:rPr lang="en-US" dirty="0" smtClean="0"/>
              <a:t>.</a:t>
            </a:r>
            <a:r>
              <a:rPr lang="en-US" dirty="0"/>
              <a:t>/</a:t>
            </a:r>
            <a:r>
              <a:rPr lang="en-US" dirty="0" err="1"/>
              <a:t>charmrun</a:t>
            </a:r>
            <a:r>
              <a:rPr lang="en-US" dirty="0"/>
              <a:t> +p7 ./hello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+p7 tells the system to use seven cores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Compiling a Charm++ Program</a:t>
            </a:r>
          </a:p>
        </p:txBody>
      </p:sp>
      <p:pic>
        <p:nvPicPr>
          <p:cNvPr id="4" name="Content Placeholder 3" descr="charmCompi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227" b="-72227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Modules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3508686"/>
          </a:xfrm>
        </p:spPr>
        <p:txBody>
          <a:bodyPr>
            <a:normAutofit/>
          </a:bodyPr>
          <a:lstStyle/>
          <a:p>
            <a:r>
              <a:rPr lang="en-US" dirty="0"/>
              <a:t>Charm++ programs are organized as a collection of </a:t>
            </a:r>
            <a:r>
              <a:rPr lang="en-US" dirty="0" smtClean="0"/>
              <a:t>modules</a:t>
            </a:r>
          </a:p>
          <a:p>
            <a:r>
              <a:rPr lang="en-US" dirty="0" smtClean="0"/>
              <a:t>Each </a:t>
            </a:r>
            <a:r>
              <a:rPr lang="en-US" dirty="0"/>
              <a:t>module has one or more chares</a:t>
            </a:r>
          </a:p>
          <a:p>
            <a:r>
              <a:rPr lang="en-US" dirty="0"/>
              <a:t>The module that contains the </a:t>
            </a:r>
            <a:r>
              <a:rPr lang="en-US" i="1" dirty="0"/>
              <a:t>mainchare</a:t>
            </a:r>
            <a:r>
              <a:rPr lang="en-US" dirty="0"/>
              <a:t>, is declared as the mainmodule</a:t>
            </a:r>
          </a:p>
          <a:p>
            <a:r>
              <a:rPr lang="en-US" dirty="0"/>
              <a:t>Each module, when compiled, generates two files:</a:t>
            </a:r>
          </a:p>
          <a:p>
            <a:pPr marL="0" indent="0">
              <a:buNone/>
            </a:pPr>
            <a:r>
              <a:rPr lang="en-US" i="1" dirty="0" smtClean="0"/>
              <a:t>   </a:t>
            </a:r>
            <a:r>
              <a:rPr lang="en-US" dirty="0" err="1" smtClean="0">
                <a:latin typeface="Lucida Console"/>
                <a:cs typeface="Lucida Console"/>
              </a:rPr>
              <a:t>MyModule.decl.h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and </a:t>
            </a:r>
            <a:r>
              <a:rPr lang="en-US" dirty="0" err="1" smtClean="0">
                <a:latin typeface="Lucida Console"/>
                <a:cs typeface="Lucida Console"/>
              </a:rPr>
              <a:t>MyModule.def.h</a:t>
            </a: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4513352"/>
            <a:ext cx="8615359" cy="1784216"/>
          </a:xfrm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[</a:t>
            </a:r>
            <a:r>
              <a:rPr lang="en-US" sz="2800" b="1" dirty="0">
                <a:latin typeface="Consolas"/>
                <a:cs typeface="Consolas"/>
              </a:rPr>
              <a:t>main</a:t>
            </a:r>
            <a:r>
              <a:rPr lang="en-US" sz="2800" dirty="0">
                <a:latin typeface="Consolas"/>
                <a:cs typeface="Consolas"/>
              </a:rPr>
              <a:t>]</a:t>
            </a:r>
            <a:r>
              <a:rPr lang="en-US" sz="2800" b="1" dirty="0">
                <a:latin typeface="Consolas"/>
                <a:cs typeface="Consolas"/>
              </a:rPr>
              <a:t>module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MyModule</a:t>
            </a:r>
            <a:r>
              <a:rPr lang="en-US" sz="2800" dirty="0">
                <a:latin typeface="Consolas"/>
                <a:cs typeface="Consolas"/>
              </a:rPr>
              <a:t> { </a:t>
            </a: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/</a:t>
            </a:r>
            <a:r>
              <a:rPr lang="en-US" sz="2800" dirty="0">
                <a:latin typeface="Consolas"/>
                <a:cs typeface="Consolas"/>
              </a:rPr>
              <a:t>/... </a:t>
            </a:r>
            <a:r>
              <a:rPr lang="en-US" sz="2800" dirty="0" err="1">
                <a:latin typeface="Consolas"/>
                <a:cs typeface="Consolas"/>
              </a:rPr>
              <a:t>chare</a:t>
            </a:r>
            <a:r>
              <a:rPr lang="en-US" sz="2800" dirty="0">
                <a:latin typeface="Consolas"/>
                <a:cs typeface="Consolas"/>
              </a:rPr>
              <a:t> definitions ...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7160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213498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Chares</a:t>
            </a:r>
            <a:r>
              <a:rPr lang="en-US" dirty="0"/>
              <a:t> are parallel objects that are managed by the RTS</a:t>
            </a:r>
          </a:p>
          <a:p>
            <a:r>
              <a:rPr lang="en-US" dirty="0"/>
              <a:t>Each </a:t>
            </a:r>
            <a:r>
              <a:rPr lang="en-US" dirty="0" err="1"/>
              <a:t>chare</a:t>
            </a:r>
            <a:r>
              <a:rPr lang="en-US" dirty="0"/>
              <a:t> has a </a:t>
            </a:r>
            <a:r>
              <a:rPr lang="en-US" dirty="0" smtClean="0"/>
              <a:t>set of </a:t>
            </a:r>
            <a:r>
              <a:rPr lang="en-US" i="1" dirty="0"/>
              <a:t>entry</a:t>
            </a:r>
            <a:r>
              <a:rPr lang="en-US" dirty="0"/>
              <a:t> </a:t>
            </a:r>
            <a:r>
              <a:rPr lang="en-US" i="1" dirty="0"/>
              <a:t>methods</a:t>
            </a:r>
            <a:r>
              <a:rPr lang="en-US" dirty="0"/>
              <a:t>, which are asynchronous methods that may be invoked remotely</a:t>
            </a:r>
          </a:p>
          <a:p>
            <a:r>
              <a:rPr lang="en-US" dirty="0"/>
              <a:t>The following code, when compiled, generates a C++ </a:t>
            </a:r>
            <a:r>
              <a:rPr lang="en-US" dirty="0" smtClean="0"/>
              <a:t>class        </a:t>
            </a:r>
            <a:r>
              <a:rPr lang="en-US" dirty="0" err="1" smtClean="0">
                <a:latin typeface="Lucida Console"/>
                <a:cs typeface="Lucida Console"/>
              </a:rPr>
              <a:t>CBase_MyChare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that encapsulates the RTS object</a:t>
            </a:r>
          </a:p>
          <a:p>
            <a:r>
              <a:rPr lang="en-US" dirty="0"/>
              <a:t>This generated class is extended and implemented in the .C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062696"/>
            <a:ext cx="861536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56563"/>
            <a:ext cx="8615359" cy="113665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[</a:t>
            </a:r>
            <a:r>
              <a:rPr lang="en-US" b="1" dirty="0">
                <a:latin typeface="Consolas"/>
                <a:cs typeface="Consolas"/>
              </a:rPr>
              <a:t>main</a:t>
            </a:r>
            <a:r>
              <a:rPr lang="en-US" dirty="0">
                <a:latin typeface="Consolas"/>
                <a:cs typeface="Consolas"/>
              </a:rPr>
              <a:t>]</a:t>
            </a:r>
            <a:r>
              <a:rPr lang="en-US" b="1" dirty="0" err="1">
                <a:latin typeface="Consolas"/>
                <a:cs typeface="Consolas"/>
              </a:rPr>
              <a:t>chare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/... entry method definitions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718588"/>
            <a:ext cx="8615359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5217089"/>
            <a:ext cx="8615359" cy="113665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err="1" smtClean="0">
                <a:latin typeface="Consolas"/>
                <a:cs typeface="Consolas"/>
              </a:rPr>
              <a:t>CBase_MyChare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/... entry method implementations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360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 animBg="1"/>
      <p:bldP spid="6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Entry Methods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59" cy="909975"/>
          </a:xfrm>
        </p:spPr>
        <p:txBody>
          <a:bodyPr>
            <a:normAutofit/>
          </a:bodyPr>
          <a:lstStyle/>
          <a:p>
            <a:r>
              <a:rPr lang="en-US" dirty="0"/>
              <a:t>Entry methods are C++ methods that can be remotely and asynchronously invoked by another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819953"/>
            <a:ext cx="8615359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2313820"/>
            <a:ext cx="8615359" cy="140191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(); </a:t>
            </a:r>
            <a:r>
              <a:rPr lang="en-US" i="1" dirty="0">
                <a:latin typeface="Consolas"/>
                <a:cs typeface="Consolas"/>
              </a:rPr>
              <a:t>/∗ constructor entry method ∗/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63353"/>
            <a:ext cx="8615359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4548527"/>
            <a:ext cx="8615359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() { </a:t>
            </a:r>
            <a:r>
              <a:rPr lang="en-US" i="1" dirty="0">
                <a:latin typeface="Consolas"/>
                <a:cs typeface="Consolas"/>
              </a:rPr>
              <a:t>/∗... constructor code ...∗/ </a:t>
            </a: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::foo() { </a:t>
            </a:r>
            <a:r>
              <a:rPr lang="en-US" i="1" dirty="0">
                <a:latin typeface="Consolas"/>
                <a:cs typeface="Consolas"/>
              </a:rPr>
              <a:t>/∗... code to execute ...∗/ </a:t>
            </a:r>
            <a:r>
              <a:rPr lang="en-US" dirty="0">
                <a:latin typeface="Consolas"/>
                <a:cs typeface="Consolas"/>
              </a:rPr>
              <a:t>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  <a:r>
              <a:rPr lang="en-US" i="1" dirty="0">
                <a:latin typeface="Consolas"/>
                <a:cs typeface="Consolas"/>
              </a:rPr>
              <a:t> /∗... code to execute ...∗/ </a:t>
            </a: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1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mainchare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begins with the </a:t>
            </a:r>
            <a:r>
              <a:rPr lang="en-US" dirty="0" err="1"/>
              <a:t>mainchare’s</a:t>
            </a:r>
            <a:r>
              <a:rPr lang="en-US" dirty="0"/>
              <a:t> </a:t>
            </a:r>
            <a:r>
              <a:rPr lang="en-US" dirty="0" smtClean="0"/>
              <a:t>constructor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mainchare’s</a:t>
            </a:r>
            <a:r>
              <a:rPr lang="en-US" dirty="0"/>
              <a:t> constructor takes a pointer to system-defined </a:t>
            </a:r>
            <a:r>
              <a:rPr lang="en-US" dirty="0" smtClean="0"/>
              <a:t>class </a:t>
            </a:r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endParaRPr lang="en-US" dirty="0" smtClean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r>
              <a:rPr lang="en-US" dirty="0" smtClean="0"/>
              <a:t> contains </a:t>
            </a:r>
            <a:r>
              <a:rPr lang="en-US" dirty="0" err="1">
                <a:latin typeface="Lucida Console"/>
                <a:cs typeface="Lucida Console"/>
              </a:rPr>
              <a:t>argv</a:t>
            </a:r>
            <a:r>
              <a:rPr lang="en-US" dirty="0"/>
              <a:t> and </a:t>
            </a:r>
            <a:r>
              <a:rPr lang="en-US" dirty="0" err="1" smtClean="0">
                <a:latin typeface="Lucida Console"/>
                <a:cs typeface="Lucida Console"/>
              </a:rPr>
              <a:t>argc</a:t>
            </a:r>
            <a:endParaRPr lang="en-US" dirty="0" smtClean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The </a:t>
            </a:r>
            <a:r>
              <a:rPr lang="en-US" dirty="0" err="1"/>
              <a:t>mainchare</a:t>
            </a:r>
            <a:r>
              <a:rPr lang="en-US" dirty="0"/>
              <a:t> will typically creates some additional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286054"/>
            <a:ext cx="8615360" cy="8800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chare</a:t>
            </a:r>
            <a:r>
              <a:rPr lang="en-US" dirty="0"/>
              <a:t> declared as </a:t>
            </a:r>
            <a:r>
              <a:rPr lang="en-US" dirty="0" err="1">
                <a:latin typeface="Lucida Console"/>
                <a:cs typeface="Lucida Console"/>
              </a:rPr>
              <a:t>chare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>
                <a:latin typeface="Lucida Console"/>
                <a:cs typeface="Lucida Console"/>
              </a:rPr>
              <a:t> {...}; </a:t>
            </a:r>
            <a:r>
              <a:rPr lang="en-US" dirty="0"/>
              <a:t>can be instantiated by the following call: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332434"/>
            <a:ext cx="8615360" cy="104657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err="1" smtClean="0">
                <a:latin typeface="Consolas"/>
                <a:cs typeface="Consolas"/>
              </a:rPr>
              <a:t>CProxy_MyChare</a:t>
            </a:r>
            <a:r>
              <a:rPr lang="en-US" sz="3000" dirty="0">
                <a:latin typeface="Consolas"/>
                <a:cs typeface="Consolas"/>
              </a:rPr>
              <a:t>::</a:t>
            </a:r>
            <a:r>
              <a:rPr lang="en-US" sz="3000" dirty="0" err="1">
                <a:latin typeface="Consolas"/>
                <a:cs typeface="Consolas"/>
              </a:rPr>
              <a:t>ckNew</a:t>
            </a:r>
            <a:r>
              <a:rPr lang="en-US" sz="3000" dirty="0" smtClean="0">
                <a:latin typeface="Consolas"/>
                <a:cs typeface="Consolas"/>
              </a:rPr>
              <a:t>(... constructor </a:t>
            </a:r>
            <a:r>
              <a:rPr lang="en-US" sz="3000" dirty="0">
                <a:latin typeface="Consolas"/>
                <a:cs typeface="Consolas"/>
              </a:rPr>
              <a:t>arguments ...);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12885"/>
            <a:ext cx="8615360" cy="870971"/>
          </a:xfrm>
        </p:spPr>
        <p:txBody>
          <a:bodyPr/>
          <a:lstStyle/>
          <a:p>
            <a:r>
              <a:rPr lang="en-US" dirty="0"/>
              <a:t>To communicate with this class in the future, a </a:t>
            </a:r>
            <a:r>
              <a:rPr lang="en-US" i="1" dirty="0"/>
              <a:t>proxy</a:t>
            </a:r>
            <a:r>
              <a:rPr lang="en-US" dirty="0"/>
              <a:t> to it must be </a:t>
            </a:r>
            <a:r>
              <a:rPr lang="en-US" dirty="0" smtClean="0"/>
              <a:t>retained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475068"/>
            <a:ext cx="8615360" cy="161517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 smtClean="0">
                <a:latin typeface="Consolas"/>
                <a:cs typeface="Consolas"/>
              </a:rPr>
              <a:t>CProxy_MyChare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proxy </a:t>
            </a:r>
            <a:r>
              <a:rPr lang="en-US" sz="3000" dirty="0" smtClean="0">
                <a:latin typeface="Consolas"/>
                <a:cs typeface="Consolas"/>
              </a:rPr>
              <a:t>=               </a:t>
            </a: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         </a:t>
            </a:r>
            <a:r>
              <a:rPr lang="en-US" sz="3000" dirty="0" err="1" smtClean="0">
                <a:latin typeface="Consolas"/>
                <a:cs typeface="Consolas"/>
              </a:rPr>
              <a:t>CProxy_MyChare</a:t>
            </a:r>
            <a:r>
              <a:rPr lang="en-US" sz="3000" dirty="0">
                <a:latin typeface="Consolas"/>
                <a:cs typeface="Consolas"/>
              </a:rPr>
              <a:t>::</a:t>
            </a:r>
            <a:r>
              <a:rPr lang="en-US" sz="3000" dirty="0" err="1">
                <a:latin typeface="Consolas"/>
                <a:cs typeface="Consolas"/>
              </a:rPr>
              <a:t>ckNew</a:t>
            </a:r>
            <a:r>
              <a:rPr lang="en-US" sz="3000" dirty="0" smtClean="0">
                <a:latin typeface="Consolas"/>
                <a:cs typeface="Consolas"/>
              </a:rPr>
              <a:t>(arg1)</a:t>
            </a:r>
            <a:r>
              <a:rPr lang="en-US" sz="300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888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build="p"/>
      <p:bldP spid="6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16480</TotalTime>
  <Words>2157</Words>
  <Application>Microsoft Macintosh PowerPoint</Application>
  <PresentationFormat>On-screen Show (4:3)</PresentationFormat>
  <Paragraphs>360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Consolas</vt:lpstr>
      <vt:lpstr>Lucida Console</vt:lpstr>
      <vt:lpstr>Times New Roman</vt:lpstr>
      <vt:lpstr>Wingdings</vt:lpstr>
      <vt:lpstr>Arial</vt:lpstr>
      <vt:lpstr>charm-pptx_theme</vt:lpstr>
      <vt:lpstr>Hello World Example</vt:lpstr>
      <vt:lpstr>Charm++ File Structure</vt:lpstr>
      <vt:lpstr>Hello World Example</vt:lpstr>
      <vt:lpstr>Compiling a Charm++ Program</vt:lpstr>
      <vt:lpstr>Charm Interface: Modules</vt:lpstr>
      <vt:lpstr>Charm Interface: Chares</vt:lpstr>
      <vt:lpstr>Charm Interface: Entry Methods</vt:lpstr>
      <vt:lpstr>Charm Interface: mainchare</vt:lpstr>
      <vt:lpstr>Creating a Chare</vt:lpstr>
      <vt:lpstr>Hello World with Chares</vt:lpstr>
      <vt:lpstr>Chare Proxies</vt:lpstr>
      <vt:lpstr>Charm Termination</vt:lpstr>
      <vt:lpstr>Chare Creation Example: .ci file</vt:lpstr>
      <vt:lpstr>Chare Creation Example: .C file</vt:lpstr>
      <vt:lpstr>Asynchronous Methods</vt:lpstr>
      <vt:lpstr>Asynchronous Methods</vt:lpstr>
      <vt:lpstr>Asynchronous Methods</vt:lpstr>
      <vt:lpstr>Asynchronous Example: .ci file</vt:lpstr>
      <vt:lpstr>Does this program execute correctly?</vt:lpstr>
      <vt:lpstr>Readonly variable</vt:lpstr>
      <vt:lpstr>Fibonacci Example</vt:lpstr>
      <vt:lpstr>Fibonacci Example</vt:lpstr>
      <vt:lpstr>Data types and entry methods</vt:lpstr>
      <vt:lpstr>N Queens program: design problem</vt:lpstr>
    </vt:vector>
  </TitlesOfParts>
  <Company>University of Illinois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Microsoft Office User</cp:lastModifiedBy>
  <cp:revision>420</cp:revision>
  <dcterms:created xsi:type="dcterms:W3CDTF">2014-08-04T16:19:24Z</dcterms:created>
  <dcterms:modified xsi:type="dcterms:W3CDTF">2017-03-15T05:18:37Z</dcterms:modified>
</cp:coreProperties>
</file>