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0"/>
  </p:notesMasterIdLst>
  <p:handoutMasterIdLst>
    <p:handoutMasterId r:id="rId31"/>
  </p:handoutMasterIdLst>
  <p:sldIdLst>
    <p:sldId id="391" r:id="rId2"/>
    <p:sldId id="392" r:id="rId3"/>
    <p:sldId id="370" r:id="rId4"/>
    <p:sldId id="371" r:id="rId5"/>
    <p:sldId id="372" r:id="rId6"/>
    <p:sldId id="374" r:id="rId7"/>
    <p:sldId id="375" r:id="rId8"/>
    <p:sldId id="376" r:id="rId9"/>
    <p:sldId id="377" r:id="rId10"/>
    <p:sldId id="378" r:id="rId11"/>
    <p:sldId id="390" r:id="rId12"/>
    <p:sldId id="381" r:id="rId13"/>
    <p:sldId id="382" r:id="rId14"/>
    <p:sldId id="383" r:id="rId15"/>
    <p:sldId id="407" r:id="rId16"/>
    <p:sldId id="408" r:id="rId17"/>
    <p:sldId id="384" r:id="rId18"/>
    <p:sldId id="421" r:id="rId19"/>
    <p:sldId id="422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9"/>
    <p:restoredTop sz="95124" autoAdjust="0"/>
  </p:normalViewPr>
  <p:slideViewPr>
    <p:cSldViewPr snapToGrid="0" snapToObjects="1">
      <p:cViewPr varScale="1">
        <p:scale>
          <a:sx n="120" d="100"/>
          <a:sy n="120" d="100"/>
        </p:scale>
        <p:origin x="2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3/15/17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7069-E226-BF41-A765-FD78E821673C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March 15, 2017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March 15, 2017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B3D8-E95B-2C4A-9CD3-EC31F3CE3E7A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EED1-354D-F043-BA49-5701C3D7E307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DCE1-26A2-284F-8088-28EBAE81964E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B774-9767-5644-ADC1-F271B8CD1C76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637E-6038-4B49-8FCC-832D8BA79C3A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March 15, 2017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A774-4C58-664B-A14B-BC91C0736F42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4B86317-84D8-4746-A81E-882493A8DCDB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846A-E4F8-3D44-BC1B-5A87C5296E83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B83-0317-574D-B519-E89FBF6388B2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401-7F18-7B4C-9ACE-9D35D2102D84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D69E258-4D54-C64C-9EDD-E377382A06A3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B449-5AC6-ED46-B790-A7BE5A6BD1BA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665311F-FBB8-3F4F-AB44-FA9FC6D378BF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46E-52DB-E44A-B59F-83F8AEF2AB1A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CA71-5792-4646-BF66-53A85237E79F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8446E09-ACA0-BB49-9B6C-8E6C76B93F9F}" type="datetime2">
              <a:rPr lang="en-US" smtClean="0"/>
              <a:t>Wednesday, March 15,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Indexed collections of chares </a:t>
            </a:r>
            <a:endParaRPr lang="en-US" sz="2600" dirty="0" smtClean="0"/>
          </a:p>
          <a:p>
            <a:pPr lvl="1"/>
            <a:r>
              <a:rPr lang="en-US" sz="2600" dirty="0" smtClean="0"/>
              <a:t>Every </a:t>
            </a:r>
            <a:r>
              <a:rPr lang="en-US" sz="2600" dirty="0"/>
              <a:t>item in the collection has a unique index and </a:t>
            </a:r>
            <a:r>
              <a:rPr lang="en-US" sz="2600" dirty="0" smtClean="0"/>
              <a:t>proxy</a:t>
            </a:r>
            <a:endParaRPr lang="en-US" sz="2600" dirty="0"/>
          </a:p>
          <a:p>
            <a:pPr lvl="1"/>
            <a:r>
              <a:rPr lang="en-US" sz="2600" dirty="0" smtClean="0"/>
              <a:t>Can </a:t>
            </a:r>
            <a:r>
              <a:rPr lang="en-US" sz="2600" dirty="0"/>
              <a:t>be indexed like an array or by an arbitrary </a:t>
            </a:r>
            <a:r>
              <a:rPr lang="en-US" sz="2600" dirty="0" smtClean="0"/>
              <a:t>object</a:t>
            </a:r>
          </a:p>
          <a:p>
            <a:pPr lvl="1"/>
            <a:r>
              <a:rPr lang="en-US" sz="2600" dirty="0" smtClean="0"/>
              <a:t>Can </a:t>
            </a:r>
            <a:r>
              <a:rPr lang="en-US" sz="2600" dirty="0"/>
              <a:t>be sparse or </a:t>
            </a:r>
            <a:r>
              <a:rPr lang="en-US" sz="2600" dirty="0" smtClean="0"/>
              <a:t>dense</a:t>
            </a:r>
          </a:p>
          <a:p>
            <a:pPr lvl="1"/>
            <a:r>
              <a:rPr lang="en-US" sz="2600" dirty="0" smtClean="0"/>
              <a:t>Elements </a:t>
            </a:r>
            <a:r>
              <a:rPr lang="en-US" sz="2600" dirty="0"/>
              <a:t>may be dynamically inserted and deleted </a:t>
            </a:r>
            <a:endParaRPr lang="en-US" sz="2600" dirty="0" smtClean="0"/>
          </a:p>
          <a:p>
            <a:pPr lvl="1"/>
            <a:endParaRPr lang="en-US" sz="2600" dirty="0" smtClean="0"/>
          </a:p>
          <a:p>
            <a:r>
              <a:rPr lang="en-US" sz="2600" dirty="0" smtClean="0"/>
              <a:t>For </a:t>
            </a:r>
            <a:r>
              <a:rPr lang="en-US" sz="2600" dirty="0"/>
              <a:t>many scientific applications, collections of chares are a convenient abstraction </a:t>
            </a:r>
            <a:endParaRPr lang="en-US" sz="2600" dirty="0" smtClean="0"/>
          </a:p>
          <a:p>
            <a:r>
              <a:rPr lang="en-US" sz="2600" dirty="0" smtClean="0"/>
              <a:t>Instead </a:t>
            </a:r>
            <a:r>
              <a:rPr lang="en-US" sz="2600" dirty="0"/>
              <a:t>of creating networks of chares that learn about each other (by sending proxies to each other), </a:t>
            </a:r>
            <a:r>
              <a:rPr lang="en-US" sz="2600" dirty="0" smtClean="0"/>
              <a:t>each </a:t>
            </a:r>
            <a:r>
              <a:rPr lang="en-US" sz="2600" dirty="0"/>
              <a:t>element in a chare array knows about all the others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</a:t>
            </a:r>
            <a:r>
              <a:rPr lang="en-US" dirty="0" smtClean="0"/>
              <a:t>fast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Division of labor: domain specialist writes object code, </a:t>
            </a:r>
            <a:r>
              <a:rPr lang="en-US" dirty="0" smtClean="0"/>
              <a:t>CS specialist writes </a:t>
            </a:r>
            <a:r>
              <a:rPr lang="en-US" dirty="0" smtClean="0"/>
              <a:t>mapping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</a:t>
            </a:r>
            <a:r>
              <a:rPr lang="en-US" dirty="0" smtClean="0"/>
              <a:t>configurations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of Objects</a:t>
            </a:r>
            <a:endParaRPr lang="en-US" dirty="0"/>
          </a:p>
        </p:txBody>
      </p:sp>
      <p:pic>
        <p:nvPicPr>
          <p:cNvPr id="6" name="Content Placeholder 5" descr="Screen Shot 2016-08-04 at 3.23.58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8" b="-2688"/>
          <a:stretch>
            <a:fillRect/>
          </a:stretch>
        </p:blipFill>
        <p:spPr>
          <a:xfrm>
            <a:off x="261938" y="942975"/>
            <a:ext cx="8615362" cy="5435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helloArray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helloArraySize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helloArray.foo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907466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442948"/>
            <a:ext cx="8608945" cy="566082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5151568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687049"/>
            <a:ext cx="8608945" cy="566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onsolas"/>
                <a:cs typeface="Consolas"/>
              </a:rPr>
              <a:t>p.foo</a:t>
            </a:r>
            <a:r>
              <a:rPr lang="en-US" sz="2200" dirty="0" smtClean="0">
                <a:latin typeface="Consolas"/>
                <a:cs typeface="Consolas"/>
              </a:rPr>
              <a:t>()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/>
      <p:bldP spid="9" grpId="0" build="p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 err="1" smtClean="0">
                <a:latin typeface="Consolas"/>
                <a:cs typeface="Consolas"/>
              </a:rPr>
              <a:t>concat</a:t>
            </a:r>
            <a:r>
              <a:rPr lang="en-US" dirty="0" smtClean="0">
                <a:latin typeface="Consolas"/>
                <a:cs typeface="Consolas"/>
              </a:rPr>
              <a:t>, ..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</a:t>
            </a:r>
            <a:r>
              <a:rPr lang="en-US" dirty="0" smtClean="0"/>
              <a:t>operator</a:t>
            </a:r>
          </a:p>
          <a:p>
            <a:endParaRPr lang="en-US" dirty="0"/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mainmodule</a:t>
            </a:r>
            <a:r>
              <a:rPr lang="en-US" dirty="0">
                <a:latin typeface="Consolas"/>
                <a:cs typeface="Consolas"/>
              </a:rPr>
              <a:t> reduction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mainchare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reductiontarget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done(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value);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Elem(</a:t>
            </a:r>
            <a:r>
              <a:rPr lang="en-US" dirty="0" smtClean="0">
                <a:latin typeface="Consolas"/>
                <a:cs typeface="Consolas"/>
              </a:rPr>
              <a:t>CProxy_Main </a:t>
            </a:r>
            <a:r>
              <a:rPr lang="en-US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37654" y="3660496"/>
            <a:ext cx="2924433" cy="5894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2400" dirty="0" smtClean="0"/>
              <a:t>Entry </a:t>
            </a:r>
            <a:r>
              <a:rPr lang="en-US" sz="2400" smtClean="0"/>
              <a:t>Method Attribute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78876" y="3422822"/>
            <a:ext cx="1643448" cy="481913"/>
          </a:xfrm>
          <a:prstGeom prst="straightConnector1">
            <a:avLst/>
          </a:prstGeom>
          <a:ln w="3175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Method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680518"/>
            <a:ext cx="8615360" cy="4697703"/>
          </a:xfrm>
        </p:spPr>
        <p:txBody>
          <a:bodyPr/>
          <a:lstStyle/>
          <a:p>
            <a:r>
              <a:rPr lang="en-US" dirty="0" smtClean="0"/>
              <a:t>There are several other attributes that one can attach to an EP</a:t>
            </a:r>
          </a:p>
          <a:p>
            <a:pPr lvl="1"/>
            <a:r>
              <a:rPr lang="en-US" dirty="0" smtClean="0"/>
              <a:t>EP is my </a:t>
            </a:r>
            <a:r>
              <a:rPr lang="en-US" dirty="0" err="1" smtClean="0"/>
              <a:t>shortform</a:t>
            </a:r>
            <a:r>
              <a:rPr lang="en-US" dirty="0" smtClean="0"/>
              <a:t> for entry method (original: </a:t>
            </a:r>
            <a:r>
              <a:rPr lang="en-US" i="1" dirty="0" smtClean="0"/>
              <a:t>Entry Point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.ci file</a:t>
            </a:r>
          </a:p>
          <a:p>
            <a:pPr lvl="1"/>
            <a:r>
              <a:rPr lang="en-US" dirty="0" smtClean="0"/>
              <a:t>There can be multiple attributes attached to an EP</a:t>
            </a:r>
          </a:p>
          <a:p>
            <a:r>
              <a:rPr lang="en-US" dirty="0" smtClean="0"/>
              <a:t>We will learn them as they are needed</a:t>
            </a:r>
          </a:p>
          <a:p>
            <a:r>
              <a:rPr lang="en-US" dirty="0" smtClean="0"/>
              <a:t>Later, you can visit the manual for more</a:t>
            </a:r>
          </a:p>
          <a:p>
            <a:pPr lvl="1"/>
            <a:r>
              <a:rPr lang="en-US" dirty="0" smtClean="0"/>
              <a:t>Do not learn the language from its manual! Learn it from a tutorial</a:t>
            </a:r>
            <a:endParaRPr lang="en-US" dirty="0"/>
          </a:p>
          <a:p>
            <a:pPr lvl="1"/>
            <a:r>
              <a:rPr lang="en-US" dirty="0" smtClean="0"/>
              <a:t>Then use the manual as a reference, and to refine your understanding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865" y="889686"/>
            <a:ext cx="821487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entry [attribute1, ..., </a:t>
            </a:r>
            <a:r>
              <a:rPr lang="en-US" sz="2400" dirty="0" err="1"/>
              <a:t>attributeN</a:t>
            </a:r>
            <a:r>
              <a:rPr lang="en-US" sz="2400" dirty="0"/>
              <a:t>] void </a:t>
            </a:r>
            <a:r>
              <a:rPr lang="en-US" sz="2400" dirty="0" err="1"/>
              <a:t>EntryMethod</a:t>
            </a:r>
            <a:r>
              <a:rPr lang="en-US" sz="2400" dirty="0"/>
              <a:t>(parameters);</a:t>
            </a:r>
          </a:p>
        </p:txBody>
      </p:sp>
    </p:spTree>
    <p:extLst>
      <p:ext uri="{BB962C8B-B14F-4D97-AF65-F5344CB8AC3E}">
        <p14:creationId xmlns:p14="http://schemas.microsoft.com/office/powerpoint/2010/main" val="1658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Method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680518"/>
            <a:ext cx="8615360" cy="4697703"/>
          </a:xfrm>
        </p:spPr>
        <p:txBody>
          <a:bodyPr/>
          <a:lstStyle/>
          <a:p>
            <a:r>
              <a:rPr lang="en-US" dirty="0" smtClean="0"/>
              <a:t>Other attributes that are relevant now: </a:t>
            </a:r>
          </a:p>
          <a:p>
            <a:pPr lvl="1"/>
            <a:r>
              <a:rPr lang="en-US" dirty="0" smtClean="0"/>
              <a:t>inline : </a:t>
            </a:r>
          </a:p>
          <a:p>
            <a:pPr lvl="2"/>
            <a:r>
              <a:rPr lang="en-US" dirty="0" smtClean="0"/>
              <a:t>IF the the calling chare is on the same processor as the called chare, </a:t>
            </a:r>
          </a:p>
          <a:p>
            <a:pPr lvl="3"/>
            <a:r>
              <a:rPr lang="en-US" dirty="0" smtClean="0"/>
              <a:t>call it right away..</a:t>
            </a:r>
          </a:p>
          <a:p>
            <a:pPr lvl="3"/>
            <a:r>
              <a:rPr lang="en-US" dirty="0" smtClean="0"/>
              <a:t>No serialization. </a:t>
            </a:r>
          </a:p>
          <a:p>
            <a:pPr lvl="3"/>
            <a:r>
              <a:rPr lang="en-US" dirty="0" smtClean="0"/>
              <a:t>Make sure you avoid infinite recursion or starvation of other work</a:t>
            </a:r>
          </a:p>
          <a:p>
            <a:pPr lvl="2"/>
            <a:r>
              <a:rPr lang="en-US" dirty="0" smtClean="0"/>
              <a:t>Otherwise, it has no effect</a:t>
            </a:r>
          </a:p>
          <a:p>
            <a:pPr lvl="1"/>
            <a:r>
              <a:rPr lang="en-US" dirty="0" smtClean="0"/>
              <a:t>Local</a:t>
            </a:r>
          </a:p>
          <a:p>
            <a:pPr lvl="2"/>
            <a:r>
              <a:rPr lang="en-US" dirty="0" smtClean="0"/>
              <a:t>To be used when the programmer knows the calling and called chares are guaranteed to be on the same processor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865" y="889686"/>
            <a:ext cx="821487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entry [attribute1, ..., </a:t>
            </a:r>
            <a:r>
              <a:rPr lang="en-US" sz="2400" dirty="0" err="1"/>
              <a:t>attributeN</a:t>
            </a:r>
            <a:r>
              <a:rPr lang="en-US" sz="2400" dirty="0"/>
              <a:t>] void </a:t>
            </a:r>
            <a:r>
              <a:rPr lang="en-US" sz="2400" dirty="0" err="1"/>
              <a:t>EntryMethod</a:t>
            </a:r>
            <a:r>
              <a:rPr lang="en-US" sz="2400" dirty="0"/>
              <a:t>(parameters);</a:t>
            </a:r>
          </a:p>
        </p:txBody>
      </p:sp>
    </p:spTree>
    <p:extLst>
      <p:ext uri="{BB962C8B-B14F-4D97-AF65-F5344CB8AC3E}">
        <p14:creationId xmlns:p14="http://schemas.microsoft.com/office/powerpoint/2010/main" val="9609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741858"/>
            <a:ext cx="8615360" cy="5759187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#include </a:t>
            </a:r>
            <a:r>
              <a:rPr lang="en-US" sz="1800" dirty="0" smtClean="0"/>
              <a:t>“reduction.decl.h</a:t>
            </a:r>
            <a:r>
              <a:rPr lang="en-US" sz="1800" dirty="0"/>
              <a:t>” </a:t>
            </a:r>
          </a:p>
          <a:p>
            <a:pPr marL="0" indent="0">
              <a:buNone/>
            </a:pPr>
            <a:r>
              <a:rPr lang="en-US" sz="1800" b="1" dirty="0" smtClean="0"/>
              <a:t>const </a:t>
            </a:r>
            <a:r>
              <a:rPr lang="en-US" sz="1800" b="1" dirty="0"/>
              <a:t>int </a:t>
            </a:r>
            <a:r>
              <a:rPr lang="en-US" sz="1800" dirty="0"/>
              <a:t>numElements = 49;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class </a:t>
            </a:r>
            <a:r>
              <a:rPr lang="en-US" sz="1800" dirty="0"/>
              <a:t>Main : </a:t>
            </a:r>
            <a:r>
              <a:rPr lang="en-US" sz="1800" b="1" dirty="0"/>
              <a:t>public </a:t>
            </a:r>
            <a:r>
              <a:rPr lang="en-US" sz="1800" dirty="0" smtClean="0"/>
              <a:t>CBase_Main </a:t>
            </a:r>
            <a:r>
              <a:rPr lang="en-US" sz="1800" dirty="0"/>
              <a:t>{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b="1" dirty="0" smtClean="0"/>
              <a:t>public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   Main</a:t>
            </a:r>
            <a:r>
              <a:rPr lang="en-US" sz="1800" dirty="0"/>
              <a:t>(CkArgMsg∗ msg) { </a:t>
            </a:r>
            <a:r>
              <a:rPr lang="en-US" sz="1800" dirty="0" smtClean="0"/>
              <a:t>CProxy_Elem</a:t>
            </a:r>
            <a:r>
              <a:rPr lang="en-US" sz="1800" dirty="0"/>
              <a:t>::ckNew(thisProxy, numElements); }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b="1" dirty="0" smtClean="0"/>
              <a:t>void </a:t>
            </a:r>
            <a:r>
              <a:rPr lang="en-US" sz="1800" dirty="0"/>
              <a:t>done(</a:t>
            </a:r>
            <a:r>
              <a:rPr lang="en-US" sz="1800" b="1" dirty="0"/>
              <a:t>int </a:t>
            </a:r>
            <a:r>
              <a:rPr lang="en-US" sz="1800" dirty="0"/>
              <a:t>value) { </a:t>
            </a:r>
            <a:r>
              <a:rPr lang="en-US" sz="1800" dirty="0" smtClean="0"/>
              <a:t>      </a:t>
            </a:r>
            <a:r>
              <a:rPr lang="en-US" sz="1800" dirty="0" err="1" smtClean="0"/>
              <a:t>CkPrintf</a:t>
            </a:r>
            <a:r>
              <a:rPr lang="en-US" sz="1800" dirty="0" smtClean="0"/>
              <a:t>(“value</a:t>
            </a:r>
            <a:r>
              <a:rPr lang="en-US" sz="1800" dirty="0"/>
              <a:t>: %d\n”, value</a:t>
            </a:r>
            <a:r>
              <a:rPr lang="en-US" sz="1800" dirty="0" smtClean="0"/>
              <a:t>);</a:t>
            </a: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/>
              <a:t>CkExit</a:t>
            </a:r>
            <a:r>
              <a:rPr lang="en-US" sz="1800" dirty="0"/>
              <a:t>(); </a:t>
            </a:r>
            <a:r>
              <a:rPr lang="en-US" sz="1800" dirty="0" smtClean="0"/>
              <a:t>   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};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class </a:t>
            </a:r>
            <a:r>
              <a:rPr lang="en-US" sz="1800" dirty="0"/>
              <a:t>Elem : </a:t>
            </a:r>
            <a:r>
              <a:rPr lang="en-US" sz="1800" b="1" dirty="0"/>
              <a:t>public </a:t>
            </a:r>
            <a:r>
              <a:rPr lang="en-US" sz="1800" dirty="0" err="1" smtClean="0"/>
              <a:t>CBase_Elem</a:t>
            </a:r>
            <a:r>
              <a:rPr lang="en-US" sz="1800" dirty="0" smtClean="0"/>
              <a:t> </a:t>
            </a:r>
            <a:r>
              <a:rPr lang="en-US" sz="1800" dirty="0"/>
              <a:t>{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public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   Elem(CProxy_Main </a:t>
            </a:r>
            <a:r>
              <a:rPr lang="en-US" sz="2000" dirty="0"/>
              <a:t>mProxy)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  </a:t>
            </a:r>
            <a:r>
              <a:rPr lang="en-US" sz="2000" b="1" dirty="0" smtClean="0"/>
              <a:t>int </a:t>
            </a:r>
            <a:r>
              <a:rPr lang="en-US" sz="2000" dirty="0"/>
              <a:t>val = thisIndex;</a:t>
            </a:r>
            <a:br>
              <a:rPr lang="en-US" sz="2000" dirty="0"/>
            </a:b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FF0000"/>
                </a:solidFill>
              </a:rPr>
              <a:t>CkCallback </a:t>
            </a:r>
            <a:r>
              <a:rPr lang="en-US" sz="2000" dirty="0">
                <a:solidFill>
                  <a:srgbClr val="FF0000"/>
                </a:solidFill>
              </a:rPr>
              <a:t>cb(CkReductionTarget(Main, done), mProxy)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      contribute</a:t>
            </a:r>
            <a:r>
              <a:rPr lang="en-US" sz="2000" dirty="0">
                <a:solidFill>
                  <a:srgbClr val="FF0000"/>
                </a:solidFill>
              </a:rPr>
              <a:t>(sizeof(int), &amp;val, CkReduction::</a:t>
            </a:r>
            <a:r>
              <a:rPr lang="en-US" sz="2000" dirty="0" smtClean="0">
                <a:solidFill>
                  <a:srgbClr val="FF0000"/>
                </a:solidFill>
              </a:rPr>
              <a:t>sum_int</a:t>
            </a:r>
            <a:r>
              <a:rPr lang="en-US" sz="2000" dirty="0">
                <a:solidFill>
                  <a:srgbClr val="FF0000"/>
                </a:solidFill>
              </a:rPr>
              <a:t>, cb);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  } </a:t>
            </a:r>
          </a:p>
          <a:p>
            <a:pPr marL="0" indent="0">
              <a:buNone/>
            </a:pPr>
            <a:r>
              <a:rPr lang="en-US" sz="1700" dirty="0" smtClean="0"/>
              <a:t>}</a:t>
            </a:r>
            <a:r>
              <a:rPr lang="en-US" sz="1700" dirty="0"/>
              <a:t>; </a:t>
            </a:r>
            <a:r>
              <a:rPr lang="en-US" sz="1700" dirty="0" smtClean="0"/>
              <a:t>	</a:t>
            </a: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#include </a:t>
            </a:r>
            <a:r>
              <a:rPr lang="en-US" sz="1700" dirty="0"/>
              <a:t>”reduction.def.h”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6068996" y="3253268"/>
            <a:ext cx="2397862" cy="1237177"/>
          </a:xfrm>
          <a:solidFill>
            <a:srgbClr val="D2533C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 smtClean="0"/>
              <a:t>value</a:t>
            </a:r>
            <a:r>
              <a:rPr lang="en-US" dirty="0"/>
              <a:t>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Prefix Sum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Given array A[0..N-1], produce B[N], such that B[k] is the sum of all elements of A up to A[k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dependency from iteration to iteration.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can this be parallelized at all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It looks like the problem is inherently sequential, but theoreticians came up with a beautiful algorithm called recursive doubling or just parallel prefix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268281" y="3093660"/>
            <a:ext cx="8608944" cy="903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600" dirty="0"/>
              <a:t>B[0] = A[0]; </a:t>
            </a:r>
            <a:endParaRPr lang="en-US" sz="1600" dirty="0" smtClean="0"/>
          </a:p>
          <a:p>
            <a:pPr marL="274320" lvl="1" indent="0">
              <a:buNone/>
            </a:pPr>
            <a:r>
              <a:rPr lang="en-US" sz="1600" dirty="0" smtClean="0"/>
              <a:t>for 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=1; </a:t>
            </a:r>
            <a:r>
              <a:rPr lang="en-US" sz="1600" dirty="0" err="1" smtClean="0"/>
              <a:t>i</a:t>
            </a:r>
            <a:r>
              <a:rPr lang="en-US" sz="1600" dirty="0" smtClean="0"/>
              <a:t>&lt;N; </a:t>
            </a:r>
            <a:r>
              <a:rPr lang="en-US" sz="1600" dirty="0" err="1" smtClean="0"/>
              <a:t>i</a:t>
            </a:r>
            <a:r>
              <a:rPr lang="en-US" sz="1600" dirty="0" smtClean="0"/>
              <a:t>++)</a:t>
            </a:r>
          </a:p>
          <a:p>
            <a:pPr marL="274320" lvl="1" indent="0">
              <a:buNone/>
            </a:pPr>
            <a:r>
              <a:rPr lang="pt-BR" sz="1600" dirty="0" err="1"/>
              <a:t>B</a:t>
            </a:r>
            <a:r>
              <a:rPr lang="pt-BR" sz="1600" dirty="0"/>
              <a:t>[</a:t>
            </a:r>
            <a:r>
              <a:rPr lang="pt-BR" sz="1600" dirty="0" err="1"/>
              <a:t>i</a:t>
            </a:r>
            <a:r>
              <a:rPr lang="pt-BR" sz="1600" dirty="0"/>
              <a:t>] = </a:t>
            </a:r>
            <a:r>
              <a:rPr lang="pt-BR" sz="1600" dirty="0" err="1"/>
              <a:t>B</a:t>
            </a:r>
            <a:r>
              <a:rPr lang="pt-BR" sz="1600" dirty="0"/>
              <a:t>[i−1] + A[</a:t>
            </a:r>
            <a:r>
              <a:rPr lang="pt-BR" sz="1600" dirty="0" err="1"/>
              <a:t>i</a:t>
            </a:r>
            <a:r>
              <a:rPr lang="pt-BR" sz="1600" dirty="0"/>
              <a:t>];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14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Parallel Prefix: Recursive Doubling Algorithm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28700"/>
            <a:ext cx="79883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Chare Array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chare arrays are distributed to the processors in a “blocked” </a:t>
            </a:r>
            <a:r>
              <a:rPr lang="en-US" dirty="0" smtClean="0"/>
              <a:t>distribution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initial mapping function can be specified (input is the index, output is the processor) </a:t>
            </a:r>
          </a:p>
          <a:p>
            <a:pPr lvl="1"/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/>
              <a:t>home PE </a:t>
            </a:r>
            <a:r>
              <a:rPr lang="en-US" dirty="0"/>
              <a:t>of the element </a:t>
            </a:r>
            <a:endParaRPr lang="en-US" dirty="0" smtClean="0"/>
          </a:p>
          <a:p>
            <a:r>
              <a:rPr lang="en-US" dirty="0" smtClean="0"/>
              <a:t>Chare </a:t>
            </a:r>
            <a:r>
              <a:rPr lang="en-US" dirty="0"/>
              <a:t>array elements can be migrated by the user or the runtime (load balancing)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189840"/>
            <a:ext cx="5681254" cy="15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37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Parallel Prefix Example: </a:t>
            </a:r>
            <a:r>
              <a:rPr lang="en-US" sz="3600" dirty="0" err="1" smtClean="0"/>
              <a:t>prefix.ci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856161"/>
            <a:ext cx="8615359" cy="5644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/>
              <a:t>mainmodule</a:t>
            </a:r>
            <a:r>
              <a:rPr lang="en-US" sz="1800" dirty="0"/>
              <a:t> prefix{</a:t>
            </a:r>
          </a:p>
          <a:p>
            <a:pPr marL="274320" lvl="1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readonly</a:t>
            </a:r>
            <a:r>
              <a:rPr lang="en-US" sz="1800" dirty="0"/>
              <a:t> </a:t>
            </a:r>
            <a:r>
              <a:rPr lang="en-US" sz="1800" dirty="0" err="1"/>
              <a:t>CProxy_Main</a:t>
            </a:r>
            <a:r>
              <a:rPr lang="en-US" sz="1800" dirty="0"/>
              <a:t> </a:t>
            </a:r>
            <a:r>
              <a:rPr lang="en-US" sz="1800" dirty="0" err="1"/>
              <a:t>mainProxy</a:t>
            </a:r>
            <a:r>
              <a:rPr lang="en-US" sz="1800" dirty="0"/>
              <a:t>;</a:t>
            </a:r>
          </a:p>
          <a:p>
            <a:pPr marL="274320" lvl="1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readonly</a:t>
            </a:r>
            <a:r>
              <a:rPr lang="en-US" sz="1800" dirty="0"/>
              <a:t> </a:t>
            </a:r>
            <a:r>
              <a:rPr lang="en-US" sz="1800" b="1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numElements</a:t>
            </a:r>
            <a:r>
              <a:rPr lang="en-US" sz="1800" dirty="0"/>
              <a:t>;</a:t>
            </a:r>
          </a:p>
          <a:p>
            <a:pPr marL="274320" lvl="1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readonly</a:t>
            </a:r>
            <a:r>
              <a:rPr lang="en-US" sz="1800" dirty="0"/>
              <a:t> </a:t>
            </a:r>
            <a:r>
              <a:rPr lang="en-US" sz="1800" dirty="0" err="1"/>
              <a:t>CProxy_Prefix</a:t>
            </a:r>
            <a:r>
              <a:rPr lang="en-US" sz="1800" dirty="0"/>
              <a:t> </a:t>
            </a:r>
            <a:r>
              <a:rPr lang="en-US" sz="1800" dirty="0" err="1"/>
              <a:t>prefixArray</a:t>
            </a:r>
            <a:r>
              <a:rPr lang="en-US" sz="1800" dirty="0"/>
              <a:t>;</a:t>
            </a:r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mainchare</a:t>
            </a:r>
            <a:r>
              <a:rPr lang="en-US" sz="1800" dirty="0"/>
              <a:t> Main {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entry</a:t>
            </a:r>
            <a:r>
              <a:rPr lang="en-US" sz="1800" dirty="0"/>
              <a:t> Main(</a:t>
            </a:r>
            <a:r>
              <a:rPr lang="en-US" sz="1800" dirty="0" err="1"/>
              <a:t>CkArgMsg</a:t>
            </a:r>
            <a:r>
              <a:rPr lang="en-US" sz="1800" dirty="0"/>
              <a:t>*);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entry</a:t>
            </a:r>
            <a:r>
              <a:rPr lang="en-US" sz="1800" dirty="0"/>
              <a:t> [</a:t>
            </a:r>
            <a:r>
              <a:rPr lang="en-US" sz="1800" dirty="0" err="1"/>
              <a:t>reductiontarget</a:t>
            </a:r>
            <a:r>
              <a:rPr lang="en-US" sz="1800" dirty="0"/>
              <a:t>] </a:t>
            </a:r>
            <a:r>
              <a:rPr lang="en-US" sz="1800" b="1" dirty="0"/>
              <a:t>void</a:t>
            </a:r>
            <a:r>
              <a:rPr lang="en-US" sz="1800" dirty="0"/>
              <a:t> done();</a:t>
            </a:r>
          </a:p>
          <a:p>
            <a:pPr marL="274320" lvl="1" indent="0">
              <a:buNone/>
            </a:pPr>
            <a:r>
              <a:rPr lang="bg-BG" sz="1800" dirty="0"/>
              <a:t>  };</a:t>
            </a:r>
          </a:p>
          <a:p>
            <a:pPr marL="274320" lvl="1" indent="0">
              <a:buNone/>
            </a:pPr>
            <a:endParaRPr lang="bg-BG" sz="1800" dirty="0"/>
          </a:p>
          <a:p>
            <a:pPr marL="274320" lvl="1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array</a:t>
            </a:r>
            <a:r>
              <a:rPr lang="en-US" sz="1800" dirty="0"/>
              <a:t> [1D] Prefix {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entry</a:t>
            </a:r>
            <a:r>
              <a:rPr lang="en-US" sz="1800" dirty="0"/>
              <a:t> Prefix();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entry</a:t>
            </a:r>
            <a:r>
              <a:rPr lang="en-US" sz="1800" dirty="0"/>
              <a:t> </a:t>
            </a:r>
            <a:r>
              <a:rPr lang="en-US" sz="1800" b="1" dirty="0"/>
              <a:t>void</a:t>
            </a:r>
            <a:r>
              <a:rPr lang="en-US" sz="1800" dirty="0"/>
              <a:t> step();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entry</a:t>
            </a:r>
            <a:r>
              <a:rPr lang="en-US" sz="1800" dirty="0"/>
              <a:t> </a:t>
            </a:r>
            <a:r>
              <a:rPr lang="en-US" sz="1800" b="1" dirty="0"/>
              <a:t>void</a:t>
            </a:r>
            <a:r>
              <a:rPr lang="en-US" sz="1800" dirty="0"/>
              <a:t> </a:t>
            </a:r>
            <a:r>
              <a:rPr lang="en-US" sz="1800" dirty="0" err="1"/>
              <a:t>passValue</a:t>
            </a:r>
            <a:r>
              <a:rPr lang="en-US" sz="1800" dirty="0"/>
              <a:t>(</a:t>
            </a:r>
            <a:r>
              <a:rPr lang="en-US" sz="1800" b="1" dirty="0" err="1"/>
              <a:t>int</a:t>
            </a:r>
            <a:r>
              <a:rPr lang="en-US" sz="1800" dirty="0"/>
              <a:t>);</a:t>
            </a:r>
          </a:p>
          <a:p>
            <a:pPr marL="274320" lvl="1" indent="0">
              <a:buNone/>
            </a:pPr>
            <a:r>
              <a:rPr lang="bg-BG" sz="1800" dirty="0"/>
              <a:t>  };</a:t>
            </a:r>
          </a:p>
          <a:p>
            <a:pPr marL="0" indent="0">
              <a:buNone/>
            </a:pPr>
            <a:r>
              <a:rPr lang="uk-UA" sz="1800" dirty="0"/>
              <a:t>};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56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42975"/>
            <a:ext cx="8615363" cy="5435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8854" y="0"/>
            <a:ext cx="8909221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#include </a:t>
            </a:r>
            <a:r>
              <a:rPr lang="en-US" sz="1400" dirty="0"/>
              <a:t>"</a:t>
            </a:r>
            <a:r>
              <a:rPr lang="en-US" sz="1400" dirty="0" err="1"/>
              <a:t>prefix.decl.h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b="1" dirty="0"/>
              <a:t>#include </a:t>
            </a:r>
            <a:r>
              <a:rPr lang="en-US" sz="1400" dirty="0"/>
              <a:t>&lt;</a:t>
            </a:r>
            <a:r>
              <a:rPr lang="en-US" sz="1400" dirty="0" err="1"/>
              <a:t>math.h</a:t>
            </a:r>
            <a:r>
              <a:rPr lang="en-US" sz="1400" dirty="0" smtClean="0"/>
              <a:t>&gt;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/*</a:t>
            </a:r>
            <a:r>
              <a:rPr lang="en-US" sz="1400" i="1" dirty="0" err="1"/>
              <a:t>readonly</a:t>
            </a:r>
            <a:r>
              <a:rPr lang="en-US" sz="1400" dirty="0"/>
              <a:t>*/ </a:t>
            </a:r>
            <a:r>
              <a:rPr lang="en-US" sz="1400" dirty="0" err="1"/>
              <a:t>CProxy_Main</a:t>
            </a:r>
            <a:r>
              <a:rPr lang="en-US" sz="1400" dirty="0"/>
              <a:t> </a:t>
            </a:r>
            <a:r>
              <a:rPr lang="en-US" sz="1400" dirty="0" err="1"/>
              <a:t>mainProxy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/*</a:t>
            </a:r>
            <a:r>
              <a:rPr lang="en-US" sz="1400" i="1" dirty="0" err="1"/>
              <a:t>readonly</a:t>
            </a:r>
            <a:r>
              <a:rPr lang="en-US" sz="1400" dirty="0"/>
              <a:t>*/ </a:t>
            </a:r>
            <a:r>
              <a:rPr lang="en-US" sz="1400" dirty="0" err="1"/>
              <a:t>CProxy_Prefix</a:t>
            </a:r>
            <a:r>
              <a:rPr lang="en-US" sz="1400" dirty="0"/>
              <a:t> </a:t>
            </a:r>
            <a:r>
              <a:rPr lang="en-US" sz="1400" dirty="0" err="1"/>
              <a:t>prefixArray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/*</a:t>
            </a:r>
            <a:r>
              <a:rPr lang="en-US" sz="1400" i="1" dirty="0" err="1"/>
              <a:t>readonly</a:t>
            </a:r>
            <a:r>
              <a:rPr lang="en-US" sz="1400" dirty="0"/>
              <a:t>*/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numElements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dirty="0" smtClean="0"/>
              <a:t>lass </a:t>
            </a:r>
            <a:r>
              <a:rPr lang="en-US" sz="1800" dirty="0" smtClean="0"/>
              <a:t>Main </a:t>
            </a:r>
            <a:r>
              <a:rPr lang="en-US" sz="1800" dirty="0"/>
              <a:t>: </a:t>
            </a:r>
            <a:r>
              <a:rPr lang="en-US" sz="1800" b="1" dirty="0"/>
              <a:t>public</a:t>
            </a:r>
            <a:r>
              <a:rPr lang="en-US" sz="1800" dirty="0"/>
              <a:t> </a:t>
            </a:r>
            <a:r>
              <a:rPr lang="en-US" sz="1800" dirty="0" err="1"/>
              <a:t>CBase_Main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Main(</a:t>
            </a:r>
            <a:r>
              <a:rPr lang="en-US" sz="1800" dirty="0" err="1"/>
              <a:t>CkArgMsg</a:t>
            </a:r>
            <a:r>
              <a:rPr lang="en-US" sz="1800" dirty="0"/>
              <a:t>* 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mainProxy</a:t>
            </a:r>
            <a:r>
              <a:rPr lang="en-US" sz="1800" dirty="0"/>
              <a:t>= </a:t>
            </a:r>
            <a:r>
              <a:rPr lang="en-US" sz="1800" dirty="0" err="1"/>
              <a:t>thisProxy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b="1" dirty="0" smtClean="0"/>
              <a:t>    if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-&gt;</a:t>
            </a:r>
            <a:r>
              <a:rPr lang="en-US" sz="1800" dirty="0" err="1"/>
              <a:t>argc</a:t>
            </a:r>
            <a:r>
              <a:rPr lang="en-US" sz="1800" dirty="0"/>
              <a:t> &gt; 1) </a:t>
            </a:r>
            <a:r>
              <a:rPr lang="en-US" sz="1800" dirty="0" err="1"/>
              <a:t>numElements</a:t>
            </a:r>
            <a:r>
              <a:rPr lang="en-US" sz="1800" dirty="0"/>
              <a:t> = </a:t>
            </a:r>
            <a:r>
              <a:rPr lang="en-US" sz="1800" dirty="0" err="1"/>
              <a:t>atoi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-&gt;</a:t>
            </a:r>
            <a:r>
              <a:rPr lang="en-US" sz="1800" dirty="0" err="1"/>
              <a:t>argv</a:t>
            </a:r>
            <a:r>
              <a:rPr lang="en-US" sz="1800" dirty="0"/>
              <a:t>[1]); else </a:t>
            </a:r>
            <a:r>
              <a:rPr lang="en-US" sz="1800" dirty="0" err="1"/>
              <a:t>numElements</a:t>
            </a:r>
            <a:r>
              <a:rPr lang="en-US" sz="1800" dirty="0"/>
              <a:t> = 8;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delete</a:t>
            </a:r>
            <a:r>
              <a:rPr lang="en-US" sz="1800" dirty="0"/>
              <a:t> </a:t>
            </a:r>
            <a:r>
              <a:rPr lang="en-US" sz="1800" dirty="0" err="1"/>
              <a:t>msg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prefixArray</a:t>
            </a:r>
            <a:r>
              <a:rPr lang="en-US" sz="1800" dirty="0"/>
              <a:t> = </a:t>
            </a:r>
            <a:r>
              <a:rPr lang="en-US" sz="1800" dirty="0" err="1"/>
              <a:t>CProxy_Prefix</a:t>
            </a:r>
            <a:r>
              <a:rPr lang="en-US" sz="1800" dirty="0"/>
              <a:t>::</a:t>
            </a:r>
            <a:r>
              <a:rPr lang="en-US" sz="1800" dirty="0" err="1"/>
              <a:t>ckNew</a:t>
            </a:r>
            <a:r>
              <a:rPr lang="en-US" sz="1800" dirty="0"/>
              <a:t>(</a:t>
            </a:r>
            <a:r>
              <a:rPr lang="en-US" sz="1800" dirty="0" err="1"/>
              <a:t>numElements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de-DE" sz="1800" dirty="0"/>
              <a:t>  }</a:t>
            </a:r>
          </a:p>
          <a:p>
            <a:pPr marL="0" indent="0">
              <a:buNone/>
            </a:pPr>
            <a:r>
              <a:rPr lang="de-DE" sz="1800" b="1" dirty="0" err="1" smtClean="0"/>
              <a:t>void</a:t>
            </a:r>
            <a:r>
              <a:rPr lang="de-DE" sz="1800" dirty="0" smtClean="0"/>
              <a:t> </a:t>
            </a:r>
            <a:r>
              <a:rPr lang="de-DE" sz="1800" dirty="0" err="1"/>
              <a:t>done</a:t>
            </a:r>
            <a:r>
              <a:rPr lang="de-DE" sz="1800" dirty="0"/>
              <a:t>(){ </a:t>
            </a:r>
            <a:r>
              <a:rPr lang="de-DE" sz="1800" dirty="0" err="1"/>
              <a:t>CkExit</a:t>
            </a:r>
            <a:r>
              <a:rPr lang="de-DE" sz="1800" dirty="0"/>
              <a:t>(); }</a:t>
            </a:r>
          </a:p>
          <a:p>
            <a:pPr marL="0" indent="0">
              <a:buNone/>
            </a:pPr>
            <a:r>
              <a:rPr lang="uk-UA" sz="1800" dirty="0" smtClean="0"/>
              <a:t>};</a:t>
            </a:r>
            <a:endParaRPr lang="uk-UA" sz="1800" dirty="0"/>
          </a:p>
          <a:p>
            <a:pPr marL="0" indent="0">
              <a:buNone/>
            </a:pPr>
            <a:r>
              <a:rPr lang="en-US" sz="1800" b="1" dirty="0" smtClean="0"/>
              <a:t>class</a:t>
            </a:r>
            <a:r>
              <a:rPr lang="en-US" sz="1800" dirty="0" smtClean="0"/>
              <a:t> </a:t>
            </a:r>
            <a:r>
              <a:rPr lang="en-US" sz="1800" dirty="0"/>
              <a:t>Prefix : </a:t>
            </a:r>
            <a:r>
              <a:rPr lang="en-US" sz="1800" b="1" dirty="0"/>
              <a:t>public</a:t>
            </a:r>
            <a:r>
              <a:rPr lang="en-US" sz="1800" dirty="0"/>
              <a:t> </a:t>
            </a:r>
            <a:r>
              <a:rPr lang="en-US" sz="1800" dirty="0" err="1"/>
              <a:t>CBase_Prefix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int</a:t>
            </a:r>
            <a:r>
              <a:rPr lang="en-US" sz="1800" dirty="0"/>
              <a:t> </a:t>
            </a:r>
            <a:r>
              <a:rPr lang="en-US" sz="1800" dirty="0" smtClean="0"/>
              <a:t>value, distance;</a:t>
            </a:r>
            <a:endParaRPr lang="en-US" sz="1800" dirty="0"/>
          </a:p>
          <a:p>
            <a:pPr marL="0" indent="0">
              <a:buNone/>
            </a:pPr>
            <a:r>
              <a:rPr lang="ro-RO" sz="1800" dirty="0" smtClean="0"/>
              <a:t> Prefix</a:t>
            </a:r>
            <a:r>
              <a:rPr lang="ro-RO" sz="1800" dirty="0"/>
              <a:t>() {</a:t>
            </a:r>
          </a:p>
          <a:p>
            <a:pPr marL="0" indent="0">
              <a:buNone/>
            </a:pPr>
            <a:r>
              <a:rPr lang="ro-RO" sz="1800" dirty="0"/>
              <a:t>    </a:t>
            </a:r>
            <a:r>
              <a:rPr lang="ro-RO" sz="1800" dirty="0" err="1"/>
              <a:t>distance</a:t>
            </a:r>
            <a:r>
              <a:rPr lang="ro-RO" sz="1800" dirty="0"/>
              <a:t> = 1;</a:t>
            </a:r>
          </a:p>
          <a:p>
            <a:pPr marL="0" indent="0">
              <a:buNone/>
            </a:pPr>
            <a:r>
              <a:rPr lang="ro-RO" sz="1800" dirty="0"/>
              <a:t>    </a:t>
            </a:r>
            <a:r>
              <a:rPr lang="ro-RO" sz="1800" dirty="0" err="1"/>
              <a:t>srand</a:t>
            </a:r>
            <a:r>
              <a:rPr lang="ro-RO" sz="1800" dirty="0"/>
              <a:t>(</a:t>
            </a:r>
            <a:r>
              <a:rPr lang="ro-RO" sz="1800" dirty="0" err="1"/>
              <a:t>time</a:t>
            </a:r>
            <a:r>
              <a:rPr lang="ro-RO" sz="1800" dirty="0"/>
              <a:t>(NULL));</a:t>
            </a:r>
          </a:p>
          <a:p>
            <a:pPr marL="0" indent="0">
              <a:buNone/>
            </a:pPr>
            <a:r>
              <a:rPr lang="en-US" sz="1800" dirty="0"/>
              <a:t>    value = rand() % 10;</a:t>
            </a:r>
          </a:p>
          <a:p>
            <a:pPr marL="0" indent="0">
              <a:buNone/>
            </a:pPr>
            <a:r>
              <a:rPr lang="ro-RO" sz="1800" dirty="0"/>
              <a:t>    step();</a:t>
            </a:r>
          </a:p>
          <a:p>
            <a:pPr marL="0" indent="0">
              <a:buNone/>
            </a:pPr>
            <a:r>
              <a:rPr lang="de-DE" sz="1800" dirty="0"/>
              <a:t>  }</a:t>
            </a:r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61449" y="5500120"/>
            <a:ext cx="5152768" cy="5931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3500" dirty="0" smtClean="0"/>
              <a:t>Wrong Parallel Prefix: Why</a:t>
            </a:r>
            <a:r>
              <a:rPr lang="en-US" sz="3500" smtClean="0"/>
              <a:t>?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5261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42975"/>
            <a:ext cx="8615363" cy="5435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0" y="0"/>
            <a:ext cx="6203093" cy="42260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v</a:t>
            </a:r>
            <a:r>
              <a:rPr lang="en-US" sz="1800" dirty="0" smtClean="0"/>
              <a:t>oid Prefix(</a:t>
            </a:r>
            <a:r>
              <a:rPr lang="en-US" sz="1800" dirty="0" err="1" smtClean="0"/>
              <a:t>CkMigrateMessage</a:t>
            </a:r>
            <a:r>
              <a:rPr lang="en-US" sz="1800" dirty="0" smtClean="0"/>
              <a:t>*){};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void</a:t>
            </a:r>
            <a:r>
              <a:rPr lang="en-US" sz="1800" dirty="0" smtClean="0"/>
              <a:t> </a:t>
            </a:r>
            <a:r>
              <a:rPr lang="en-US" sz="1800" dirty="0"/>
              <a:t>step(){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if</a:t>
            </a:r>
            <a:r>
              <a:rPr lang="en-US" sz="1800" dirty="0"/>
              <a:t>(distance </a:t>
            </a:r>
            <a:r>
              <a:rPr lang="en-US" sz="1800" dirty="0" smtClean="0"/>
              <a:t>&gt;= </a:t>
            </a:r>
            <a:r>
              <a:rPr lang="en-US" sz="1800" dirty="0" err="1"/>
              <a:t>numElements</a:t>
            </a:r>
            <a:r>
              <a:rPr lang="en-US" sz="1800" dirty="0" smtClean="0"/>
              <a:t>)</a:t>
            </a:r>
            <a:r>
              <a:rPr lang="hu-HU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CkPrintf</a:t>
            </a:r>
            <a:r>
              <a:rPr lang="en-US" sz="1800" dirty="0" smtClean="0"/>
              <a:t>("Prefix</a:t>
            </a:r>
            <a:r>
              <a:rPr lang="en-US" sz="1800" dirty="0"/>
              <a:t>[%d].value = %d\n", </a:t>
            </a:r>
            <a:r>
              <a:rPr lang="en-US" sz="1800" dirty="0" err="1"/>
              <a:t>thisIndex</a:t>
            </a:r>
            <a:r>
              <a:rPr lang="en-US" sz="1800" dirty="0"/>
              <a:t>, value);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CkCallback</a:t>
            </a:r>
            <a:r>
              <a:rPr lang="en-US" sz="1800" dirty="0"/>
              <a:t> </a:t>
            </a:r>
            <a:r>
              <a:rPr lang="en-US" sz="1800" dirty="0" err="1"/>
              <a:t>cb</a:t>
            </a:r>
            <a:r>
              <a:rPr lang="en-US" sz="1800" dirty="0"/>
              <a:t>(</a:t>
            </a:r>
            <a:r>
              <a:rPr lang="en-US" sz="1800" dirty="0" err="1"/>
              <a:t>CkReductionTarget</a:t>
            </a:r>
            <a:r>
              <a:rPr lang="en-US" sz="1800" dirty="0"/>
              <a:t>(Main, done), </a:t>
            </a:r>
            <a:r>
              <a:rPr lang="en-US" sz="1800" dirty="0" err="1"/>
              <a:t>mainProxy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contribute(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), &amp;value, </a:t>
            </a:r>
            <a:r>
              <a:rPr lang="en-US" sz="1800" dirty="0" err="1"/>
              <a:t>CkReduction</a:t>
            </a:r>
            <a:r>
              <a:rPr lang="en-US" sz="1800" dirty="0"/>
              <a:t>::</a:t>
            </a:r>
            <a:r>
              <a:rPr lang="en-US" sz="1800" dirty="0" err="1"/>
              <a:t>sum_int</a:t>
            </a:r>
            <a:r>
              <a:rPr lang="en-US" sz="1800" dirty="0"/>
              <a:t>, </a:t>
            </a:r>
            <a:r>
              <a:rPr lang="en-US" sz="1800" dirty="0" err="1"/>
              <a:t>cb</a:t>
            </a:r>
            <a:r>
              <a:rPr lang="en-US" sz="1800" dirty="0"/>
              <a:t>); </a:t>
            </a:r>
          </a:p>
          <a:p>
            <a:pPr marL="0" indent="0">
              <a:buNone/>
            </a:pPr>
            <a:r>
              <a:rPr lang="de-DE" sz="1800" dirty="0"/>
              <a:t>     }</a:t>
            </a:r>
            <a:endParaRPr lang="en-US" sz="1800" dirty="0"/>
          </a:p>
          <a:p>
            <a:pPr marL="0" indent="0">
              <a:buNone/>
            </a:pPr>
            <a:r>
              <a:rPr lang="hu-HU" sz="1800" dirty="0"/>
              <a:t> </a:t>
            </a:r>
            <a:r>
              <a:rPr lang="hu-HU" sz="1800" dirty="0" smtClean="0"/>
              <a:t>  </a:t>
            </a:r>
            <a:r>
              <a:rPr lang="hu-HU" sz="1800" b="1" dirty="0" err="1" smtClean="0"/>
              <a:t>else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  </a:t>
            </a:r>
            <a:r>
              <a:rPr lang="en-US" sz="1800" b="1" dirty="0" smtClean="0"/>
              <a:t>if </a:t>
            </a:r>
            <a:r>
              <a:rPr lang="en-US" sz="1800" dirty="0" smtClean="0"/>
              <a:t>(</a:t>
            </a:r>
            <a:r>
              <a:rPr lang="en-US" sz="1800" dirty="0" err="1" smtClean="0"/>
              <a:t>thisIndex+distance</a:t>
            </a:r>
            <a:r>
              <a:rPr lang="en-US" sz="1800" dirty="0" smtClean="0"/>
              <a:t>&lt;</a:t>
            </a:r>
            <a:r>
              <a:rPr lang="en-US" sz="1800" dirty="0" err="1" smtClean="0"/>
              <a:t>numElements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  </a:t>
            </a:r>
            <a:r>
              <a:rPr lang="en-US" sz="1800" dirty="0" err="1" smtClean="0"/>
              <a:t>thisProxy</a:t>
            </a:r>
            <a:r>
              <a:rPr lang="en-US" sz="1800" dirty="0" smtClean="0"/>
              <a:t>[</a:t>
            </a:r>
            <a:r>
              <a:rPr lang="en-US" sz="1800" dirty="0" err="1" smtClean="0"/>
              <a:t>thisIndex+distance</a:t>
            </a:r>
            <a:r>
              <a:rPr lang="en-US" sz="1800" dirty="0"/>
              <a:t>].</a:t>
            </a:r>
            <a:r>
              <a:rPr lang="en-US" sz="1800" dirty="0" err="1"/>
              <a:t>passValue</a:t>
            </a:r>
            <a:r>
              <a:rPr lang="en-US" sz="1800" dirty="0"/>
              <a:t>(value);</a:t>
            </a:r>
          </a:p>
          <a:p>
            <a:pPr marL="0" indent="0">
              <a:buNone/>
            </a:pPr>
            <a:r>
              <a:rPr lang="de-DE" sz="1800" dirty="0" smtClean="0"/>
              <a:t>          }</a:t>
            </a: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   }</a:t>
            </a:r>
            <a:endParaRPr lang="de-DE" sz="18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274288" y="3657600"/>
            <a:ext cx="4341075" cy="27848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 smtClean="0"/>
              <a:t>void</a:t>
            </a:r>
            <a:r>
              <a:rPr lang="de-DE" sz="2000" dirty="0" smtClean="0"/>
              <a:t> </a:t>
            </a:r>
            <a:r>
              <a:rPr lang="de-DE" sz="2000" dirty="0" err="1"/>
              <a:t>passValue</a:t>
            </a:r>
            <a:r>
              <a:rPr lang="de-DE" sz="2000" dirty="0"/>
              <a:t>(</a:t>
            </a: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/>
              <a:t>incoming_value</a:t>
            </a:r>
            <a:r>
              <a:rPr lang="de-DE" sz="2000" dirty="0"/>
              <a:t>){</a:t>
            </a:r>
          </a:p>
          <a:p>
            <a:pPr marL="0" indent="0">
              <a:buNone/>
            </a:pPr>
            <a:r>
              <a:rPr lang="de-DE" sz="2000" dirty="0"/>
              <a:t>    </a:t>
            </a:r>
            <a:r>
              <a:rPr lang="de-DE" sz="2000" dirty="0" err="1"/>
              <a:t>value</a:t>
            </a:r>
            <a:r>
              <a:rPr lang="de-DE" sz="2000" dirty="0"/>
              <a:t> += </a:t>
            </a:r>
            <a:r>
              <a:rPr lang="de-DE" sz="2000" dirty="0" err="1"/>
              <a:t>incoming_value</a:t>
            </a:r>
            <a:r>
              <a:rPr lang="de-DE" sz="2000" dirty="0"/>
              <a:t>;</a:t>
            </a:r>
          </a:p>
          <a:p>
            <a:pPr marL="0" indent="0">
              <a:buNone/>
            </a:pPr>
            <a:r>
              <a:rPr lang="de-DE" sz="2000" dirty="0"/>
              <a:t>    </a:t>
            </a:r>
            <a:r>
              <a:rPr lang="de-DE" sz="2000" dirty="0" err="1"/>
              <a:t>distance</a:t>
            </a:r>
            <a:r>
              <a:rPr lang="de-DE" sz="2000" dirty="0"/>
              <a:t> = </a:t>
            </a:r>
            <a:r>
              <a:rPr lang="de-DE" sz="2000" dirty="0" err="1"/>
              <a:t>distance</a:t>
            </a:r>
            <a:r>
              <a:rPr lang="de-DE" sz="2000" dirty="0"/>
              <a:t>*2;</a:t>
            </a:r>
          </a:p>
          <a:p>
            <a:pPr marL="0" indent="0">
              <a:buNone/>
            </a:pPr>
            <a:r>
              <a:rPr lang="ro-RO" sz="2000" dirty="0"/>
              <a:t>    step();</a:t>
            </a:r>
          </a:p>
          <a:p>
            <a:pPr marL="0" indent="0">
              <a:buNone/>
            </a:pPr>
            <a:r>
              <a:rPr lang="de-DE" sz="2000" dirty="0"/>
              <a:t>  }</a:t>
            </a:r>
          </a:p>
          <a:p>
            <a:pPr marL="0" indent="0">
              <a:buNone/>
            </a:pPr>
            <a:r>
              <a:rPr lang="uk-UA" sz="2000" dirty="0" smtClean="0"/>
              <a:t>};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#</a:t>
            </a:r>
            <a:r>
              <a:rPr lang="en-US" sz="2000" b="1" dirty="0"/>
              <a:t>include</a:t>
            </a:r>
            <a:r>
              <a:rPr lang="en-US" sz="2000" dirty="0"/>
              <a:t> "</a:t>
            </a:r>
            <a:r>
              <a:rPr lang="en-US" sz="2000" dirty="0" err="1"/>
              <a:t>prefix.def.h</a:t>
            </a:r>
            <a:r>
              <a:rPr lang="en-US" sz="2000" dirty="0"/>
              <a:t>"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849338"/>
            <a:ext cx="5152768" cy="593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2800" dirty="0" smtClean="0"/>
              <a:t>Wrong Parallel Prefix: Why?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46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42975"/>
            <a:ext cx="8615363" cy="5435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" y="0"/>
            <a:ext cx="6203088" cy="56593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Prefix(</a:t>
            </a:r>
            <a:r>
              <a:rPr lang="en-US" sz="1800" dirty="0" err="1"/>
              <a:t>CkMigrateMessage</a:t>
            </a:r>
            <a:r>
              <a:rPr lang="en-US" sz="1800" dirty="0" smtClean="0"/>
              <a:t>*){};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void</a:t>
            </a:r>
            <a:r>
              <a:rPr lang="en-US" sz="1800" dirty="0"/>
              <a:t> step(){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if</a:t>
            </a:r>
            <a:r>
              <a:rPr lang="en-US" sz="1800" dirty="0"/>
              <a:t>(distance </a:t>
            </a:r>
            <a:r>
              <a:rPr lang="en-US" sz="1800" dirty="0" smtClean="0"/>
              <a:t>&gt;= </a:t>
            </a:r>
            <a:r>
              <a:rPr lang="en-US" sz="1800" dirty="0" err="1"/>
              <a:t>numElements</a:t>
            </a:r>
            <a:r>
              <a:rPr lang="en-US" sz="1800" dirty="0" smtClean="0"/>
              <a:t>)</a:t>
            </a:r>
            <a:r>
              <a:rPr lang="hu-HU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CkPrintf</a:t>
            </a:r>
            <a:r>
              <a:rPr lang="en-US" sz="1800" dirty="0"/>
              <a:t>("\</a:t>
            </a:r>
            <a:r>
              <a:rPr lang="en-US" sz="1800" dirty="0" err="1"/>
              <a:t>nPrefix</a:t>
            </a:r>
            <a:r>
              <a:rPr lang="en-US" sz="1800" dirty="0"/>
              <a:t>[%d].value = %d\n", </a:t>
            </a:r>
            <a:r>
              <a:rPr lang="en-US" sz="1800" dirty="0" err="1"/>
              <a:t>thisIndex</a:t>
            </a:r>
            <a:r>
              <a:rPr lang="en-US" sz="1800" dirty="0"/>
              <a:t>, value);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CkCallback</a:t>
            </a:r>
            <a:r>
              <a:rPr lang="en-US" sz="1800" dirty="0"/>
              <a:t> </a:t>
            </a:r>
            <a:r>
              <a:rPr lang="en-US" sz="1800" dirty="0" err="1"/>
              <a:t>cb</a:t>
            </a:r>
            <a:r>
              <a:rPr lang="en-US" sz="1800" dirty="0"/>
              <a:t>(</a:t>
            </a:r>
            <a:r>
              <a:rPr lang="en-US" sz="1800" dirty="0" err="1"/>
              <a:t>CkReductionTarget</a:t>
            </a:r>
            <a:r>
              <a:rPr lang="en-US" sz="1800" dirty="0"/>
              <a:t>(Main, done), </a:t>
            </a:r>
            <a:r>
              <a:rPr lang="en-US" sz="1800" dirty="0" err="1"/>
              <a:t>mainProxy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contribute(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), &amp;value, </a:t>
            </a:r>
            <a:r>
              <a:rPr lang="en-US" sz="1800" dirty="0" err="1"/>
              <a:t>CkReduction</a:t>
            </a:r>
            <a:r>
              <a:rPr lang="en-US" sz="1800" dirty="0"/>
              <a:t>::</a:t>
            </a:r>
            <a:r>
              <a:rPr lang="en-US" sz="1800" dirty="0" err="1"/>
              <a:t>sum_int</a:t>
            </a:r>
            <a:r>
              <a:rPr lang="en-US" sz="1800" dirty="0"/>
              <a:t>, </a:t>
            </a:r>
            <a:r>
              <a:rPr lang="en-US" sz="1800" dirty="0" err="1"/>
              <a:t>cb</a:t>
            </a:r>
            <a:r>
              <a:rPr lang="en-US" sz="1800" dirty="0"/>
              <a:t>); </a:t>
            </a:r>
          </a:p>
          <a:p>
            <a:pPr marL="0" indent="0">
              <a:buNone/>
            </a:pPr>
            <a:r>
              <a:rPr lang="de-DE" sz="1800" dirty="0"/>
              <a:t>     }</a:t>
            </a:r>
            <a:endParaRPr lang="en-US" sz="1800" dirty="0"/>
          </a:p>
          <a:p>
            <a:pPr marL="0" indent="0">
              <a:buNone/>
            </a:pPr>
            <a:r>
              <a:rPr lang="hu-HU" sz="1800" dirty="0"/>
              <a:t> </a:t>
            </a:r>
            <a:r>
              <a:rPr lang="hu-HU" sz="1800" dirty="0" smtClean="0"/>
              <a:t>  </a:t>
            </a:r>
            <a:r>
              <a:rPr lang="hu-HU" sz="1800" b="1" dirty="0" err="1" smtClean="0"/>
              <a:t>else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  </a:t>
            </a:r>
            <a:r>
              <a:rPr lang="en-US" sz="1800" b="1" dirty="0" smtClean="0"/>
              <a:t>if </a:t>
            </a:r>
            <a:r>
              <a:rPr lang="en-US" sz="1800" dirty="0" smtClean="0"/>
              <a:t>(</a:t>
            </a:r>
            <a:r>
              <a:rPr lang="en-US" sz="1800" dirty="0" err="1" smtClean="0"/>
              <a:t>thisIndex+distance</a:t>
            </a:r>
            <a:r>
              <a:rPr lang="en-US" sz="1800" dirty="0" smtClean="0"/>
              <a:t>&lt;</a:t>
            </a:r>
            <a:r>
              <a:rPr lang="en-US" sz="1800" dirty="0" err="1" smtClean="0"/>
              <a:t>numElements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  </a:t>
            </a:r>
            <a:r>
              <a:rPr lang="en-US" sz="1800" dirty="0" err="1" smtClean="0"/>
              <a:t>thisProxy</a:t>
            </a:r>
            <a:r>
              <a:rPr lang="en-US" sz="1800" dirty="0" smtClean="0"/>
              <a:t>[</a:t>
            </a:r>
            <a:r>
              <a:rPr lang="en-US" sz="1800" dirty="0" err="1" smtClean="0"/>
              <a:t>thisIndex+distance</a:t>
            </a:r>
            <a:r>
              <a:rPr lang="en-US" sz="1800" dirty="0"/>
              <a:t>].</a:t>
            </a:r>
            <a:r>
              <a:rPr lang="en-US" sz="1800" dirty="0" err="1"/>
              <a:t>passValue</a:t>
            </a:r>
            <a:r>
              <a:rPr lang="en-US" sz="1800" dirty="0"/>
              <a:t>(value);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smtClean="0"/>
              <a:t>   </a:t>
            </a:r>
            <a:r>
              <a:rPr lang="en-US" sz="1800" dirty="0"/>
              <a:t>//if you no longer receive, but need to continue sending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smtClean="0"/>
              <a:t>   </a:t>
            </a:r>
            <a:r>
              <a:rPr lang="en-US" sz="1800" b="1" dirty="0"/>
              <a:t>if</a:t>
            </a:r>
            <a:r>
              <a:rPr lang="en-US" sz="1800" dirty="0"/>
              <a:t>(</a:t>
            </a:r>
            <a:r>
              <a:rPr lang="en-US" sz="1800" dirty="0" err="1"/>
              <a:t>thisIndex</a:t>
            </a:r>
            <a:r>
              <a:rPr lang="en-US" sz="1800" dirty="0"/>
              <a:t>-distance &lt; 0){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    distance </a:t>
            </a:r>
            <a:r>
              <a:rPr lang="en-US" sz="1800" dirty="0"/>
              <a:t>= distance*2;</a:t>
            </a:r>
          </a:p>
          <a:p>
            <a:pPr marL="0" indent="0">
              <a:buNone/>
            </a:pPr>
            <a:r>
              <a:rPr lang="ro-RO" sz="1800" dirty="0"/>
              <a:t>        </a:t>
            </a:r>
            <a:r>
              <a:rPr lang="ro-RO" sz="1800" dirty="0" smtClean="0"/>
              <a:t>    step</a:t>
            </a:r>
            <a:r>
              <a:rPr lang="ro-RO" sz="1800" dirty="0"/>
              <a:t>();</a:t>
            </a:r>
          </a:p>
          <a:p>
            <a:pPr marL="0" indent="0">
              <a:buNone/>
            </a:pPr>
            <a:r>
              <a:rPr lang="de-DE" sz="1800" dirty="0"/>
              <a:t>      </a:t>
            </a:r>
            <a:r>
              <a:rPr lang="de-DE" sz="1800" dirty="0" smtClean="0"/>
              <a:t>  }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}</a:t>
            </a:r>
          </a:p>
          <a:p>
            <a:pPr marL="0" indent="0">
              <a:buNone/>
            </a:pPr>
            <a:r>
              <a:rPr lang="de-DE" sz="1800" dirty="0"/>
              <a:t>}</a:t>
            </a:r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07925" y="3565835"/>
            <a:ext cx="3783872" cy="2940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 err="1" smtClean="0"/>
              <a:t>void</a:t>
            </a:r>
            <a:r>
              <a:rPr lang="de-DE" sz="1800" dirty="0" smtClean="0"/>
              <a:t> </a:t>
            </a:r>
            <a:r>
              <a:rPr lang="de-DE" sz="1800" dirty="0" err="1"/>
              <a:t>passValue</a:t>
            </a:r>
            <a:r>
              <a:rPr lang="de-DE" sz="1800" dirty="0"/>
              <a:t>(</a:t>
            </a:r>
            <a:r>
              <a:rPr lang="de-DE" sz="1800" dirty="0" err="1"/>
              <a:t>int</a:t>
            </a:r>
            <a:r>
              <a:rPr lang="de-DE" sz="1800" dirty="0"/>
              <a:t> </a:t>
            </a:r>
            <a:r>
              <a:rPr lang="de-DE" sz="1800" dirty="0" err="1"/>
              <a:t>incoming_value</a:t>
            </a:r>
            <a:r>
              <a:rPr lang="de-DE" sz="1800" dirty="0"/>
              <a:t>){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 err="1"/>
              <a:t>value</a:t>
            </a:r>
            <a:r>
              <a:rPr lang="de-DE" sz="1800" dirty="0"/>
              <a:t> += </a:t>
            </a:r>
            <a:r>
              <a:rPr lang="de-DE" sz="1800" dirty="0" err="1"/>
              <a:t>incoming_value</a:t>
            </a:r>
            <a:r>
              <a:rPr lang="de-DE" sz="1800" dirty="0"/>
              <a:t>;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 err="1"/>
              <a:t>distance</a:t>
            </a:r>
            <a:r>
              <a:rPr lang="de-DE" sz="1800" dirty="0"/>
              <a:t> = </a:t>
            </a:r>
            <a:r>
              <a:rPr lang="de-DE" sz="1800" dirty="0" err="1"/>
              <a:t>distance</a:t>
            </a:r>
            <a:r>
              <a:rPr lang="de-DE" sz="1800" dirty="0"/>
              <a:t>*2;</a:t>
            </a:r>
          </a:p>
          <a:p>
            <a:pPr marL="0" indent="0">
              <a:buNone/>
            </a:pPr>
            <a:r>
              <a:rPr lang="ro-RO" sz="1800" dirty="0"/>
              <a:t>    step();</a:t>
            </a:r>
          </a:p>
          <a:p>
            <a:pPr marL="0" indent="0">
              <a:buNone/>
            </a:pPr>
            <a:r>
              <a:rPr lang="de-DE" sz="1800" dirty="0"/>
              <a:t>  }</a:t>
            </a:r>
          </a:p>
          <a:p>
            <a:pPr marL="0" indent="0">
              <a:buNone/>
            </a:pPr>
            <a:r>
              <a:rPr lang="uk-UA" sz="1800" dirty="0"/>
              <a:t>};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#</a:t>
            </a:r>
            <a:r>
              <a:rPr lang="en-US" sz="1800" b="1" dirty="0"/>
              <a:t>include</a:t>
            </a:r>
            <a:r>
              <a:rPr lang="en-US" sz="1800" dirty="0"/>
              <a:t> "</a:t>
            </a:r>
            <a:r>
              <a:rPr lang="en-US" sz="1800" dirty="0" err="1"/>
              <a:t>prefix.def.h</a:t>
            </a:r>
            <a:r>
              <a:rPr lang="en-US" sz="1800" dirty="0"/>
              <a:t>"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849338"/>
            <a:ext cx="5152768" cy="593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2800" dirty="0" smtClean="0"/>
              <a:t>Wrong Parallel Prefix: Why?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70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Parallel Prefix Example, Correct Version: </a:t>
            </a:r>
            <a:r>
              <a:rPr lang="en-US" sz="3500" dirty="0" err="1"/>
              <a:t>prefix.ci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856161"/>
            <a:ext cx="8882135" cy="5644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/>
              <a:t>mainmodule</a:t>
            </a:r>
            <a:r>
              <a:rPr lang="en-US" sz="1800" dirty="0"/>
              <a:t> prefix{</a:t>
            </a:r>
          </a:p>
          <a:p>
            <a:pPr marL="274320" lvl="1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readonly</a:t>
            </a:r>
            <a:r>
              <a:rPr lang="en-US" sz="1800" dirty="0"/>
              <a:t> </a:t>
            </a:r>
            <a:r>
              <a:rPr lang="en-US" sz="1800" dirty="0" err="1"/>
              <a:t>CProxy_Main</a:t>
            </a:r>
            <a:r>
              <a:rPr lang="en-US" sz="1800" dirty="0"/>
              <a:t> </a:t>
            </a:r>
            <a:r>
              <a:rPr lang="en-US" sz="1800" dirty="0" err="1"/>
              <a:t>mainProxy</a:t>
            </a:r>
            <a:r>
              <a:rPr lang="en-US" sz="1800" dirty="0"/>
              <a:t>;</a:t>
            </a:r>
          </a:p>
          <a:p>
            <a:pPr marL="274320" lvl="1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readonly</a:t>
            </a:r>
            <a:r>
              <a:rPr lang="en-US" sz="1800" dirty="0"/>
              <a:t> </a:t>
            </a:r>
            <a:r>
              <a:rPr lang="en-US" sz="1800" b="1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numElements</a:t>
            </a:r>
            <a:r>
              <a:rPr lang="en-US" sz="1800" dirty="0"/>
              <a:t>;</a:t>
            </a:r>
          </a:p>
          <a:p>
            <a:pPr marL="274320" lvl="1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readonly</a:t>
            </a:r>
            <a:r>
              <a:rPr lang="en-US" sz="1800" dirty="0"/>
              <a:t> </a:t>
            </a:r>
            <a:r>
              <a:rPr lang="en-US" sz="1800" dirty="0" err="1"/>
              <a:t>CProxy_Prefix</a:t>
            </a:r>
            <a:r>
              <a:rPr lang="en-US" sz="1800" dirty="0"/>
              <a:t> </a:t>
            </a:r>
            <a:r>
              <a:rPr lang="en-US" sz="1800" dirty="0" err="1"/>
              <a:t>prefixArray</a:t>
            </a:r>
            <a:r>
              <a:rPr lang="en-US" sz="1800" dirty="0"/>
              <a:t>;</a:t>
            </a:r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mainchare</a:t>
            </a:r>
            <a:r>
              <a:rPr lang="en-US" sz="1800" dirty="0"/>
              <a:t> Main {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entry</a:t>
            </a:r>
            <a:r>
              <a:rPr lang="en-US" sz="1800" dirty="0"/>
              <a:t> Main(</a:t>
            </a:r>
            <a:r>
              <a:rPr lang="en-US" sz="1800" dirty="0" err="1"/>
              <a:t>CkArgMsg</a:t>
            </a:r>
            <a:r>
              <a:rPr lang="en-US" sz="1800" dirty="0"/>
              <a:t>*);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entry</a:t>
            </a:r>
            <a:r>
              <a:rPr lang="en-US" sz="1800" dirty="0"/>
              <a:t> [</a:t>
            </a:r>
            <a:r>
              <a:rPr lang="en-US" sz="1800" dirty="0" err="1"/>
              <a:t>reductiontarget</a:t>
            </a:r>
            <a:r>
              <a:rPr lang="en-US" sz="1800" dirty="0"/>
              <a:t>] </a:t>
            </a:r>
            <a:r>
              <a:rPr lang="en-US" sz="1800" b="1" dirty="0"/>
              <a:t>void</a:t>
            </a:r>
            <a:r>
              <a:rPr lang="en-US" sz="1800" dirty="0"/>
              <a:t> done();</a:t>
            </a:r>
          </a:p>
          <a:p>
            <a:pPr marL="274320" lvl="1" indent="0">
              <a:buNone/>
            </a:pPr>
            <a:r>
              <a:rPr lang="bg-BG" sz="1800" dirty="0"/>
              <a:t>  };</a:t>
            </a:r>
          </a:p>
          <a:p>
            <a:pPr marL="274320" lvl="1" indent="0">
              <a:buNone/>
            </a:pPr>
            <a:endParaRPr lang="bg-BG" sz="1800" dirty="0"/>
          </a:p>
          <a:p>
            <a:pPr marL="274320" lvl="1" indent="0">
              <a:buNone/>
            </a:pPr>
            <a:r>
              <a:rPr lang="en-US" sz="1800" dirty="0"/>
              <a:t>  </a:t>
            </a:r>
            <a:r>
              <a:rPr lang="en-US" sz="1800" b="1" dirty="0"/>
              <a:t>array</a:t>
            </a:r>
            <a:r>
              <a:rPr lang="en-US" sz="1800" dirty="0"/>
              <a:t> [1D] Prefix {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entry</a:t>
            </a:r>
            <a:r>
              <a:rPr lang="en-US" sz="1800" dirty="0"/>
              <a:t> Prefix();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entry</a:t>
            </a:r>
            <a:r>
              <a:rPr lang="en-US" sz="1800" dirty="0"/>
              <a:t> </a:t>
            </a:r>
            <a:r>
              <a:rPr lang="en-US" sz="1800" b="1" dirty="0"/>
              <a:t>void</a:t>
            </a:r>
            <a:r>
              <a:rPr lang="en-US" sz="1800" dirty="0"/>
              <a:t> step(</a:t>
            </a:r>
            <a:r>
              <a:rPr lang="en-US" sz="1800" b="1" dirty="0" err="1"/>
              <a:t>int</a:t>
            </a:r>
            <a:r>
              <a:rPr lang="en-US" sz="1800" dirty="0"/>
              <a:t>);</a:t>
            </a:r>
          </a:p>
          <a:p>
            <a:pPr marL="274320" lvl="1" indent="0">
              <a:buNone/>
            </a:pPr>
            <a:r>
              <a:rPr lang="en-US" sz="1800" dirty="0"/>
              <a:t>    </a:t>
            </a:r>
            <a:r>
              <a:rPr lang="en-US" sz="2400" b="1" dirty="0"/>
              <a:t>entry</a:t>
            </a:r>
            <a:r>
              <a:rPr lang="en-US" sz="2400" dirty="0"/>
              <a:t> </a:t>
            </a:r>
            <a:r>
              <a:rPr lang="en-US" sz="2400" b="1" dirty="0"/>
              <a:t>void</a:t>
            </a:r>
            <a:r>
              <a:rPr lang="en-US" sz="2400" dirty="0"/>
              <a:t> </a:t>
            </a:r>
            <a:r>
              <a:rPr lang="en-US" sz="2400" dirty="0" err="1"/>
              <a:t>passValue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stage</a:t>
            </a:r>
            <a:r>
              <a:rPr lang="en-US" sz="2400" dirty="0"/>
              <a:t>, </a:t>
            </a:r>
            <a:r>
              <a:rPr lang="en-US" sz="2400" b="1" dirty="0" err="1"/>
              <a:t>int</a:t>
            </a:r>
            <a:r>
              <a:rPr lang="en-US" sz="2400" dirty="0"/>
              <a:t> value); //need to </a:t>
            </a:r>
            <a:r>
              <a:rPr lang="en-US" sz="2400" dirty="0" smtClean="0"/>
              <a:t>include  </a:t>
            </a:r>
            <a:r>
              <a:rPr lang="en-US" sz="2400" dirty="0"/>
              <a:t>stage </a:t>
            </a:r>
          </a:p>
          <a:p>
            <a:pPr marL="274320" lvl="1" indent="0">
              <a:buNone/>
            </a:pPr>
            <a:r>
              <a:rPr lang="bg-BG" sz="1800" dirty="0"/>
              <a:t>  };</a:t>
            </a:r>
          </a:p>
          <a:p>
            <a:pPr marL="0" indent="0">
              <a:buNone/>
            </a:pPr>
            <a:r>
              <a:rPr lang="uk-UA" sz="1800" dirty="0"/>
              <a:t>};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06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Parallel Prefix Example: </a:t>
            </a:r>
            <a:r>
              <a:rPr lang="en-US" sz="3200" dirty="0" err="1"/>
              <a:t>prefix.C</a:t>
            </a:r>
            <a:r>
              <a:rPr lang="en-US" sz="3200" dirty="0"/>
              <a:t> </a:t>
            </a:r>
            <a:r>
              <a:rPr lang="en-US" sz="3200" dirty="0" smtClean="0"/>
              <a:t>I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856161"/>
            <a:ext cx="8615359" cy="5644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#include </a:t>
            </a:r>
            <a:r>
              <a:rPr lang="en-US" sz="1600" dirty="0"/>
              <a:t>"</a:t>
            </a:r>
            <a:r>
              <a:rPr lang="en-US" sz="1600" dirty="0" err="1"/>
              <a:t>prefix.decl.h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b="1" dirty="0"/>
              <a:t>#include </a:t>
            </a:r>
            <a:r>
              <a:rPr lang="en-US" sz="1600" dirty="0"/>
              <a:t>&lt;</a:t>
            </a:r>
            <a:r>
              <a:rPr lang="en-US" sz="1600" dirty="0" err="1"/>
              <a:t>math.h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/*</a:t>
            </a:r>
            <a:r>
              <a:rPr lang="en-US" sz="1600" i="1" dirty="0" err="1"/>
              <a:t>readonly</a:t>
            </a:r>
            <a:r>
              <a:rPr lang="en-US" sz="1600" dirty="0"/>
              <a:t>*/ </a:t>
            </a:r>
            <a:r>
              <a:rPr lang="en-US" sz="1600" dirty="0" err="1"/>
              <a:t>CProxy_Main</a:t>
            </a:r>
            <a:r>
              <a:rPr lang="en-US" sz="1600" dirty="0"/>
              <a:t> </a:t>
            </a:r>
            <a:r>
              <a:rPr lang="en-US" sz="1600" dirty="0" err="1"/>
              <a:t>mainProxy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/*</a:t>
            </a:r>
            <a:r>
              <a:rPr lang="en-US" sz="1600" i="1" dirty="0" err="1"/>
              <a:t>readonly</a:t>
            </a:r>
            <a:r>
              <a:rPr lang="en-US" sz="1600" dirty="0"/>
              <a:t>*/ </a:t>
            </a:r>
            <a:r>
              <a:rPr lang="en-US" sz="1600" dirty="0" err="1"/>
              <a:t>CProxy_Prefix</a:t>
            </a:r>
            <a:r>
              <a:rPr lang="en-US" sz="1600" dirty="0"/>
              <a:t> </a:t>
            </a:r>
            <a:r>
              <a:rPr lang="en-US" sz="1600" dirty="0" err="1"/>
              <a:t>prefixArray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/*</a:t>
            </a:r>
            <a:r>
              <a:rPr lang="en-US" sz="1600" i="1" dirty="0" err="1"/>
              <a:t>readonly</a:t>
            </a:r>
            <a:r>
              <a:rPr lang="en-US" sz="1600" dirty="0"/>
              <a:t>*/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numElements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class</a:t>
            </a:r>
            <a:r>
              <a:rPr lang="en-US" sz="1600" dirty="0" smtClean="0"/>
              <a:t> </a:t>
            </a:r>
            <a:r>
              <a:rPr lang="en-US" sz="1600" dirty="0"/>
              <a:t>Main : </a:t>
            </a:r>
            <a:r>
              <a:rPr lang="en-US" sz="1600" b="1" dirty="0"/>
              <a:t>public</a:t>
            </a:r>
            <a:r>
              <a:rPr lang="en-US" sz="1600" dirty="0"/>
              <a:t> </a:t>
            </a:r>
            <a:r>
              <a:rPr lang="en-US" sz="1600" dirty="0" err="1"/>
              <a:t>CBase_Main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Main(</a:t>
            </a:r>
            <a:r>
              <a:rPr lang="en-US" sz="1600" dirty="0" err="1"/>
              <a:t>CkArgMsg</a:t>
            </a:r>
            <a:r>
              <a:rPr lang="en-US" sz="1600" dirty="0"/>
              <a:t>* </a:t>
            </a:r>
            <a:r>
              <a:rPr lang="en-US" sz="1600" dirty="0" err="1"/>
              <a:t>msg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mainProxy</a:t>
            </a:r>
            <a:r>
              <a:rPr lang="en-US" sz="1600" dirty="0"/>
              <a:t>= </a:t>
            </a:r>
            <a:r>
              <a:rPr lang="en-US" sz="1600" dirty="0" err="1"/>
              <a:t>thisProxy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numElements</a:t>
            </a:r>
            <a:r>
              <a:rPr lang="en-US" sz="1600" dirty="0"/>
              <a:t> = 8;  // Default </a:t>
            </a:r>
            <a:r>
              <a:rPr lang="en-US" sz="1600" dirty="0" err="1"/>
              <a:t>numElements</a:t>
            </a:r>
            <a:r>
              <a:rPr lang="en-US" sz="1600" dirty="0"/>
              <a:t> to 8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if</a:t>
            </a:r>
            <a:r>
              <a:rPr lang="en-US" sz="1600" dirty="0"/>
              <a:t> (</a:t>
            </a:r>
            <a:r>
              <a:rPr lang="en-US" sz="1600" dirty="0" err="1"/>
              <a:t>msg</a:t>
            </a:r>
            <a:r>
              <a:rPr lang="en-US" sz="1600" dirty="0"/>
              <a:t>-&gt;</a:t>
            </a:r>
            <a:r>
              <a:rPr lang="en-US" sz="1600" dirty="0" err="1"/>
              <a:t>argc</a:t>
            </a:r>
            <a:r>
              <a:rPr lang="en-US" sz="1600" dirty="0"/>
              <a:t> &gt; 1) </a:t>
            </a:r>
            <a:r>
              <a:rPr lang="en-US" sz="1600" dirty="0" err="1"/>
              <a:t>numElements</a:t>
            </a:r>
            <a:r>
              <a:rPr lang="en-US" sz="1600" dirty="0"/>
              <a:t> = </a:t>
            </a:r>
            <a:r>
              <a:rPr lang="en-US" sz="1600" dirty="0" err="1"/>
              <a:t>atoi</a:t>
            </a:r>
            <a:r>
              <a:rPr lang="en-US" sz="1600" dirty="0"/>
              <a:t>(</a:t>
            </a:r>
            <a:r>
              <a:rPr lang="en-US" sz="1600" dirty="0" err="1"/>
              <a:t>msg</a:t>
            </a:r>
            <a:r>
              <a:rPr lang="en-US" sz="1600" dirty="0"/>
              <a:t>-&gt;</a:t>
            </a:r>
            <a:r>
              <a:rPr lang="en-US" sz="1600" dirty="0" err="1"/>
              <a:t>argv</a:t>
            </a:r>
            <a:r>
              <a:rPr lang="en-US" sz="1600" dirty="0"/>
              <a:t>[1]);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delete</a:t>
            </a:r>
            <a:r>
              <a:rPr lang="en-US" sz="1600" dirty="0"/>
              <a:t> </a:t>
            </a:r>
            <a:r>
              <a:rPr lang="en-US" sz="1600" dirty="0" err="1"/>
              <a:t>msg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prefixArray</a:t>
            </a:r>
            <a:r>
              <a:rPr lang="en-US" sz="1600" dirty="0"/>
              <a:t> = </a:t>
            </a:r>
            <a:r>
              <a:rPr lang="en-US" sz="1600" dirty="0" err="1"/>
              <a:t>CProxy_Prefix</a:t>
            </a:r>
            <a:r>
              <a:rPr lang="en-US" sz="1600" dirty="0"/>
              <a:t>::</a:t>
            </a:r>
            <a:r>
              <a:rPr lang="en-US" sz="1600" dirty="0" err="1"/>
              <a:t>ckNew</a:t>
            </a:r>
            <a:r>
              <a:rPr lang="en-US" sz="1600" dirty="0"/>
              <a:t>(</a:t>
            </a:r>
            <a:r>
              <a:rPr lang="en-US" sz="1600" dirty="0" err="1"/>
              <a:t>numElements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de-DE" sz="1600" dirty="0"/>
              <a:t>  }</a:t>
            </a:r>
          </a:p>
          <a:p>
            <a:pPr marL="0" indent="0">
              <a:buNone/>
            </a:pPr>
            <a:r>
              <a:rPr lang="en-US" sz="1600" b="1" dirty="0" smtClean="0"/>
              <a:t>void</a:t>
            </a:r>
            <a:r>
              <a:rPr lang="en-US" sz="1600" dirty="0" smtClean="0"/>
              <a:t> </a:t>
            </a:r>
            <a:r>
              <a:rPr lang="en-US" sz="1600" dirty="0"/>
              <a:t>done() { </a:t>
            </a:r>
            <a:r>
              <a:rPr lang="en-US" sz="1600" dirty="0" err="1"/>
              <a:t>CkExit</a:t>
            </a:r>
            <a:r>
              <a:rPr lang="en-US" sz="1600" dirty="0"/>
              <a:t>(); }</a:t>
            </a:r>
          </a:p>
          <a:p>
            <a:pPr marL="0" indent="0">
              <a:buNone/>
            </a:pPr>
            <a:r>
              <a:rPr lang="uk-UA" sz="1600" dirty="0"/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64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Parallel Prefix Example: </a:t>
            </a:r>
            <a:r>
              <a:rPr lang="en-US" sz="3200" dirty="0" err="1"/>
              <a:t>prefix.C</a:t>
            </a:r>
            <a:r>
              <a:rPr lang="en-US" sz="3200" dirty="0"/>
              <a:t> </a:t>
            </a:r>
            <a:r>
              <a:rPr lang="en-US" sz="3200" dirty="0" smtClean="0"/>
              <a:t>II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856161"/>
            <a:ext cx="8615359" cy="5644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dirty="0" smtClean="0"/>
              <a:t>lass </a:t>
            </a:r>
            <a:r>
              <a:rPr lang="en-US" sz="1800" dirty="0" smtClean="0"/>
              <a:t>Prefix </a:t>
            </a:r>
            <a:r>
              <a:rPr lang="en-US" sz="1800" dirty="0"/>
              <a:t>: </a:t>
            </a:r>
            <a:r>
              <a:rPr lang="en-US" sz="1800" b="1" dirty="0"/>
              <a:t>public</a:t>
            </a:r>
            <a:r>
              <a:rPr lang="en-US" sz="1800" dirty="0"/>
              <a:t> </a:t>
            </a:r>
            <a:r>
              <a:rPr lang="en-US" sz="1800" dirty="0" err="1"/>
              <a:t>CBase_Prefix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dirty="0" err="1"/>
              <a:t>int</a:t>
            </a:r>
            <a:r>
              <a:rPr lang="en-US" sz="1800" dirty="0"/>
              <a:t>* </a:t>
            </a:r>
            <a:r>
              <a:rPr lang="en-US" sz="1800" dirty="0" err="1"/>
              <a:t>valueBuf</a:t>
            </a:r>
            <a:r>
              <a:rPr lang="en-US" sz="1800" dirty="0"/>
              <a:t>, *</a:t>
            </a:r>
            <a:r>
              <a:rPr lang="en-US" sz="1800" dirty="0" err="1"/>
              <a:t>flagBuf</a:t>
            </a:r>
            <a:r>
              <a:rPr lang="en-US" sz="1800" dirty="0"/>
              <a:t>, value, stage, </a:t>
            </a:r>
            <a:r>
              <a:rPr lang="en-US" sz="1800" dirty="0" err="1"/>
              <a:t>numStages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ro-RO" sz="1800" dirty="0"/>
              <a:t>  Prefix() {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 err="1"/>
              <a:t>stage</a:t>
            </a:r>
            <a:r>
              <a:rPr lang="de-DE" sz="1800" dirty="0"/>
              <a:t> = 0;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 err="1"/>
              <a:t>numStages</a:t>
            </a:r>
            <a:r>
              <a:rPr lang="de-DE" sz="1800" dirty="0"/>
              <a:t> = log2(</a:t>
            </a:r>
            <a:r>
              <a:rPr lang="de-DE" sz="1800" dirty="0" err="1"/>
              <a:t>numElements</a:t>
            </a:r>
            <a:r>
              <a:rPr lang="de-DE" sz="1800" dirty="0"/>
              <a:t>);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 err="1"/>
              <a:t>valueBuf</a:t>
            </a:r>
            <a:r>
              <a:rPr lang="de-DE" sz="1800" dirty="0"/>
              <a:t> = (</a:t>
            </a:r>
            <a:r>
              <a:rPr lang="de-DE" sz="1800" b="1" dirty="0" err="1"/>
              <a:t>int</a:t>
            </a:r>
            <a:r>
              <a:rPr lang="de-DE" sz="1800" b="1" dirty="0" smtClean="0"/>
              <a:t>*</a:t>
            </a:r>
            <a:r>
              <a:rPr lang="de-DE" sz="1800" dirty="0" smtClean="0"/>
              <a:t>) </a:t>
            </a:r>
            <a:r>
              <a:rPr lang="de-DE" sz="1800" dirty="0" err="1" smtClean="0"/>
              <a:t>malloc</a:t>
            </a:r>
            <a:r>
              <a:rPr lang="de-DE" sz="1800" dirty="0" smtClean="0"/>
              <a:t>(</a:t>
            </a:r>
            <a:r>
              <a:rPr lang="de-DE" sz="1800" dirty="0" err="1" smtClean="0"/>
              <a:t>numStages</a:t>
            </a:r>
            <a:r>
              <a:rPr lang="de-DE" sz="1800" dirty="0" smtClean="0"/>
              <a:t>*</a:t>
            </a:r>
            <a:r>
              <a:rPr lang="de-DE" sz="1800" b="1" dirty="0" err="1" smtClean="0"/>
              <a:t>sizeof</a:t>
            </a:r>
            <a:r>
              <a:rPr lang="de-DE" sz="1800" dirty="0" smtClean="0"/>
              <a:t>(</a:t>
            </a:r>
            <a:r>
              <a:rPr lang="de-DE" sz="1800" b="1" dirty="0" err="1" smtClean="0"/>
              <a:t>int</a:t>
            </a:r>
            <a:r>
              <a:rPr lang="de-DE" sz="1800" dirty="0"/>
              <a:t>));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 err="1"/>
              <a:t>flagBuf</a:t>
            </a:r>
            <a:r>
              <a:rPr lang="de-DE" sz="1800" dirty="0"/>
              <a:t> = (</a:t>
            </a:r>
            <a:r>
              <a:rPr lang="de-DE" sz="1800" b="1" dirty="0" err="1"/>
              <a:t>int</a:t>
            </a:r>
            <a:r>
              <a:rPr lang="de-DE" sz="1800" b="1" dirty="0" smtClean="0"/>
              <a:t>*</a:t>
            </a:r>
            <a:r>
              <a:rPr lang="de-DE" sz="1800" dirty="0" smtClean="0"/>
              <a:t>) </a:t>
            </a:r>
            <a:r>
              <a:rPr lang="de-DE" sz="1800" dirty="0" err="1" smtClean="0"/>
              <a:t>malloc</a:t>
            </a:r>
            <a:r>
              <a:rPr lang="de-DE" sz="1800" dirty="0" smtClean="0"/>
              <a:t>(</a:t>
            </a:r>
            <a:r>
              <a:rPr lang="de-DE" sz="1800" dirty="0" err="1" smtClean="0"/>
              <a:t>numStages</a:t>
            </a:r>
            <a:r>
              <a:rPr lang="de-DE" sz="1800" dirty="0"/>
              <a:t>, </a:t>
            </a:r>
            <a:r>
              <a:rPr lang="de-DE" sz="1800" b="1" dirty="0" err="1"/>
              <a:t>sizeof</a:t>
            </a:r>
            <a:r>
              <a:rPr lang="de-DE" sz="1800" dirty="0"/>
              <a:t>(</a:t>
            </a:r>
            <a:r>
              <a:rPr lang="de-DE" sz="1800" b="1" dirty="0" err="1"/>
              <a:t>int</a:t>
            </a:r>
            <a:r>
              <a:rPr lang="de-DE" sz="1800" dirty="0"/>
              <a:t>));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1800" dirty="0" err="1"/>
              <a:t>srand</a:t>
            </a:r>
            <a:r>
              <a:rPr lang="de-DE" sz="1800" dirty="0"/>
              <a:t>(</a:t>
            </a:r>
            <a:r>
              <a:rPr lang="de-DE" sz="1800" dirty="0" err="1"/>
              <a:t>thisIndex</a:t>
            </a:r>
            <a:r>
              <a:rPr lang="de-DE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value = rand()%10+1;</a:t>
            </a:r>
          </a:p>
          <a:p>
            <a:pPr marL="0" indent="0">
              <a:buNone/>
            </a:pPr>
            <a:r>
              <a:rPr lang="en-US" sz="1800" dirty="0"/>
              <a:t>    step(value);</a:t>
            </a:r>
          </a:p>
          <a:p>
            <a:pPr marL="0" indent="0">
              <a:buNone/>
            </a:pPr>
            <a:r>
              <a:rPr lang="de-DE" sz="1800" dirty="0"/>
              <a:t>  }</a:t>
            </a:r>
          </a:p>
          <a:p>
            <a:pPr marL="0" indent="0">
              <a:buNone/>
            </a:pPr>
            <a:r>
              <a:rPr lang="de-DE" sz="1800" dirty="0"/>
              <a:t>  </a:t>
            </a:r>
            <a:r>
              <a:rPr lang="de-DE" sz="1800" dirty="0" err="1"/>
              <a:t>Prefix</a:t>
            </a:r>
            <a:r>
              <a:rPr lang="de-DE" sz="1800" dirty="0"/>
              <a:t>(</a:t>
            </a:r>
            <a:r>
              <a:rPr lang="de-DE" sz="1800" dirty="0" err="1"/>
              <a:t>CkMigrateMessage</a:t>
            </a:r>
            <a:r>
              <a:rPr lang="de-DE" sz="1800" dirty="0"/>
              <a:t>*){};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9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0" y="581159"/>
            <a:ext cx="7240772" cy="5919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 </a:t>
            </a:r>
            <a:r>
              <a:rPr lang="de-DE" sz="1800" b="1" dirty="0" err="1" smtClean="0"/>
              <a:t>void</a:t>
            </a:r>
            <a:r>
              <a:rPr lang="de-DE" sz="1800" dirty="0" smtClean="0"/>
              <a:t> </a:t>
            </a:r>
            <a:r>
              <a:rPr lang="de-DE" sz="1800" dirty="0" err="1"/>
              <a:t>step</a:t>
            </a:r>
            <a:r>
              <a:rPr lang="de-DE" sz="1800" dirty="0"/>
              <a:t>(</a:t>
            </a:r>
            <a:r>
              <a:rPr lang="de-DE" sz="1800" b="1" dirty="0" err="1"/>
              <a:t>int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r>
              <a:rPr lang="de-DE" sz="1800" dirty="0"/>
              <a:t>){</a:t>
            </a:r>
          </a:p>
          <a:p>
            <a:pPr marL="0" indent="0">
              <a:buNone/>
            </a:pPr>
            <a:r>
              <a:rPr lang="de-DE" sz="1800" dirty="0"/>
              <a:t>    </a:t>
            </a:r>
            <a:r>
              <a:rPr lang="de-DE" sz="2000" b="1" dirty="0" err="1"/>
              <a:t>if</a:t>
            </a:r>
            <a:r>
              <a:rPr lang="de-DE" sz="2000" dirty="0"/>
              <a:t>(</a:t>
            </a:r>
            <a:r>
              <a:rPr lang="de-DE" sz="2000" dirty="0" err="1"/>
              <a:t>stage</a:t>
            </a:r>
            <a:r>
              <a:rPr lang="de-DE" sz="2000" dirty="0"/>
              <a:t> &gt;= </a:t>
            </a:r>
            <a:r>
              <a:rPr lang="de-DE" sz="2000" dirty="0" err="1"/>
              <a:t>numStages</a:t>
            </a:r>
            <a:r>
              <a:rPr lang="de-DE" sz="2000" dirty="0"/>
              <a:t>){</a:t>
            </a:r>
          </a:p>
          <a:p>
            <a:pPr marL="0" indent="0">
              <a:buNone/>
            </a:pPr>
            <a:r>
              <a:rPr lang="de-DE" sz="1800" dirty="0"/>
              <a:t>      </a:t>
            </a:r>
            <a:r>
              <a:rPr lang="de-DE" sz="1800" dirty="0" err="1"/>
              <a:t>CkPrintf</a:t>
            </a:r>
            <a:r>
              <a:rPr lang="de-DE" sz="1800" dirty="0"/>
              <a:t>("</a:t>
            </a:r>
            <a:r>
              <a:rPr lang="de-DE" sz="1800" dirty="0" err="1"/>
              <a:t>Prefix</a:t>
            </a:r>
            <a:r>
              <a:rPr lang="de-DE" sz="1800" dirty="0"/>
              <a:t>[%d].</a:t>
            </a:r>
            <a:r>
              <a:rPr lang="de-DE" sz="1800" dirty="0" err="1"/>
              <a:t>value</a:t>
            </a:r>
            <a:r>
              <a:rPr lang="de-DE" sz="1800" dirty="0"/>
              <a:t> = %d\</a:t>
            </a:r>
            <a:r>
              <a:rPr lang="de-DE" sz="1800" dirty="0" err="1"/>
              <a:t>n</a:t>
            </a:r>
            <a:r>
              <a:rPr lang="de-DE" sz="1800" dirty="0" smtClean="0"/>
              <a:t>", </a:t>
            </a:r>
            <a:r>
              <a:rPr lang="de-DE" sz="1800" dirty="0" err="1" smtClean="0"/>
              <a:t>thisIndex</a:t>
            </a:r>
            <a:r>
              <a:rPr lang="de-DE" sz="1800" dirty="0"/>
              <a:t>, </a:t>
            </a:r>
            <a:r>
              <a:rPr lang="de-DE" sz="1800" dirty="0" err="1"/>
              <a:t>value</a:t>
            </a:r>
            <a:r>
              <a:rPr lang="de-DE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    </a:t>
            </a:r>
            <a:r>
              <a:rPr lang="en-US" sz="1800" dirty="0" err="1" smtClean="0"/>
              <a:t>CkCallback</a:t>
            </a:r>
            <a:r>
              <a:rPr lang="en-US" sz="1800" dirty="0" smtClean="0"/>
              <a:t> </a:t>
            </a:r>
            <a:r>
              <a:rPr lang="en-US" sz="1800" dirty="0" err="1"/>
              <a:t>cb</a:t>
            </a:r>
            <a:r>
              <a:rPr lang="en-US" sz="1800" dirty="0"/>
              <a:t>(</a:t>
            </a:r>
            <a:r>
              <a:rPr lang="en-US" sz="1800" dirty="0" err="1"/>
              <a:t>CkReductionTarget</a:t>
            </a:r>
            <a:r>
              <a:rPr lang="en-US" sz="1800" dirty="0"/>
              <a:t>(Main, done</a:t>
            </a:r>
            <a:r>
              <a:rPr lang="en-US" sz="1800" dirty="0" smtClean="0"/>
              <a:t>), </a:t>
            </a:r>
            <a:r>
              <a:rPr lang="en-US" sz="1800" dirty="0" err="1" smtClean="0"/>
              <a:t>mainProxy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contribute(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), &amp;</a:t>
            </a:r>
            <a:r>
              <a:rPr lang="en-US" sz="1800" dirty="0" smtClean="0"/>
              <a:t>value, </a:t>
            </a:r>
            <a:r>
              <a:rPr lang="en-US" sz="1800" dirty="0" smtClean="0"/>
              <a:t> </a:t>
            </a:r>
            <a:r>
              <a:rPr lang="en-US" sz="1800" dirty="0" err="1" smtClean="0"/>
              <a:t>CkReduction</a:t>
            </a:r>
            <a:r>
              <a:rPr lang="en-US" sz="1800" dirty="0"/>
              <a:t>::</a:t>
            </a:r>
            <a:r>
              <a:rPr lang="en-US" sz="1800" dirty="0" err="1"/>
              <a:t>sum_int</a:t>
            </a:r>
            <a:r>
              <a:rPr lang="en-US" sz="1800" dirty="0"/>
              <a:t>, </a:t>
            </a:r>
            <a:r>
              <a:rPr lang="en-US" sz="1800" dirty="0" err="1"/>
              <a:t>cb</a:t>
            </a:r>
            <a:r>
              <a:rPr lang="en-US" sz="1800" dirty="0"/>
              <a:t>); </a:t>
            </a: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}</a:t>
            </a:r>
            <a:endParaRPr lang="de-DE" sz="1800" dirty="0"/>
          </a:p>
          <a:p>
            <a:pPr marL="0" indent="0">
              <a:buNone/>
            </a:pPr>
            <a:r>
              <a:rPr lang="hu-HU" sz="2000" dirty="0"/>
              <a:t>    </a:t>
            </a:r>
            <a:r>
              <a:rPr lang="hu-HU" sz="2000" b="1" dirty="0" err="1"/>
              <a:t>else</a:t>
            </a:r>
            <a:r>
              <a:rPr lang="hu-HU" sz="2000" dirty="0"/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thisIndex</a:t>
            </a:r>
            <a:r>
              <a:rPr lang="en-US" dirty="0"/>
              <a:t> + (1&lt;&lt;stage);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/>
              <a:t>numElements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thisProxy</a:t>
            </a:r>
            <a:r>
              <a:rPr lang="en-US" dirty="0" smtClean="0"/>
              <a:t>[</a:t>
            </a:r>
            <a:r>
              <a:rPr lang="en-US" dirty="0" err="1" smtClean="0"/>
              <a:t>dest</a:t>
            </a:r>
            <a:r>
              <a:rPr lang="en-US" dirty="0" smtClean="0"/>
              <a:t>].</a:t>
            </a:r>
            <a:r>
              <a:rPr lang="en-US" dirty="0" err="1"/>
              <a:t>passValue</a:t>
            </a:r>
            <a:r>
              <a:rPr lang="en-US" dirty="0"/>
              <a:t>(stage, value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i="1" dirty="0"/>
              <a:t>//if you no longer receive, but need to continue sending</a:t>
            </a:r>
          </a:p>
          <a:p>
            <a:pPr marL="0" indent="0">
              <a:buNone/>
            </a:pPr>
            <a:r>
              <a:rPr lang="de-DE" dirty="0"/>
              <a:t>      </a:t>
            </a:r>
            <a:r>
              <a:rPr lang="de-DE" b="1" dirty="0" err="1" smtClean="0"/>
              <a:t>if</a:t>
            </a:r>
            <a:r>
              <a:rPr lang="de-DE" dirty="0" smtClean="0"/>
              <a:t>(</a:t>
            </a:r>
            <a:r>
              <a:rPr lang="de-DE" dirty="0" err="1" smtClean="0"/>
              <a:t>thisIndex</a:t>
            </a:r>
            <a:r>
              <a:rPr lang="de-DE" dirty="0" smtClean="0"/>
              <a:t> - (</a:t>
            </a:r>
            <a:r>
              <a:rPr lang="de-DE" dirty="0"/>
              <a:t>1&lt;&lt;</a:t>
            </a:r>
            <a:r>
              <a:rPr lang="de-DE" dirty="0" err="1"/>
              <a:t>stage</a:t>
            </a:r>
            <a:r>
              <a:rPr lang="de-DE" dirty="0"/>
              <a:t>) &lt; 0</a:t>
            </a:r>
            <a:r>
              <a:rPr lang="de-DE" dirty="0" smtClean="0"/>
              <a:t>)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</a:t>
            </a:r>
            <a:r>
              <a:rPr lang="de-DE" dirty="0" smtClean="0"/>
              <a:t>{ </a:t>
            </a:r>
            <a:r>
              <a:rPr lang="de-DE" dirty="0" err="1" smtClean="0"/>
              <a:t>stage</a:t>
            </a:r>
            <a:r>
              <a:rPr lang="de-DE" dirty="0" smtClean="0"/>
              <a:t>++;   </a:t>
            </a:r>
            <a:r>
              <a:rPr lang="ro-RO" dirty="0" smtClean="0"/>
              <a:t>step(</a:t>
            </a:r>
            <a:r>
              <a:rPr lang="ro-RO" dirty="0" err="1" smtClean="0"/>
              <a:t>value</a:t>
            </a:r>
            <a:r>
              <a:rPr lang="ro-RO" dirty="0" smtClean="0"/>
              <a:t>); }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}</a:t>
            </a:r>
          </a:p>
          <a:p>
            <a:pPr marL="0" indent="0">
              <a:buNone/>
            </a:pPr>
            <a:r>
              <a:rPr lang="de-DE" sz="1800" dirty="0"/>
              <a:t>  }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432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0" y="581159"/>
            <a:ext cx="6592186" cy="62490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void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step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&gt;=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numStages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CkPrintf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Prefix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[%d].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%d\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",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thisIndex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CkCallback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cb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CkReductionTarget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(Main, done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mainProxy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contribute(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&amp;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value,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CkReduction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sum_int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cb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 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hu-H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hu-HU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  <a:r>
              <a:rPr lang="hu-H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sendIndex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thisIndex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(1&lt;&lt;stage);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sendIndex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numElements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thisProxy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sendIndex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].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passValue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(stage, value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//if you no longer receive, but need to continue sending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thisIndex</a:t>
            </a:r>
            <a:r>
              <a:rPr lang="de-DE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 (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1&lt;&lt;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&lt; 0){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stage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++;</a:t>
            </a:r>
          </a:p>
          <a:p>
            <a:pPr marL="0" indent="0">
              <a:buNone/>
            </a:pPr>
            <a:r>
              <a:rPr lang="ro-RO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step(</a:t>
            </a:r>
            <a:r>
              <a:rPr lang="ro-RO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ro-RO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}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274828" y="581159"/>
            <a:ext cx="5869172" cy="61173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 smtClean="0"/>
              <a:t>void</a:t>
            </a:r>
            <a:r>
              <a:rPr lang="de-DE" sz="2000" dirty="0" smtClean="0"/>
              <a:t> </a:t>
            </a:r>
            <a:r>
              <a:rPr lang="de-DE" sz="2000" dirty="0" err="1"/>
              <a:t>passValue</a:t>
            </a:r>
            <a:r>
              <a:rPr lang="de-DE" sz="2000" dirty="0"/>
              <a:t>(</a:t>
            </a:r>
            <a:r>
              <a:rPr lang="de-DE" sz="2000" dirty="0" err="1"/>
              <a:t>int</a:t>
            </a:r>
            <a:r>
              <a:rPr lang="de-DE" sz="2000" dirty="0"/>
              <a:t> </a:t>
            </a:r>
            <a:r>
              <a:rPr lang="de-DE" sz="2000" dirty="0" err="1"/>
              <a:t>incoming_stage</a:t>
            </a:r>
            <a:r>
              <a:rPr lang="de-DE" sz="2000" dirty="0"/>
              <a:t>, </a:t>
            </a:r>
            <a:r>
              <a:rPr lang="de-DE" sz="2000" dirty="0" err="1" smtClean="0"/>
              <a:t>int</a:t>
            </a:r>
            <a:r>
              <a:rPr lang="de-DE" sz="2000" smtClean="0"/>
              <a:t> incoming_val</a:t>
            </a:r>
            <a:r>
              <a:rPr lang="de-DE" sz="2000" dirty="0" smtClean="0"/>
              <a:t>){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    </a:t>
            </a:r>
            <a:r>
              <a:rPr lang="de-DE" sz="2000" dirty="0" err="1"/>
              <a:t>flagBuf</a:t>
            </a:r>
            <a:r>
              <a:rPr lang="de-DE" sz="2000" dirty="0"/>
              <a:t>[</a:t>
            </a:r>
            <a:r>
              <a:rPr lang="de-DE" sz="2000" dirty="0" err="1"/>
              <a:t>incoming_stage</a:t>
            </a:r>
            <a:r>
              <a:rPr lang="de-DE" sz="2000" dirty="0"/>
              <a:t>] = 1;</a:t>
            </a:r>
          </a:p>
          <a:p>
            <a:pPr marL="0" indent="0">
              <a:buNone/>
            </a:pPr>
            <a:r>
              <a:rPr lang="de-DE" sz="2000" dirty="0"/>
              <a:t>    </a:t>
            </a:r>
            <a:r>
              <a:rPr lang="de-DE" sz="2000" dirty="0" err="1"/>
              <a:t>valueBuf</a:t>
            </a:r>
            <a:r>
              <a:rPr lang="de-DE" sz="2000" dirty="0"/>
              <a:t>[</a:t>
            </a:r>
            <a:r>
              <a:rPr lang="de-DE" sz="2000" dirty="0" err="1"/>
              <a:t>incoming_stage</a:t>
            </a:r>
            <a:r>
              <a:rPr lang="de-DE" sz="2000" dirty="0"/>
              <a:t>] = </a:t>
            </a:r>
            <a:r>
              <a:rPr lang="de-DE" sz="2000" dirty="0" err="1" smtClean="0"/>
              <a:t>incoming_val</a:t>
            </a:r>
            <a:r>
              <a:rPr lang="de-DE" sz="2000" dirty="0" smtClean="0"/>
              <a:t>;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    </a:t>
            </a:r>
            <a:r>
              <a:rPr lang="de-DE" sz="2000" b="1" dirty="0" err="1"/>
              <a:t>for</a:t>
            </a:r>
            <a:r>
              <a:rPr lang="de-DE" sz="2000" dirty="0"/>
              <a:t>(</a:t>
            </a:r>
            <a:r>
              <a:rPr lang="de-DE" sz="2000" dirty="0" err="1"/>
              <a:t>int</a:t>
            </a:r>
            <a:r>
              <a:rPr lang="de-DE" sz="2000" dirty="0"/>
              <a:t> i=</a:t>
            </a:r>
            <a:r>
              <a:rPr lang="de-DE" sz="2000" dirty="0" err="1"/>
              <a:t>stage</a:t>
            </a:r>
            <a:r>
              <a:rPr lang="de-DE" sz="2000" dirty="0"/>
              <a:t>; i&lt;</a:t>
            </a:r>
            <a:r>
              <a:rPr lang="de-DE" sz="2000" dirty="0" err="1"/>
              <a:t>numStages</a:t>
            </a:r>
            <a:r>
              <a:rPr lang="de-DE" sz="2000" dirty="0"/>
              <a:t>; i++){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if</a:t>
            </a:r>
            <a:r>
              <a:rPr lang="en-US" sz="2000" dirty="0"/>
              <a:t>(</a:t>
            </a:r>
            <a:r>
              <a:rPr lang="en-US" sz="2000" dirty="0" err="1"/>
              <a:t>flagBuf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== 0) </a:t>
            </a:r>
            <a:r>
              <a:rPr lang="en-US" sz="2000" b="1" dirty="0"/>
              <a:t>break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value += </a:t>
            </a:r>
            <a:r>
              <a:rPr lang="en-US" sz="2000" dirty="0" err="1"/>
              <a:t>valueBuf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r>
              <a:rPr lang="de-DE" sz="2000" dirty="0"/>
              <a:t>        </a:t>
            </a:r>
            <a:r>
              <a:rPr lang="de-DE" sz="2000" dirty="0" err="1"/>
              <a:t>stage</a:t>
            </a:r>
            <a:r>
              <a:rPr lang="de-DE" sz="2000" dirty="0"/>
              <a:t>++;</a:t>
            </a:r>
          </a:p>
          <a:p>
            <a:pPr marL="0" indent="0">
              <a:buNone/>
            </a:pPr>
            <a:r>
              <a:rPr lang="ro-RO" sz="2000" dirty="0"/>
              <a:t>        step(</a:t>
            </a:r>
            <a:r>
              <a:rPr lang="ro-RO" sz="2000" dirty="0" err="1"/>
              <a:t>value</a:t>
            </a:r>
            <a:r>
              <a:rPr lang="ro-RO" sz="2000" dirty="0"/>
              <a:t>);</a:t>
            </a:r>
          </a:p>
          <a:p>
            <a:pPr marL="0" indent="0">
              <a:buNone/>
            </a:pPr>
            <a:r>
              <a:rPr lang="de-DE" sz="2000" dirty="0"/>
              <a:t>    }</a:t>
            </a:r>
          </a:p>
          <a:p>
            <a:pPr marL="0" indent="0">
              <a:buNone/>
            </a:pPr>
            <a:r>
              <a:rPr lang="de-DE" sz="2000" dirty="0"/>
              <a:t>  }</a:t>
            </a:r>
          </a:p>
          <a:p>
            <a:pPr marL="0" indent="0">
              <a:buNone/>
            </a:pPr>
            <a:r>
              <a:rPr lang="uk-UA" sz="2000" dirty="0"/>
              <a:t>};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en-US" sz="2000" b="1" dirty="0"/>
              <a:t>#include</a:t>
            </a:r>
            <a:r>
              <a:rPr lang="en-US" sz="2000" dirty="0"/>
              <a:t> "</a:t>
            </a:r>
            <a:r>
              <a:rPr lang="en-US" sz="2000" dirty="0" err="1"/>
              <a:t>prefix.def.h</a:t>
            </a:r>
            <a:r>
              <a:rPr lang="en-US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3638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69981"/>
            <a:ext cx="8615359" cy="1366210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myBar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4" y="3430883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</a:t>
            </a:r>
            <a:r>
              <a:rPr lang="en-US" dirty="0" smtClean="0"/>
              <a:t>doesn’t have to </a:t>
            </a:r>
            <a:r>
              <a:rPr lang="en-US" dirty="0" smtClean="0"/>
              <a:t>be </a:t>
            </a:r>
            <a:r>
              <a:rPr lang="en-US" dirty="0" smtClean="0"/>
              <a:t>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3" y="3891766"/>
            <a:ext cx="8615359" cy="516423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634079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434353"/>
            <a:ext cx="8615357" cy="8920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 smtClean="0">
                <a:latin typeface="Consolas"/>
                <a:cs typeface="Consolas"/>
              </a:rPr>
              <a:t>(..);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myBar</a:t>
            </a:r>
            <a:r>
              <a:rPr lang="en-US" dirty="0" smtClean="0">
                <a:latin typeface="Consolas"/>
                <a:cs typeface="Consolas"/>
              </a:rPr>
              <a:t>(2,4).method3(..);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925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973408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 err="1">
                <a:latin typeface="Consolas"/>
                <a:cs typeface="Consolas"/>
              </a:rPr>
              <a:t>mainmodule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err="1">
                <a:latin typeface="Consolas"/>
                <a:cs typeface="Consolas"/>
              </a:rPr>
              <a:t>arr</a:t>
            </a:r>
            <a:r>
              <a:rPr lang="en-US" sz="3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err="1" smtClean="0">
                <a:latin typeface="Consolas"/>
                <a:cs typeface="Consolas"/>
              </a:rPr>
              <a:t>mainchare</a:t>
            </a:r>
            <a:r>
              <a:rPr lang="en-US" sz="3000" b="1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   </a:t>
            </a:r>
            <a:r>
              <a:rPr lang="en-US" sz="3000" b="1" dirty="0" smtClean="0">
                <a:latin typeface="Consolas"/>
                <a:cs typeface="Consolas"/>
              </a:rPr>
              <a:t>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Main(</a:t>
            </a:r>
            <a:r>
              <a:rPr lang="en-US" sz="3000" dirty="0" err="1">
                <a:latin typeface="Consolas"/>
                <a:cs typeface="Consolas"/>
              </a:rPr>
              <a:t>CkArgMsg</a:t>
            </a:r>
            <a:r>
              <a:rPr lang="en-US" sz="3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</a:t>
            </a:r>
            <a:r>
              <a:rPr lang="en-US" sz="3000" b="1" dirty="0" smtClean="0">
                <a:latin typeface="Consolas"/>
                <a:cs typeface="Consolas"/>
              </a:rPr>
              <a:t>array </a:t>
            </a:r>
            <a:r>
              <a:rPr lang="en-US" sz="3000" dirty="0">
                <a:latin typeface="Consolas"/>
                <a:cs typeface="Consolas"/>
              </a:rPr>
              <a:t>[1D] hello {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   </a:t>
            </a:r>
            <a:r>
              <a:rPr lang="en-US" sz="3000" b="1" dirty="0" smtClean="0">
                <a:latin typeface="Consolas"/>
                <a:cs typeface="Consolas"/>
              </a:rPr>
              <a:t>entry </a:t>
            </a:r>
            <a:r>
              <a:rPr lang="en-US" sz="3000" dirty="0">
                <a:latin typeface="Consolas"/>
                <a:cs typeface="Consolas"/>
              </a:rPr>
              <a:t>hello(</a:t>
            </a:r>
            <a:r>
              <a:rPr lang="en-US" sz="3000" b="1" dirty="0" err="1">
                <a:latin typeface="Consolas"/>
                <a:cs typeface="Consolas"/>
              </a:rPr>
              <a:t>int</a:t>
            </a:r>
            <a:r>
              <a:rPr lang="en-US" sz="3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3000" b="1" dirty="0" smtClean="0">
                <a:latin typeface="Consolas"/>
                <a:cs typeface="Consolas"/>
              </a:rPr>
              <a:t>      entry</a:t>
            </a:r>
            <a:r>
              <a:rPr lang="en-US" sz="3000" dirty="0" smtClean="0">
                <a:latin typeface="Consolas"/>
                <a:cs typeface="Consolas"/>
              </a:rPr>
              <a:t> </a:t>
            </a:r>
            <a:r>
              <a:rPr lang="en-US" sz="3000" dirty="0">
                <a:latin typeface="Consolas"/>
                <a:cs typeface="Consolas"/>
              </a:rPr>
              <a:t>void </a:t>
            </a:r>
            <a:r>
              <a:rPr lang="en-US" sz="3000" dirty="0" err="1">
                <a:latin typeface="Consolas"/>
                <a:cs typeface="Consolas"/>
              </a:rPr>
              <a:t>printHello</a:t>
            </a:r>
            <a:r>
              <a:rPr lang="en-US" sz="3000" dirty="0">
                <a:latin typeface="Consolas"/>
                <a:cs typeface="Consolas"/>
              </a:rPr>
              <a:t>(); </a:t>
            </a:r>
            <a:endParaRPr lang="en-US" sz="3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en-US" sz="3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3000" dirty="0" smtClean="0">
                <a:latin typeface="Consolas"/>
                <a:cs typeface="Consolas"/>
              </a:rPr>
              <a:t>}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942769"/>
            <a:ext cx="8615360" cy="5558275"/>
          </a:xfrm>
          <a:solidFill>
            <a:schemeClr val="accent5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</a:t>
            </a:r>
            <a:r>
              <a:rPr lang="en-US" sz="1700" b="1" dirty="0">
                <a:latin typeface="Consolas"/>
                <a:cs typeface="Consolas"/>
              </a:rPr>
              <a:t>include </a:t>
            </a:r>
            <a:r>
              <a:rPr lang="en-US" sz="1700" dirty="0" smtClean="0">
                <a:latin typeface="Consolas"/>
                <a:cs typeface="Consolas"/>
              </a:rPr>
              <a:t>“</a:t>
            </a:r>
            <a:r>
              <a:rPr lang="en-US" sz="1700" dirty="0" err="1" smtClean="0">
                <a:latin typeface="Consolas"/>
                <a:cs typeface="Consolas"/>
              </a:rPr>
              <a:t>arr.decl.h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>
                <a:latin typeface="Consolas"/>
                <a:cs typeface="Consolas"/>
              </a:rPr>
              <a:t>struct</a:t>
            </a: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Main : </a:t>
            </a:r>
            <a:r>
              <a:rPr lang="en-US" sz="1700" dirty="0" err="1" smtClean="0">
                <a:latin typeface="Consolas"/>
                <a:cs typeface="Consolas"/>
              </a:rPr>
              <a:t>CBase_Main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{ </a:t>
            </a:r>
            <a:endParaRPr lang="en-US" sz="17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Main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>
                <a:latin typeface="Consolas"/>
                <a:cs typeface="Consolas"/>
              </a:rPr>
              <a:t>CkArgMsg</a:t>
            </a:r>
            <a:r>
              <a:rPr lang="en-US" sz="1700" dirty="0">
                <a:latin typeface="Consolas"/>
                <a:cs typeface="Consolas"/>
              </a:rPr>
              <a:t>∗ </a:t>
            </a:r>
            <a:r>
              <a:rPr lang="en-US" sz="1700" dirty="0" err="1">
                <a:latin typeface="Consolas"/>
                <a:cs typeface="Consolas"/>
              </a:rPr>
              <a:t>msg</a:t>
            </a:r>
            <a:r>
              <a:rPr lang="en-US" sz="17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 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b="1" dirty="0" smtClean="0">
                <a:latin typeface="Consolas"/>
                <a:cs typeface="Consolas"/>
              </a:rPr>
              <a:t> </a:t>
            </a:r>
            <a:r>
              <a:rPr lang="en-US" sz="1700" dirty="0" err="1">
                <a:latin typeface="Consolas"/>
                <a:cs typeface="Consolas"/>
              </a:rPr>
              <a:t>arraySize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latin typeface="Consolas"/>
                <a:cs typeface="Consolas"/>
              </a:rPr>
              <a:t>atoi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msg</a:t>
            </a:r>
            <a:r>
              <a:rPr lang="en-US" sz="1700" dirty="0" smtClean="0">
                <a:latin typeface="Consolas"/>
                <a:cs typeface="Consolas"/>
              </a:rPr>
              <a:t>-&gt;</a:t>
            </a:r>
            <a:r>
              <a:rPr lang="en-US" sz="1700" dirty="0" err="1" smtClean="0">
                <a:latin typeface="Consolas"/>
                <a:cs typeface="Consolas"/>
              </a:rPr>
              <a:t>argv</a:t>
            </a:r>
            <a:r>
              <a:rPr lang="en-US" sz="1700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 smtClean="0">
                <a:latin typeface="Consolas"/>
                <a:cs typeface="Consolas"/>
              </a:rPr>
              <a:t> p = </a:t>
            </a:r>
            <a:r>
              <a:rPr lang="en-US" sz="1700" dirty="0" err="1" smtClean="0">
                <a:latin typeface="Consolas"/>
                <a:cs typeface="Consolas"/>
              </a:rPr>
              <a:t>CProxy_hello</a:t>
            </a:r>
            <a:r>
              <a:rPr lang="en-US" sz="1700" dirty="0">
                <a:latin typeface="Consolas"/>
                <a:cs typeface="Consolas"/>
              </a:rPr>
              <a:t>::</a:t>
            </a:r>
            <a:r>
              <a:rPr lang="en-US" sz="1700" dirty="0" err="1" smtClean="0">
                <a:latin typeface="Consolas"/>
                <a:cs typeface="Consolas"/>
              </a:rPr>
              <a:t>ckNew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p[0].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err="1" smtClean="0">
                <a:latin typeface="Consolas"/>
                <a:cs typeface="Consolas"/>
              </a:rPr>
              <a:t>struct</a:t>
            </a:r>
            <a:r>
              <a:rPr lang="en-US" sz="1700" dirty="0" smtClean="0">
                <a:latin typeface="Consolas"/>
                <a:cs typeface="Consolas"/>
              </a:rPr>
              <a:t> hello : </a:t>
            </a:r>
            <a:r>
              <a:rPr lang="en-US" sz="1700" dirty="0" err="1" smtClean="0">
                <a:latin typeface="Consolas"/>
                <a:cs typeface="Consolas"/>
              </a:rPr>
              <a:t>CBase_hello</a:t>
            </a:r>
            <a:r>
              <a:rPr lang="en-US" sz="1700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700" b="1" dirty="0">
                <a:latin typeface="Consolas"/>
                <a:cs typeface="Consolas"/>
              </a:rPr>
              <a:t> </a:t>
            </a:r>
            <a:r>
              <a:rPr lang="en-US" sz="1700" b="1" dirty="0" smtClean="0">
                <a:latin typeface="Consolas"/>
                <a:cs typeface="Consolas"/>
              </a:rPr>
              <a:t>  </a:t>
            </a:r>
            <a:r>
              <a:rPr lang="en-US" sz="1700" dirty="0" smtClean="0">
                <a:latin typeface="Consolas"/>
                <a:cs typeface="Consolas"/>
              </a:rPr>
              <a:t>hello(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n) :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void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dirty="0" err="1" smtClean="0">
                <a:latin typeface="Consolas"/>
                <a:cs typeface="Consolas"/>
              </a:rPr>
              <a:t>CkPrintf</a:t>
            </a:r>
            <a:r>
              <a:rPr lang="en-US" sz="1700" dirty="0" smtClean="0">
                <a:latin typeface="Consolas"/>
                <a:cs typeface="Consolas"/>
              </a:rPr>
              <a:t>(“PE[%d]: hello from p[%d]\n”, </a:t>
            </a:r>
            <a:r>
              <a:rPr lang="en-US" sz="1700" dirty="0" err="1" smtClean="0">
                <a:latin typeface="Consolas"/>
                <a:cs typeface="Consolas"/>
              </a:rPr>
              <a:t>CkMyPe</a:t>
            </a:r>
            <a:r>
              <a:rPr lang="en-US" sz="1700" dirty="0" smtClean="0">
                <a:latin typeface="Consolas"/>
                <a:cs typeface="Consolas"/>
              </a:rPr>
              <a:t>(), 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if</a:t>
            </a:r>
            <a:r>
              <a:rPr lang="en-US" sz="1700" dirty="0" smtClean="0">
                <a:latin typeface="Consolas"/>
                <a:cs typeface="Consolas"/>
              </a:rPr>
              <a:t> (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==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 – 1) </a:t>
            </a:r>
            <a:r>
              <a:rPr lang="en-US" sz="1700" dirty="0" err="1" smtClean="0">
                <a:latin typeface="Consolas"/>
                <a:cs typeface="Consolas"/>
              </a:rPr>
              <a:t>CkExit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   </a:t>
            </a:r>
            <a:r>
              <a:rPr lang="en-US" sz="1700" b="1" dirty="0" smtClean="0">
                <a:latin typeface="Consolas"/>
                <a:cs typeface="Consolas"/>
              </a:rPr>
              <a:t>else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thisProxy</a:t>
            </a:r>
            <a:r>
              <a:rPr lang="en-US" sz="1700" dirty="0" smtClean="0">
                <a:latin typeface="Consolas"/>
                <a:cs typeface="Consolas"/>
              </a:rPr>
              <a:t>[</a:t>
            </a:r>
            <a:r>
              <a:rPr lang="en-US" sz="1700" dirty="0" err="1" smtClean="0">
                <a:latin typeface="Consolas"/>
                <a:cs typeface="Consolas"/>
              </a:rPr>
              <a:t>thisIndex</a:t>
            </a:r>
            <a:r>
              <a:rPr lang="en-US" sz="1700" dirty="0" smtClean="0">
                <a:latin typeface="Consolas"/>
                <a:cs typeface="Consolas"/>
              </a:rPr>
              <a:t> + 1].</a:t>
            </a:r>
            <a:r>
              <a:rPr lang="en-US" sz="1700" dirty="0" err="1" smtClean="0">
                <a:latin typeface="Consolas"/>
                <a:cs typeface="Consolas"/>
              </a:rPr>
              <a:t>printHello</a:t>
            </a:r>
            <a:r>
              <a:rPr lang="en-US" sz="17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   </a:t>
            </a:r>
            <a:r>
              <a:rPr lang="en-US" sz="1700" b="1" dirty="0" err="1" smtClean="0">
                <a:latin typeface="Consolas"/>
                <a:cs typeface="Consolas"/>
              </a:rPr>
              <a:t>int</a:t>
            </a:r>
            <a:r>
              <a:rPr lang="en-US" sz="1700" dirty="0" smtClean="0">
                <a:latin typeface="Consolas"/>
                <a:cs typeface="Consolas"/>
              </a:rPr>
              <a:t> </a:t>
            </a:r>
            <a:r>
              <a:rPr lang="en-US" sz="1700" dirty="0" err="1" smtClean="0">
                <a:latin typeface="Consolas"/>
                <a:cs typeface="Consolas"/>
              </a:rPr>
              <a:t>arraySize</a:t>
            </a:r>
            <a:r>
              <a:rPr lang="en-US" sz="17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};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>
                <a:latin typeface="Consolas"/>
                <a:cs typeface="Consolas"/>
              </a:rPr>
              <a:t>#include</a:t>
            </a:r>
            <a:r>
              <a:rPr lang="en-US" sz="1700" dirty="0" smtClean="0">
                <a:latin typeface="Consolas"/>
                <a:cs typeface="Consolas"/>
              </a:rPr>
              <a:t> “</a:t>
            </a:r>
            <a:r>
              <a:rPr lang="en-US" sz="1700" dirty="0" err="1" smtClean="0">
                <a:latin typeface="Consolas"/>
                <a:cs typeface="Consolas"/>
              </a:rPr>
              <a:t>arr.def.h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  <a:endParaRPr lang="en-US" sz="1700" b="1" dirty="0" smtClean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</a:t>
            </a:r>
            <a:r>
              <a:rPr lang="en-US" dirty="0" smtClean="0"/>
              <a:t>“-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</a:t>
            </a:r>
            <a:r>
              <a:rPr lang="en-US" dirty="0" smtClean="0">
                <a:latin typeface="Consolas"/>
                <a:cs typeface="Consolas"/>
              </a:rPr>
              <a:t>projections</a:t>
            </a:r>
            <a:r>
              <a:rPr lang="en-US" dirty="0" smtClean="0">
                <a:latin typeface="+mn-lt"/>
                <a:cs typeface="Consolas"/>
              </a:rPr>
              <a:t>”</a:t>
            </a:r>
            <a:r>
              <a:rPr lang="en-US" dirty="0" smtClean="0"/>
              <a:t> to </a:t>
            </a:r>
            <a:r>
              <a:rPr lang="en-US" dirty="0"/>
              <a:t>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</a:t>
            </a:r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16572</TotalTime>
  <Words>2215</Words>
  <Application>Microsoft Macintosh PowerPoint</Application>
  <PresentationFormat>On-screen Show (4:3)</PresentationFormat>
  <Paragraphs>474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Consolas</vt:lpstr>
      <vt:lpstr>Lucida Console</vt:lpstr>
      <vt:lpstr>Times New Roman</vt:lpstr>
      <vt:lpstr>Wingdings</vt:lpstr>
      <vt:lpstr>Arial</vt:lpstr>
      <vt:lpstr>charm-pptx_theme</vt:lpstr>
      <vt:lpstr>Chare Arrays</vt:lpstr>
      <vt:lpstr>Chare Array Location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Collections of Objects</vt:lpstr>
      <vt:lpstr>Broadcast</vt:lpstr>
      <vt:lpstr>Reduction</vt:lpstr>
      <vt:lpstr>Reduction: Example</vt:lpstr>
      <vt:lpstr>Entry Method Attributes</vt:lpstr>
      <vt:lpstr>Entry Method Attributes</vt:lpstr>
      <vt:lpstr>Reduction: Example</vt:lpstr>
      <vt:lpstr>Parallel Prefix Sum Algorithm</vt:lpstr>
      <vt:lpstr>Parallel Prefix: Recursive Doubling Algorithm</vt:lpstr>
      <vt:lpstr>Parallel Prefix Example: prefix.ci</vt:lpstr>
      <vt:lpstr>PowerPoint Presentation</vt:lpstr>
      <vt:lpstr>PowerPoint Presentation</vt:lpstr>
      <vt:lpstr>PowerPoint Presentation</vt:lpstr>
      <vt:lpstr>Parallel Prefix Example, Correct Version: prefix.ci</vt:lpstr>
      <vt:lpstr>Parallel Prefix Example: prefix.C I</vt:lpstr>
      <vt:lpstr>Parallel Prefix Example: prefix.C II</vt:lpstr>
      <vt:lpstr>PowerPoint Presentation</vt:lpstr>
      <vt:lpstr>PowerPoint Presentation</vt:lpstr>
    </vt:vector>
  </TitlesOfParts>
  <Company>University of Illinois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Microsoft Office User</cp:lastModifiedBy>
  <cp:revision>462</cp:revision>
  <dcterms:created xsi:type="dcterms:W3CDTF">2014-08-04T16:19:24Z</dcterms:created>
  <dcterms:modified xsi:type="dcterms:W3CDTF">2017-03-15T16:20:03Z</dcterms:modified>
</cp:coreProperties>
</file>