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1"/>
  </p:notesMasterIdLst>
  <p:handoutMasterIdLst>
    <p:handoutMasterId r:id="rId32"/>
  </p:handoutMasterIdLst>
  <p:sldIdLst>
    <p:sldId id="338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346" r:id="rId12"/>
    <p:sldId id="273" r:id="rId13"/>
    <p:sldId id="270" r:id="rId14"/>
    <p:sldId id="271" r:id="rId15"/>
    <p:sldId id="272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347" r:id="rId27"/>
    <p:sldId id="286" r:id="rId28"/>
    <p:sldId id="287" r:id="rId29"/>
    <p:sldId id="34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/>
    <p:restoredTop sz="96311" autoAdjust="0"/>
  </p:normalViewPr>
  <p:slideViewPr>
    <p:cSldViewPr snapToGrid="0" snapToObjects="1">
      <p:cViewPr varScale="1">
        <p:scale>
          <a:sx n="154" d="100"/>
          <a:sy n="154" d="100"/>
        </p:scale>
        <p:origin x="185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1D55-B102-DE43-A54B-569022836A44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March 17, 2017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March 17, 2017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0136-2C40-3C47-B811-72E243CC5A32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56C3-D853-A84D-99C4-10F33E5473D0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3122-9C2A-FB40-86AE-72327076B58E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442A-D6AD-C842-BAA5-2EF7034136A9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CBCD-D1C2-C64D-96BC-B4670C1BFEA8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March 17, 2017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064-9CE0-8542-8A75-4FE813A4312E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FC05179-7E64-2B45-BB3C-87F76F47DC06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EC3A-7170-B046-8957-19A47F740798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693D-B560-4945-9798-6BDB552E1C57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F00-7836-3147-BC13-E9798AB10E75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20DBB18D-80F3-D648-8DF5-EC481608E7BE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654-A74F-D448-A2F8-D4B258E0F087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95229B4-E8E0-9943-8351-031BF89671CD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E620-01DA-264A-8743-A30FCBA1DE9C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9A06-2B2C-2B47-B929-5D8F0754A828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BA714DC8-9929-464D-B61C-AD4338E76A58}" type="datetime2">
              <a:rPr lang="en-US" smtClean="0"/>
              <a:t>Friday, March 17,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</a:t>
            </a:r>
            <a:r>
              <a:rPr lang="en-US" sz="1400" dirty="0" err="1" smtClean="0">
                <a:latin typeface="Consolas"/>
                <a:cs typeface="Consolas"/>
              </a:rPr>
              <a:t>fib.decl.h</a:t>
            </a:r>
            <a:r>
              <a:rPr lang="en-US" sz="1400" dirty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THRESHOLD </a:t>
            </a:r>
            <a:r>
              <a:rPr lang="en-US" sz="1400" dirty="0" smtClean="0">
                <a:latin typeface="Consolas"/>
                <a:cs typeface="Consolas"/>
              </a:rPr>
              <a:t>10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CBase_Main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Main(CkArgMsg∗  m)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::ckNew(atoi(m−&gt;argv[1]), </a:t>
            </a:r>
            <a:r>
              <a:rPr lang="en-US" sz="1400" b="1" dirty="0">
                <a:latin typeface="Consolas"/>
                <a:cs typeface="Consolas"/>
              </a:rPr>
              <a:t>true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smtClean="0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()); } }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Fib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CBase_Fib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0000"/>
                </a:solidFill>
                <a:latin typeface="Consolas"/>
                <a:cs typeface="Consolas"/>
              </a:rPr>
              <a:t>Fib_SDAG_CODE</a:t>
            </a:r>
            <a:endParaRPr lang="en-US" sz="14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CProxy_Fib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parent; </a:t>
            </a:r>
            <a:r>
              <a:rPr lang="en-US" sz="1400" b="1" dirty="0">
                <a:latin typeface="Consolas"/>
                <a:cs typeface="Consolas"/>
              </a:rPr>
              <a:t>bool 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Fib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b="1" dirty="0" err="1" smtClean="0">
                <a:latin typeface="Consolas"/>
                <a:cs typeface="Consolas"/>
              </a:rPr>
              <a:t>bool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isRoot_, CProxy_Fib parent_):parent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parent_)</a:t>
            </a:r>
            <a:r>
              <a:rPr lang="en-US" sz="1400" dirty="0">
                <a:latin typeface="Consolas"/>
                <a:cs typeface="Consolas"/>
              </a:rPr>
              <a:t>, isRoot(</a:t>
            </a:r>
            <a:r>
              <a:rPr lang="en-US" sz="1400" dirty="0" err="1" smtClean="0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_){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calc</a:t>
            </a:r>
            <a:r>
              <a:rPr lang="en-US" sz="1400" dirty="0">
                <a:latin typeface="Consolas"/>
                <a:cs typeface="Consolas"/>
              </a:rPr>
              <a:t>(n)</a:t>
            </a:r>
            <a:r>
              <a:rPr lang="en-US" sz="1400" dirty="0" smtClean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int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seqFib(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n) { </a:t>
            </a:r>
            <a:r>
              <a:rPr lang="en-US" sz="1400" b="1" dirty="0">
                <a:latin typeface="Consolas"/>
                <a:cs typeface="Consolas"/>
              </a:rPr>
              <a:t>return </a:t>
            </a:r>
            <a:r>
              <a:rPr lang="en-US" sz="1400" dirty="0">
                <a:latin typeface="Consolas"/>
                <a:cs typeface="Consolas"/>
              </a:rPr>
              <a:t>(n &lt; 2) ? n : seqFib(n − 1) + seqFib(n − 2); 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respond(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(!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dirty="0" err="1" smtClean="0">
                <a:latin typeface="Consolas"/>
                <a:cs typeface="Consolas"/>
              </a:rPr>
              <a:t>parent.response</a:t>
            </a:r>
            <a:r>
              <a:rPr lang="en-US" sz="1400" dirty="0">
                <a:latin typeface="Consolas"/>
                <a:cs typeface="Consolas"/>
              </a:rPr>
              <a:t>(val);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delete </a:t>
            </a:r>
            <a:r>
              <a:rPr lang="en-US" sz="1400" b="1" dirty="0">
                <a:latin typeface="Consolas"/>
                <a:cs typeface="Consolas"/>
              </a:rPr>
              <a:t>this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} </a:t>
            </a:r>
            <a:r>
              <a:rPr lang="en-US" sz="1400" b="1" dirty="0">
                <a:latin typeface="Consolas"/>
                <a:cs typeface="Consolas"/>
              </a:rPr>
              <a:t>else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CkPrintf</a:t>
            </a:r>
            <a:r>
              <a:rPr lang="en-US" sz="1400" dirty="0">
                <a:latin typeface="Consolas"/>
                <a:cs typeface="Consolas"/>
              </a:rPr>
              <a:t>(”Fibonacci number is: %d\n”, val);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dirty="0" err="1" smtClean="0">
                <a:latin typeface="Consolas"/>
                <a:cs typeface="Consolas"/>
              </a:rPr>
              <a:t>CkExit</a:t>
            </a:r>
            <a:r>
              <a:rPr lang="en-US" sz="1400" dirty="0">
                <a:latin typeface="Consolas"/>
                <a:cs typeface="Consolas"/>
              </a:rPr>
              <a:t>()</a:t>
            </a:r>
            <a:r>
              <a:rPr lang="en-US" sz="1400" dirty="0" smtClean="0">
                <a:latin typeface="Consolas"/>
                <a:cs typeface="Consolas"/>
              </a:rPr>
              <a:t>; } } };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“fib.def.h”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917222"/>
            <a:ext cx="8615360" cy="3565131"/>
          </a:xfrm>
        </p:spPr>
        <p:txBody>
          <a:bodyPr>
            <a:normAutofit fontScale="92500" lnSpcReduction="2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Syntax: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mainmodule </a:t>
            </a:r>
            <a:r>
              <a:rPr lang="en-US" sz="2000" dirty="0">
                <a:latin typeface="Consolas"/>
                <a:cs typeface="Consolas"/>
              </a:rPr>
              <a:t>prefix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mainchare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[reductiontarget]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checkIn();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Prefix(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1800" b="1" dirty="0" smtClean="0">
                <a:latin typeface="Consolas"/>
                <a:cs typeface="Consolas"/>
              </a:rPr>
              <a:t>entry </a:t>
            </a:r>
            <a:r>
              <a:rPr lang="en-US" sz="1800" b="1" dirty="0">
                <a:latin typeface="Consolas"/>
                <a:cs typeface="Consolas"/>
              </a:rPr>
              <a:t>void </a:t>
            </a:r>
            <a:r>
              <a:rPr lang="en-US" sz="1800" dirty="0">
                <a:latin typeface="Consolas"/>
                <a:cs typeface="Consolas"/>
              </a:rPr>
              <a:t>passValue(</a:t>
            </a:r>
            <a:r>
              <a:rPr lang="en-US" sz="1800" b="1" dirty="0">
                <a:latin typeface="Consolas"/>
                <a:cs typeface="Consolas"/>
              </a:rPr>
              <a:t>int </a:t>
            </a:r>
            <a:r>
              <a:rPr lang="en-US" sz="1800" dirty="0">
                <a:latin typeface="Consolas"/>
                <a:cs typeface="Consolas"/>
              </a:rPr>
              <a:t>step, </a:t>
            </a:r>
            <a:r>
              <a:rPr lang="en-US" sz="1800" b="1" dirty="0">
                <a:latin typeface="Consolas"/>
                <a:cs typeface="Consolas"/>
              </a:rPr>
              <a:t>unsigned int </a:t>
            </a:r>
            <a:r>
              <a:rPr lang="en-US" sz="1800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b="1" dirty="0" smtClean="0">
                <a:latin typeface="Consolas"/>
                <a:cs typeface="Consolas"/>
              </a:rPr>
              <a:t>entry </a:t>
            </a:r>
            <a:r>
              <a:rPr lang="en-US" sz="1500" b="1" dirty="0">
                <a:latin typeface="Consolas"/>
                <a:cs typeface="Consolas"/>
              </a:rPr>
              <a:t>void </a:t>
            </a:r>
            <a:r>
              <a:rPr lang="en-US" sz="15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b="1" dirty="0" smtClean="0">
                <a:latin typeface="Consolas"/>
                <a:cs typeface="Consolas"/>
              </a:rPr>
              <a:t>for</a:t>
            </a:r>
            <a:r>
              <a:rPr lang="en-US" sz="15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</a:t>
            </a:r>
            <a:r>
              <a:rPr lang="en-US" sz="1500" dirty="0" err="1" smtClean="0">
                <a:latin typeface="Consolas"/>
                <a:cs typeface="Consolas"/>
              </a:rPr>
              <a:t>send_value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targetIndex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(targetIndex &lt; numElements)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thisProxy</a:t>
            </a:r>
            <a:r>
              <a:rPr lang="en-US" sz="1500" dirty="0" smtClean="0">
                <a:latin typeface="Consolas"/>
                <a:cs typeface="Consolas"/>
              </a:rPr>
              <a:t>[targetIndex].passValue(stage, value);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when </a:t>
            </a:r>
            <a:r>
              <a:rPr lang="en-US" sz="1500" dirty="0">
                <a:latin typeface="Consolas"/>
                <a:cs typeface="Consolas"/>
              </a:rPr>
              <a:t>passValue[stage</a:t>
            </a:r>
            <a:r>
              <a:rPr lang="en-US" sz="1500" dirty="0" smtClean="0">
                <a:latin typeface="Consolas"/>
                <a:cs typeface="Consolas"/>
              </a:rPr>
              <a:t>](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 smtClean="0">
                <a:latin typeface="Consolas"/>
                <a:cs typeface="Consolas"/>
              </a:rPr>
              <a:t>incoming_stage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b="1" dirty="0">
                <a:latin typeface="Consolas"/>
                <a:cs typeface="Consolas"/>
              </a:rPr>
              <a:t>unsigned int </a:t>
            </a:r>
            <a:r>
              <a:rPr lang="en-US" sz="1500" dirty="0" smtClean="0">
                <a:latin typeface="Consolas"/>
                <a:cs typeface="Consolas"/>
              </a:rPr>
              <a:t>incoming_value</a:t>
            </a:r>
            <a:r>
              <a:rPr lang="en-US" sz="1500" dirty="0">
                <a:latin typeface="Consolas"/>
                <a:cs typeface="Consolas"/>
              </a:rPr>
              <a:t>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 serial {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value </a:t>
            </a:r>
            <a:r>
              <a:rPr lang="en-US" sz="1500" dirty="0">
                <a:latin typeface="Consolas"/>
                <a:cs typeface="Consolas"/>
              </a:rPr>
              <a:t>+= </a:t>
            </a:r>
            <a:r>
              <a:rPr lang="en-US" sz="1500" dirty="0" err="1" smtClean="0">
                <a:latin typeface="Consolas"/>
                <a:cs typeface="Consolas"/>
              </a:rPr>
              <a:t>incoming_value</a:t>
            </a:r>
            <a:r>
              <a:rPr lang="en-US" sz="1500" dirty="0" smtClean="0">
                <a:latin typeface="Consolas"/>
                <a:cs typeface="Consolas"/>
              </a:rPr>
              <a:t>;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“done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contribute</a:t>
            </a:r>
            <a:r>
              <a:rPr lang="en-US" sz="15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5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}</a:t>
            </a:r>
            <a:r>
              <a:rPr lang="en-US" sz="1500" dirty="0">
                <a:latin typeface="Consolas"/>
                <a:cs typeface="Consolas"/>
              </a:rPr>
              <a:t>;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};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 smtClean="0">
                <a:latin typeface="Consolas"/>
                <a:cs typeface="Consolas"/>
              </a:rPr>
              <a:t>∗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</a:t>
            </a:r>
            <a:r>
              <a:rPr lang="en-US" sz="1400" dirty="0" err="1" smtClean="0">
                <a:latin typeface="Consolas"/>
                <a:cs typeface="Consolas"/>
              </a:rPr>
              <a:t>prefix.decl.h</a:t>
            </a:r>
            <a:r>
              <a:rPr lang="en-US" sz="1400" dirty="0">
                <a:latin typeface="Consolas"/>
                <a:cs typeface="Consolas"/>
              </a:rPr>
              <a:t>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i="1" dirty="0">
                <a:latin typeface="Consolas"/>
                <a:cs typeface="Consolas"/>
              </a:rPr>
              <a:t>// Random positive </a:t>
            </a:r>
            <a:r>
              <a:rPr lang="en-US" sz="1600" i="1" dirty="0" err="1">
                <a:latin typeface="Consolas"/>
                <a:cs typeface="Consolas"/>
              </a:rPr>
              <a:t>int</a:t>
            </a:r>
            <a:r>
              <a:rPr lang="en-US" sz="1600" i="1" dirty="0">
                <a:latin typeface="Consolas"/>
                <a:cs typeface="Consolas"/>
              </a:rPr>
              <a:t> between 0 and 9 (inclusive)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value </a:t>
            </a:r>
            <a:r>
              <a:rPr lang="en-US" sz="1600" dirty="0">
                <a:latin typeface="Consolas"/>
                <a:cs typeface="Consolas"/>
              </a:rPr>
              <a:t>= rand() % 10; </a:t>
            </a: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</a:t>
            </a:r>
            <a:r>
              <a:rPr lang="en-US" sz="1600" dirty="0" smtClean="0">
                <a:latin typeface="Consolas"/>
                <a:cs typeface="Consolas"/>
              </a:rPr>
              <a:t>“</a:t>
            </a:r>
            <a:r>
              <a:rPr lang="en-US" sz="1600" dirty="0" err="1" smtClean="0">
                <a:latin typeface="Consolas"/>
                <a:cs typeface="Consolas"/>
              </a:rPr>
              <a:t>prefix.def.h</a:t>
            </a:r>
            <a:r>
              <a:rPr lang="en-US" sz="1600" dirty="0">
                <a:latin typeface="Consolas"/>
                <a:cs typeface="Consolas"/>
              </a:rPr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</a:t>
            </a:r>
            <a:r>
              <a:rPr lang="en-US" dirty="0" smtClean="0"/>
              <a:t>Codes (Optional </a:t>
            </a:r>
            <a:r>
              <a:rPr lang="en-US" smtClean="0"/>
              <a:t>slides..)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/>
                <a:cs typeface="Consolas"/>
              </a:rPr>
              <a:t>mainmodule</a:t>
            </a:r>
            <a:r>
              <a:rPr lang="en-US" sz="1600" b="1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jacobi2d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 smtClean="0">
                <a:latin typeface="Consolas"/>
                <a:cs typeface="Consolas"/>
              </a:rPr>
              <a:t>[2D</a:t>
            </a:r>
            <a:r>
              <a:rPr lang="en-US" sz="1600" dirty="0">
                <a:latin typeface="Consolas"/>
                <a:cs typeface="Consolas"/>
              </a:rPr>
              <a:t>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updateGhosts(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ref,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dir,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w, </a:t>
            </a:r>
            <a:r>
              <a:rPr lang="en-US" sz="1500" b="1" dirty="0">
                <a:latin typeface="Consolas"/>
                <a:cs typeface="Consolas"/>
              </a:rPr>
              <a:t>double </a:t>
            </a:r>
            <a:r>
              <a:rPr lang="en-US" sz="1500" dirty="0">
                <a:latin typeface="Consolas"/>
                <a:cs typeface="Consolas"/>
              </a:rPr>
              <a:t>gh[</a:t>
            </a:r>
            <a:r>
              <a:rPr lang="en-US" sz="1500" dirty="0" smtClean="0">
                <a:latin typeface="Consolas"/>
                <a:cs typeface="Consolas"/>
              </a:rPr>
              <a:t>w]</a:t>
            </a:r>
            <a:r>
              <a:rPr lang="en-US" sz="1600" dirty="0">
                <a:latin typeface="Consolas"/>
                <a:cs typeface="Consolas"/>
              </a:rPr>
              <a:t>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</a:t>
            </a:r>
            <a:r>
              <a:rPr lang="en-US" dirty="0" err="1" smtClean="0">
                <a:latin typeface="Consolas"/>
                <a:cs typeface="Consolas"/>
              </a:rPr>
              <a:t>thisIndex.y</a:t>
            </a:r>
            <a:r>
              <a:rPr lang="en-US" dirty="0" smtClean="0">
                <a:latin typeface="Consolas"/>
                <a:cs typeface="Consolas"/>
              </a:rPr>
              <a:t>;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</a:t>
            </a:r>
            <a:r>
              <a:rPr lang="en-US" dirty="0" err="1" smtClean="0">
                <a:latin typeface="Consolas"/>
                <a:cs typeface="Consolas"/>
              </a:rPr>
              <a:t>blockDimY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</a:t>
            </a:r>
            <a:r>
              <a:rPr lang="en-US" dirty="0" smtClean="0">
                <a:latin typeface="Consolas"/>
                <a:cs typeface="Consolas"/>
              </a:rPr>
              <a:t>x-1</a:t>
            </a:r>
            <a:r>
              <a:rPr lang="en-US" dirty="0">
                <a:latin typeface="Consolas"/>
                <a:cs typeface="Consolas"/>
              </a:rPr>
              <a:t>),</a:t>
            </a:r>
            <a:r>
              <a:rPr lang="en-US" dirty="0" smtClean="0">
                <a:latin typeface="Consolas"/>
                <a:cs typeface="Consolas"/>
              </a:rPr>
              <a:t>y)</a:t>
            </a:r>
            <a:r>
              <a:rPr lang="en-US" dirty="0">
                <a:latin typeface="Consolas"/>
                <a:cs typeface="Consolas"/>
              </a:rPr>
              <a:t>.updateGhosts(iter, RIGHT, </a:t>
            </a:r>
            <a:r>
              <a:rPr lang="en-US" dirty="0" err="1" smtClean="0">
                <a:latin typeface="Consolas"/>
                <a:cs typeface="Consolas"/>
              </a:rPr>
              <a:t>bdY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</a:t>
            </a:r>
            <a:r>
              <a:rPr lang="en-US" dirty="0" smtClean="0">
                <a:latin typeface="Consolas"/>
                <a:cs typeface="Consolas"/>
              </a:rPr>
              <a:t>y)</a:t>
            </a:r>
            <a:r>
              <a:rPr lang="en-US" dirty="0">
                <a:latin typeface="Consolas"/>
                <a:cs typeface="Consolas"/>
              </a:rPr>
              <a:t>.updateGhosts(iter, LEFT, </a:t>
            </a:r>
            <a:r>
              <a:rPr lang="en-US" dirty="0" err="1" smtClean="0">
                <a:latin typeface="Consolas"/>
                <a:cs typeface="Consolas"/>
              </a:rPr>
              <a:t>bdY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</a:t>
            </a:r>
            <a:r>
              <a:rPr lang="en-US" dirty="0" smtClean="0">
                <a:latin typeface="Consolas"/>
                <a:cs typeface="Consolas"/>
              </a:rPr>
              <a:t>y-1))</a:t>
            </a:r>
            <a:r>
              <a:rPr lang="en-US" dirty="0">
                <a:latin typeface="Consolas"/>
                <a:cs typeface="Consolas"/>
              </a:rPr>
              <a:t>.updateGhosts(iter, TOP, </a:t>
            </a:r>
            <a:r>
              <a:rPr lang="en-US" dirty="0" err="1" smtClean="0">
                <a:latin typeface="Consolas"/>
                <a:cs typeface="Consolas"/>
              </a:rPr>
              <a:t>bdX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</a:t>
            </a:r>
            <a:r>
              <a:rPr lang="en-US" dirty="0" smtClean="0">
                <a:latin typeface="Consolas"/>
                <a:cs typeface="Consolas"/>
              </a:rPr>
              <a:t>))</a:t>
            </a:r>
            <a:r>
              <a:rPr lang="en-US" dirty="0">
                <a:latin typeface="Consolas"/>
                <a:cs typeface="Consolas"/>
              </a:rPr>
              <a:t>.updateGhosts(iter, BOTTOM, </a:t>
            </a:r>
            <a:r>
              <a:rPr lang="en-US" dirty="0" err="1" smtClean="0">
                <a:latin typeface="Consolas"/>
                <a:cs typeface="Consolas"/>
              </a:rPr>
              <a:t>bdX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freeBoundaries</a:t>
            </a:r>
            <a:r>
              <a:rPr lang="en-US" dirty="0" smtClean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</a:t>
            </a:r>
            <a:r>
              <a:rPr lang="en-US" dirty="0" smtClean="0">
                <a:latin typeface="Consolas"/>
                <a:cs typeface="Consolas"/>
              </a:rPr>
              <a:t>4; </a:t>
            </a:r>
            <a:r>
              <a:rPr lang="en-US" dirty="0">
                <a:latin typeface="Consolas"/>
                <a:cs typeface="Consolas"/>
              </a:rPr>
              <a:t>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</a:t>
            </a:r>
            <a:r>
              <a:rPr lang="en-US" dirty="0" smtClean="0">
                <a:latin typeface="Consolas"/>
                <a:cs typeface="Consolas"/>
              </a:rPr>
              <a:t>w]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</a:t>
            </a:r>
            <a:r>
              <a:rPr lang="en-US" dirty="0" smtClean="0">
                <a:latin typeface="Consolas"/>
                <a:cs typeface="Consolas"/>
              </a:rPr>
              <a:t>w, </a:t>
            </a:r>
            <a:r>
              <a:rPr lang="en-US" dirty="0">
                <a:latin typeface="Consolas"/>
                <a:cs typeface="Consolas"/>
              </a:rPr>
              <a:t>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</a:t>
            </a:r>
            <a:r>
              <a:rPr lang="en-US" sz="1050" dirty="0" err="1" smtClean="0">
                <a:latin typeface="Consolas"/>
                <a:cs typeface="Consolas"/>
              </a:rPr>
              <a:t>thisIndex.y</a:t>
            </a:r>
            <a:r>
              <a:rPr lang="en-US" sz="1050" dirty="0" smtClean="0">
                <a:latin typeface="Consolas"/>
                <a:cs typeface="Consolas"/>
              </a:rPr>
              <a:t>;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</a:t>
            </a:r>
            <a:r>
              <a:rPr lang="en-US" sz="1050" dirty="0" err="1" smtClean="0">
                <a:latin typeface="Consolas"/>
                <a:cs typeface="Consolas"/>
              </a:rPr>
              <a:t>blockDimY</a:t>
            </a:r>
            <a:r>
              <a:rPr lang="en-US" sz="1050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</a:t>
            </a:r>
            <a:r>
              <a:rPr lang="en-US" sz="1050" dirty="0" smtClean="0">
                <a:latin typeface="Consolas"/>
                <a:cs typeface="Consolas"/>
              </a:rPr>
              <a:t>y)</a:t>
            </a:r>
            <a:r>
              <a:rPr lang="en-US" sz="1050" dirty="0">
                <a:latin typeface="Consolas"/>
                <a:cs typeface="Consolas"/>
              </a:rPr>
              <a:t>.updateGhosts(iter, RIGHT, </a:t>
            </a:r>
            <a:r>
              <a:rPr lang="en-US" sz="1050" dirty="0" err="1" smtClean="0">
                <a:latin typeface="Consolas"/>
                <a:cs typeface="Consolas"/>
              </a:rPr>
              <a:t>bdY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</a:t>
            </a:r>
            <a:r>
              <a:rPr lang="en-US" sz="1050" dirty="0" smtClean="0">
                <a:latin typeface="Consolas"/>
                <a:cs typeface="Consolas"/>
              </a:rPr>
              <a:t>y)</a:t>
            </a:r>
            <a:r>
              <a:rPr lang="en-US" sz="1050" dirty="0">
                <a:latin typeface="Consolas"/>
                <a:cs typeface="Consolas"/>
              </a:rPr>
              <a:t>.updateGhosts(iter, LEFT, </a:t>
            </a:r>
            <a:r>
              <a:rPr lang="en-US" sz="1050" dirty="0" err="1" smtClean="0">
                <a:latin typeface="Consolas"/>
                <a:cs typeface="Consolas"/>
              </a:rPr>
              <a:t>bdY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</a:t>
            </a:r>
            <a:r>
              <a:rPr lang="en-US" sz="1050" dirty="0" smtClean="0">
                <a:latin typeface="Consolas"/>
                <a:cs typeface="Consolas"/>
              </a:rPr>
              <a:t>))</a:t>
            </a:r>
            <a:r>
              <a:rPr lang="en-US" sz="1050" dirty="0">
                <a:latin typeface="Consolas"/>
                <a:cs typeface="Consolas"/>
              </a:rPr>
              <a:t>.updateGhosts(iter, TOP, </a:t>
            </a:r>
            <a:r>
              <a:rPr lang="en-US" sz="1050" dirty="0" err="1" smtClean="0">
                <a:latin typeface="Consolas"/>
                <a:cs typeface="Consolas"/>
              </a:rPr>
              <a:t>bdX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</a:t>
            </a:r>
            <a:r>
              <a:rPr lang="en-US" sz="1050" dirty="0" smtClean="0">
                <a:latin typeface="Consolas"/>
                <a:cs typeface="Consolas"/>
              </a:rPr>
              <a:t>))</a:t>
            </a:r>
            <a:r>
              <a:rPr lang="en-US" sz="1050" dirty="0">
                <a:latin typeface="Consolas"/>
                <a:cs typeface="Consolas"/>
              </a:rPr>
              <a:t>.updateGhosts(iter, BOTTOM, </a:t>
            </a:r>
            <a:r>
              <a:rPr lang="en-US" sz="1050" dirty="0" err="1" smtClean="0">
                <a:latin typeface="Consolas"/>
                <a:cs typeface="Consolas"/>
              </a:rPr>
              <a:t>bdX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dirty="0" err="1" smtClean="0">
                <a:latin typeface="Consolas"/>
                <a:cs typeface="Consolas"/>
              </a:rPr>
              <a:t>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</a:t>
            </a:r>
            <a:r>
              <a:rPr lang="en-US" sz="1050" dirty="0" smtClean="0">
                <a:latin typeface="Consolas"/>
                <a:cs typeface="Consolas"/>
              </a:rPr>
              <a:t>4; </a:t>
            </a:r>
            <a:r>
              <a:rPr lang="en-US" sz="1050" dirty="0">
                <a:latin typeface="Consolas"/>
                <a:cs typeface="Consolas"/>
              </a:rPr>
              <a:t>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</a:t>
            </a:r>
            <a:r>
              <a:rPr lang="en-US" sz="1050" dirty="0" smtClean="0">
                <a:latin typeface="Consolas"/>
                <a:cs typeface="Consolas"/>
              </a:rPr>
              <a:t>w]</a:t>
            </a:r>
            <a:r>
              <a:rPr lang="en-US" sz="1050" dirty="0">
                <a:latin typeface="Consolas"/>
                <a:cs typeface="Consolas"/>
              </a:rPr>
              <a:t>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</a:t>
            </a:r>
            <a:r>
              <a:rPr lang="en-US" sz="1050" dirty="0" smtClean="0">
                <a:latin typeface="Consolas"/>
                <a:cs typeface="Consolas"/>
              </a:rPr>
              <a:t>w, </a:t>
            </a:r>
            <a:r>
              <a:rPr lang="en-US" sz="1050" dirty="0">
                <a:latin typeface="Consolas"/>
                <a:cs typeface="Consolas"/>
              </a:rPr>
              <a:t>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</a:t>
            </a:r>
            <a:r>
              <a:rPr lang="en-US" sz="1050" dirty="0" err="1" smtClean="0">
                <a:latin typeface="Consolas"/>
                <a:cs typeface="Consolas"/>
              </a:rPr>
              <a:t>logical_and</a:t>
            </a:r>
            <a:r>
              <a:rPr lang="en-US" sz="1050" dirty="0">
                <a:latin typeface="Consolas"/>
                <a:cs typeface="Consolas"/>
              </a:rPr>
              <a:t>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 smtClean="0">
                <a:solidFill>
                  <a:srgbClr val="CC0000"/>
                </a:solidFill>
              </a:rPr>
              <a:t>load balancing</a:t>
            </a:r>
            <a:r>
              <a:rPr lang="en-US" spc="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</a:t>
            </a:r>
            <a:r>
              <a:rPr lang="en-US" sz="1050" dirty="0" err="1" smtClean="0">
                <a:latin typeface="Consolas"/>
                <a:cs typeface="Consolas"/>
              </a:rPr>
              <a:t>thisIndex.y</a:t>
            </a:r>
            <a:r>
              <a:rPr lang="en-US" sz="1050" dirty="0" smtClean="0">
                <a:latin typeface="Consolas"/>
                <a:cs typeface="Consolas"/>
              </a:rPr>
              <a:t>;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</a:t>
            </a:r>
            <a:r>
              <a:rPr lang="en-US" sz="1050" dirty="0" err="1" smtClean="0">
                <a:latin typeface="Consolas"/>
                <a:cs typeface="Consolas"/>
              </a:rPr>
              <a:t>blockDimY</a:t>
            </a:r>
            <a:r>
              <a:rPr lang="en-US" sz="1050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</a:t>
            </a:r>
            <a:r>
              <a:rPr lang="en-US" sz="1050" dirty="0" smtClean="0">
                <a:latin typeface="Consolas"/>
                <a:cs typeface="Consolas"/>
              </a:rPr>
              <a:t>y)</a:t>
            </a:r>
            <a:r>
              <a:rPr lang="en-US" sz="1050" dirty="0">
                <a:latin typeface="Consolas"/>
                <a:cs typeface="Consolas"/>
              </a:rPr>
              <a:t>.updateGhosts(iter, RIGHT, </a:t>
            </a:r>
            <a:r>
              <a:rPr lang="en-US" sz="1050" dirty="0" err="1" smtClean="0">
                <a:latin typeface="Consolas"/>
                <a:cs typeface="Consolas"/>
              </a:rPr>
              <a:t>bdY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</a:t>
            </a:r>
            <a:r>
              <a:rPr lang="en-US" sz="1050" dirty="0" smtClean="0">
                <a:latin typeface="Consolas"/>
                <a:cs typeface="Consolas"/>
              </a:rPr>
              <a:t>y)</a:t>
            </a:r>
            <a:r>
              <a:rPr lang="en-US" sz="1050" dirty="0">
                <a:latin typeface="Consolas"/>
                <a:cs typeface="Consolas"/>
              </a:rPr>
              <a:t>.updateGhosts(iter, LEFT, </a:t>
            </a:r>
            <a:r>
              <a:rPr lang="en-US" sz="1050" dirty="0" err="1" smtClean="0">
                <a:latin typeface="Consolas"/>
                <a:cs typeface="Consolas"/>
              </a:rPr>
              <a:t>bdY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</a:t>
            </a:r>
            <a:r>
              <a:rPr lang="en-US" sz="1050" dirty="0" smtClean="0">
                <a:latin typeface="Consolas"/>
                <a:cs typeface="Consolas"/>
              </a:rPr>
              <a:t>))</a:t>
            </a:r>
            <a:r>
              <a:rPr lang="en-US" sz="1050" dirty="0">
                <a:latin typeface="Consolas"/>
                <a:cs typeface="Consolas"/>
              </a:rPr>
              <a:t>.updateGhosts(iter, TOP, </a:t>
            </a:r>
            <a:r>
              <a:rPr lang="en-US" sz="1050" dirty="0" err="1" smtClean="0">
                <a:latin typeface="Consolas"/>
                <a:cs typeface="Consolas"/>
              </a:rPr>
              <a:t>bdX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</a:t>
            </a:r>
            <a:r>
              <a:rPr lang="en-US" sz="1050" dirty="0" smtClean="0">
                <a:latin typeface="Consolas"/>
                <a:cs typeface="Consolas"/>
              </a:rPr>
              <a:t>))</a:t>
            </a:r>
            <a:r>
              <a:rPr lang="en-US" sz="1050" dirty="0">
                <a:latin typeface="Consolas"/>
                <a:cs typeface="Consolas"/>
              </a:rPr>
              <a:t>.updateGhosts(iter, BOTTOM, </a:t>
            </a:r>
            <a:r>
              <a:rPr lang="en-US" sz="1050" dirty="0" err="1" smtClean="0">
                <a:latin typeface="Consolas"/>
                <a:cs typeface="Consolas"/>
              </a:rPr>
              <a:t>bdX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dirty="0">
                <a:latin typeface="Consolas"/>
                <a:cs typeface="Consolas"/>
              </a:rPr>
              <a:t>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dirty="0" err="1" smtClean="0">
                <a:latin typeface="Consolas"/>
                <a:cs typeface="Consolas"/>
              </a:rPr>
              <a:t>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</a:t>
            </a:r>
            <a:r>
              <a:rPr lang="en-US" sz="1050" dirty="0" smtClean="0">
                <a:latin typeface="Consolas"/>
                <a:cs typeface="Consolas"/>
              </a:rPr>
              <a:t>4; </a:t>
            </a:r>
            <a:r>
              <a:rPr lang="en-US" sz="1050" dirty="0">
                <a:latin typeface="Consolas"/>
                <a:cs typeface="Consolas"/>
              </a:rPr>
              <a:t>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</a:t>
            </a:r>
            <a:r>
              <a:rPr lang="en-US" sz="1050" dirty="0" smtClean="0">
                <a:latin typeface="Consolas"/>
                <a:cs typeface="Consolas"/>
              </a:rPr>
              <a:t>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</a:t>
            </a:r>
            <a:r>
              <a:rPr lang="en-US" sz="1050" dirty="0" smtClean="0">
                <a:latin typeface="Consolas"/>
                <a:cs typeface="Consolas"/>
              </a:rPr>
              <a:t>w]</a:t>
            </a:r>
            <a:r>
              <a:rPr lang="en-US" sz="1050" dirty="0">
                <a:latin typeface="Consolas"/>
                <a:cs typeface="Consolas"/>
              </a:rPr>
              <a:t>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</a:t>
            </a:r>
            <a:r>
              <a:rPr lang="en-US" sz="1050" dirty="0" smtClean="0">
                <a:latin typeface="Consolas"/>
                <a:cs typeface="Consolas"/>
              </a:rPr>
              <a:t>w, </a:t>
            </a:r>
            <a:r>
              <a:rPr lang="en-US" sz="1050" dirty="0">
                <a:latin typeface="Consolas"/>
                <a:cs typeface="Consolas"/>
              </a:rPr>
              <a:t>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</a:t>
            </a:r>
            <a:r>
              <a:rPr lang="en-US" sz="1050" dirty="0" err="1" smtClean="0">
                <a:latin typeface="Consolas"/>
                <a:cs typeface="Consolas"/>
              </a:rPr>
              <a:t>logical_and</a:t>
            </a:r>
            <a:r>
              <a:rPr lang="en-US" sz="1050" dirty="0">
                <a:latin typeface="Consolas"/>
                <a:cs typeface="Consolas"/>
              </a:rPr>
              <a:t>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</a:t>
            </a:r>
            <a:r>
              <a:rPr lang="en-US" sz="105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solidFill>
                  <a:srgbClr val="FF0000"/>
                </a:solidFill>
                <a:latin typeface="Consolas"/>
                <a:cs typeface="Consolas"/>
              </a:rPr>
              <a:t>if (</a:t>
            </a:r>
            <a:r>
              <a:rPr lang="en-US" sz="1050" b="1" dirty="0" err="1" smtClean="0">
                <a:solidFill>
                  <a:srgbClr val="FF0000"/>
                </a:solidFill>
                <a:latin typeface="Consolas"/>
                <a:cs typeface="Consolas"/>
              </a:rPr>
              <a:t>iter</a:t>
            </a:r>
            <a:r>
              <a:rPr lang="en-US" sz="1050" b="1" dirty="0" smtClean="0">
                <a:solidFill>
                  <a:srgbClr val="FF0000"/>
                </a:solidFill>
                <a:latin typeface="Consolas"/>
                <a:cs typeface="Consolas"/>
              </a:rPr>
              <a:t> %20 ==0) { serial { </a:t>
            </a:r>
            <a:r>
              <a:rPr lang="en-US" sz="1050" b="1" dirty="0" err="1" smtClean="0">
                <a:solidFill>
                  <a:srgbClr val="FF0000"/>
                </a:solidFill>
                <a:latin typeface="Consolas"/>
                <a:cs typeface="Consolas"/>
              </a:rPr>
              <a:t>AtSync</a:t>
            </a:r>
            <a:r>
              <a:rPr lang="en-US" sz="1050" b="1" dirty="0" smtClean="0">
                <a:solidFill>
                  <a:srgbClr val="FF0000"/>
                </a:solidFill>
                <a:latin typeface="Consolas"/>
                <a:cs typeface="Consolas"/>
              </a:rPr>
              <a:t>(); } 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FF0000"/>
                </a:solidFill>
                <a:latin typeface="Consolas"/>
                <a:cs typeface="Consolas"/>
              </a:rPr>
              <a:t>	</a:t>
            </a:r>
            <a:r>
              <a:rPr lang="en-US" sz="1050" b="1" dirty="0" smtClean="0">
                <a:solidFill>
                  <a:srgbClr val="FF0000"/>
                </a:solidFill>
                <a:latin typeface="Consolas"/>
                <a:cs typeface="Consolas"/>
              </a:rPr>
              <a:t>	   when </a:t>
            </a:r>
            <a:r>
              <a:rPr lang="en-US" sz="1050" b="1" dirty="0" err="1" smtClean="0">
                <a:solidFill>
                  <a:srgbClr val="FF0000"/>
                </a:solidFill>
                <a:latin typeface="Consolas"/>
                <a:cs typeface="Consolas"/>
              </a:rPr>
              <a:t>resumeFromSync</a:t>
            </a:r>
            <a:r>
              <a:rPr lang="en-US" sz="1050" b="1" dirty="0" smtClean="0">
                <a:solidFill>
                  <a:srgbClr val="FF0000"/>
                </a:solidFill>
                <a:latin typeface="Consolas"/>
                <a:cs typeface="Consolas"/>
              </a:rPr>
              <a:t>() {} }</a:t>
            </a:r>
            <a:endParaRPr lang="en-US" sz="1050"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CProxy_Fib parent_)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parent(parent_), 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_),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</a:t>
            </a:r>
            <a:r>
              <a:rPr lang="en-US" sz="1600" dirty="0" err="1" smtClean="0">
                <a:latin typeface="Consolas"/>
                <a:cs typeface="Consolas"/>
              </a:rPr>
              <a:t>CkPrintf</a:t>
            </a:r>
            <a:r>
              <a:rPr lang="en-US" sz="1600" dirty="0" smtClean="0">
                <a:latin typeface="Consolas"/>
                <a:cs typeface="Consolas"/>
              </a:rPr>
              <a:t>(“Fibonacci </a:t>
            </a:r>
            <a:r>
              <a:rPr lang="en-US" sz="1600" dirty="0">
                <a:latin typeface="Consolas"/>
                <a:cs typeface="Consolas"/>
              </a:rPr>
              <a:t>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parent.respond</a:t>
            </a:r>
            <a:r>
              <a:rPr lang="en-US" sz="1600" dirty="0">
                <a:latin typeface="Consolas"/>
                <a:cs typeface="Consolas"/>
              </a:rPr>
              <a:t>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calling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Lucida Console"/>
                <a:cs typeface="Lucida Console"/>
              </a:rPr>
              <a:t>respond</a:t>
            </a:r>
            <a:r>
              <a:rPr lang="en-US" sz="2000" spc="20" dirty="0" smtClean="0">
                <a:latin typeface="Times New Roman"/>
                <a:cs typeface="Times New Roman"/>
              </a:rPr>
              <a:t>)</a:t>
            </a:r>
            <a:r>
              <a:rPr lang="en-US" sz="2000" spc="20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our example</a:t>
            </a:r>
            <a:r>
              <a:rPr lang="en-US" sz="2000" spc="25" dirty="0" smtClean="0">
                <a:latin typeface="Times New Roman"/>
                <a:cs typeface="Times New Roman"/>
              </a:rPr>
              <a:t>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40" dirty="0" smtClean="0"/>
              <a:t>Structured dagger (</a:t>
            </a:r>
            <a:r>
              <a:rPr lang="en-US" sz="2000" spc="40" dirty="0" err="1" smtClean="0"/>
              <a:t>sdag</a:t>
            </a:r>
            <a:r>
              <a:rPr lang="en-US" sz="2000" spc="40" dirty="0" smtClean="0"/>
              <a:t>) is like a scripting language</a:t>
            </a:r>
          </a:p>
          <a:p>
            <a:pPr marL="598170" lvl="1" indent="-171450">
              <a:spcBef>
                <a:spcPts val="0"/>
              </a:spcBef>
            </a:pPr>
            <a:r>
              <a:rPr lang="en-US" sz="1600" spc="40" dirty="0" smtClean="0"/>
              <a:t>Some entry methods can be defined in the .ci file using </a:t>
            </a:r>
            <a:r>
              <a:rPr lang="en-US" sz="1600" spc="40" dirty="0" err="1" smtClean="0"/>
              <a:t>sdag</a:t>
            </a:r>
            <a:r>
              <a:rPr lang="en-US" sz="1600" spc="40" dirty="0" smtClean="0"/>
              <a:t> script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  <a:r>
              <a:rPr lang="en-US" spc="10" dirty="0" smtClean="0">
                <a:latin typeface="Consolas"/>
                <a:cs typeface="Consolas"/>
              </a:rPr>
              <a:t>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err="1" smtClean="0">
                <a:latin typeface="Consolas"/>
                <a:cs typeface="Consolas"/>
              </a:rPr>
              <a:t>thisProxy.invokeMethod</a:t>
            </a:r>
            <a:r>
              <a:rPr lang="en-US" spc="10" dirty="0">
                <a:latin typeface="Consolas"/>
                <a:cs typeface="Consolas"/>
              </a:rPr>
              <a:t>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 smtClean="0">
                <a:latin typeface="Consolas"/>
                <a:cs typeface="Consolas"/>
              </a:rPr>
              <a:t>“</a:t>
            </a:r>
            <a:r>
              <a:rPr lang="en-US" sz="1500" spc="10" dirty="0" err="1" smtClean="0">
                <a:latin typeface="Consolas"/>
                <a:cs typeface="Consolas"/>
              </a:rPr>
              <a:t>setValue</a:t>
            </a:r>
            <a:r>
              <a:rPr lang="en-US" sz="1500" spc="10" dirty="0">
                <a:latin typeface="Consolas"/>
                <a:cs typeface="Consolas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Times New Roman"/>
                <a:cs typeface="Times New Roman"/>
              </a:rPr>
              <a:t>insert</a:t>
            </a:r>
            <a:endParaRPr lang="en-US" spc="90" dirty="0"/>
          </a:p>
          <a:p>
            <a:pPr marL="287020" marR="12700" lvl="1">
              <a:spcBef>
                <a:spcPts val="0"/>
              </a:spcBef>
            </a:pPr>
            <a:r>
              <a:rPr lang="en-US" sz="1400" spc="25" dirty="0" smtClean="0">
                <a:latin typeface="Times New Roman"/>
                <a:cs typeface="Times New Roman"/>
              </a:rPr>
              <a:t>The</a:t>
            </a:r>
            <a:r>
              <a:rPr lang="en-US" sz="1400" spc="80" dirty="0" smtClean="0">
                <a:latin typeface="Times New Roman"/>
                <a:cs typeface="Times New Roman"/>
              </a:rPr>
              <a:t> </a:t>
            </a:r>
            <a:r>
              <a:rPr lang="en-US" sz="1400" spc="20" dirty="0">
                <a:latin typeface="Times New Roman"/>
                <a:cs typeface="Times New Roman"/>
              </a:rPr>
              <a:t>Structured</a:t>
            </a:r>
            <a:r>
              <a:rPr lang="en-US" sz="1400" spc="8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Dagger</a:t>
            </a:r>
            <a:r>
              <a:rPr lang="en-US" sz="1400" spc="8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macro:  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lang="en-US" sz="1400" spc="-80" dirty="0">
                <a:latin typeface="Lucida Console"/>
                <a:cs typeface="Lucida Console"/>
              </a:rPr>
              <a:t>[</a:t>
            </a:r>
            <a:r>
              <a:rPr lang="en-US" sz="1400" spc="-80" dirty="0" err="1">
                <a:latin typeface="Lucida Console"/>
                <a:cs typeface="Lucida Console"/>
              </a:rPr>
              <a:t>ClassName</a:t>
            </a:r>
            <a:r>
              <a:rPr lang="en-US" sz="1400" spc="-80" dirty="0" smtClean="0">
                <a:latin typeface="Lucida Console"/>
                <a:cs typeface="Lucida Console"/>
              </a:rPr>
              <a:t>]</a:t>
            </a:r>
            <a:r>
              <a:rPr lang="en-US" sz="1400" spc="-225" dirty="0" smtClean="0">
                <a:latin typeface="Lucida Console"/>
                <a:cs typeface="Lucida Console"/>
              </a:rPr>
              <a:t>_</a:t>
            </a:r>
            <a:r>
              <a:rPr lang="en-US" sz="1400" spc="-80" dirty="0" smtClean="0">
                <a:latin typeface="Lucida Console"/>
                <a:cs typeface="Lucida Console"/>
              </a:rPr>
              <a:t>SDAG</a:t>
            </a:r>
            <a:r>
              <a:rPr lang="en-US" sz="1400" spc="-225" dirty="0" smtClean="0">
                <a:latin typeface="Lucida Console"/>
                <a:cs typeface="Lucida Console"/>
              </a:rPr>
              <a:t>_</a:t>
            </a:r>
            <a:r>
              <a:rPr lang="en-US" sz="1400" spc="-80" dirty="0" smtClean="0">
                <a:latin typeface="Lucida Console"/>
                <a:cs typeface="Lucida Console"/>
              </a:rPr>
              <a:t>CODE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16728</TotalTime>
  <Words>2797</Words>
  <Application>Microsoft Macintosh PowerPoint</Application>
  <PresentationFormat>On-screen Show (4:3)</PresentationFormat>
  <Paragraphs>471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Consolas</vt:lpstr>
      <vt:lpstr>Courier</vt:lpstr>
      <vt:lpstr>Lucida Console</vt:lpstr>
      <vt:lpstr>Times New Roman</vt:lpstr>
      <vt:lpstr>Wingdings</vt:lpstr>
      <vt:lpstr>Arial</vt:lpstr>
      <vt:lpstr>charm-pptx_theme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 (Optional slides..)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Jacobi:  .ci file (with load balancing)</vt:lpstr>
    </vt:vector>
  </TitlesOfParts>
  <Company>University of Illinois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Microsoft Office User</cp:lastModifiedBy>
  <cp:revision>333</cp:revision>
  <dcterms:created xsi:type="dcterms:W3CDTF">2014-08-04T16:19:24Z</dcterms:created>
  <dcterms:modified xsi:type="dcterms:W3CDTF">2017-03-17T17:23:53Z</dcterms:modified>
</cp:coreProperties>
</file>