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95" r:id="rId15"/>
    <p:sldId id="296" r:id="rId16"/>
    <p:sldId id="297" r:id="rId17"/>
    <p:sldId id="280" r:id="rId18"/>
    <p:sldId id="281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2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20B78-9612-0241-AAAE-D29649FC3E44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418A1-E7F0-CD47-B918-926B6DDB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9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9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Spring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Spring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ac.cornell.edu/VW/MPIcc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cites.illinois.edu/wiki/download/attachments/504202993/putAndGet.pptx?version=1&amp;modificationDate=1413557519000&amp;api=v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cites.illinois.edu/wiki/download/attachments/504202993/putAndGet.pptx?version=1&amp;modificationDate=1413557519000&amp;api=v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cites.illinois.edu/wiki/download/attachments/504202993/putAndGet.pptx?version=1&amp;modificationDate=1413557519000&amp;api=v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More </a:t>
            </a:r>
            <a:r>
              <a:rPr lang="en-US" dirty="0" smtClean="0"/>
              <a:t>Collectives, </a:t>
            </a:r>
            <a:br>
              <a:rPr lang="en-US" dirty="0" smtClean="0"/>
            </a:br>
            <a:r>
              <a:rPr lang="en-US" dirty="0" smtClean="0"/>
              <a:t>and one-</a:t>
            </a:r>
            <a:r>
              <a:rPr lang="en-US" smtClean="0"/>
              <a:t>sided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70737"/>
            <a:ext cx="6858000" cy="440826"/>
          </a:xfrm>
        </p:spPr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5715000"/>
            <a:ext cx="6858000" cy="9144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content from</a:t>
            </a:r>
          </a:p>
          <a:p>
            <a:r>
              <a:rPr lang="en-US" dirty="0">
                <a:hlinkClick r:id="rId2"/>
              </a:rPr>
              <a:t>Cornell Virtual </a:t>
            </a:r>
            <a:r>
              <a:rPr lang="en-US" dirty="0" smtClean="0">
                <a:hlinkClick r:id="rId2"/>
              </a:rPr>
              <a:t>Workshop</a:t>
            </a:r>
            <a:r>
              <a:rPr lang="en-US" dirty="0" smtClean="0"/>
              <a:t> and </a:t>
            </a:r>
          </a:p>
          <a:p>
            <a:r>
              <a:rPr lang="en-US" dirty="0"/>
              <a:t>http://</a:t>
            </a:r>
            <a:r>
              <a:rPr lang="en-US" dirty="0" err="1"/>
              <a:t>images.mpitutorial.com</a:t>
            </a:r>
            <a:r>
              <a:rPr lang="en-US" dirty="0"/>
              <a:t>/</a:t>
            </a:r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One-sided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The basic idea of one-sided communication models is to decouple data movement with process synchronization</a:t>
            </a:r>
          </a:p>
          <a:p>
            <a:pPr lvl="1"/>
            <a:r>
              <a:rPr lang="en-US" dirty="0" smtClean="0"/>
              <a:t>Should be able move data without requiring that the remote process synchronize</a:t>
            </a:r>
          </a:p>
          <a:p>
            <a:pPr lvl="1"/>
            <a:r>
              <a:rPr lang="en-US" dirty="0" smtClean="0"/>
              <a:t>Each process exposes a part of its memory to other processes</a:t>
            </a:r>
          </a:p>
          <a:p>
            <a:pPr lvl="1"/>
            <a:r>
              <a:rPr lang="en-US" dirty="0" smtClean="0"/>
              <a:t>Other processes can directly read from or write to this memory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477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105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57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52600" y="4191000"/>
            <a:ext cx="6096000" cy="1143000"/>
          </a:xfrm>
          <a:prstGeom prst="roundRect">
            <a:avLst/>
          </a:prstGeom>
          <a:solidFill>
            <a:srgbClr val="92D050">
              <a:alpha val="65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057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05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29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3124940" y="4652639"/>
            <a:ext cx="821184" cy="983942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3124200" y="4953000"/>
            <a:ext cx="4419600" cy="1295400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43434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Global Address Space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124200" y="4876800"/>
            <a:ext cx="2133600" cy="9906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057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581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Two-sided </a:t>
            </a:r>
            <a:r>
              <a:rPr lang="en-US" dirty="0" smtClean="0"/>
              <a:t>Communication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603846" y="4852969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1784" y="1403757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165908" y="1402359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6838" y="4851571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00224" y="3250578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33624" y="3250578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7201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22535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35163" y="298851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2098" y="2988517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6360694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885705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120542" y="1767918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H="1">
            <a:off x="2130804" y="3775047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3155663" y="1410748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6040" y="18251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7556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267438" y="2279534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788954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860028" y="1412146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0405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1921" y="1827926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971803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5493319" y="22823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239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73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8900" y="298152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5835" y="2981526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42" name="Straight Connector 41"/>
          <p:cNvCxnSpPr>
            <a:stCxn id="30" idx="3"/>
          </p:cNvCxnSpPr>
          <p:nvPr/>
        </p:nvCxnSpPr>
        <p:spPr bwMode="auto">
          <a:xfrm flipV="1">
            <a:off x="5999530" y="2072081"/>
            <a:ext cx="1114334" cy="19574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44" idx="0"/>
          </p:cNvCxnSpPr>
          <p:nvPr/>
        </p:nvCxnSpPr>
        <p:spPr bwMode="auto">
          <a:xfrm rot="16200000" flipH="1">
            <a:off x="6108264" y="3077679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62863" y="4116836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03451" y="167703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13415" y="4118234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0800000">
            <a:off x="1996581" y="2088859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16200000" flipH="1">
            <a:off x="967211" y="3104243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37755" y="3703740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1409350" y="5092117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16200000" flipV="1">
            <a:off x="6258188" y="3665988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404849" y="2106274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7858" y="2527122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54" name="Straight Connector 53"/>
          <p:cNvCxnSpPr>
            <a:stCxn id="45" idx="3"/>
          </p:cNvCxnSpPr>
          <p:nvPr/>
        </p:nvCxnSpPr>
        <p:spPr bwMode="auto">
          <a:xfrm>
            <a:off x="998290" y="1870364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008077" y="2316379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001086" y="2712060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251358" y="2316378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>
            <a:off x="988314" y="209540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712" y="248854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8120542" y="2239100"/>
            <a:ext cx="664129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7701093" y="2239860"/>
            <a:ext cx="184561" cy="3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7776595" y="2105637"/>
            <a:ext cx="268447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 flipH="1" flipV="1">
            <a:off x="7794773" y="2340530"/>
            <a:ext cx="233492" cy="139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4" name="Straight Connector 63"/>
          <p:cNvCxnSpPr>
            <a:endCxn id="23" idx="1"/>
          </p:cNvCxnSpPr>
          <p:nvPr/>
        </p:nvCxnSpPr>
        <p:spPr bwMode="auto">
          <a:xfrm>
            <a:off x="7927596" y="1971413"/>
            <a:ext cx="192946" cy="1150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cxnSp>
        <p:nvCxnSpPr>
          <p:cNvPr id="65" name="Straight Connector 64"/>
          <p:cNvCxnSpPr>
            <a:endCxn id="60" idx="1"/>
          </p:cNvCxnSpPr>
          <p:nvPr/>
        </p:nvCxnSpPr>
        <p:spPr bwMode="auto">
          <a:xfrm flipV="1">
            <a:off x="7910818" y="2454099"/>
            <a:ext cx="209724" cy="1226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sp>
        <p:nvSpPr>
          <p:cNvPr id="66" name="Slide Number Placeholder 65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9489E-6 L 0.00104 0.1251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</a:t>
            </a:r>
            <a:r>
              <a:rPr lang="en-US" dirty="0"/>
              <a:t>Communication Example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03846" y="4827802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1784" y="1378590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165908" y="1377192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6838" y="4826404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00224" y="3225411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33624" y="3225411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17201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22535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35163" y="296335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2098" y="2963350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6360694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85705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8120542" y="2002810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2130804" y="3749880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3155663" y="1385581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3266040" y="17999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787556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7438" y="2254367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8954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860028" y="1386979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4970405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491921" y="1802759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1803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3319" y="22571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239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573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8900" y="295635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05835" y="2956359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03451" y="1651870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813415" y="4093067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0800000">
            <a:off x="1996581" y="2063692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6200000" flipH="1">
            <a:off x="967211" y="3079076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37755" y="3678573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1409350" y="5066950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V="1">
            <a:off x="6258188" y="3640821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04849" y="208110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7858" y="2501955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9" name="Straight Connector 48"/>
          <p:cNvCxnSpPr>
            <a:stCxn id="40" idx="3"/>
          </p:cNvCxnSpPr>
          <p:nvPr/>
        </p:nvCxnSpPr>
        <p:spPr bwMode="auto">
          <a:xfrm>
            <a:off x="998290" y="1845197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008077" y="2291212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001086" y="2686893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251358" y="2291211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988314" y="207023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989712" y="246337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21" idx="1"/>
          </p:cNvCxnSpPr>
          <p:nvPr/>
        </p:nvCxnSpPr>
        <p:spPr bwMode="auto">
          <a:xfrm>
            <a:off x="7701094" y="2214693"/>
            <a:ext cx="419448" cy="311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med" len="sm"/>
          </a:ln>
          <a:effectLst/>
        </p:spPr>
      </p:cxnSp>
      <p:sp>
        <p:nvSpPr>
          <p:cNvPr id="56" name="Slide Number Placeholder 55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One-sided and Two-sided Programming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92199" y="987981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8599" y="1019731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373399" y="1070531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98305" y="1429306"/>
            <a:ext cx="12751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SEND(data)</a:t>
            </a:r>
            <a:endParaRPr lang="en-US" b="1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5512" y="3135868"/>
            <a:ext cx="125252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RECV(data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549416" y="1613971"/>
            <a:ext cx="1585983" cy="170656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51349" y="1521381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2093749" y="1429306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98350" y="1845052"/>
            <a:ext cx="1295399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Even the sending process is delayed</a:t>
            </a:r>
            <a:endParaRPr lang="en-US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392199" y="3886200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38599" y="3917950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373399" y="39687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64027" y="4327525"/>
            <a:ext cx="11437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PUT(data)</a:t>
            </a:r>
            <a:endParaRPr lang="en-US" b="1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549416" y="4512190"/>
            <a:ext cx="1860784" cy="18466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51349" y="44196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Left Brace 21"/>
          <p:cNvSpPr/>
          <p:nvPr/>
        </p:nvSpPr>
        <p:spPr bwMode="auto">
          <a:xfrm>
            <a:off x="2093749" y="4327525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98350" y="4572000"/>
            <a:ext cx="1295399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Delay in process 1 does not affect process 0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369414" y="4964668"/>
            <a:ext cx="112928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GET(data)</a:t>
            </a:r>
            <a:endParaRPr lang="en-US" b="1" dirty="0"/>
          </a:p>
        </p:txBody>
      </p:sp>
      <p:cxnSp>
        <p:nvCxnSpPr>
          <p:cNvPr id="26" name="Curved Connector 25"/>
          <p:cNvCxnSpPr>
            <a:stCxn id="24" idx="3"/>
          </p:cNvCxnSpPr>
          <p:nvPr/>
        </p:nvCxnSpPr>
        <p:spPr bwMode="auto">
          <a:xfrm>
            <a:off x="3498698" y="5149334"/>
            <a:ext cx="9040" cy="634663"/>
          </a:xfrm>
          <a:prstGeom prst="curvedConnector3">
            <a:avLst>
              <a:gd name="adj1" fmla="val 21205431"/>
            </a:avLst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creation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models exist</a:t>
            </a:r>
          </a:p>
          <a:p>
            <a:pPr lvl="1"/>
            <a:r>
              <a:rPr lang="en-US" dirty="0" smtClean="0"/>
              <a:t>MPI_WIN_CREATE</a:t>
            </a:r>
          </a:p>
          <a:p>
            <a:pPr lvl="2"/>
            <a:r>
              <a:rPr lang="en-US" dirty="0" smtClean="0"/>
              <a:t>You already have an allocated buffer that you would like to make remotely accessible</a:t>
            </a:r>
          </a:p>
          <a:p>
            <a:pPr lvl="1"/>
            <a:r>
              <a:rPr lang="en-US" dirty="0" smtClean="0"/>
              <a:t>MPI_WIN_ALLOCATE</a:t>
            </a:r>
          </a:p>
          <a:p>
            <a:pPr lvl="2"/>
            <a:r>
              <a:rPr lang="en-US" dirty="0" smtClean="0"/>
              <a:t>You want to create a buffer and directly make it remotely accessible</a:t>
            </a:r>
          </a:p>
          <a:p>
            <a:pPr lvl="1"/>
            <a:r>
              <a:rPr lang="en-US" dirty="0" smtClean="0"/>
              <a:t>MPI_WIN_CREATE_DYNAMIC</a:t>
            </a:r>
          </a:p>
          <a:p>
            <a:pPr lvl="2"/>
            <a:r>
              <a:rPr lang="en-US" dirty="0" smtClean="0"/>
              <a:t>You don’t have a buffer yet, but will have one in the future</a:t>
            </a:r>
          </a:p>
          <a:p>
            <a:pPr lvl="1"/>
            <a:r>
              <a:rPr lang="en-US" dirty="0" smtClean="0"/>
              <a:t>MPI_WIN_ALLOCATE_SHARED</a:t>
            </a:r>
          </a:p>
          <a:p>
            <a:pPr lvl="2"/>
            <a:r>
              <a:rPr lang="en-US" dirty="0" smtClean="0"/>
              <a:t>You want multiple processes on the same node share a buffer</a:t>
            </a:r>
          </a:p>
          <a:p>
            <a:pPr lvl="2"/>
            <a:r>
              <a:rPr lang="en-US" dirty="0" smtClean="0"/>
              <a:t>We will not cover this model today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Expose a region of memory in an RMA window</a:t>
            </a:r>
          </a:p>
          <a:p>
            <a:pPr lvl="1"/>
            <a:r>
              <a:rPr lang="en-US" dirty="0" smtClean="0"/>
              <a:t>Only data exposed in a window can be accessed with RMA ops.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base	- pointer to local data to expose</a:t>
            </a:r>
          </a:p>
          <a:p>
            <a:pPr lvl="1"/>
            <a:r>
              <a:rPr lang="en-US" dirty="0" smtClean="0"/>
              <a:t>size	- size of local data in bytes (nonnegative integer)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	- local unit size for displacements, in bytes (positive integer)</a:t>
            </a:r>
          </a:p>
          <a:p>
            <a:pPr lvl="1"/>
            <a:r>
              <a:rPr lang="en-US" dirty="0" smtClean="0"/>
              <a:t>info	- info argument (handle)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	- communicator (handle)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MPI_Win_create(void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*base,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MPI_Aint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size,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disp_unit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MPI_Info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info,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Example with MPI_WIN_CREATE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066800"/>
            <a:ext cx="82296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declare memory as remotely accessible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(a, 1000*sizeof(int), sizeof(int), 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MPI_INFO_NULL,	MPI_COMM_WORLD,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accessibly by all processes in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free(a);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movement: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MPI_Get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origin_addr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target_rank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win)</a:t>
            </a:r>
            <a:endParaRPr lang="en-US" sz="1800" b="1" dirty="0" smtClean="0">
              <a:solidFill>
                <a:srgbClr val="616161"/>
              </a:solidFill>
            </a:endParaRPr>
          </a:p>
          <a:p>
            <a:r>
              <a:rPr lang="en-US" dirty="0" smtClean="0">
                <a:solidFill>
                  <a:srgbClr val="616161"/>
                </a:solidFill>
              </a:rPr>
              <a:t>Move dat</a:t>
            </a:r>
            <a:r>
              <a:rPr lang="en-US" dirty="0" smtClean="0"/>
              <a:t>a </a:t>
            </a:r>
            <a:r>
              <a:rPr lang="en-US" u="sng" dirty="0" smtClean="0"/>
              <a:t>to</a:t>
            </a:r>
            <a:r>
              <a:rPr lang="en-US" dirty="0" smtClean="0"/>
              <a:t> origin, </a:t>
            </a:r>
            <a:r>
              <a:rPr lang="en-US" u="sng" dirty="0" smtClean="0"/>
              <a:t>from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Separate data description triples for </a:t>
            </a:r>
            <a:r>
              <a:rPr lang="en-US" dirty="0" smtClean="0">
                <a:solidFill>
                  <a:srgbClr val="616161"/>
                </a:solidFill>
              </a:rPr>
              <a:t>origin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616161"/>
                </a:solidFill>
              </a:rPr>
              <a:t>target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876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preparatory calls are needed before data movement calls are made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Put_and_get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movement: </a:t>
            </a:r>
            <a:r>
              <a:rPr lang="en-US" i="1" dirty="0" smtClean="0"/>
              <a:t>Put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 smtClean="0">
                <a:latin typeface="Monaco"/>
                <a:cs typeface="Monaco"/>
              </a:rPr>
              <a:t>MPI_Put</a:t>
            </a:r>
            <a:r>
              <a:rPr lang="en-US" sz="1800" b="1" dirty="0" smtClean="0"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origin_addr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target_rank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win)</a:t>
            </a:r>
          </a:p>
          <a:p>
            <a:r>
              <a:rPr lang="en-US" dirty="0" smtClean="0"/>
              <a:t>Move data </a:t>
            </a:r>
            <a:r>
              <a:rPr lang="en-US" u="sng" dirty="0" smtClean="0"/>
              <a:t>from</a:t>
            </a:r>
            <a:r>
              <a:rPr lang="en-US" dirty="0" smtClean="0"/>
              <a:t> origin, </a:t>
            </a:r>
            <a:r>
              <a:rPr lang="en-US" u="sng" dirty="0" smtClean="0"/>
              <a:t>to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Same arguments as </a:t>
            </a:r>
            <a:r>
              <a:rPr lang="en-US" dirty="0" err="1" smtClean="0"/>
              <a:t>MPI_Get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9600" y="4876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preparatory calls are needed before data movement calls are made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Put_and_get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aggregation: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57600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MPI_Put</a:t>
            </a:r>
            <a:r>
              <a:rPr lang="en-US" dirty="0" smtClean="0"/>
              <a:t>, but applies an </a:t>
            </a:r>
            <a:r>
              <a:rPr lang="en-US" dirty="0" err="1" smtClean="0"/>
              <a:t>MPI_Op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Predefined ops only, no user-defined!</a:t>
            </a:r>
          </a:p>
          <a:p>
            <a:r>
              <a:rPr lang="en-US" dirty="0" smtClean="0"/>
              <a:t>Result ends up at target buffer</a:t>
            </a:r>
          </a:p>
          <a:p>
            <a:r>
              <a:rPr lang="en-US" dirty="0" smtClean="0"/>
              <a:t>Different data layouts between target/origin OK, basic type elements must match</a:t>
            </a:r>
          </a:p>
          <a:p>
            <a:r>
              <a:rPr lang="en-US" dirty="0" smtClean="0"/>
              <a:t>Put-like behavior with MPI_REPLACE (implements </a:t>
            </a:r>
            <a:r>
              <a:rPr lang="en-US" i="1" dirty="0" smtClean="0"/>
              <a:t>f(</a:t>
            </a:r>
            <a:r>
              <a:rPr lang="en-US" i="1" dirty="0" err="1" smtClean="0"/>
              <a:t>a,b</a:t>
            </a:r>
            <a:r>
              <a:rPr lang="en-US" i="1" dirty="0" smtClean="0"/>
              <a:t>)=b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Atomic PUT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+=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876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preparatory calls are needed before data movement calls are made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Put_and_get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MPI_Bcast</a:t>
            </a:r>
            <a:r>
              <a:rPr lang="en-US" dirty="0"/>
              <a:t>(void* buffer, 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root, </a:t>
            </a:r>
            <a:r>
              <a:rPr lang="en-US" dirty="0" err="1" smtClean="0"/>
              <a:t>MPI_Comm</a:t>
            </a:r>
            <a:r>
              <a:rPr lang="en-US" dirty="0" smtClean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8001000" cy="33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Compare-and-swap</a:t>
            </a:r>
          </a:p>
          <a:p>
            <a:pPr lvl="1"/>
            <a:r>
              <a:rPr lang="en-US" dirty="0" smtClean="0"/>
              <a:t>Compare the target value with an input value; if they are the same, replace the target with some other value</a:t>
            </a:r>
          </a:p>
          <a:p>
            <a:pPr lvl="1"/>
            <a:r>
              <a:rPr lang="en-US" dirty="0" smtClean="0"/>
              <a:t>Useful for linked list creations – if next pointer is NULL, do something</a:t>
            </a:r>
          </a:p>
          <a:p>
            <a:r>
              <a:rPr lang="en-US" dirty="0" smtClean="0"/>
              <a:t>Fetch-and-Op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Get_accumulate</a:t>
            </a:r>
            <a:r>
              <a:rPr lang="en-US" dirty="0" smtClean="0"/>
              <a:t> for predefined </a:t>
            </a:r>
            <a:r>
              <a:rPr lang="en-US" dirty="0" err="1" smtClean="0"/>
              <a:t>datatypes</a:t>
            </a:r>
            <a:r>
              <a:rPr lang="en-US" dirty="0" smtClean="0"/>
              <a:t> – faster for the hardware to implement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Profiling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PMPI profiling interface provided by MPI standard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8" y="1721993"/>
            <a:ext cx="8603983" cy="1859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63900"/>
            <a:ext cx="6959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Profilers Available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JumpShot</a:t>
            </a:r>
            <a:endParaRPr lang="en-US" dirty="0"/>
          </a:p>
          <a:p>
            <a:r>
              <a:rPr lang="en-US" dirty="0" smtClean="0"/>
              <a:t>TAU</a:t>
            </a:r>
            <a:endParaRPr lang="en-US" dirty="0"/>
          </a:p>
          <a:p>
            <a:r>
              <a:rPr lang="en-US" dirty="0" smtClean="0"/>
              <a:t>HPC Toolkit</a:t>
            </a:r>
          </a:p>
          <a:p>
            <a:r>
              <a:rPr lang="en-US" dirty="0" err="1" smtClean="0"/>
              <a:t>TotalView</a:t>
            </a:r>
            <a:endParaRPr lang="en-US" dirty="0"/>
          </a:p>
          <a:p>
            <a:r>
              <a:rPr lang="en-US" dirty="0" err="1" smtClean="0"/>
              <a:t>Allinea</a:t>
            </a:r>
            <a:r>
              <a:rPr lang="en-US" dirty="0" smtClean="0"/>
              <a:t> Performance Reports</a:t>
            </a:r>
          </a:p>
          <a:p>
            <a:r>
              <a:rPr lang="en-US" dirty="0" err="1" smtClean="0"/>
              <a:t>PGProf</a:t>
            </a:r>
            <a:endParaRPr lang="en-US" dirty="0" smtClean="0"/>
          </a:p>
          <a:p>
            <a:r>
              <a:rPr lang="en-US" dirty="0" smtClean="0"/>
              <a:t>STAT</a:t>
            </a:r>
          </a:p>
          <a:p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/>
          </a:p>
          <a:p>
            <a:r>
              <a:rPr lang="en-US" dirty="0" smtClean="0"/>
              <a:t>MPIP – We focus on this as an 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Recommend using the one available on the system of interest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developed by LLNL.</a:t>
            </a:r>
            <a:endParaRPr lang="en-US" dirty="0" smtClean="0"/>
          </a:p>
          <a:p>
            <a:r>
              <a:rPr lang="en-US" dirty="0" smtClean="0"/>
              <a:t>Collects </a:t>
            </a:r>
            <a:r>
              <a:rPr lang="en-US" dirty="0"/>
              <a:t>only statistical information about MPI </a:t>
            </a:r>
            <a:r>
              <a:rPr lang="en-US" dirty="0" smtClean="0"/>
              <a:t>routines</a:t>
            </a:r>
          </a:p>
          <a:p>
            <a:r>
              <a:rPr lang="en-US" dirty="0" smtClean="0"/>
              <a:t>Easy to download and install: </a:t>
            </a:r>
            <a:r>
              <a:rPr lang="en-US" dirty="0" err="1" smtClean="0"/>
              <a:t>mpip.sourceforge.net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Available on many systems</a:t>
            </a:r>
          </a:p>
          <a:p>
            <a:endParaRPr lang="en-US" dirty="0"/>
          </a:p>
          <a:p>
            <a:r>
              <a:rPr lang="en-US" dirty="0" smtClean="0"/>
              <a:t>Link before the MPI library</a:t>
            </a:r>
          </a:p>
          <a:p>
            <a:r>
              <a:rPr lang="en-US" b="1" dirty="0" err="1"/>
              <a:t>m</a:t>
            </a:r>
            <a:r>
              <a:rPr lang="en-US" b="1" dirty="0" err="1" smtClean="0"/>
              <a:t>picxx</a:t>
            </a:r>
            <a:r>
              <a:rPr lang="en-US" b="1" dirty="0" smtClean="0"/>
              <a:t> -</a:t>
            </a:r>
            <a:r>
              <a:rPr lang="en-US" b="1" dirty="0"/>
              <a:t>g -o </a:t>
            </a:r>
            <a:r>
              <a:rPr lang="en-US" b="1" dirty="0" err="1"/>
              <a:t>myprog</a:t>
            </a:r>
            <a:r>
              <a:rPr lang="en-US" b="1" dirty="0"/>
              <a:t> </a:t>
            </a:r>
            <a:r>
              <a:rPr lang="en-US" b="1" dirty="0" err="1"/>
              <a:t>myprog.c</a:t>
            </a:r>
            <a:r>
              <a:rPr lang="en-US" b="1" dirty="0"/>
              <a:t> -L/</a:t>
            </a:r>
            <a:r>
              <a:rPr lang="en-US" b="1" dirty="0" err="1"/>
              <a:t>usr</a:t>
            </a:r>
            <a:r>
              <a:rPr lang="en-US" b="1" dirty="0"/>
              <a:t>/local/tools/</a:t>
            </a:r>
            <a:r>
              <a:rPr lang="en-US" b="1" dirty="0" err="1"/>
              <a:t>mpiP</a:t>
            </a:r>
            <a:r>
              <a:rPr lang="en-US" b="1" dirty="0"/>
              <a:t>/lib -</a:t>
            </a:r>
            <a:r>
              <a:rPr lang="en-US" b="1" dirty="0" err="1"/>
              <a:t>lmpiP</a:t>
            </a:r>
            <a:r>
              <a:rPr lang="en-US" b="1" dirty="0"/>
              <a:t> -</a:t>
            </a:r>
            <a:r>
              <a:rPr lang="en-US" b="1" dirty="0" err="1"/>
              <a:t>lbfd</a:t>
            </a:r>
            <a:r>
              <a:rPr lang="en-US" b="1" dirty="0"/>
              <a:t> -liberty -</a:t>
            </a:r>
            <a:r>
              <a:rPr lang="en-US" b="1" dirty="0" err="1"/>
              <a:t>lintl</a:t>
            </a:r>
            <a:r>
              <a:rPr lang="en-US" b="1" dirty="0"/>
              <a:t> -lm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5943600"/>
            <a:ext cx="8229600" cy="365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533400" y="5791200"/>
            <a:ext cx="8077200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Slides based on https</a:t>
            </a:r>
            <a:r>
              <a:rPr lang="en-US" dirty="0"/>
              <a:t>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bgq</a:t>
            </a:r>
            <a:r>
              <a:rPr lang="en-US" dirty="0"/>
              <a:t>/#</a:t>
            </a:r>
            <a:r>
              <a:rPr lang="en-US" dirty="0" err="1"/>
              <a:t>mpiP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mpiP's</a:t>
            </a:r>
            <a:r>
              <a:rPr lang="en-US" sz="2800" dirty="0"/>
              <a:t> output file is divided into 5 sections:</a:t>
            </a:r>
          </a:p>
          <a:p>
            <a:pPr lvl="1"/>
            <a:r>
              <a:rPr lang="en-US" sz="2800" dirty="0"/>
              <a:t>Environment Information</a:t>
            </a:r>
          </a:p>
          <a:p>
            <a:pPr lvl="1"/>
            <a:r>
              <a:rPr lang="en-US" sz="2800" dirty="0"/>
              <a:t>MPI Time Per Task</a:t>
            </a:r>
          </a:p>
          <a:p>
            <a:pPr lvl="1"/>
            <a:r>
              <a:rPr lang="en-US" sz="2800" dirty="0" err="1" smtClean="0"/>
              <a:t>Callsites</a:t>
            </a:r>
            <a:endParaRPr lang="en-US" sz="2800" dirty="0"/>
          </a:p>
          <a:p>
            <a:pPr lvl="1"/>
            <a:r>
              <a:rPr lang="en-US" sz="2800" dirty="0"/>
              <a:t>Aggregate Times of Top 20 </a:t>
            </a:r>
            <a:r>
              <a:rPr lang="en-US" sz="2800" dirty="0" err="1"/>
              <a:t>Callsites</a:t>
            </a:r>
            <a:endParaRPr lang="en-US" sz="2800" dirty="0"/>
          </a:p>
          <a:p>
            <a:pPr lvl="1"/>
            <a:r>
              <a:rPr lang="en-US" sz="2800" dirty="0" err="1"/>
              <a:t>Callsite</a:t>
            </a:r>
            <a:r>
              <a:rPr lang="en-US" sz="2800" dirty="0"/>
              <a:t> Statistics</a:t>
            </a:r>
          </a:p>
        </p:txBody>
      </p:sp>
    </p:spTree>
    <p:extLst>
      <p:ext uri="{BB962C8B-B14F-4D97-AF65-F5344CB8AC3E}">
        <p14:creationId xmlns:p14="http://schemas.microsoft.com/office/powerpoint/2010/main" val="6479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for identifying the report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6" y="1482090"/>
            <a:ext cx="8536369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High level indicator of whether communication is an issue or not!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7" y="2012956"/>
            <a:ext cx="8571867" cy="36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the important calls?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1" y="1152068"/>
            <a:ext cx="8671598" cy="5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these calls being made?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333500"/>
            <a:ext cx="8394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90600"/>
          </a:xfrm>
        </p:spPr>
        <p:txBody>
          <a:bodyPr/>
          <a:lstStyle/>
          <a:p>
            <a:r>
              <a:rPr lang="en-US" dirty="0" smtClean="0"/>
              <a:t>Detailed information about each call!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" y="1098550"/>
            <a:ext cx="9038590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Gather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9" y="1740487"/>
            <a:ext cx="8548203" cy="35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86477"/>
            <a:ext cx="8983780" cy="42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err="1" smtClean="0"/>
              <a:t>AllGather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7315262" cy="3213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143887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MPI_Allgather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void* </a:t>
            </a:r>
            <a:r>
              <a:rPr lang="en-US" dirty="0" err="1"/>
              <a:t>sbuf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scount</a:t>
            </a:r>
            <a:r>
              <a:rPr lang="en-US" dirty="0"/>
              <a:t>, </a:t>
            </a:r>
          </a:p>
          <a:p>
            <a:r>
              <a:rPr lang="en-US" dirty="0"/>
              <a:t>    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stype</a:t>
            </a:r>
            <a:r>
              <a:rPr lang="en-US" dirty="0"/>
              <a:t>, void* </a:t>
            </a:r>
            <a:r>
              <a:rPr lang="en-US" dirty="0" err="1"/>
              <a:t>rbuf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rcount</a:t>
            </a:r>
            <a:r>
              <a:rPr lang="en-US" dirty="0"/>
              <a:t>, </a:t>
            </a:r>
          </a:p>
          <a:p>
            <a:r>
              <a:rPr lang="en-US" dirty="0"/>
              <a:t>    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rtype</a:t>
            </a:r>
            <a:r>
              <a:rPr lang="en-US" dirty="0"/>
              <a:t>,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49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err="1" smtClean="0"/>
              <a:t>AlltoAll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91283"/>
            <a:ext cx="7714234" cy="38571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0" y="13716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MPI_Alltoall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void* </a:t>
            </a:r>
            <a:r>
              <a:rPr lang="en-US" dirty="0" err="1"/>
              <a:t>sbuf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scount</a:t>
            </a:r>
            <a:r>
              <a:rPr lang="en-US" dirty="0"/>
              <a:t>, </a:t>
            </a:r>
          </a:p>
          <a:p>
            <a:r>
              <a:rPr lang="en-US" dirty="0"/>
              <a:t>    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stype</a:t>
            </a:r>
            <a:r>
              <a:rPr lang="en-US" dirty="0"/>
              <a:t>, void* </a:t>
            </a:r>
            <a:r>
              <a:rPr lang="en-US" dirty="0" err="1"/>
              <a:t>rbuf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rcount</a:t>
            </a:r>
            <a:r>
              <a:rPr lang="en-US" dirty="0"/>
              <a:t>, </a:t>
            </a:r>
          </a:p>
          <a:p>
            <a:r>
              <a:rPr lang="en-US" dirty="0"/>
              <a:t>    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rtype</a:t>
            </a:r>
            <a:r>
              <a:rPr lang="en-US" dirty="0"/>
              <a:t>,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02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Reduce: computation collective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511300"/>
            <a:ext cx="70358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err="1" smtClean="0"/>
              <a:t>Allreduce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MPI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36700"/>
            <a:ext cx="65786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One-sided Communication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859783" y="3886200"/>
            <a:ext cx="6184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Based on </a:t>
            </a:r>
            <a:r>
              <a:rPr lang="en-US" sz="2400" dirty="0"/>
              <a:t>s</a:t>
            </a:r>
            <a:r>
              <a:rPr lang="en-US" sz="2400" dirty="0" smtClean="0"/>
              <a:t>lides by </a:t>
            </a:r>
          </a:p>
          <a:p>
            <a:pPr algn="r"/>
            <a:r>
              <a:rPr lang="en-US" sz="2400" dirty="0" err="1" smtClean="0"/>
              <a:t>Pavan</a:t>
            </a:r>
            <a:r>
              <a:rPr lang="en-US" sz="2400" dirty="0" smtClean="0"/>
              <a:t> </a:t>
            </a:r>
            <a:r>
              <a:rPr lang="en-US" sz="2400" dirty="0" err="1" smtClean="0"/>
              <a:t>Balaji</a:t>
            </a:r>
            <a:r>
              <a:rPr lang="en-US" sz="2400" dirty="0" smtClean="0"/>
              <a:t>, </a:t>
            </a:r>
            <a:r>
              <a:rPr lang="en-US" sz="2400" dirty="0" err="1" smtClean="0"/>
              <a:t>Torsten</a:t>
            </a:r>
            <a:r>
              <a:rPr lang="en-US" sz="2400" dirty="0" smtClean="0"/>
              <a:t> </a:t>
            </a:r>
            <a:r>
              <a:rPr lang="en-US" sz="2400" dirty="0" err="1" smtClean="0"/>
              <a:t>Hoefler</a:t>
            </a:r>
            <a:r>
              <a:rPr lang="en-US" sz="2400" dirty="0" smtClean="0"/>
              <a:t>, and Martin Schulz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3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3246</TotalTime>
  <Words>948</Words>
  <Application>Microsoft Macintosh PowerPoint</Application>
  <PresentationFormat>On-screen Show (4:3)</PresentationFormat>
  <Paragraphs>284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Courier New</vt:lpstr>
      <vt:lpstr>Menlo Regular</vt:lpstr>
      <vt:lpstr>Monaco</vt:lpstr>
      <vt:lpstr>Wingdings</vt:lpstr>
      <vt:lpstr>Wingdings 3</vt:lpstr>
      <vt:lpstr>굴림</vt:lpstr>
      <vt:lpstr>Arial</vt:lpstr>
      <vt:lpstr>Origin</vt:lpstr>
      <vt:lpstr>More Collectives,  and one-sided communication</vt:lpstr>
      <vt:lpstr>MPI Broadcast</vt:lpstr>
      <vt:lpstr>MPI Gather</vt:lpstr>
      <vt:lpstr>MPI_Scatter</vt:lpstr>
      <vt:lpstr>MPI AllGather</vt:lpstr>
      <vt:lpstr>MPI AlltoAll</vt:lpstr>
      <vt:lpstr>MPI Reduce: computation collective</vt:lpstr>
      <vt:lpstr>MPI Allreduce</vt:lpstr>
      <vt:lpstr>One-sided Communication</vt:lpstr>
      <vt:lpstr>One-sided Communication</vt:lpstr>
      <vt:lpstr>Two-sided Communication Example</vt:lpstr>
      <vt:lpstr>One-sided Communication Example</vt:lpstr>
      <vt:lpstr>Comparing One-sided and Two-sided Programming</vt:lpstr>
      <vt:lpstr>Window creation models</vt:lpstr>
      <vt:lpstr>MPI_WIN_CREATE</vt:lpstr>
      <vt:lpstr>Example with MPI_WIN_CREATE</vt:lpstr>
      <vt:lpstr>Data movement: Get</vt:lpstr>
      <vt:lpstr>Data movement: Put</vt:lpstr>
      <vt:lpstr>Data aggregation: Accumulate</vt:lpstr>
      <vt:lpstr>Additional Atomic Operations</vt:lpstr>
      <vt:lpstr>MPI Profiling </vt:lpstr>
      <vt:lpstr>Many Profilers Available </vt:lpstr>
      <vt:lpstr>MPIP</vt:lpstr>
      <vt:lpstr>MPIP</vt:lpstr>
      <vt:lpstr>Useful for identifying the report</vt:lpstr>
      <vt:lpstr>High level indicator of whether communication is an issue or not!</vt:lpstr>
      <vt:lpstr>Which are the important calls?</vt:lpstr>
      <vt:lpstr>Where are these calls being made?</vt:lpstr>
      <vt:lpstr>Detailed information about each call!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86</cp:revision>
  <dcterms:created xsi:type="dcterms:W3CDTF">2006-08-16T00:00:00Z</dcterms:created>
  <dcterms:modified xsi:type="dcterms:W3CDTF">2017-03-08T18:13:41Z</dcterms:modified>
</cp:coreProperties>
</file>