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83" r:id="rId4"/>
    <p:sldId id="284" r:id="rId5"/>
    <p:sldId id="285" r:id="rId6"/>
    <p:sldId id="293" r:id="rId7"/>
    <p:sldId id="292" r:id="rId8"/>
    <p:sldId id="259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1" r:id="rId18"/>
    <p:sldId id="268" r:id="rId19"/>
    <p:sldId id="269" r:id="rId20"/>
    <p:sldId id="286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E721C-3E4C-FF4F-A323-CC9394865A2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6711-9895-FC4D-94F0-67A380F4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0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60134-C92D-4DBD-B61C-25F1253DDE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2304-BBBB-4D79-94B2-7950AE8C946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9E1C4-D1C5-4773-88F4-8BD51E802D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6BEC6-F334-4AEB-BF1D-F1588B39857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60134-C92D-4DBD-B61C-25F1253DDE7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5EBCB-9781-4A6A-98BE-0BF84DDC892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FB5D1-C7C2-43E4-B04F-ABB5231A72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12D70-D4EE-4028-87A7-33E3847955F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7DFD-3C04-401D-81A3-002408B0B39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21387-1398-4A5E-8028-8B2070E5B40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4268D-B498-4AE5-AAA9-B5F3E79CBAF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2304-BBBB-4D79-94B2-7950AE8C946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9A6338F-9969-0C46-850C-8EAF9C5B0604}" type="datetime1">
              <a:rPr lang="en-US" smtClean="0"/>
              <a:t>4/22/16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04E3-A541-AA42-BB24-3AA5B8FDEE5A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7FF7-6A8E-7844-A24D-6431D0CF16DA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A3B7CA1-2782-6D47-B44E-C19F9AD7B844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4B5F869-1076-E34C-AEAD-C84148F7F0F8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93DC-24E5-E546-92B9-47E293C026ED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99ED-498C-9F4A-9012-0C07807666BB}" type="datetime1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6B9D-5C42-8A4B-989B-DC44760AA408}" type="datetime1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E834-B917-F647-A1AD-5DBDC29732A0}" type="datetime1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0406-2043-DD4A-A436-3FA89984A6A8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294A-E497-374D-976F-638C777696F1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C216D2-2221-5441-8BDB-68739A1C9D55}" type="datetime1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CS420: Fault Tolerance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9AE18-37BA-4DA5-BA33-B40C2C70DBD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endParaRPr lang="en-US" sz="24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Tx/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10245" name="TextBox 8"/>
          <p:cNvSpPr txBox="1">
            <a:spLocks noChangeArrowheads="1"/>
          </p:cNvSpPr>
          <p:nvPr/>
        </p:nvSpPr>
        <p:spPr bwMode="auto">
          <a:xfrm>
            <a:off x="838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2362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dump</a:t>
            </a:r>
          </a:p>
        </p:txBody>
      </p:sp>
      <p:sp>
        <p:nvSpPr>
          <p:cNvPr id="10247" name="TextBox 14"/>
          <p:cNvSpPr txBox="1">
            <a:spLocks noChangeArrowheads="1"/>
          </p:cNvSpPr>
          <p:nvPr/>
        </p:nvSpPr>
        <p:spPr bwMode="auto">
          <a:xfrm>
            <a:off x="3124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48" name="TextBox 15"/>
          <p:cNvSpPr txBox="1">
            <a:spLocks noChangeArrowheads="1"/>
          </p:cNvSpPr>
          <p:nvPr/>
        </p:nvSpPr>
        <p:spPr bwMode="auto">
          <a:xfrm>
            <a:off x="4648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49" name="TextBox 16"/>
          <p:cNvSpPr txBox="1">
            <a:spLocks noChangeArrowheads="1"/>
          </p:cNvSpPr>
          <p:nvPr/>
        </p:nvSpPr>
        <p:spPr bwMode="auto">
          <a:xfrm>
            <a:off x="5410200" y="17526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50" name="TextBox 17"/>
          <p:cNvSpPr txBox="1">
            <a:spLocks noChangeArrowheads="1"/>
          </p:cNvSpPr>
          <p:nvPr/>
        </p:nvSpPr>
        <p:spPr bwMode="auto">
          <a:xfrm>
            <a:off x="6934200" y="17526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51" name="TextBox 21"/>
          <p:cNvSpPr txBox="1">
            <a:spLocks noChangeArrowheads="1"/>
          </p:cNvSpPr>
          <p:nvPr/>
        </p:nvSpPr>
        <p:spPr bwMode="auto">
          <a:xfrm>
            <a:off x="7696200" y="16764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. . . </a:t>
            </a:r>
          </a:p>
        </p:txBody>
      </p:sp>
      <p:sp>
        <p:nvSpPr>
          <p:cNvPr id="10252" name="TextBox 22"/>
          <p:cNvSpPr txBox="1">
            <a:spLocks noChangeArrowheads="1"/>
          </p:cNvSpPr>
          <p:nvPr/>
        </p:nvSpPr>
        <p:spPr bwMode="auto">
          <a:xfrm>
            <a:off x="838200" y="339090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10253" name="TextBox 23"/>
          <p:cNvSpPr txBox="1">
            <a:spLocks noChangeArrowheads="1"/>
          </p:cNvSpPr>
          <p:nvPr/>
        </p:nvSpPr>
        <p:spPr bwMode="auto">
          <a:xfrm>
            <a:off x="2362200" y="33909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dump</a:t>
            </a:r>
          </a:p>
        </p:txBody>
      </p:sp>
      <p:sp>
        <p:nvSpPr>
          <p:cNvPr id="10254" name="TextBox 24"/>
          <p:cNvSpPr txBox="1">
            <a:spLocks noChangeArrowheads="1"/>
          </p:cNvSpPr>
          <p:nvPr/>
        </p:nvSpPr>
        <p:spPr bwMode="auto">
          <a:xfrm>
            <a:off x="3124200" y="339090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comp</a:t>
            </a:r>
          </a:p>
        </p:txBody>
      </p:sp>
      <p:sp>
        <p:nvSpPr>
          <p:cNvPr id="10255" name="TextBox 25"/>
          <p:cNvSpPr txBox="1">
            <a:spLocks noChangeArrowheads="1"/>
          </p:cNvSpPr>
          <p:nvPr/>
        </p:nvSpPr>
        <p:spPr bwMode="auto">
          <a:xfrm>
            <a:off x="3886200" y="3790950"/>
            <a:ext cx="1066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restart</a:t>
            </a:r>
          </a:p>
        </p:txBody>
      </p:sp>
      <p:sp>
        <p:nvSpPr>
          <p:cNvPr id="10256" name="TextBox 26"/>
          <p:cNvSpPr txBox="1">
            <a:spLocks noChangeArrowheads="1"/>
          </p:cNvSpPr>
          <p:nvPr/>
        </p:nvSpPr>
        <p:spPr bwMode="auto">
          <a:xfrm>
            <a:off x="4953000" y="379095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57" name="TextBox 27"/>
          <p:cNvSpPr txBox="1">
            <a:spLocks noChangeArrowheads="1"/>
          </p:cNvSpPr>
          <p:nvPr/>
        </p:nvSpPr>
        <p:spPr bwMode="auto">
          <a:xfrm>
            <a:off x="6477000" y="3790950"/>
            <a:ext cx="762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dump</a:t>
            </a:r>
          </a:p>
        </p:txBody>
      </p:sp>
      <p:sp>
        <p:nvSpPr>
          <p:cNvPr id="10258" name="TextBox 28"/>
          <p:cNvSpPr txBox="1">
            <a:spLocks noChangeArrowheads="1"/>
          </p:cNvSpPr>
          <p:nvPr/>
        </p:nvSpPr>
        <p:spPr bwMode="auto">
          <a:xfrm>
            <a:off x="8610600" y="37147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. . . </a:t>
            </a:r>
          </a:p>
        </p:txBody>
      </p:sp>
      <p:sp>
        <p:nvSpPr>
          <p:cNvPr id="10259" name="TextBox 29"/>
          <p:cNvSpPr txBox="1">
            <a:spLocks noChangeArrowheads="1"/>
          </p:cNvSpPr>
          <p:nvPr/>
        </p:nvSpPr>
        <p:spPr bwMode="auto">
          <a:xfrm>
            <a:off x="457200" y="1219200"/>
            <a:ext cx="472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Execution without failures: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886200" y="2971800"/>
            <a:ext cx="46038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dirty="0"/>
          </a:p>
        </p:txBody>
      </p:sp>
      <p:sp>
        <p:nvSpPr>
          <p:cNvPr id="10261" name="TextBox 38"/>
          <p:cNvSpPr txBox="1">
            <a:spLocks noChangeArrowheads="1"/>
          </p:cNvSpPr>
          <p:nvPr/>
        </p:nvSpPr>
        <p:spPr bwMode="auto">
          <a:xfrm>
            <a:off x="7239000" y="3790950"/>
            <a:ext cx="1524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sp>
        <p:nvSpPr>
          <p:cNvPr id="10262" name="TextBox 40"/>
          <p:cNvSpPr txBox="1">
            <a:spLocks noChangeArrowheads="1"/>
          </p:cNvSpPr>
          <p:nvPr/>
        </p:nvSpPr>
        <p:spPr bwMode="auto">
          <a:xfrm>
            <a:off x="533400" y="2509838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Execution with a failure:</a:t>
            </a:r>
          </a:p>
        </p:txBody>
      </p:sp>
      <p:sp>
        <p:nvSpPr>
          <p:cNvPr id="10263" name="TextBox 41"/>
          <p:cNvSpPr txBox="1">
            <a:spLocks noChangeArrowheads="1"/>
          </p:cNvSpPr>
          <p:nvPr/>
        </p:nvSpPr>
        <p:spPr bwMode="auto">
          <a:xfrm>
            <a:off x="533400" y="4643438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Dump (Checkpoint) </a:t>
            </a:r>
            <a:r>
              <a:rPr lang="en-US" dirty="0"/>
              <a:t>phase: save essential state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typically saving data to disk (checkpoint file) </a:t>
            </a:r>
          </a:p>
        </p:txBody>
      </p:sp>
      <p:sp>
        <p:nvSpPr>
          <p:cNvPr id="10264" name="TextBox 42"/>
          <p:cNvSpPr txBox="1">
            <a:spLocks noChangeArrowheads="1"/>
          </p:cNvSpPr>
          <p:nvPr/>
        </p:nvSpPr>
        <p:spPr bwMode="auto">
          <a:xfrm>
            <a:off x="533400" y="5557838"/>
            <a:ext cx="693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Restart phase: recover essential state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Fault-Tolerance Solution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A4ED-A596-0247-AE05-B3941016BDFB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D5FFE-A1C1-4523-B197-F5646581981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Often to Checkpoint?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Tradeoffs in Dump Period Selection:</a:t>
            </a:r>
          </a:p>
          <a:p>
            <a:r>
              <a:rPr lang="en-US" sz="2400" dirty="0" smtClean="0"/>
              <a:t>If  T(compute) &gt;&gt; T(dump)</a:t>
            </a:r>
          </a:p>
          <a:p>
            <a:pPr lvl="1"/>
            <a:r>
              <a:rPr lang="en-US" sz="2000" dirty="0" smtClean="0"/>
              <a:t>Less overhead imposed by dumping data</a:t>
            </a:r>
          </a:p>
          <a:p>
            <a:pPr lvl="1"/>
            <a:r>
              <a:rPr lang="en-US" sz="2000" dirty="0" smtClean="0"/>
              <a:t>More work likely to be lost when a failure occurs </a:t>
            </a:r>
          </a:p>
          <a:p>
            <a:r>
              <a:rPr lang="en-US" sz="2400" dirty="0" smtClean="0"/>
              <a:t>If  T(compute) ≈ T(dump)</a:t>
            </a:r>
          </a:p>
          <a:p>
            <a:pPr lvl="1"/>
            <a:r>
              <a:rPr lang="en-US" sz="2000" dirty="0" smtClean="0"/>
              <a:t>More overhead due to dumping data</a:t>
            </a:r>
          </a:p>
          <a:p>
            <a:pPr lvl="1"/>
            <a:r>
              <a:rPr lang="en-US" sz="2000" dirty="0" smtClean="0"/>
              <a:t>Less work is lost in case of failure</a:t>
            </a:r>
          </a:p>
          <a:p>
            <a:r>
              <a:rPr lang="en-US" sz="2400" dirty="0" smtClean="0"/>
              <a:t>Classical checkpoint decision:</a:t>
            </a:r>
          </a:p>
          <a:p>
            <a:r>
              <a:rPr lang="en-US" sz="2400" dirty="0" smtClean="0"/>
              <a:t>What is the checkpoint period that will minimize the </a:t>
            </a:r>
            <a:r>
              <a:rPr lang="en-US" sz="2400" i="1" dirty="0" smtClean="0"/>
              <a:t>total</a:t>
            </a:r>
            <a:r>
              <a:rPr lang="en-US" sz="2400" dirty="0" smtClean="0"/>
              <a:t>  application execution time ?</a:t>
            </a:r>
          </a:p>
          <a:p>
            <a:r>
              <a:rPr lang="en-US" sz="2400" dirty="0" smtClean="0"/>
              <a:t>Ref: </a:t>
            </a:r>
            <a:r>
              <a:rPr lang="en-US" sz="2400" dirty="0" err="1" smtClean="0"/>
              <a:t>J.Daly</a:t>
            </a:r>
            <a:r>
              <a:rPr lang="en-US" sz="2400" dirty="0" smtClean="0"/>
              <a:t> – </a:t>
            </a:r>
            <a:r>
              <a:rPr lang="en-US" sz="2400" i="1" dirty="0" smtClean="0"/>
              <a:t>A higher order estimate of the optimum checkpoint interval for restart dumps. </a:t>
            </a:r>
            <a:r>
              <a:rPr lang="en-US" sz="2400" dirty="0" smtClean="0"/>
              <a:t>Future Generation Computer Systems, 22(2006), pp.303-312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7A47-A21F-6944-9509-E22B1C5E69EA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25901-86A5-45B6-ACAD-C1E74C88476E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505200"/>
            <a:ext cx="5448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simple model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: regular computation</a:t>
            </a:r>
          </a:p>
          <a:p>
            <a:pPr lvl="1"/>
            <a:r>
              <a:rPr lang="el-GR" sz="2000" dirty="0" smtClean="0"/>
              <a:t>δ</a:t>
            </a:r>
            <a:r>
              <a:rPr lang="en-US" sz="2000" dirty="0" smtClean="0"/>
              <a:t>: dump of checkpoint</a:t>
            </a:r>
          </a:p>
          <a:p>
            <a:pPr lvl="1"/>
            <a:r>
              <a:rPr lang="en-US" sz="2000" dirty="0" smtClean="0"/>
              <a:t>X: failure,   R: recovery time,  M: MTBF</a:t>
            </a:r>
          </a:p>
          <a:p>
            <a:pPr lvl="1"/>
            <a:r>
              <a:rPr lang="en-US" sz="2000" dirty="0" smtClean="0"/>
              <a:t>Ts: Total “useful” execution = N</a:t>
            </a:r>
            <a:r>
              <a:rPr lang="en-US" sz="2000" dirty="0" smtClean="0">
                <a:sym typeface="Symbol" pitchFamily="18" charset="2"/>
              </a:rPr>
              <a:t> </a:t>
            </a:r>
          </a:p>
          <a:p>
            <a:pPr lvl="1"/>
            <a:r>
              <a:rPr lang="en-US" sz="2000" dirty="0" err="1" smtClean="0"/>
              <a:t>Tw</a:t>
            </a:r>
            <a:r>
              <a:rPr lang="en-US" sz="2000" dirty="0" smtClean="0"/>
              <a:t>: Total </a:t>
            </a:r>
            <a:r>
              <a:rPr lang="en-US" sz="2000" dirty="0" err="1" smtClean="0"/>
              <a:t>walltime</a:t>
            </a:r>
            <a:r>
              <a:rPr lang="en-US" sz="2000" dirty="0" smtClean="0"/>
              <a:t> of execution 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Fault-Tolerance Model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094F-D0D2-B14A-8F33-8FA528529D3D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35BC6C-FE21-447E-BAAC-666B88F2391D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505200"/>
            <a:ext cx="5448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Fault-Tolerance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smtClean="0"/>
              <a:t>A simple model (cont.):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err="1" smtClean="0"/>
              <a:t>Tw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) = computation time + dump time + rework time + recovery time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smtClean="0"/>
              <a:t>         =    Ts                     + (Ts/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 – 1)</a:t>
            </a:r>
            <a:r>
              <a:rPr lang="en-US" sz="2000" dirty="0" smtClean="0">
                <a:sym typeface="Symbol" pitchFamily="18" charset="2"/>
              </a:rPr>
              <a:t> </a:t>
            </a:r>
            <a:r>
              <a:rPr lang="en-US" sz="2000" dirty="0" smtClean="0"/>
              <a:t> + [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+</a:t>
            </a:r>
            <a:r>
              <a:rPr lang="en-US" sz="2000" dirty="0" smtClean="0">
                <a:sym typeface="Symbol" pitchFamily="18" charset="2"/>
              </a:rPr>
              <a:t></a:t>
            </a:r>
            <a:r>
              <a:rPr lang="en-US" sz="2000" dirty="0" smtClean="0"/>
              <a:t>] </a:t>
            </a:r>
            <a:r>
              <a:rPr lang="en-US" sz="2000" dirty="0" smtClean="0">
                <a:sym typeface="Symbol" pitchFamily="18" charset="2"/>
              </a:rPr>
              <a:t></a:t>
            </a:r>
            <a:r>
              <a:rPr lang="el-GR" sz="2000" dirty="0" smtClean="0"/>
              <a:t> </a:t>
            </a:r>
            <a:r>
              <a:rPr lang="en-US" sz="2000" dirty="0" smtClean="0"/>
              <a:t>n(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)  +      R n(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smtClean="0"/>
              <a:t>where: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ym typeface="Symbol" pitchFamily="18" charset="2"/>
              </a:rPr>
              <a:t></a:t>
            </a:r>
            <a:r>
              <a:rPr lang="en-US" sz="2000" dirty="0" smtClean="0"/>
              <a:t>: fraction of work lost, on average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000" dirty="0" smtClean="0"/>
              <a:t>	n(</a:t>
            </a:r>
            <a:r>
              <a:rPr lang="en-US" sz="2000" dirty="0" smtClean="0">
                <a:sym typeface="Symbol" pitchFamily="18" charset="2"/>
              </a:rPr>
              <a:t></a:t>
            </a:r>
            <a:r>
              <a:rPr lang="en-US" sz="2000" dirty="0" smtClean="0"/>
              <a:t>): number of failures, on average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7E4-B196-1A40-9E8D-75BD03587325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0950-DD02-48D5-938A-B0ED32809E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Fault-Tolerance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simple model: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sz="2400" dirty="0" smtClean="0"/>
              <a:t>Only one failure per compute segment</a:t>
            </a:r>
          </a:p>
          <a:p>
            <a:pPr lvl="1"/>
            <a:r>
              <a:rPr lang="en-US" sz="2400" dirty="0" smtClean="0"/>
              <a:t>No failures during dump and recovery</a:t>
            </a:r>
          </a:p>
          <a:p>
            <a:r>
              <a:rPr lang="en-US" dirty="0" smtClean="0"/>
              <a:t>Approximations (see reference):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</a:t>
            </a:r>
            <a:r>
              <a:rPr lang="en-US" sz="2400" dirty="0" smtClean="0"/>
              <a:t> = ½</a:t>
            </a:r>
          </a:p>
          <a:p>
            <a:pPr lvl="1"/>
            <a:r>
              <a:rPr lang="en-US" sz="2400" dirty="0" smtClean="0"/>
              <a:t>n(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≈ Ts [(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+</a:t>
            </a:r>
            <a:r>
              <a:rPr lang="el-GR" sz="2400" dirty="0" smtClean="0"/>
              <a:t>δ</a:t>
            </a:r>
            <a:r>
              <a:rPr lang="en-US" sz="2400" dirty="0" smtClean="0"/>
              <a:t>)/M]  / </a:t>
            </a:r>
            <a:r>
              <a:rPr lang="en-US" sz="2400" dirty="0" smtClean="0">
                <a:sym typeface="Symbol" pitchFamily="18" charset="2"/>
              </a:rPr>
              <a:t></a:t>
            </a:r>
          </a:p>
          <a:p>
            <a:pPr lvl="1"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err="1" smtClean="0"/>
              <a:t>Tw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) = Ts + (Ts/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 – 1)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 + [(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l-GR" sz="2400" dirty="0" smtClean="0"/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)/2 + R] Ts/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+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) / 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smtClean="0"/>
              <a:t>To minimize </a:t>
            </a:r>
            <a:r>
              <a:rPr lang="en-US" sz="2400" dirty="0" err="1" smtClean="0"/>
              <a:t>Tw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) :  d(</a:t>
            </a:r>
            <a:r>
              <a:rPr lang="en-US" sz="2400" dirty="0" err="1" smtClean="0"/>
              <a:t>Tw</a:t>
            </a:r>
            <a:r>
              <a:rPr lang="en-US" sz="2400" dirty="0" smtClean="0"/>
              <a:t>)/d</a:t>
            </a:r>
            <a:r>
              <a:rPr lang="en-US" sz="2400" dirty="0" smtClean="0">
                <a:sym typeface="Symbol" pitchFamily="18" charset="2"/>
              </a:rPr>
              <a:t></a:t>
            </a:r>
            <a:r>
              <a:rPr lang="en-US" sz="2400" dirty="0" smtClean="0"/>
              <a:t> = 0 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smtClean="0">
                <a:sym typeface="Symbol" pitchFamily="18" charset="2"/>
              </a:rPr>
              <a:t>		    </a:t>
            </a:r>
            <a:r>
              <a:rPr lang="en-US" sz="2400" dirty="0" smtClean="0"/>
              <a:t>(opt)  = [ 2 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 (M+R)] </a:t>
            </a:r>
            <a:r>
              <a:rPr lang="en-US" sz="2400" baseline="30000" dirty="0" smtClean="0"/>
              <a:t>½     </a:t>
            </a:r>
            <a:r>
              <a:rPr lang="en-US" sz="2400" dirty="0" smtClean="0"/>
              <a:t>for  (</a:t>
            </a:r>
            <a:r>
              <a:rPr lang="en-US" sz="2400" dirty="0" smtClean="0">
                <a:sym typeface="Symbol" pitchFamily="18" charset="2"/>
              </a:rPr>
              <a:t>+) </a:t>
            </a:r>
            <a:r>
              <a:rPr lang="en-US" sz="2400" dirty="0" smtClean="0"/>
              <a:t>&lt;&lt; 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endParaRPr lang="en-US" sz="2400" baseline="30000" dirty="0" smtClean="0"/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smtClean="0"/>
              <a:t>Example:  M=1 hour, R=</a:t>
            </a:r>
            <a:r>
              <a:rPr lang="en-US" sz="2400" dirty="0" smtClean="0">
                <a:sym typeface="Symbol" pitchFamily="18" charset="2"/>
              </a:rPr>
              <a:t>=1 min.   </a:t>
            </a:r>
            <a:r>
              <a:rPr lang="en-US" sz="2400" dirty="0" smtClean="0"/>
              <a:t>(opt) ≈ 11 min. , ≈ 9% overhead!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25000"/>
              <a:buNone/>
            </a:pPr>
            <a:r>
              <a:rPr lang="en-US" sz="2400" dirty="0" smtClean="0"/>
              <a:t>But for checkpoints to disk, </a:t>
            </a:r>
            <a:r>
              <a:rPr lang="en-US" sz="2400" dirty="0" smtClean="0">
                <a:sym typeface="Symbol" pitchFamily="18" charset="2"/>
              </a:rPr>
              <a:t> can be 10+ minutes (esp. if almost all memory is being dumped) </a:t>
            </a:r>
            <a:endParaRPr lang="en-US" sz="2400" dirty="0" smtClean="0"/>
          </a:p>
          <a:p>
            <a:pPr>
              <a:buNone/>
            </a:pPr>
            <a:endParaRPr lang="en-US" sz="2700" dirty="0" smtClean="0"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CE70-BBCF-5142-B642-7F21327CB7BC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A267F-7917-4239-88BD-72D82020A8A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Fault</a:t>
            </a:r>
            <a:r>
              <a:rPr lang="en-US" dirty="0"/>
              <a:t>-Tolerance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Note: (ignore for the exam)</a:t>
            </a:r>
          </a:p>
          <a:p>
            <a:r>
              <a:rPr lang="en-US" dirty="0" smtClean="0"/>
              <a:t>This comes from a simple, first order model</a:t>
            </a:r>
          </a:p>
          <a:p>
            <a:r>
              <a:rPr lang="en-US" dirty="0" smtClean="0"/>
              <a:t>A higher order model (see Ref.):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 </a:t>
            </a:r>
            <a:r>
              <a:rPr lang="en-US" dirty="0" smtClean="0"/>
              <a:t>(opt)  =  ( 2</a:t>
            </a:r>
            <a:r>
              <a:rPr lang="el-GR" dirty="0" smtClean="0"/>
              <a:t> δ</a:t>
            </a:r>
            <a:r>
              <a:rPr lang="en-US" dirty="0" smtClean="0"/>
              <a:t> M )</a:t>
            </a:r>
            <a:r>
              <a:rPr lang="en-US" baseline="30000" dirty="0" smtClean="0"/>
              <a:t> ½</a:t>
            </a:r>
            <a:r>
              <a:rPr lang="en-US" dirty="0" smtClean="0"/>
              <a:t>  – </a:t>
            </a:r>
            <a:r>
              <a:rPr lang="el-GR" dirty="0" smtClean="0"/>
              <a:t>δ</a:t>
            </a:r>
            <a:r>
              <a:rPr lang="en-US" dirty="0" smtClean="0"/>
              <a:t>    if 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 M/2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 </a:t>
            </a:r>
            <a:r>
              <a:rPr lang="en-US" dirty="0" smtClean="0"/>
              <a:t>(opt)  =  M                       if 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dirty="0" smtClean="0"/>
              <a:t> M/2</a:t>
            </a:r>
          </a:p>
          <a:p>
            <a:r>
              <a:rPr lang="en-US" dirty="0" smtClean="0"/>
              <a:t>In practice, checkpoint/restart is largely used by real applications</a:t>
            </a:r>
          </a:p>
          <a:p>
            <a:pPr lvl="1"/>
            <a:r>
              <a:rPr lang="en-US" dirty="0" smtClean="0"/>
              <a:t>Tolerance to failures </a:t>
            </a:r>
            <a:r>
              <a:rPr lang="en-US" i="1" dirty="0" smtClean="0"/>
              <a:t>and</a:t>
            </a:r>
            <a:r>
              <a:rPr lang="en-US" dirty="0" smtClean="0"/>
              <a:t>  to execution scheduling</a:t>
            </a:r>
          </a:p>
          <a:p>
            <a:pPr lvl="1"/>
            <a:r>
              <a:rPr lang="en-US" dirty="0" smtClean="0"/>
              <a:t>Job “failure” = Job is aborted by the system scheduler</a:t>
            </a:r>
          </a:p>
          <a:p>
            <a:pPr lvl="1"/>
            <a:r>
              <a:rPr lang="en-US" dirty="0" smtClean="0"/>
              <a:t>New executions simply restart from last checkpoint</a:t>
            </a:r>
          </a:p>
          <a:p>
            <a:pPr lvl="1"/>
            <a:r>
              <a:rPr lang="en-US" dirty="0" smtClean="0"/>
              <a:t>Dump phase can be accelerated with local disks/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6068-E01B-2F49-8F32-2CAE5124CFFA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09600"/>
          </a:xfrm>
        </p:spPr>
        <p:txBody>
          <a:bodyPr lIns="90000" tIns="46800" rIns="90000" bIns="46800" anchor="t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Fault Trends in Large Systems</a:t>
            </a:r>
          </a:p>
        </p:txBody>
      </p: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533400" y="1219200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 matter how reliable the components are, a large system </a:t>
            </a:r>
            <a:r>
              <a:rPr lang="en-US" i="1" dirty="0"/>
              <a:t>will </a:t>
            </a:r>
            <a:r>
              <a:rPr lang="en-US" dirty="0"/>
              <a:t> be likely to suffer a failure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FF0E-5889-FE47-ACFE-2F1473D52246}" type="datetime1">
              <a:rPr lang="en-US" smtClean="0"/>
              <a:t>4/22/16</a:t>
            </a:fld>
            <a:endParaRPr lang="en-US" dirty="0"/>
          </a:p>
        </p:txBody>
      </p:sp>
      <p:pic>
        <p:nvPicPr>
          <p:cNvPr id="3" name="Picture 2" descr="socke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6781800" cy="40690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09600"/>
          </a:xfrm>
        </p:spPr>
        <p:txBody>
          <a:bodyPr lIns="90000" tIns="46800" rIns="90000" bIns="46800" anchor="t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Fault Trends in Large Systems</a:t>
            </a:r>
          </a:p>
        </p:txBody>
      </p: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533400" y="1219200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 matter how reliable the components are, a large system </a:t>
            </a:r>
            <a:r>
              <a:rPr lang="en-US" i="1" dirty="0"/>
              <a:t>will </a:t>
            </a:r>
            <a:r>
              <a:rPr lang="en-US" dirty="0"/>
              <a:t> be likely to suffer a failure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082E-BFA0-A441-9CA7-3A0A0506912C}" type="datetime1">
              <a:rPr lang="en-US" smtClean="0"/>
              <a:t>4/22/16</a:t>
            </a:fld>
            <a:endParaRPr lang="en-US" dirty="0"/>
          </a:p>
        </p:txBody>
      </p:sp>
      <p:pic>
        <p:nvPicPr>
          <p:cNvPr id="2" name="Picture 1" descr="mtb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6" y="1905000"/>
            <a:ext cx="7290574" cy="4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39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09600"/>
          </a:xfrm>
        </p:spPr>
        <p:txBody>
          <a:bodyPr lIns="90000" tIns="46800" rIns="90000" bIns="46800" anchor="t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Fault Tolerance in Parallel Systems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 lIns="90000" tIns="46800" rIns="90000" bIns="46800"/>
          <a:lstStyle/>
          <a:p>
            <a:pPr marL="341313" indent="-341313" defTabSz="457200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As machines grow in size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MTBF decreases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Applications have to tolerate faults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Checkpoint/Restart may not </a:t>
            </a:r>
            <a:r>
              <a:rPr lang="en-GB" dirty="0" smtClean="0">
                <a:solidFill>
                  <a:srgbClr val="FF0000"/>
                </a:solidFill>
                <a:ea typeface="宋体" pitchFamily="2" charset="-122"/>
              </a:rPr>
              <a:t>scale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All nodes are rolled back just because one crashed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Even nodes independent of the crashed node are restarted</a:t>
            </a:r>
          </a:p>
          <a:p>
            <a:pPr marL="668338" lvl="1" indent="-325438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Typically requires same configuration for restart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</a:t>
            </a:r>
            <a:r>
              <a:rPr lang="en-US" smtClean="0"/>
              <a:t>Fault Tolerance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AE37-0F5F-4A47-915D-B939D808BC74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3988" cy="609600"/>
          </a:xfrm>
        </p:spPr>
        <p:txBody>
          <a:bodyPr lIns="90000" tIns="46800" rIns="90000" bIns="46800" anchor="t"/>
          <a:lstStyle/>
          <a:p>
            <a:pPr defTabSz="457200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Fault Tolerance References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32737" cy="487680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>
              <a:lnSpc>
                <a:spcPct val="93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Checkpoint-based methods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Coordinated – Blocking [Tamir84], Non-blocking [Chandy85] Co-check, Starfish, Clip – fault tolerant MPI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Uncoordinated – suffers from rollback propagation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Communication – [Briatico84], doesn’t scale well</a:t>
            </a:r>
          </a:p>
          <a:p>
            <a:pPr marL="341313" indent="-341313" defTabSz="457200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ea typeface="宋体" pitchFamily="2" charset="-122"/>
              </a:rPr>
              <a:t>Msg</a:t>
            </a:r>
            <a:r>
              <a:rPr lang="en-GB" dirty="0" smtClean="0">
                <a:ea typeface="宋体" pitchFamily="2" charset="-122"/>
              </a:rPr>
              <a:t>-Log schemes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Pessimistic – MPICH-V1 and V2, SBML [Johnson87]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Optimistic – [Strom85] unbounded rollback, complicated recovery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Causal Logging – [Elnozahy93] </a:t>
            </a:r>
            <a:r>
              <a:rPr lang="en-GB" dirty="0" err="1" smtClean="0">
                <a:ea typeface="宋体" pitchFamily="2" charset="-122"/>
              </a:rPr>
              <a:t>Manetho</a:t>
            </a:r>
            <a:r>
              <a:rPr lang="en-GB" dirty="0" smtClean="0">
                <a:ea typeface="宋体" pitchFamily="2" charset="-122"/>
              </a:rPr>
              <a:t>, complicated causality tracking and recovery</a:t>
            </a:r>
          </a:p>
          <a:p>
            <a:pPr marL="668338" lvl="1" indent="-325438" defTabSz="457200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宋体" pitchFamily="2" charset="-122"/>
              </a:rPr>
              <a:t>Charm++ based methods : see next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2023-1451-5A42-B395-C4189EF0261B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F87A9-33C7-4657-AF9E-B40A8424E61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381000"/>
            <a:ext cx="850265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Faults, Errors and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/>
              <a:t>The cause of an error (e.g. a bug, stuck bit, alpha particle) </a:t>
            </a:r>
            <a:endParaRPr lang="en-US" dirty="0" smtClean="0"/>
          </a:p>
          <a:p>
            <a:r>
              <a:rPr lang="en-US" dirty="0" smtClean="0"/>
              <a:t>Error</a:t>
            </a:r>
          </a:p>
          <a:p>
            <a:pPr lvl="1"/>
            <a:r>
              <a:rPr lang="en-US" dirty="0"/>
              <a:t>The part of total state that </a:t>
            </a:r>
            <a:r>
              <a:rPr lang="en-US" i="1" dirty="0"/>
              <a:t>may </a:t>
            </a:r>
            <a:r>
              <a:rPr lang="en-US" dirty="0"/>
              <a:t>lead to a failure (e.g. a bad value) </a:t>
            </a:r>
          </a:p>
          <a:p>
            <a:r>
              <a:rPr lang="en-US" dirty="0" smtClean="0"/>
              <a:t>Failure:</a:t>
            </a:r>
          </a:p>
          <a:p>
            <a:pPr lvl="1"/>
            <a:r>
              <a:rPr lang="en-US" sz="2500" dirty="0"/>
              <a:t>A transition to incorrect service (an event, e.g. the start of an unplanned service </a:t>
            </a:r>
            <a:r>
              <a:rPr lang="en-US" sz="2800" dirty="0" smtClean="0"/>
              <a:t>outage</a:t>
            </a:r>
            <a:r>
              <a:rPr lang="en-US" sz="2800" dirty="0"/>
              <a:t>, premature job termination)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4111752" cy="365760"/>
          </a:xfrm>
        </p:spPr>
        <p:txBody>
          <a:bodyPr/>
          <a:lstStyle/>
          <a:p>
            <a:r>
              <a:rPr lang="en-US" smtClean="0"/>
              <a:t>CS484: Fault Tolerance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25B0-E207-5643-8264-574F9DC38ECE}" type="datetime1">
              <a:rPr lang="en-US" smtClean="0"/>
              <a:t>4/22/16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6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</a:t>
            </a:r>
            <a:r>
              <a:rPr lang="en-US" dirty="0" smtClean="0"/>
              <a:t>Data Corruption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C04A-0F99-5D44-ABCC-D3007631338D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Cosmic Rays from Outer Space! </a:t>
            </a:r>
            <a:endParaRPr lang="en-US" dirty="0"/>
          </a:p>
          <a:p>
            <a:pPr lvl="1"/>
            <a:r>
              <a:rPr lang="en-US" sz="2500" b="1" dirty="0" err="1"/>
              <a:t>Muons</a:t>
            </a:r>
            <a:r>
              <a:rPr lang="en-US" sz="2500" b="1" dirty="0"/>
              <a:t> (very heavy electrons) </a:t>
            </a:r>
            <a:endParaRPr lang="en-US" dirty="0"/>
          </a:p>
          <a:p>
            <a:pPr lvl="2"/>
            <a:r>
              <a:rPr lang="en-US" sz="2100" dirty="0" smtClean="0"/>
              <a:t>Most </a:t>
            </a:r>
            <a:r>
              <a:rPr lang="en-US" sz="2100" dirty="0"/>
              <a:t>abundant particle in shower </a:t>
            </a:r>
            <a:endParaRPr lang="en-US" dirty="0"/>
          </a:p>
          <a:p>
            <a:pPr lvl="2"/>
            <a:r>
              <a:rPr lang="en-US" sz="2100" dirty="0" smtClean="0"/>
              <a:t>Deposits </a:t>
            </a:r>
            <a:r>
              <a:rPr lang="en-US" sz="2100" dirty="0"/>
              <a:t>energy in matter in an even distributed manner </a:t>
            </a:r>
            <a:endParaRPr lang="en-US" dirty="0"/>
          </a:p>
          <a:p>
            <a:pPr lvl="2"/>
            <a:r>
              <a:rPr lang="en-US" sz="2100" dirty="0" smtClean="0"/>
              <a:t>Like </a:t>
            </a:r>
            <a:r>
              <a:rPr lang="en-US" sz="2100" dirty="0"/>
              <a:t>throwing a baseball at a stack of pillows </a:t>
            </a:r>
            <a:endParaRPr lang="en-US" dirty="0"/>
          </a:p>
          <a:p>
            <a:pPr lvl="2"/>
            <a:r>
              <a:rPr lang="en-US" sz="2100" dirty="0" smtClean="0"/>
              <a:t>They </a:t>
            </a:r>
            <a:r>
              <a:rPr lang="en-US" sz="2100" dirty="0"/>
              <a:t>don’t do much damage to you or electrical circuits </a:t>
            </a:r>
            <a:endParaRPr lang="en-US" dirty="0"/>
          </a:p>
          <a:p>
            <a:pPr lvl="1"/>
            <a:r>
              <a:rPr lang="en-US" sz="2500" b="1" dirty="0" smtClean="0"/>
              <a:t>Neutrons </a:t>
            </a:r>
            <a:endParaRPr lang="en-US" dirty="0"/>
          </a:p>
          <a:p>
            <a:pPr lvl="2"/>
            <a:r>
              <a:rPr lang="en-US" sz="2100" dirty="0" smtClean="0"/>
              <a:t>~</a:t>
            </a:r>
            <a:r>
              <a:rPr lang="en-US" sz="2100" dirty="0"/>
              <a:t>70per hour per square centimeter in Los Alamos </a:t>
            </a:r>
            <a:endParaRPr lang="en-US" dirty="0"/>
          </a:p>
          <a:p>
            <a:pPr lvl="2"/>
            <a:r>
              <a:rPr lang="en-US" sz="2100" dirty="0" smtClean="0"/>
              <a:t>Only </a:t>
            </a:r>
            <a:r>
              <a:rPr lang="en-US" sz="2100" dirty="0"/>
              <a:t>“see” nuclei </a:t>
            </a:r>
            <a:endParaRPr lang="en-US" dirty="0"/>
          </a:p>
          <a:p>
            <a:pPr lvl="2"/>
            <a:r>
              <a:rPr lang="en-US" sz="2100" dirty="0" smtClean="0"/>
              <a:t>Most </a:t>
            </a:r>
            <a:r>
              <a:rPr lang="en-US" sz="2100" dirty="0"/>
              <a:t>matter is nearly invisible to a neutron – just goes right through </a:t>
            </a:r>
            <a:endParaRPr lang="en-US" dirty="0"/>
          </a:p>
          <a:p>
            <a:pPr lvl="2"/>
            <a:r>
              <a:rPr lang="en-US" sz="2100" dirty="0"/>
              <a:t> However, when it hits something, it hits it HARD! </a:t>
            </a:r>
            <a:endParaRPr lang="en-US" dirty="0" smtClean="0"/>
          </a:p>
          <a:p>
            <a:pPr lvl="1"/>
            <a:r>
              <a:rPr lang="en-US" sz="1800" dirty="0"/>
              <a:t> </a:t>
            </a:r>
            <a:r>
              <a:rPr lang="en-US" sz="2800" b="1" dirty="0"/>
              <a:t>Radiation and you </a:t>
            </a:r>
            <a:endParaRPr lang="en-US" dirty="0"/>
          </a:p>
          <a:p>
            <a:pPr lvl="2"/>
            <a:r>
              <a:rPr lang="en-US" sz="2100" dirty="0"/>
              <a:t> 3.5 billion years of evolution has equipped you to repair yourself </a:t>
            </a:r>
            <a:endParaRPr lang="en-US" dirty="0"/>
          </a:p>
          <a:p>
            <a:pPr lvl="2"/>
            <a:r>
              <a:rPr lang="en-US" sz="2100" dirty="0"/>
              <a:t> Computers aren’t as good at self-repair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4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Impact of silent data corruptio</a:t>
            </a:r>
            <a:r>
              <a:rPr lang="en-US" sz="4000" dirty="0"/>
              <a:t>n</a:t>
            </a:r>
          </a:p>
        </p:txBody>
      </p:sp>
      <p:pic>
        <p:nvPicPr>
          <p:cNvPr id="4" name="Picture 3" descr="modelHe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4" y="2492782"/>
            <a:ext cx="4572000" cy="2743200"/>
          </a:xfrm>
          <a:prstGeom prst="rect">
            <a:avLst/>
          </a:prstGeom>
        </p:spPr>
      </p:pic>
      <p:pic>
        <p:nvPicPr>
          <p:cNvPr id="5" name="Picture 4" descr="modelHeatChk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99" y="2489580"/>
            <a:ext cx="45720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4360" y="5468690"/>
            <a:ext cx="25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Fault-tolerance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8320" y="5523935"/>
            <a:ext cx="22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Checkpoint/restart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2399" y="1770876"/>
            <a:ext cx="365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incorrect results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3332506" y="1770875"/>
            <a:ext cx="1519893" cy="10719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A278-FAEF-1E4A-A487-6CA83E29A059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71E3-F186-6C4E-8E77-C347E56114B5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Transient, Intermittent, and Permanent Faults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45B7-B978-8946-94F3-78397D80CCB1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Transient</a:t>
            </a:r>
            <a:endParaRPr lang="en-US" sz="3200" b="1" dirty="0"/>
          </a:p>
          <a:p>
            <a:pPr lvl="1"/>
            <a:r>
              <a:rPr lang="en-US" sz="2500" dirty="0" smtClean="0"/>
              <a:t>Usually </a:t>
            </a:r>
            <a:r>
              <a:rPr lang="en-US" sz="2500" dirty="0"/>
              <a:t>uncontrollable, environmentally influenced – cosmic </a:t>
            </a:r>
            <a:r>
              <a:rPr lang="en-US" sz="2500" dirty="0" smtClean="0"/>
              <a:t>radiation</a:t>
            </a:r>
            <a:endParaRPr lang="en-US" sz="2800" dirty="0"/>
          </a:p>
          <a:p>
            <a:r>
              <a:rPr lang="en-US" sz="2800" b="1" dirty="0" smtClean="0"/>
              <a:t>Intermittent </a:t>
            </a:r>
            <a:endParaRPr lang="en-US" dirty="0"/>
          </a:p>
          <a:p>
            <a:pPr lvl="1"/>
            <a:r>
              <a:rPr lang="en-US" sz="2400" dirty="0" smtClean="0"/>
              <a:t>Marginal </a:t>
            </a:r>
            <a:r>
              <a:rPr lang="en-US" sz="2400" dirty="0"/>
              <a:t>or failing hardware </a:t>
            </a:r>
            <a:endParaRPr lang="en-US" dirty="0"/>
          </a:p>
          <a:p>
            <a:pPr lvl="1"/>
            <a:r>
              <a:rPr lang="en-US" sz="2400" dirty="0" smtClean="0"/>
              <a:t>Through </a:t>
            </a:r>
            <a:r>
              <a:rPr lang="en-US" sz="2400" dirty="0"/>
              <a:t>aging, parameter of a device drifts in value, exceeds built-in margin </a:t>
            </a:r>
            <a:endParaRPr lang="en-US" dirty="0"/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intermittency of contacts at solder joints, threshold voltage of a MOSFET, etc. </a:t>
            </a:r>
            <a:endParaRPr lang="en-US" dirty="0"/>
          </a:p>
          <a:p>
            <a:r>
              <a:rPr lang="en-US" sz="2800" b="1" dirty="0" smtClean="0"/>
              <a:t>Permanent </a:t>
            </a:r>
            <a:endParaRPr lang="en-US" dirty="0"/>
          </a:p>
          <a:p>
            <a:pPr lvl="1"/>
            <a:r>
              <a:rPr lang="en-US" sz="2400" dirty="0" smtClean="0"/>
              <a:t>Irreversible </a:t>
            </a:r>
            <a:r>
              <a:rPr lang="en-US" sz="2400" dirty="0"/>
              <a:t>physical changes </a:t>
            </a:r>
            <a:endParaRPr lang="en-US" dirty="0"/>
          </a:p>
          <a:p>
            <a:pPr lvl="1"/>
            <a:r>
              <a:rPr lang="en-US" sz="2400" dirty="0" smtClean="0"/>
              <a:t>Usually </a:t>
            </a:r>
            <a:r>
              <a:rPr lang="en-US" sz="2400" dirty="0"/>
              <a:t>cause device to be inoperable </a:t>
            </a:r>
            <a:endParaRPr lang="en-US" dirty="0"/>
          </a:p>
          <a:p>
            <a:pPr lvl="1"/>
            <a:r>
              <a:rPr lang="en-US" sz="2400" dirty="0" smtClean="0"/>
              <a:t>May </a:t>
            </a:r>
            <a:r>
              <a:rPr lang="en-US" sz="2400" dirty="0"/>
              <a:t>be the evolution of intermittent errors, also extreme environmental conditions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Hard vs. Soft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0259-DB04-1446-AE59-FE261CF9837C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“Hard” usually refers to a hard stop failure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~detectable by the system/application/hardware </a:t>
            </a:r>
            <a:endParaRPr lang="en-US" dirty="0">
              <a:latin typeface="Wingdings"/>
            </a:endParaRPr>
          </a:p>
          <a:p>
            <a:r>
              <a:rPr lang="en-US" b="1" dirty="0" smtClean="0"/>
              <a:t>“</a:t>
            </a:r>
            <a:r>
              <a:rPr lang="en-US" b="1" dirty="0"/>
              <a:t>Soft” usually refers to data corruption </a:t>
            </a:r>
            <a:endParaRPr lang="en-US" dirty="0"/>
          </a:p>
          <a:p>
            <a:pPr lvl="1"/>
            <a:r>
              <a:rPr lang="en-US" dirty="0" smtClean="0"/>
              <a:t>~</a:t>
            </a:r>
            <a:r>
              <a:rPr lang="en-US" dirty="0"/>
              <a:t>undetectable by the system/application/hardware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Where Do Errors in Supercomputers Come From?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1DBB-8C16-BE4F-8DB2-519BE31BF146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HPC systems of today are extremely complex systems made from hardware and software components that were never designed to work together as one complete system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Dielectric </a:t>
            </a:r>
            <a:r>
              <a:rPr lang="en-US" dirty="0"/>
              <a:t>breakdown and electrical breakdown </a:t>
            </a:r>
          </a:p>
          <a:p>
            <a:pPr lvl="1"/>
            <a:r>
              <a:rPr lang="en-US" dirty="0" smtClean="0"/>
              <a:t>Temperature </a:t>
            </a:r>
            <a:r>
              <a:rPr lang="en-US" dirty="0"/>
              <a:t>(extremes and variations) </a:t>
            </a:r>
          </a:p>
          <a:p>
            <a:pPr lvl="1"/>
            <a:r>
              <a:rPr lang="en-US" dirty="0" smtClean="0"/>
              <a:t>Aging </a:t>
            </a:r>
            <a:endParaRPr lang="en-US" dirty="0"/>
          </a:p>
          <a:p>
            <a:pPr lvl="1"/>
            <a:r>
              <a:rPr lang="en-US" dirty="0" smtClean="0"/>
              <a:t>Manufacturing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Stress </a:t>
            </a:r>
            <a:endParaRPr lang="en-US" dirty="0"/>
          </a:p>
          <a:p>
            <a:pPr lvl="1"/>
            <a:r>
              <a:rPr lang="en-US" dirty="0" smtClean="0"/>
              <a:t>Extreme </a:t>
            </a:r>
            <a:r>
              <a:rPr lang="en-US" dirty="0"/>
              <a:t>conditions </a:t>
            </a:r>
          </a:p>
          <a:p>
            <a:pPr lvl="1"/>
            <a:r>
              <a:rPr lang="en-US" dirty="0" smtClean="0"/>
              <a:t>Voltage </a:t>
            </a:r>
            <a:r>
              <a:rPr lang="en-US" dirty="0"/>
              <a:t>fluctuation </a:t>
            </a:r>
          </a:p>
          <a:p>
            <a:pPr lvl="1"/>
            <a:r>
              <a:rPr lang="en-US" dirty="0" smtClean="0"/>
              <a:t>Electro</a:t>
            </a:r>
            <a:r>
              <a:rPr lang="en-US" dirty="0"/>
              <a:t>-magnetic interference </a:t>
            </a:r>
          </a:p>
          <a:p>
            <a:pPr lvl="1"/>
            <a:r>
              <a:rPr lang="en-US" dirty="0" smtClean="0"/>
              <a:t>Terrestrial </a:t>
            </a:r>
            <a:r>
              <a:rPr lang="en-US" dirty="0"/>
              <a:t>neutrons </a:t>
            </a:r>
          </a:p>
          <a:p>
            <a:pPr lvl="1"/>
            <a:r>
              <a:rPr lang="en-US" dirty="0" smtClean="0"/>
              <a:t>Cosmic </a:t>
            </a:r>
            <a:r>
              <a:rPr lang="en-US" dirty="0"/>
              <a:t>radiation </a:t>
            </a:r>
          </a:p>
          <a:p>
            <a:pPr lvl="1"/>
            <a:r>
              <a:rPr lang="en-US" dirty="0" smtClean="0"/>
              <a:t>Alpha </a:t>
            </a:r>
            <a:r>
              <a:rPr lang="en-US" dirty="0"/>
              <a:t>particles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5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Errors Manifest in Supercomputers?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FDD0-E9AA-554F-85A2-A9D7951D3684}" type="datetime1">
              <a:rPr lang="en-US" smtClean="0"/>
              <a:t>4/22/16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 or software crashes </a:t>
            </a:r>
          </a:p>
          <a:p>
            <a:pPr lvl="1"/>
            <a:r>
              <a:rPr lang="en-US" sz="2500" dirty="0"/>
              <a:t>System reboot usually fixes this </a:t>
            </a:r>
            <a:endParaRPr lang="en-US" dirty="0" smtClean="0"/>
          </a:p>
          <a:p>
            <a:pPr lvl="1"/>
            <a:r>
              <a:rPr lang="en-US" sz="2800" dirty="0" smtClean="0"/>
              <a:t>Application </a:t>
            </a:r>
            <a:r>
              <a:rPr lang="en-US" sz="2800" dirty="0"/>
              <a:t>usually crashes, must be restarted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Performance variation </a:t>
            </a:r>
            <a:endParaRPr lang="en-US" dirty="0" smtClean="0"/>
          </a:p>
          <a:p>
            <a:pPr lvl="1"/>
            <a:r>
              <a:rPr lang="en-US" dirty="0"/>
              <a:t>Terribly hard to diagnose and fix </a:t>
            </a:r>
          </a:p>
          <a:p>
            <a:pPr lvl="1"/>
            <a:r>
              <a:rPr lang="en-US" dirty="0"/>
              <a:t>Usually wasteful but not destructive </a:t>
            </a:r>
          </a:p>
          <a:p>
            <a:pPr lvl="1"/>
            <a:r>
              <a:rPr lang="en-US" dirty="0"/>
              <a:t>Much worse for tightly-coupled numerical simulations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corruption </a:t>
            </a:r>
            <a:endParaRPr lang="en-US" dirty="0" smtClean="0"/>
          </a:p>
          <a:p>
            <a:pPr lvl="1"/>
            <a:r>
              <a:rPr lang="en-US" sz="2500" dirty="0"/>
              <a:t>Clearly a wrong answer in a calculation – must re-run some of the </a:t>
            </a:r>
            <a:r>
              <a:rPr lang="en-US" sz="2500" dirty="0" smtClean="0"/>
              <a:t>simulation </a:t>
            </a:r>
            <a:r>
              <a:rPr lang="en-US" sz="2500" dirty="0"/>
              <a:t>again </a:t>
            </a:r>
            <a:endParaRPr lang="en-US" sz="2500" dirty="0" smtClean="0"/>
          </a:p>
          <a:p>
            <a:pPr lvl="1"/>
            <a:r>
              <a:rPr lang="en-US" dirty="0"/>
              <a:t>Silently corrupted calculation – result is corrupted, but in a way that we cannot </a:t>
            </a:r>
            <a:r>
              <a:rPr lang="en-US" dirty="0" smtClean="0"/>
              <a:t>tell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3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9510"/>
            <a:ext cx="8229600" cy="496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Failures on Titan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54497"/>
              </p:ext>
            </p:extLst>
          </p:nvPr>
        </p:nvGraphicFramePr>
        <p:xfrm>
          <a:off x="685800" y="1600200"/>
          <a:ext cx="76200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000250"/>
                <a:gridCol w="180975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Failure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GPU DBE</a:t>
                      </a:r>
                    </a:p>
                    <a:p>
                      <a:r>
                        <a:rPr lang="en-US" dirty="0" smtClean="0"/>
                        <a:t>GPU DPR</a:t>
                      </a:r>
                    </a:p>
                    <a:p>
                      <a:r>
                        <a:rPr lang="en-US" dirty="0" smtClean="0"/>
                        <a:t>GPU Bus</a:t>
                      </a:r>
                    </a:p>
                    <a:p>
                      <a:r>
                        <a:rPr lang="en-US" dirty="0" smtClean="0"/>
                        <a:t>SXM power</a:t>
                      </a:r>
                      <a:r>
                        <a:rPr lang="en-US" baseline="0" dirty="0" smtClean="0"/>
                        <a:t> off</a:t>
                      </a:r>
                    </a:p>
                    <a:p>
                      <a:r>
                        <a:rPr lang="en-US" dirty="0" smtClean="0"/>
                        <a:t>SXM</a:t>
                      </a:r>
                      <a:r>
                        <a:rPr lang="en-US" baseline="0" dirty="0" smtClean="0"/>
                        <a:t> warm 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</a:p>
                    <a:p>
                      <a:pPr algn="ctr"/>
                      <a:r>
                        <a:rPr lang="en-US" dirty="0" smtClean="0"/>
                        <a:t>66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14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16.1%</a:t>
                      </a:r>
                    </a:p>
                    <a:p>
                      <a:pPr algn="ctr"/>
                      <a:r>
                        <a:rPr lang="en-US" dirty="0" smtClean="0"/>
                        <a:t>20.8%</a:t>
                      </a:r>
                    </a:p>
                    <a:p>
                      <a:pPr algn="ctr"/>
                      <a:r>
                        <a:rPr lang="en-US" dirty="0" smtClean="0"/>
                        <a:t> 3.5%</a:t>
                      </a:r>
                    </a:p>
                    <a:p>
                      <a:pPr algn="ctr"/>
                      <a:r>
                        <a:rPr lang="en-US" dirty="0" smtClean="0"/>
                        <a:t> 4.4%</a:t>
                      </a:r>
                    </a:p>
                    <a:p>
                      <a:pPr algn="ctr"/>
                      <a:r>
                        <a:rPr lang="en-US" dirty="0" smtClean="0"/>
                        <a:t> 0.6%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Machine check exception bank 0,2,6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Machine check exception Bank 4</a:t>
                      </a:r>
                      <a:r>
                        <a:rPr lang="en-US" baseline="0" dirty="0" smtClean="0"/>
                        <a:t> MCE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fault Module 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</a:p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</a:p>
                    <a:p>
                      <a:pPr algn="ctr"/>
                      <a:r>
                        <a:rPr lang="en-US" dirty="0" smtClean="0"/>
                        <a:t>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CS484: Fault Tolerance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7EBA-5F52-D040-A83E-D2098E8D30CA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F87A9-33C7-4657-AF9E-B40A8424E61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381000"/>
            <a:ext cx="850265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Typical Fault-Tolerance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A problem that needs to run for a long time (e.g. days) …</a:t>
            </a:r>
          </a:p>
          <a:p>
            <a:pPr lvl="1"/>
            <a:r>
              <a:rPr lang="en-US" dirty="0" smtClean="0"/>
              <a:t>On a system in which the </a:t>
            </a:r>
            <a:r>
              <a:rPr lang="en-US" i="1" dirty="0" smtClean="0"/>
              <a:t>MTBF</a:t>
            </a:r>
            <a:r>
              <a:rPr lang="en-US" dirty="0" smtClean="0"/>
              <a:t> (Mean Time Between Failures) is relatively small (e.g. hours)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How to get a complete execution 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BB0-ECD4-7849-A1D2-A410DC7E9643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Fault-Tolerance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CS484: Fault Tolerance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Checkpoint/Restart</a:t>
            </a:r>
          </a:p>
          <a:p>
            <a:pPr lvl="1"/>
            <a:r>
              <a:rPr lang="en-US" dirty="0" smtClean="0"/>
              <a:t>Explore iterative/periodic pattern in applications</a:t>
            </a:r>
          </a:p>
          <a:p>
            <a:pPr lvl="1"/>
            <a:r>
              <a:rPr lang="en-US" dirty="0" smtClean="0"/>
              <a:t>After running for a given period, </a:t>
            </a:r>
            <a:r>
              <a:rPr lang="en-US" i="1" dirty="0" smtClean="0"/>
              <a:t>checkpoint</a:t>
            </a:r>
            <a:r>
              <a:rPr lang="en-US" dirty="0" smtClean="0"/>
              <a:t> the application (i.e. save minimal state required to be able to </a:t>
            </a:r>
            <a:r>
              <a:rPr lang="en-US" i="1" dirty="0" smtClean="0"/>
              <a:t>restart</a:t>
            </a:r>
            <a:r>
              <a:rPr lang="en-US" dirty="0" smtClean="0"/>
              <a:t>, if there is a failure)</a:t>
            </a:r>
          </a:p>
          <a:p>
            <a:r>
              <a:rPr lang="en-US" sz="2700" dirty="0" smtClean="0"/>
              <a:t>Basic Idea:</a:t>
            </a:r>
          </a:p>
          <a:p>
            <a:pPr lvl="1"/>
            <a:r>
              <a:rPr lang="en-US" dirty="0" smtClean="0"/>
              <a:t>Do some work; save/dump state; do more work; save state, do more work, etc., etc.</a:t>
            </a:r>
          </a:p>
          <a:p>
            <a:pPr lvl="1"/>
            <a:r>
              <a:rPr lang="en-US" dirty="0" smtClean="0"/>
              <a:t>In case of failure, restart from last checkpoint taken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C2C-F41E-7F4D-B0F6-1C43C58F80D9}" type="datetime1">
              <a:rPr lang="en-US" smtClean="0"/>
              <a:t>4/22/16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1445</TotalTime>
  <Words>1442</Words>
  <Application>Microsoft Macintosh PowerPoint</Application>
  <PresentationFormat>On-screen Show (4:3)</PresentationFormat>
  <Paragraphs>290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CS420: Fault Tolerance</vt:lpstr>
      <vt:lpstr>Faults, Errors and Failures</vt:lpstr>
      <vt:lpstr>Transient, Intermittent, and Permanent Faults </vt:lpstr>
      <vt:lpstr>Hard vs. Soft </vt:lpstr>
      <vt:lpstr>Where Do Errors in Supercomputers Come From? </vt:lpstr>
      <vt:lpstr>How Do Errors Manifest in Supercomputers? </vt:lpstr>
      <vt:lpstr>Failures on Titan</vt:lpstr>
      <vt:lpstr>Typical Fault-Tolerance Problem</vt:lpstr>
      <vt:lpstr>Typical Fault-Tolerance Solution</vt:lpstr>
      <vt:lpstr>Typical Fault-Tolerance Solution</vt:lpstr>
      <vt:lpstr>How Often to Checkpoint? </vt:lpstr>
      <vt:lpstr>Standard Fault-Tolerance Model</vt:lpstr>
      <vt:lpstr>Standard Fault-Tolerance Model</vt:lpstr>
      <vt:lpstr>Standard Fault-Tolerance Model</vt:lpstr>
      <vt:lpstr>Higher Order Fault-Tolerance Model</vt:lpstr>
      <vt:lpstr>Fault Trends in Large Systems</vt:lpstr>
      <vt:lpstr>Fault Trends in Large Systems</vt:lpstr>
      <vt:lpstr>Fault Tolerance in Parallel Systems</vt:lpstr>
      <vt:lpstr>Fault Tolerance References</vt:lpstr>
      <vt:lpstr>Silent Data Corruption</vt:lpstr>
      <vt:lpstr>Impact of silent data corruption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Xiang Ni</cp:lastModifiedBy>
  <cp:revision>45</cp:revision>
  <dcterms:created xsi:type="dcterms:W3CDTF">2006-08-16T00:00:00Z</dcterms:created>
  <dcterms:modified xsi:type="dcterms:W3CDTF">2016-04-22T17:26:44Z</dcterms:modified>
</cp:coreProperties>
</file>