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6" r:id="rId3"/>
    <p:sldId id="297" r:id="rId4"/>
    <p:sldId id="298" r:id="rId5"/>
    <p:sldId id="301" r:id="rId6"/>
    <p:sldId id="306" r:id="rId7"/>
    <p:sldId id="303" r:id="rId8"/>
    <p:sldId id="304" r:id="rId9"/>
    <p:sldId id="305" r:id="rId10"/>
    <p:sldId id="307" r:id="rId11"/>
    <p:sldId id="308" r:id="rId12"/>
    <p:sldId id="309" r:id="rId13"/>
    <p:sldId id="318" r:id="rId14"/>
    <p:sldId id="319" r:id="rId15"/>
    <p:sldId id="317" r:id="rId16"/>
    <p:sldId id="31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712"/>
  </p:normalViewPr>
  <p:slideViewPr>
    <p:cSldViewPr>
      <p:cViewPr varScale="1">
        <p:scale>
          <a:sx n="120" d="100"/>
          <a:sy n="120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20B78-9612-0241-AAAE-D29649FC3E4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418A1-E7F0-CD47-B918-926B6DDB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79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99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Spring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~balaji/2013-06-16-isc-mpi.pptx" TargetMode="External"/><Relationship Id="rId4" Type="http://schemas.openxmlformats.org/officeDocument/2006/relationships/hyperlink" Target="http://openmp.org/sc13/HybridPP_Slides.pdf" TargetMode="External"/><Relationship Id="rId5" Type="http://schemas.openxmlformats.org/officeDocument/2006/relationships/hyperlink" Target="https://www.google.com/url?sa=t&amp;rct=j&amp;q=&amp;esrc=s&amp;source=web&amp;cd=10&amp;cad=rja&amp;uact=8&amp;ved=0CF8QFjAJ&amp;url=http://www.speedup.ch/workshops/w39_2010/slides/SpeedupTutorial2010Stringfellow.pdf&amp;ei=XqlSVOGvOYieyQTZw4KwDw&amp;usg=AFQjCNHmnL41RHc7c0O7Y7zCnuYLo1PuMg&amp;sig2=HJ7DrOQ3lUGc64gAEEboBQ&amp;bvm=bv.78597519,d.aWw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loni.org/wiki/Introduction_to_Programming_Hybrid_Applications_Using_OpenMP_and_MP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Hybrid </a:t>
            </a:r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>MPI and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70737"/>
            <a:ext cx="6858000" cy="440826"/>
          </a:xfrm>
        </p:spPr>
        <p:txBody>
          <a:bodyPr/>
          <a:lstStyle/>
          <a:p>
            <a:r>
              <a:rPr lang="en-US" dirty="0" smtClean="0"/>
              <a:t>Laxmikant V. Kale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19200" y="5715000"/>
            <a:ext cx="6858000" cy="9144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Based on content from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LONI Documentation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ISC Tutorial</a:t>
            </a:r>
            <a:r>
              <a:rPr lang="en-US" dirty="0" smtClean="0"/>
              <a:t> on Advanced MPI,</a:t>
            </a:r>
          </a:p>
          <a:p>
            <a:r>
              <a:rPr lang="en-US" dirty="0" smtClean="0">
                <a:hlinkClick r:id="rId4"/>
              </a:rPr>
              <a:t>SC’13 Ttutorial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CSCS Tutorial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1C24"/>
                </a:solidFill>
              </a:rPr>
              <a:t>An Incorrect </a:t>
            </a:r>
            <a:r>
              <a:rPr lang="en-US" dirty="0" smtClean="0">
                <a:solidFill>
                  <a:srgbClr val="ED1C24"/>
                </a:solidFill>
              </a:rPr>
              <a:t>Program: What is wrong here?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>
          <a:xfrm>
            <a:off x="450850" y="4125913"/>
            <a:ext cx="7935913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the user must use some kind of synchronization to ensure that either thread 1 or thread 2 gets scheduled first on both processes </a:t>
            </a:r>
          </a:p>
          <a:p>
            <a:r>
              <a:rPr lang="en-US" dirty="0"/>
              <a:t>Otherwise a broadcast may get matched with a barrier on the same communicator, which is not allowed in MPI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693988" y="1414463"/>
            <a:ext cx="23971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dirty="0">
                <a:latin typeface="Arial" charset="0"/>
              </a:rPr>
              <a:t>Process 0</a:t>
            </a:r>
          </a:p>
          <a:p>
            <a:pPr algn="ctr" eaLnBrk="0" hangingPunct="0"/>
            <a:endParaRPr lang="en-US" sz="2000" dirty="0">
              <a:latin typeface="Arial" charset="0"/>
            </a:endParaRPr>
          </a:p>
          <a:p>
            <a:pPr algn="ctr" eaLnBrk="0" hangingPunct="0"/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MPI_Bcast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(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comm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algn="ctr" eaLnBrk="0" hangingPunct="0"/>
            <a:endParaRPr lang="en-US" sz="2000" dirty="0">
              <a:solidFill>
                <a:schemeClr val="accent2"/>
              </a:solidFill>
              <a:latin typeface="Arial" charset="0"/>
            </a:endParaRPr>
          </a:p>
          <a:p>
            <a:pPr algn="ctr" eaLnBrk="0" hangingPunct="0"/>
            <a:endParaRPr lang="en-US" sz="2000" dirty="0">
              <a:latin typeface="Arial" charset="0"/>
            </a:endParaRPr>
          </a:p>
          <a:p>
            <a:pPr algn="ctr" eaLnBrk="0" hangingPunct="0"/>
            <a:r>
              <a:rPr lang="en-US" sz="2000" dirty="0" err="1">
                <a:solidFill>
                  <a:schemeClr val="accent1"/>
                </a:solidFill>
                <a:latin typeface="Arial" charset="0"/>
              </a:rPr>
              <a:t>MPI_Barrier</a:t>
            </a:r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Arial" charset="0"/>
              </a:rPr>
              <a:t>comm</a:t>
            </a:r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)</a:t>
            </a:r>
          </a:p>
          <a:p>
            <a:pPr algn="ctr" eaLnBrk="0" hangingPunct="0"/>
            <a:endParaRPr lang="en-US" sz="2000" dirty="0">
              <a:solidFill>
                <a:schemeClr val="accent1"/>
              </a:solidFill>
              <a:latin typeface="Arial" charset="0"/>
            </a:endParaRPr>
          </a:p>
          <a:p>
            <a:pPr algn="ctr" eaLnBrk="0" hangingPunct="0"/>
            <a:endParaRPr lang="en-US" sz="2000" dirty="0"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81650" y="1393825"/>
            <a:ext cx="2397125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1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MPI_Bcast(comm)</a:t>
            </a:r>
          </a:p>
          <a:p>
            <a:pPr algn="ctr" eaLnBrk="0" hangingPunct="0"/>
            <a:endParaRPr lang="en-US" sz="2000">
              <a:solidFill>
                <a:schemeClr val="accent2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MPI_Barrier(comm)</a:t>
            </a:r>
          </a:p>
          <a:p>
            <a:pPr algn="ctr" eaLnBrk="0" hangingPunct="0"/>
            <a:endParaRPr lang="en-US" sz="32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22338" y="202247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50913" y="29448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Thread 2</a:t>
            </a:r>
          </a:p>
        </p:txBody>
      </p:sp>
    </p:spTree>
    <p:extLst>
      <p:ext uri="{BB962C8B-B14F-4D97-AF65-F5344CB8AC3E}">
        <p14:creationId xmlns:p14="http://schemas.microsoft.com/office/powerpoint/2010/main" val="32511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A Correct </a:t>
            </a:r>
            <a:r>
              <a:rPr lang="en-US" dirty="0" smtClean="0"/>
              <a:t>Example: why is this right?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>
          <a:xfrm>
            <a:off x="450850" y="3657600"/>
            <a:ext cx="7935913" cy="2514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MPI implementation </a:t>
            </a:r>
            <a:r>
              <a:rPr lang="en-US" dirty="0"/>
              <a:t>must ensure that the above example never deadlocks for any ordering of thread execution</a:t>
            </a:r>
          </a:p>
          <a:p>
            <a:r>
              <a:rPr lang="en-US" dirty="0"/>
              <a:t>That means the implementation cannot simply acquire a thread lock and block within an MPI function. It must release the lock to allow other threads to make progress.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786063" y="1414463"/>
            <a:ext cx="21653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0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MPI_Recv(src=1)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MPI_Send(dst=1)</a:t>
            </a:r>
          </a:p>
          <a:p>
            <a:pPr algn="ctr" eaLnBrk="0" hangingPunct="0"/>
            <a:endParaRPr lang="en-US" sz="2000">
              <a:solidFill>
                <a:schemeClr val="accent1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73725" y="1393825"/>
            <a:ext cx="216535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1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MPI_Recv(src=0)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MPI_Send(dst=0)</a:t>
            </a:r>
          </a:p>
          <a:p>
            <a:pPr algn="ctr" eaLnBrk="0" hangingPunct="0"/>
            <a:endParaRPr lang="en-US" sz="32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00113" y="202247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28688" y="29448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Thread 2</a:t>
            </a:r>
          </a:p>
        </p:txBody>
      </p:sp>
    </p:spTree>
    <p:extLst>
      <p:ext uri="{BB962C8B-B14F-4D97-AF65-F5344CB8AC3E}">
        <p14:creationId xmlns:p14="http://schemas.microsoft.com/office/powerpoint/2010/main" val="42055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with MPI_THREAD_MULTIPLE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MPI implementations support MPI_THREAD_SINGLE (duh).</a:t>
            </a:r>
          </a:p>
          <a:p>
            <a:r>
              <a:rPr lang="en-US" dirty="0"/>
              <a:t>They probably support MPI_THREAD_FUNNELED even if they don’t admit it.</a:t>
            </a:r>
          </a:p>
          <a:p>
            <a:pPr lvl="1"/>
            <a:r>
              <a:rPr lang="en-US" dirty="0"/>
              <a:t>Does require thread-safe </a:t>
            </a:r>
            <a:r>
              <a:rPr lang="en-US" dirty="0" err="1"/>
              <a:t>malloc</a:t>
            </a:r>
            <a:endParaRPr lang="en-US" dirty="0"/>
          </a:p>
          <a:p>
            <a:pPr lvl="1"/>
            <a:r>
              <a:rPr lang="en-US" dirty="0"/>
              <a:t>Probably OK in </a:t>
            </a:r>
            <a:r>
              <a:rPr lang="en-US" dirty="0" err="1"/>
              <a:t>OpenMP</a:t>
            </a:r>
            <a:r>
              <a:rPr lang="en-US" dirty="0"/>
              <a:t> programs</a:t>
            </a:r>
          </a:p>
          <a:p>
            <a:r>
              <a:rPr lang="en-US" dirty="0"/>
              <a:t>Many (but not all) implementations support THREAD_MULTIPLE</a:t>
            </a:r>
          </a:p>
          <a:p>
            <a:pPr lvl="1"/>
            <a:r>
              <a:rPr lang="en-US" dirty="0"/>
              <a:t>Hard to implement efficiently though (lock granularity issue</a:t>
            </a:r>
            <a:r>
              <a:rPr lang="en-US" dirty="0" smtClean="0"/>
              <a:t>)</a:t>
            </a:r>
          </a:p>
          <a:p>
            <a:pPr marL="282575" indent="-282575"/>
            <a:r>
              <a:rPr lang="en-US" dirty="0" smtClean="0"/>
              <a:t>Thread </a:t>
            </a:r>
            <a:r>
              <a:rPr lang="en-US" dirty="0"/>
              <a:t>safety does not come for free</a:t>
            </a:r>
          </a:p>
          <a:p>
            <a:pPr marL="282575" indent="-282575"/>
            <a:r>
              <a:rPr lang="en-US" dirty="0"/>
              <a:t>The implementation must protect certain data structures or parts of code with </a:t>
            </a:r>
            <a:r>
              <a:rPr lang="en-US" dirty="0" err="1"/>
              <a:t>mutexes</a:t>
            </a:r>
            <a:r>
              <a:rPr lang="en-US" dirty="0"/>
              <a:t> or critical </a:t>
            </a:r>
            <a:r>
              <a:rPr lang="en-US" dirty="0" smtClean="0"/>
              <a:t>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Memory Requirements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MPI </a:t>
            </a:r>
            <a:r>
              <a:rPr lang="en-US" dirty="0"/>
              <a:t>vs</a:t>
            </a:r>
            <a:r>
              <a:rPr lang="en-US" dirty="0" smtClean="0"/>
              <a:t>. MPI + </a:t>
            </a:r>
            <a:r>
              <a:rPr lang="en-US" dirty="0" err="1"/>
              <a:t>OpenMP</a:t>
            </a:r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processes need separate address and memory space </a:t>
            </a:r>
            <a:endParaRPr lang="en-US" dirty="0" smtClean="0"/>
          </a:p>
          <a:p>
            <a:r>
              <a:rPr lang="en-US" dirty="0"/>
              <a:t>There are much more lightweight memory requirements for </a:t>
            </a:r>
            <a:r>
              <a:rPr lang="en-US" dirty="0" err="1"/>
              <a:t>OpenMP</a:t>
            </a:r>
            <a:r>
              <a:rPr lang="en-US" dirty="0"/>
              <a:t> threads </a:t>
            </a:r>
            <a:endParaRPr lang="en-US" dirty="0" smtClean="0"/>
          </a:p>
          <a:p>
            <a:r>
              <a:rPr lang="en-US" dirty="0"/>
              <a:t>Only one copy of MPI buffers etc. exists per process, and therefore only one </a:t>
            </a:r>
            <a:r>
              <a:rPr lang="en-US" dirty="0" smtClean="0"/>
              <a:t>copy </a:t>
            </a:r>
            <a:r>
              <a:rPr lang="en-US" dirty="0"/>
              <a:t>exists shared between all threads launched from a process </a:t>
            </a:r>
          </a:p>
          <a:p>
            <a:r>
              <a:rPr lang="en-US" dirty="0" smtClean="0"/>
              <a:t>Using </a:t>
            </a:r>
            <a:r>
              <a:rPr lang="en-US" dirty="0"/>
              <a:t>MPI/</a:t>
            </a:r>
            <a:r>
              <a:rPr lang="en-US" dirty="0" err="1"/>
              <a:t>OpenMP</a:t>
            </a:r>
            <a:r>
              <a:rPr lang="en-US" dirty="0"/>
              <a:t> hybrid programming reduces the memory requirement </a:t>
            </a:r>
            <a:r>
              <a:rPr lang="en-US" dirty="0" smtClean="0"/>
              <a:t>overhead </a:t>
            </a:r>
            <a:r>
              <a:rPr lang="en-US" dirty="0"/>
              <a:t>from multiple processes</a:t>
            </a:r>
          </a:p>
        </p:txBody>
      </p:sp>
    </p:spTree>
    <p:extLst>
      <p:ext uri="{BB962C8B-B14F-4D97-AF65-F5344CB8AC3E}">
        <p14:creationId xmlns:p14="http://schemas.microsoft.com/office/powerpoint/2010/main" val="34729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Regions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66" y="0"/>
            <a:ext cx="580993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1371600"/>
            <a:ext cx="342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Halo regions are local copies of </a:t>
            </a:r>
            <a:r>
              <a:rPr lang="en-US" dirty="0" smtClean="0"/>
              <a:t>remote </a:t>
            </a:r>
            <a:r>
              <a:rPr lang="en-US" dirty="0"/>
              <a:t>data that are needed for </a:t>
            </a:r>
            <a:r>
              <a:rPr lang="en-US" dirty="0" smtClean="0"/>
              <a:t>computations (remember </a:t>
            </a:r>
            <a:r>
              <a:rPr lang="en-US" dirty="0" err="1" smtClean="0"/>
              <a:t>jacobi</a:t>
            </a:r>
            <a:r>
              <a:rPr lang="en-US" dirty="0" smtClean="0"/>
              <a:t> example?)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Using </a:t>
            </a:r>
            <a:r>
              <a:rPr lang="en-US" dirty="0" err="1"/>
              <a:t>OpenMP</a:t>
            </a:r>
            <a:r>
              <a:rPr lang="en-US" dirty="0"/>
              <a:t> parallelism </a:t>
            </a:r>
            <a:r>
              <a:rPr lang="en-US" dirty="0" smtClean="0"/>
              <a:t>reduces </a:t>
            </a:r>
            <a:r>
              <a:rPr lang="en-US" dirty="0"/>
              <a:t>the size of halos region </a:t>
            </a:r>
            <a:r>
              <a:rPr lang="en-US" dirty="0" smtClean="0"/>
              <a:t>copies </a:t>
            </a:r>
            <a:r>
              <a:rPr lang="en-US" dirty="0"/>
              <a:t>that need to be </a:t>
            </a:r>
            <a:r>
              <a:rPr lang="en-US" dirty="0" smtClean="0"/>
              <a:t>stored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Reducing halo region sizes also </a:t>
            </a:r>
            <a:r>
              <a:rPr lang="en-US" dirty="0" smtClean="0"/>
              <a:t>reduces </a:t>
            </a:r>
            <a:r>
              <a:rPr lang="en-US" dirty="0"/>
              <a:t>communication </a:t>
            </a:r>
            <a:r>
              <a:rPr lang="en-US" dirty="0" smtClean="0"/>
              <a:t>requirements  </a:t>
            </a:r>
          </a:p>
        </p:txBody>
      </p:sp>
    </p:spTree>
    <p:extLst>
      <p:ext uri="{BB962C8B-B14F-4D97-AF65-F5344CB8AC3E}">
        <p14:creationId xmlns:p14="http://schemas.microsoft.com/office/powerpoint/2010/main" val="12184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/>
          <a:lstStyle/>
          <a:p>
            <a:r>
              <a:rPr lang="en-US" dirty="0" smtClean="0"/>
              <a:t>Overlapping Communication with Computation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6096000" cy="525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1371600"/>
            <a:ext cx="243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While some threads  take care of communication, other threads can get the computation work done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Earlier, we were trying to achieve this using non-blocking operations and careful overlap</a:t>
            </a:r>
          </a:p>
        </p:txBody>
      </p:sp>
    </p:spTree>
    <p:extLst>
      <p:ext uri="{BB962C8B-B14F-4D97-AF65-F5344CB8AC3E}">
        <p14:creationId xmlns:p14="http://schemas.microsoft.com/office/powerpoint/2010/main" val="1222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Design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ratio of communications to time spent computing on each SMP node should be minimized in order to improve the scaling characteristics of the hybrid code;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ntroducing </a:t>
            </a:r>
            <a:r>
              <a:rPr lang="en-US" dirty="0" err="1">
                <a:solidFill>
                  <a:srgbClr val="FF0000"/>
                </a:solidFill>
              </a:rPr>
              <a:t>OpenMP</a:t>
            </a:r>
            <a:r>
              <a:rPr lang="en-US" dirty="0">
                <a:solidFill>
                  <a:srgbClr val="FF0000"/>
                </a:solidFill>
              </a:rPr>
              <a:t> into MPI is much easier, but the benefits are not as great or likely as vice-versa;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greatest benefits are seen when an application is redesigned from scratch; fortunately, much of the existing code is salvageable;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many, many communication </a:t>
            </a:r>
            <a:r>
              <a:rPr lang="en-US" dirty="0" smtClean="0"/>
              <a:t>idioms that </a:t>
            </a:r>
            <a:r>
              <a:rPr lang="en-US" dirty="0"/>
              <a:t>may be employed</a:t>
            </a:r>
            <a:r>
              <a:rPr lang="en-US" dirty="0" smtClean="0"/>
              <a:t>; </a:t>
            </a:r>
            <a:r>
              <a:rPr lang="en-US" dirty="0"/>
              <a:t>it is prudent to investigate all options;</a:t>
            </a:r>
          </a:p>
          <a:p>
            <a:r>
              <a:rPr lang="en-US" dirty="0"/>
              <a:t>G</a:t>
            </a:r>
            <a:r>
              <a:rPr lang="en-US" dirty="0" smtClean="0"/>
              <a:t>reat </a:t>
            </a:r>
            <a:r>
              <a:rPr lang="en-US" dirty="0"/>
              <a:t>care must be taken to ensure program correctness and efficient communications;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we know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MPI describes parallelism between </a:t>
            </a:r>
            <a:r>
              <a:rPr lang="en-US" i="1" dirty="0"/>
              <a:t>processes </a:t>
            </a:r>
            <a:r>
              <a:rPr lang="en-US" dirty="0"/>
              <a:t>(with separate address spaces)</a:t>
            </a:r>
          </a:p>
          <a:p>
            <a:r>
              <a:rPr lang="en-US" i="1" dirty="0"/>
              <a:t>Thread</a:t>
            </a:r>
            <a:r>
              <a:rPr lang="en-US" dirty="0"/>
              <a:t> parallelism provides a shared-memory model within a process</a:t>
            </a:r>
          </a:p>
          <a:p>
            <a:r>
              <a:rPr lang="en-US" dirty="0" err="1"/>
              <a:t>OpenMP</a:t>
            </a:r>
            <a:r>
              <a:rPr lang="en-US" dirty="0"/>
              <a:t> and </a:t>
            </a:r>
            <a:r>
              <a:rPr lang="en-US" dirty="0" err="1"/>
              <a:t>Pthreads</a:t>
            </a:r>
            <a:r>
              <a:rPr lang="en-US" dirty="0"/>
              <a:t> are common models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 provides convenient features for loop-level parallelism. Threads are created and managed by the compiler, based on user directives.</a:t>
            </a:r>
          </a:p>
          <a:p>
            <a:pPr lvl="1"/>
            <a:r>
              <a:rPr lang="en-US" dirty="0" err="1"/>
              <a:t>Pthreads</a:t>
            </a:r>
            <a:r>
              <a:rPr lang="en-US" dirty="0"/>
              <a:t> provide more complex and dynamic approaches. Threads are created and managed explicitly by the user.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8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program on modern systems?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Today’s </a:t>
            </a:r>
            <a:r>
              <a:rPr lang="en-US" dirty="0"/>
              <a:t>clusters often comprise multiple CPUs per node sharing memory, and the nodes themselves are connected by a </a:t>
            </a:r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Hybridization and its benefits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use of inherently different models of programming in a complimentary manner, in order to achieve some benefit not possible otherwise;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way to use different models of parallelization in a way that takes advantage of the good points of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May help if </a:t>
            </a:r>
          </a:p>
          <a:p>
            <a:pPr lvl="1"/>
            <a:r>
              <a:rPr lang="en-US" dirty="0" smtClean="0"/>
              <a:t>Introducing </a:t>
            </a:r>
            <a:r>
              <a:rPr lang="en-US" dirty="0"/>
              <a:t>MPI into </a:t>
            </a:r>
            <a:r>
              <a:rPr lang="en-US" dirty="0" err="1"/>
              <a:t>OpenMP</a:t>
            </a:r>
            <a:r>
              <a:rPr lang="en-US" dirty="0"/>
              <a:t> applications can help scale across multiple SMP nodes</a:t>
            </a:r>
          </a:p>
          <a:p>
            <a:pPr lvl="1"/>
            <a:r>
              <a:rPr lang="en-US" dirty="0"/>
              <a:t>Introducing </a:t>
            </a:r>
            <a:r>
              <a:rPr lang="en-US" dirty="0" err="1"/>
              <a:t>OpenMP</a:t>
            </a:r>
            <a:r>
              <a:rPr lang="en-US" dirty="0"/>
              <a:t> into MPI applications can help make more efficient use of the shared memory on SMP nodes, thus mitigating the need for explicit intra-node </a:t>
            </a:r>
            <a:r>
              <a:rPr lang="en-US" dirty="0" smtClean="0"/>
              <a:t>communication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1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Hybrid Stub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omp.h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 smtClean="0"/>
              <a:t>mpi.h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define _NUM_THREADS 4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p,my_rank,c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omp_set_num_threads</a:t>
            </a:r>
            <a:r>
              <a:rPr lang="en-US" dirty="0"/>
              <a:t>(_NUM_THREADS)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MPI_Init</a:t>
            </a:r>
            <a:r>
              <a:rPr lang="en-US" dirty="0"/>
              <a:t>(&amp;</a:t>
            </a:r>
            <a:r>
              <a:rPr lang="en-US" dirty="0" err="1"/>
              <a:t>argc</a:t>
            </a:r>
            <a:r>
              <a:rPr lang="en-US" dirty="0"/>
              <a:t>, &amp;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MPI_Comm_size</a:t>
            </a:r>
            <a:r>
              <a:rPr lang="en-US" dirty="0"/>
              <a:t>(</a:t>
            </a:r>
            <a:r>
              <a:rPr lang="en-US" dirty="0" err="1"/>
              <a:t>MPI_COMM_WORLD,&amp;p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MPI_Comm_rank</a:t>
            </a:r>
            <a:r>
              <a:rPr lang="en-US" dirty="0"/>
              <a:t>(MPI_COMM_WORLD,&amp;</a:t>
            </a:r>
            <a:r>
              <a:rPr lang="en-US" dirty="0" err="1"/>
              <a:t>my_rank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pragma </a:t>
            </a:r>
            <a:r>
              <a:rPr lang="en-US" dirty="0" err="1"/>
              <a:t>omp</a:t>
            </a:r>
            <a:r>
              <a:rPr lang="en-US" dirty="0"/>
              <a:t> parallel reduction(+:c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c </a:t>
            </a:r>
            <a:r>
              <a:rPr lang="en-US" dirty="0"/>
              <a:t>= </a:t>
            </a:r>
            <a:r>
              <a:rPr lang="en-US" dirty="0" err="1"/>
              <a:t>omp_get_num_threads</a:t>
            </a:r>
            <a:r>
              <a:rPr lang="en-US" dirty="0"/>
              <a:t>()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ro-RO" dirty="0" smtClean="0"/>
              <a:t>MPI_Finalize</a:t>
            </a:r>
            <a:r>
              <a:rPr lang="ro-RO" dirty="0"/>
              <a:t>()</a:t>
            </a:r>
            <a:r>
              <a:rPr lang="ro-RO" dirty="0" smtClean="0"/>
              <a:t>;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409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running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Compilation:</a:t>
            </a:r>
          </a:p>
          <a:p>
            <a:pPr marL="274320" lvl="1" indent="0">
              <a:buNone/>
            </a:pPr>
            <a:r>
              <a:rPr lang="en-US" dirty="0" err="1" smtClean="0"/>
              <a:t>mpicc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 smtClean="0"/>
              <a:t>test.c</a:t>
            </a:r>
            <a:r>
              <a:rPr lang="en-US" dirty="0" smtClean="0"/>
              <a:t> –o test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Running</a:t>
            </a:r>
          </a:p>
          <a:p>
            <a:pPr marL="274320" lvl="1" indent="0">
              <a:buNone/>
            </a:pPr>
            <a:r>
              <a:rPr lang="en-US" dirty="0" smtClean="0"/>
              <a:t>export </a:t>
            </a:r>
            <a:r>
              <a:rPr lang="en-US" dirty="0"/>
              <a:t>OMP_NUM_THREADS=</a:t>
            </a:r>
            <a:r>
              <a:rPr lang="en-US" dirty="0" smtClean="0"/>
              <a:t>8</a:t>
            </a:r>
          </a:p>
          <a:p>
            <a:pPr marL="274320" lvl="1" indent="0">
              <a:buNone/>
            </a:pPr>
            <a:r>
              <a:rPr lang="en-US" dirty="0" err="1" smtClean="0"/>
              <a:t>mpirun</a:t>
            </a:r>
            <a:r>
              <a:rPr lang="en-US" dirty="0" smtClean="0"/>
              <a:t> -</a:t>
            </a:r>
            <a:r>
              <a:rPr lang="en-US" dirty="0" err="1" smtClean="0"/>
              <a:t>np</a:t>
            </a:r>
            <a:r>
              <a:rPr lang="en-US" dirty="0" smtClean="0"/>
              <a:t> </a:t>
            </a:r>
            <a:r>
              <a:rPr lang="en-US" dirty="0"/>
              <a:t>4 .</a:t>
            </a:r>
            <a:r>
              <a:rPr lang="en-US" dirty="0" smtClean="0"/>
              <a:t>/test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7796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+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82575" indent="-282575"/>
            <a:r>
              <a:rPr lang="en-US" sz="2100" dirty="0"/>
              <a:t>MPI defines an alternative to </a:t>
            </a:r>
            <a:r>
              <a:rPr lang="en-US" sz="2100" dirty="0" err="1" smtClean="0"/>
              <a:t>MPI_Init</a:t>
            </a:r>
            <a:r>
              <a:rPr lang="en-US" sz="2100" dirty="0" smtClean="0"/>
              <a:t>: </a:t>
            </a:r>
            <a:r>
              <a:rPr lang="en-US" sz="2100" b="1" dirty="0" err="1" smtClean="0"/>
              <a:t>MPI_Init_thread</a:t>
            </a:r>
            <a:r>
              <a:rPr lang="en-US" sz="2100" dirty="0"/>
              <a:t>(</a:t>
            </a:r>
            <a:r>
              <a:rPr lang="en-US" sz="2100" dirty="0" err="1" smtClean="0"/>
              <a:t>req</a:t>
            </a:r>
            <a:r>
              <a:rPr lang="en-US" sz="2100" dirty="0" smtClean="0"/>
              <a:t>, </a:t>
            </a:r>
            <a:r>
              <a:rPr lang="en-US" sz="2100" dirty="0"/>
              <a:t>provided)</a:t>
            </a:r>
          </a:p>
          <a:p>
            <a:pPr lvl="1"/>
            <a:r>
              <a:rPr lang="en-US" sz="2100" i="1" dirty="0"/>
              <a:t>Application indicates what </a:t>
            </a:r>
            <a:r>
              <a:rPr lang="en-US" sz="2100" i="1" dirty="0" smtClean="0"/>
              <a:t>level of thread support </a:t>
            </a:r>
            <a:r>
              <a:rPr lang="en-US" sz="2100" i="1" dirty="0"/>
              <a:t>it </a:t>
            </a:r>
            <a:r>
              <a:rPr lang="en-US" sz="2100" i="1" dirty="0" smtClean="0"/>
              <a:t>needs (</a:t>
            </a:r>
            <a:r>
              <a:rPr lang="en-US" sz="2100" i="1" dirty="0" err="1" smtClean="0"/>
              <a:t>req</a:t>
            </a:r>
            <a:r>
              <a:rPr lang="en-US" sz="2100" i="1" dirty="0" smtClean="0"/>
              <a:t>)</a:t>
            </a:r>
          </a:p>
          <a:p>
            <a:pPr lvl="1"/>
            <a:r>
              <a:rPr lang="en-US" sz="2100" i="1" dirty="0" smtClean="0"/>
              <a:t>MPI </a:t>
            </a:r>
            <a:r>
              <a:rPr lang="en-US" sz="2100" i="1" dirty="0"/>
              <a:t>returns the </a:t>
            </a:r>
            <a:r>
              <a:rPr lang="en-US" sz="2100" i="1" dirty="0" smtClean="0"/>
              <a:t>level of thread support </a:t>
            </a:r>
            <a:r>
              <a:rPr lang="en-US" sz="2100" i="1" dirty="0"/>
              <a:t>it </a:t>
            </a:r>
            <a:r>
              <a:rPr lang="en-US" sz="2100" i="1" dirty="0" smtClean="0"/>
              <a:t>provides (provided)</a:t>
            </a:r>
            <a:endParaRPr lang="en-US" sz="2100" dirty="0" smtClean="0"/>
          </a:p>
          <a:p>
            <a:pPr>
              <a:lnSpc>
                <a:spcPct val="100000"/>
              </a:lnSpc>
            </a:pPr>
            <a:r>
              <a:rPr lang="en-US" sz="2100" dirty="0" smtClean="0"/>
              <a:t>MPI </a:t>
            </a:r>
            <a:r>
              <a:rPr lang="en-US" sz="2100" dirty="0"/>
              <a:t>defines four levels of thread </a:t>
            </a:r>
            <a:r>
              <a:rPr lang="en-US" sz="2100" dirty="0" smtClean="0"/>
              <a:t>safety: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b="1" dirty="0" smtClean="0"/>
              <a:t>1. MPI_THREAD_SINGLE</a:t>
            </a:r>
            <a:r>
              <a:rPr lang="en-US" sz="2100" dirty="0" smtClean="0"/>
              <a:t>: There </a:t>
            </a:r>
            <a:r>
              <a:rPr lang="en-US" sz="2100" dirty="0"/>
              <a:t>is no </a:t>
            </a:r>
            <a:r>
              <a:rPr lang="en-US" sz="2100" dirty="0" err="1"/>
              <a:t>OpenMP</a:t>
            </a:r>
            <a:r>
              <a:rPr lang="en-US" sz="2100" dirty="0"/>
              <a:t> multithreading in the program.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b="1" dirty="0" smtClean="0"/>
              <a:t>2. MPI_THREAD_FUNNELED</a:t>
            </a:r>
            <a:r>
              <a:rPr lang="en-US" sz="2100" dirty="0" smtClean="0"/>
              <a:t>: All </a:t>
            </a:r>
            <a:r>
              <a:rPr lang="en-US" sz="2100" dirty="0"/>
              <a:t>of the MPI calls are made by the master </a:t>
            </a:r>
            <a:r>
              <a:rPr lang="en-US" sz="2100" dirty="0" smtClean="0"/>
              <a:t>thread, i.e</a:t>
            </a:r>
            <a:r>
              <a:rPr lang="en-US" sz="2100" dirty="0"/>
              <a:t>. all MPI calls </a:t>
            </a:r>
            <a:r>
              <a:rPr lang="en-US" sz="2100" dirty="0" smtClean="0"/>
              <a:t>are: </a:t>
            </a:r>
            <a:r>
              <a:rPr lang="en-US" sz="2100" i="1" dirty="0" smtClean="0"/>
              <a:t>Outside </a:t>
            </a:r>
            <a:r>
              <a:rPr lang="en-US" sz="2100" i="1" dirty="0" err="1"/>
              <a:t>OpenMP</a:t>
            </a:r>
            <a:r>
              <a:rPr lang="en-US" sz="2100" i="1" dirty="0"/>
              <a:t> parallel regions, </a:t>
            </a:r>
            <a:r>
              <a:rPr lang="en-US" sz="2100" i="1" dirty="0" smtClean="0"/>
              <a:t>or Inside </a:t>
            </a:r>
            <a:r>
              <a:rPr lang="en-US" sz="2100" i="1" dirty="0" err="1"/>
              <a:t>OpenMP</a:t>
            </a:r>
            <a:r>
              <a:rPr lang="en-US" sz="2100" i="1" dirty="0"/>
              <a:t> master regions, </a:t>
            </a:r>
            <a:r>
              <a:rPr lang="en-US" sz="2100" i="1" dirty="0" smtClean="0"/>
              <a:t>or Guarded </a:t>
            </a:r>
            <a:r>
              <a:rPr lang="en-US" sz="2100" i="1" dirty="0"/>
              <a:t>by call </a:t>
            </a:r>
            <a:r>
              <a:rPr lang="en-US" sz="2100" i="1" dirty="0" smtClean="0"/>
              <a:t>to </a:t>
            </a:r>
            <a:r>
              <a:rPr lang="en-US" sz="2100" i="1" dirty="0" err="1" smtClean="0"/>
              <a:t>MPI_Is_thread_main</a:t>
            </a:r>
            <a:endParaRPr lang="en-US" sz="21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100" b="1" dirty="0" smtClean="0"/>
              <a:t>3. MPI_THREAD_SERIALIZED</a:t>
            </a:r>
            <a:endParaRPr lang="en-US" sz="2100" b="1" dirty="0"/>
          </a:p>
          <a:p>
            <a:pPr marL="0" indent="0">
              <a:buNone/>
            </a:pPr>
            <a:r>
              <a:rPr lang="en-US" sz="2100" dirty="0" smtClean="0"/>
              <a:t>#</a:t>
            </a:r>
            <a:r>
              <a:rPr lang="en-US" sz="2100" dirty="0"/>
              <a:t>pragma </a:t>
            </a:r>
            <a:r>
              <a:rPr lang="en-US" sz="2100" dirty="0" err="1"/>
              <a:t>omp</a:t>
            </a:r>
            <a:r>
              <a:rPr lang="en-US" sz="2100" dirty="0"/>
              <a:t> critical</a:t>
            </a:r>
          </a:p>
          <a:p>
            <a:pPr marL="0" indent="0">
              <a:buNone/>
            </a:pPr>
            <a:r>
              <a:rPr lang="en-US" sz="2100" dirty="0" smtClean="0"/>
              <a:t>{ …</a:t>
            </a:r>
            <a:r>
              <a:rPr lang="en-US" sz="2100" dirty="0"/>
              <a:t>MPI calls allowed here</a:t>
            </a:r>
            <a:r>
              <a:rPr lang="en-US" sz="2100" dirty="0" smtClean="0"/>
              <a:t>… }</a:t>
            </a:r>
          </a:p>
          <a:p>
            <a:pPr marL="0" indent="0">
              <a:buNone/>
            </a:pPr>
            <a:r>
              <a:rPr lang="en-US" sz="2100" b="1" dirty="0" smtClean="0"/>
              <a:t>4. MPI_THREAD_MULTIPLE</a:t>
            </a:r>
            <a:r>
              <a:rPr lang="en-US" sz="2100" dirty="0" smtClean="0"/>
              <a:t>: Any </a:t>
            </a:r>
            <a:r>
              <a:rPr lang="en-US" sz="2100" dirty="0"/>
              <a:t>thread may make an MPI call at any </a:t>
            </a:r>
            <a:r>
              <a:rPr lang="en-US" sz="2100" dirty="0" smtClean="0"/>
              <a:t>time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9596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MPI_THREAD_MULTIPLE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282575" indent="-282575">
              <a:lnSpc>
                <a:spcPct val="110000"/>
              </a:lnSpc>
            </a:pPr>
            <a:r>
              <a:rPr lang="en-US" dirty="0"/>
              <a:t>When multiple threads make MPI calls concurrently, the outcome will be as if the calls executed sequentially in some (any) order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Blocking MPI calls will block only the calling thread and will not prevent other threads from running or executing MPI functions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It is the user's responsibility to prevent races when threads in the same application post conflicting MPI calls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accessing an info object from one thread and freeing it from another thread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User must ensure that collective operations on the same communicator, window, or file handle are correctly ordered among threads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cannot call a broadcast on one thread and a reduce on another thread on the same </a:t>
            </a:r>
            <a:r>
              <a:rPr lang="en-US" dirty="0" smtClean="0"/>
              <a:t>communicator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MPI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Hybrid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82575" indent="-282575">
              <a:lnSpc>
                <a:spcPct val="120000"/>
              </a:lnSpc>
            </a:pPr>
            <a:r>
              <a:rPr lang="en-US" dirty="0" smtClean="0"/>
              <a:t>The MPI implementation </a:t>
            </a:r>
            <a:r>
              <a:rPr lang="en-US" dirty="0"/>
              <a:t>is not required to support levels higher than MPI_THREAD_SINGLE; that is, </a:t>
            </a:r>
            <a:r>
              <a:rPr lang="en-US" dirty="0" smtClean="0"/>
              <a:t>it </a:t>
            </a:r>
            <a:r>
              <a:rPr lang="en-US" dirty="0"/>
              <a:t>is not required to be thread safe</a:t>
            </a:r>
          </a:p>
          <a:p>
            <a:pPr marL="282575" indent="-282575">
              <a:lnSpc>
                <a:spcPct val="120000"/>
              </a:lnSpc>
            </a:pPr>
            <a:r>
              <a:rPr lang="en-US" dirty="0"/>
              <a:t>A fully thread-safe implementation will support MPI_THREAD_MULTIPLE</a:t>
            </a:r>
          </a:p>
          <a:p>
            <a:pPr marL="282575" indent="-282575">
              <a:lnSpc>
                <a:spcPct val="120000"/>
              </a:lnSpc>
            </a:pPr>
            <a:r>
              <a:rPr lang="en-US" dirty="0"/>
              <a:t>A program that calls </a:t>
            </a:r>
            <a:r>
              <a:rPr lang="en-US" dirty="0" err="1"/>
              <a:t>MPI_Init</a:t>
            </a:r>
            <a:r>
              <a:rPr lang="en-US" dirty="0"/>
              <a:t> (instead of </a:t>
            </a:r>
            <a:r>
              <a:rPr lang="en-US" dirty="0" err="1"/>
              <a:t>MPI_Init_thread</a:t>
            </a:r>
            <a:r>
              <a:rPr lang="en-US" dirty="0"/>
              <a:t>) should assume that only MPI_THREAD_SINGLE is supported</a:t>
            </a:r>
          </a:p>
          <a:p>
            <a:pPr marL="282575" indent="-282575"/>
            <a:r>
              <a:rPr lang="en-US" i="1" dirty="0">
                <a:solidFill>
                  <a:srgbClr val="ED1C24"/>
                </a:solidFill>
              </a:rPr>
              <a:t>A threaded MPI program that does not call </a:t>
            </a:r>
            <a:r>
              <a:rPr lang="en-US" i="1" dirty="0" err="1">
                <a:solidFill>
                  <a:srgbClr val="ED1C24"/>
                </a:solidFill>
              </a:rPr>
              <a:t>MPI_Init_thread</a:t>
            </a:r>
            <a:r>
              <a:rPr lang="en-US" i="1" dirty="0">
                <a:solidFill>
                  <a:srgbClr val="ED1C24"/>
                </a:solidFill>
              </a:rPr>
              <a:t> is an incorrect program (common user error we see</a:t>
            </a:r>
            <a:r>
              <a:rPr lang="en-US" i="1" dirty="0" smtClean="0">
                <a:solidFill>
                  <a:srgbClr val="ED1C24"/>
                </a:solidFill>
              </a:rPr>
              <a:t>)</a:t>
            </a:r>
            <a:endParaRPr lang="en-US" i="1" dirty="0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Illinoi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46A02"/>
      </a:accent1>
      <a:accent2>
        <a:srgbClr val="002A7E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3539</TotalTime>
  <Words>1153</Words>
  <Application>Microsoft Macintosh PowerPoint</Application>
  <PresentationFormat>On-screen Show (4:3)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3</vt:lpstr>
      <vt:lpstr>Origin</vt:lpstr>
      <vt:lpstr>Hybrid Programming MPI and OpenMP</vt:lpstr>
      <vt:lpstr>Stuff we know</vt:lpstr>
      <vt:lpstr>How to program on modern systems?</vt:lpstr>
      <vt:lpstr>Hybridization and its benefits</vt:lpstr>
      <vt:lpstr>Basic Hybrid Stub</vt:lpstr>
      <vt:lpstr>Compiling and running</vt:lpstr>
      <vt:lpstr>MPI + OpenMP</vt:lpstr>
      <vt:lpstr>Specification of MPI_THREAD_MULTIPLE</vt:lpstr>
      <vt:lpstr>Threads and MPI</vt:lpstr>
      <vt:lpstr>An Incorrect Program: What is wrong here?</vt:lpstr>
      <vt:lpstr>A Correct Example: why is this right?</vt:lpstr>
      <vt:lpstr>Performance with MPI_THREAD_MULTIPLE</vt:lpstr>
      <vt:lpstr>Process Memory Requirements  MPI vs. MPI + OpenMP </vt:lpstr>
      <vt:lpstr>Halo Regions</vt:lpstr>
      <vt:lpstr>Overlapping Communication with Computation</vt:lpstr>
      <vt:lpstr>General Design Principles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Microsoft Office User</cp:lastModifiedBy>
  <cp:revision>225</cp:revision>
  <dcterms:created xsi:type="dcterms:W3CDTF">2006-08-16T00:00:00Z</dcterms:created>
  <dcterms:modified xsi:type="dcterms:W3CDTF">2017-03-10T18:13:41Z</dcterms:modified>
</cp:coreProperties>
</file>