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73" r:id="rId9"/>
    <p:sldId id="284"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9"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autoAdjust="0"/>
    <p:restoredTop sz="94643"/>
  </p:normalViewPr>
  <p:slideViewPr>
    <p:cSldViewPr>
      <p:cViewPr varScale="1">
        <p:scale>
          <a:sx n="120" d="100"/>
          <a:sy n="120" d="100"/>
        </p:scale>
        <p:origin x="13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B4D37-171D-E944-B4B9-8EB59A44D845}" type="datetimeFigureOut">
              <a:rPr lang="en-US" smtClean="0"/>
              <a:t>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9EE281-E5AA-F749-AA38-2FBB142AADC3}" type="slidenum">
              <a:rPr lang="en-US" smtClean="0"/>
              <a:t>‹#›</a:t>
            </a:fld>
            <a:endParaRPr lang="en-US"/>
          </a:p>
        </p:txBody>
      </p:sp>
    </p:spTree>
    <p:extLst>
      <p:ext uri="{BB962C8B-B14F-4D97-AF65-F5344CB8AC3E}">
        <p14:creationId xmlns:p14="http://schemas.microsoft.com/office/powerpoint/2010/main" val="3107031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B1161-EA9E-4DBA-B642-2026B96B5F81}" type="datetimeFigureOut">
              <a:rPr lang="en-US" smtClean="0"/>
              <a:pPr/>
              <a:t>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23266-C16B-4853-8F95-5166A860CC6C}" type="slidenum">
              <a:rPr lang="en-US" smtClean="0"/>
              <a:pPr/>
              <a:t>‹#›</a:t>
            </a:fld>
            <a:endParaRPr lang="en-US"/>
          </a:p>
        </p:txBody>
      </p:sp>
    </p:spTree>
    <p:extLst>
      <p:ext uri="{BB962C8B-B14F-4D97-AF65-F5344CB8AC3E}">
        <p14:creationId xmlns:p14="http://schemas.microsoft.com/office/powerpoint/2010/main" val="8861769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23266-C16B-4853-8F95-5166A860CC6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Spring '16</a:t>
            </a:r>
            <a:endParaRPr lang="en-US"/>
          </a:p>
        </p:txBody>
      </p:sp>
      <p:sp>
        <p:nvSpPr>
          <p:cNvPr id="17" name="Footer Placeholder 16"/>
          <p:cNvSpPr>
            <a:spLocks noGrp="1"/>
          </p:cNvSpPr>
          <p:nvPr>
            <p:ph type="ftr" sz="quarter" idx="11"/>
          </p:nvPr>
        </p:nvSpPr>
        <p:spPr>
          <a:xfrm>
            <a:off x="2898648" y="6355080"/>
            <a:ext cx="3474720" cy="365760"/>
          </a:xfrm>
        </p:spPr>
        <p:txBody>
          <a:bodyPr/>
          <a:lstStyle>
            <a:lvl1pPr algn="ctr">
              <a:defRPr/>
            </a:lvl1pPr>
          </a:lstStyle>
          <a:p>
            <a:r>
              <a:rPr lang="en-US" smtClean="0"/>
              <a:t>CS484: Introduction to OpenMP</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Spring '16</a:t>
            </a:r>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Spring '16</a:t>
            </a:r>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lvl1pPr algn="r">
              <a:defRPr/>
            </a:lvl1pPr>
          </a:lstStyle>
          <a:p>
            <a:r>
              <a:rPr lang="en-US" smtClean="0"/>
              <a:t>Spring '16</a:t>
            </a:r>
            <a:endParaRPr lang="en-US" dirty="0"/>
          </a:p>
        </p:txBody>
      </p:sp>
      <p:sp>
        <p:nvSpPr>
          <p:cNvPr id="5" name="Footer Placeholder 4"/>
          <p:cNvSpPr>
            <a:spLocks noGrp="1"/>
          </p:cNvSpPr>
          <p:nvPr>
            <p:ph type="ftr" sz="quarter" idx="11"/>
          </p:nvPr>
        </p:nvSpPr>
        <p:spPr/>
        <p:txBody>
          <a:bodyPr/>
          <a:lstStyle>
            <a:lvl1pPr algn="ctr">
              <a:defRPr/>
            </a:lvl1pPr>
          </a:lstStyle>
          <a:p>
            <a:r>
              <a:rPr lang="en-US" smtClean="0"/>
              <a:t>CS484: Introduction to OpenMP</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Spring '16</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CS484: Introduction to OpenMP</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Spring '16</a:t>
            </a:r>
            <a:endParaRPr lang="en-US"/>
          </a:p>
        </p:txBody>
      </p:sp>
      <p:sp>
        <p:nvSpPr>
          <p:cNvPr id="6" name="Footer Placeholder 5"/>
          <p:cNvSpPr>
            <a:spLocks noGrp="1"/>
          </p:cNvSpPr>
          <p:nvPr>
            <p:ph type="ftr" sz="quarter" idx="11"/>
          </p:nvPr>
        </p:nvSpPr>
        <p:spPr/>
        <p:txBody>
          <a:bodyPr/>
          <a:lstStyle/>
          <a:p>
            <a:r>
              <a:rPr lang="en-US" smtClean="0"/>
              <a:t>CS484: Introduction to OpenMP</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Spring '16</a:t>
            </a:r>
            <a:endParaRPr lang="en-US"/>
          </a:p>
        </p:txBody>
      </p:sp>
      <p:sp>
        <p:nvSpPr>
          <p:cNvPr id="8" name="Footer Placeholder 7"/>
          <p:cNvSpPr>
            <a:spLocks noGrp="1"/>
          </p:cNvSpPr>
          <p:nvPr>
            <p:ph type="ftr" sz="quarter" idx="11"/>
          </p:nvPr>
        </p:nvSpPr>
        <p:spPr/>
        <p:txBody>
          <a:bodyPr/>
          <a:lstStyle/>
          <a:p>
            <a:r>
              <a:rPr lang="en-US" smtClean="0"/>
              <a:t>CS484: Introduction to OpenMP</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Spring '16</a:t>
            </a:r>
            <a:endParaRPr lang="en-US"/>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Spring '16</a:t>
            </a:r>
            <a:endParaRPr lang="en-US"/>
          </a:p>
        </p:txBody>
      </p:sp>
      <p:sp>
        <p:nvSpPr>
          <p:cNvPr id="3" name="Footer Placeholder 2"/>
          <p:cNvSpPr>
            <a:spLocks noGrp="1"/>
          </p:cNvSpPr>
          <p:nvPr>
            <p:ph type="ftr" sz="quarter" idx="11"/>
          </p:nvPr>
        </p:nvSpPr>
        <p:spPr/>
        <p:txBody>
          <a:bodyPr/>
          <a:lstStyle/>
          <a:p>
            <a:r>
              <a:rPr lang="en-US" smtClean="0"/>
              <a:t>CS484: Introduction to OpenMP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Spring '16</a:t>
            </a:r>
            <a:endParaRPr lang="en-US"/>
          </a:p>
        </p:txBody>
      </p:sp>
      <p:sp>
        <p:nvSpPr>
          <p:cNvPr id="6" name="Footer Placeholder 5"/>
          <p:cNvSpPr>
            <a:spLocks noGrp="1"/>
          </p:cNvSpPr>
          <p:nvPr>
            <p:ph type="ftr" sz="quarter" idx="11"/>
          </p:nvPr>
        </p:nvSpPr>
        <p:spPr/>
        <p:txBody>
          <a:bodyPr/>
          <a:lstStyle/>
          <a:p>
            <a:r>
              <a:rPr lang="en-US" smtClean="0"/>
              <a:t>CS484: Introduction to OpenMP</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Spring '16</a:t>
            </a:r>
            <a:endParaRPr lang="en-US"/>
          </a:p>
        </p:txBody>
      </p:sp>
      <p:sp>
        <p:nvSpPr>
          <p:cNvPr id="6" name="Footer Placeholder 5"/>
          <p:cNvSpPr>
            <a:spLocks noGrp="1"/>
          </p:cNvSpPr>
          <p:nvPr>
            <p:ph type="ftr" sz="quarter" idx="11"/>
          </p:nvPr>
        </p:nvSpPr>
        <p:spPr/>
        <p:txBody>
          <a:bodyPr/>
          <a:lstStyle/>
          <a:p>
            <a:r>
              <a:rPr lang="en-US" smtClean="0"/>
              <a:t>CS484: Introduction to OpenMP</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Spring '16</a:t>
            </a: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defRPr>
            </a:lvl1pPr>
          </a:lstStyle>
          <a:p>
            <a:r>
              <a:rPr lang="en-US" smtClean="0"/>
              <a:t>CS484: Introduction to OpenMP</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CS420: Shared Memory and OpenMP</a:t>
            </a:r>
            <a:endParaRPr lang="en-US" dirty="0"/>
          </a:p>
        </p:txBody>
      </p:sp>
      <p:sp>
        <p:nvSpPr>
          <p:cNvPr id="3" name="Subtitle 2"/>
          <p:cNvSpPr>
            <a:spLocks noGrp="1"/>
          </p:cNvSpPr>
          <p:nvPr>
            <p:ph type="subTitle" idx="1"/>
          </p:nvPr>
        </p:nvSpPr>
        <p:spPr/>
        <p:txBody>
          <a:bodyPr/>
          <a:lstStyle/>
          <a:p>
            <a:r>
              <a:rPr lang="en-US" dirty="0" smtClean="0"/>
              <a:t>Laxmikant V. Kale</a:t>
            </a:r>
            <a:endParaRPr lang="en-US" dirty="0"/>
          </a:p>
        </p:txBody>
      </p:sp>
      <p:sp>
        <p:nvSpPr>
          <p:cNvPr id="4" name="TextBox 3"/>
          <p:cNvSpPr txBox="1"/>
          <p:nvPr/>
        </p:nvSpPr>
        <p:spPr>
          <a:xfrm>
            <a:off x="2362200" y="5943600"/>
            <a:ext cx="4724400" cy="338554"/>
          </a:xfrm>
          <a:prstGeom prst="rect">
            <a:avLst/>
          </a:prstGeom>
          <a:noFill/>
        </p:spPr>
        <p:txBody>
          <a:bodyPr wrap="square" rtlCol="0">
            <a:spAutoFit/>
          </a:bodyPr>
          <a:lstStyle/>
          <a:p>
            <a:pPr algn="ctr"/>
            <a:r>
              <a:rPr lang="en-US" sz="1600" dirty="0"/>
              <a:t>S</a:t>
            </a:r>
            <a:r>
              <a:rPr lang="en-US" sz="1600" dirty="0" smtClean="0"/>
              <a:t>lides based on Prof. Padua’s lecture on OpenMP</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for: Execution</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 Box 25"/>
          <p:cNvSpPr txBox="1">
            <a:spLocks noChangeArrowheads="1"/>
          </p:cNvSpPr>
          <p:nvPr/>
        </p:nvSpPr>
        <p:spPr bwMode="auto">
          <a:xfrm>
            <a:off x="457200" y="2743200"/>
            <a:ext cx="455613" cy="1552575"/>
          </a:xfrm>
          <a:prstGeom prst="rect">
            <a:avLst/>
          </a:prstGeom>
          <a:noFill/>
          <a:ln w="9525">
            <a:noFill/>
            <a:miter lim="800000"/>
            <a:headEnd/>
            <a:tailEnd/>
          </a:ln>
          <a:effectLst/>
        </p:spPr>
        <p:txBody>
          <a:bodyPr wrap="none">
            <a:spAutoFit/>
          </a:bodyPr>
          <a:lstStyle/>
          <a:p>
            <a:r>
              <a:rPr lang="en-US">
                <a:effectLst>
                  <a:outerShdw blurRad="38100" dist="38100" dir="2700000" algn="tl">
                    <a:srgbClr val="FFFFFF"/>
                  </a:outerShdw>
                </a:effectLst>
              </a:rPr>
              <a:t>T</a:t>
            </a:r>
          </a:p>
          <a:p>
            <a:r>
              <a:rPr lang="en-US">
                <a:effectLst>
                  <a:outerShdw blurRad="38100" dist="38100" dir="2700000" algn="tl">
                    <a:srgbClr val="FFFFFF"/>
                  </a:outerShdw>
                </a:effectLst>
              </a:rPr>
              <a:t>I</a:t>
            </a:r>
          </a:p>
          <a:p>
            <a:r>
              <a:rPr lang="en-US">
                <a:effectLst>
                  <a:outerShdw blurRad="38100" dist="38100" dir="2700000" algn="tl">
                    <a:srgbClr val="FFFFFF"/>
                  </a:outerShdw>
                </a:effectLst>
              </a:rPr>
              <a:t>M</a:t>
            </a:r>
          </a:p>
          <a:p>
            <a:r>
              <a:rPr lang="en-US">
                <a:effectLst>
                  <a:outerShdw blurRad="38100" dist="38100" dir="2700000" algn="tl">
                    <a:srgbClr val="FFFFFF"/>
                  </a:outerShdw>
                </a:effectLst>
              </a:rPr>
              <a:t>E</a:t>
            </a:r>
          </a:p>
        </p:txBody>
      </p:sp>
      <p:sp>
        <p:nvSpPr>
          <p:cNvPr id="8" name="Line 28"/>
          <p:cNvSpPr>
            <a:spLocks noChangeShapeType="1"/>
          </p:cNvSpPr>
          <p:nvPr/>
        </p:nvSpPr>
        <p:spPr bwMode="auto">
          <a:xfrm>
            <a:off x="609600" y="1676400"/>
            <a:ext cx="0" cy="1143000"/>
          </a:xfrm>
          <a:prstGeom prst="line">
            <a:avLst/>
          </a:prstGeom>
          <a:noFill/>
          <a:ln w="9525">
            <a:solidFill>
              <a:schemeClr val="tx1"/>
            </a:solidFill>
            <a:round/>
            <a:headEnd/>
            <a:tailEnd/>
          </a:ln>
          <a:effectLst/>
        </p:spPr>
        <p:txBody>
          <a:bodyPr wrap="none" anchor="ctr"/>
          <a:lstStyle/>
          <a:p>
            <a:endParaRPr lang="en-US"/>
          </a:p>
        </p:txBody>
      </p:sp>
      <p:sp>
        <p:nvSpPr>
          <p:cNvPr id="9" name="Line 29"/>
          <p:cNvSpPr>
            <a:spLocks noChangeShapeType="1"/>
          </p:cNvSpPr>
          <p:nvPr/>
        </p:nvSpPr>
        <p:spPr bwMode="auto">
          <a:xfrm>
            <a:off x="609600" y="4191000"/>
            <a:ext cx="0" cy="15240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0" name="Group 40"/>
          <p:cNvGrpSpPr>
            <a:grpSpLocks/>
          </p:cNvGrpSpPr>
          <p:nvPr/>
        </p:nvGrpSpPr>
        <p:grpSpPr bwMode="auto">
          <a:xfrm>
            <a:off x="990600" y="1905000"/>
            <a:ext cx="1981200" cy="3429000"/>
            <a:chOff x="336" y="720"/>
            <a:chExt cx="1248" cy="2160"/>
          </a:xfrm>
        </p:grpSpPr>
        <p:sp>
          <p:nvSpPr>
            <p:cNvPr id="11" name="Line 7"/>
            <p:cNvSpPr>
              <a:spLocks noChangeShapeType="1"/>
            </p:cNvSpPr>
            <p:nvPr/>
          </p:nvSpPr>
          <p:spPr bwMode="auto">
            <a:xfrm>
              <a:off x="336" y="720"/>
              <a:ext cx="0"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8"/>
            <p:cNvSpPr>
              <a:spLocks noChangeShapeType="1"/>
            </p:cNvSpPr>
            <p:nvPr/>
          </p:nvSpPr>
          <p:spPr bwMode="auto">
            <a:xfrm>
              <a:off x="336" y="720"/>
              <a:ext cx="1248"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3" name="Line 9"/>
            <p:cNvSpPr>
              <a:spLocks noChangeShapeType="1"/>
            </p:cNvSpPr>
            <p:nvPr/>
          </p:nvSpPr>
          <p:spPr bwMode="auto">
            <a:xfrm>
              <a:off x="336" y="960"/>
              <a:ext cx="1248"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4" name="Line 10"/>
            <p:cNvSpPr>
              <a:spLocks noChangeShapeType="1"/>
            </p:cNvSpPr>
            <p:nvPr/>
          </p:nvSpPr>
          <p:spPr bwMode="auto">
            <a:xfrm>
              <a:off x="336" y="1200"/>
              <a:ext cx="720" cy="0"/>
            </a:xfrm>
            <a:prstGeom prst="line">
              <a:avLst/>
            </a:prstGeom>
            <a:noFill/>
            <a:ln w="9525">
              <a:solidFill>
                <a:schemeClr val="tx1"/>
              </a:solidFill>
              <a:round/>
              <a:headEnd/>
              <a:tailEnd/>
            </a:ln>
            <a:effectLst/>
          </p:spPr>
          <p:txBody>
            <a:bodyPr wrap="none" anchor="ctr"/>
            <a:lstStyle/>
            <a:p>
              <a:endParaRPr lang="en-US"/>
            </a:p>
          </p:txBody>
        </p:sp>
        <p:sp>
          <p:nvSpPr>
            <p:cNvPr id="15" name="Line 11"/>
            <p:cNvSpPr>
              <a:spLocks noChangeShapeType="1"/>
            </p:cNvSpPr>
            <p:nvPr/>
          </p:nvSpPr>
          <p:spPr bwMode="auto">
            <a:xfrm>
              <a:off x="336" y="1200"/>
              <a:ext cx="0" cy="1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Line 12"/>
            <p:cNvSpPr>
              <a:spLocks noChangeShapeType="1"/>
            </p:cNvSpPr>
            <p:nvPr/>
          </p:nvSpPr>
          <p:spPr bwMode="auto">
            <a:xfrm>
              <a:off x="528" y="1200"/>
              <a:ext cx="0" cy="1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Line 13"/>
            <p:cNvSpPr>
              <a:spLocks noChangeShapeType="1"/>
            </p:cNvSpPr>
            <p:nvPr/>
          </p:nvSpPr>
          <p:spPr bwMode="auto">
            <a:xfrm>
              <a:off x="720" y="1200"/>
              <a:ext cx="0" cy="1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14"/>
            <p:cNvSpPr>
              <a:spLocks noChangeShapeType="1"/>
            </p:cNvSpPr>
            <p:nvPr/>
          </p:nvSpPr>
          <p:spPr bwMode="auto">
            <a:xfrm>
              <a:off x="336" y="2400"/>
              <a:ext cx="720" cy="0"/>
            </a:xfrm>
            <a:prstGeom prst="line">
              <a:avLst/>
            </a:prstGeom>
            <a:noFill/>
            <a:ln w="9525">
              <a:solidFill>
                <a:schemeClr val="tx1"/>
              </a:solidFill>
              <a:round/>
              <a:headEnd/>
              <a:tailEnd/>
            </a:ln>
            <a:effectLst/>
          </p:spPr>
          <p:txBody>
            <a:bodyPr wrap="none" anchor="ctr"/>
            <a:lstStyle/>
            <a:p>
              <a:endParaRPr lang="en-US"/>
            </a:p>
          </p:txBody>
        </p:sp>
        <p:sp>
          <p:nvSpPr>
            <p:cNvPr id="19" name="Line 15"/>
            <p:cNvSpPr>
              <a:spLocks noChangeShapeType="1"/>
            </p:cNvSpPr>
            <p:nvPr/>
          </p:nvSpPr>
          <p:spPr bwMode="auto">
            <a:xfrm>
              <a:off x="336" y="2400"/>
              <a:ext cx="0"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Oval 17"/>
            <p:cNvSpPr>
              <a:spLocks noChangeArrowheads="1"/>
            </p:cNvSpPr>
            <p:nvPr/>
          </p:nvSpPr>
          <p:spPr bwMode="auto">
            <a:xfrm>
              <a:off x="768"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 name="Oval 18"/>
            <p:cNvSpPr>
              <a:spLocks noChangeArrowheads="1"/>
            </p:cNvSpPr>
            <p:nvPr/>
          </p:nvSpPr>
          <p:spPr bwMode="auto">
            <a:xfrm>
              <a:off x="864"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 name="Oval 19"/>
            <p:cNvSpPr>
              <a:spLocks noChangeArrowheads="1"/>
            </p:cNvSpPr>
            <p:nvPr/>
          </p:nvSpPr>
          <p:spPr bwMode="auto">
            <a:xfrm>
              <a:off x="960"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 name="Line 20"/>
            <p:cNvSpPr>
              <a:spLocks noChangeShapeType="1"/>
            </p:cNvSpPr>
            <p:nvPr/>
          </p:nvSpPr>
          <p:spPr bwMode="auto">
            <a:xfrm>
              <a:off x="1056" y="1200"/>
              <a:ext cx="0" cy="1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21"/>
            <p:cNvSpPr>
              <a:spLocks noChangeShapeType="1"/>
            </p:cNvSpPr>
            <p:nvPr/>
          </p:nvSpPr>
          <p:spPr bwMode="auto">
            <a:xfrm>
              <a:off x="1056" y="1200"/>
              <a:ext cx="528"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25" name="Line 22"/>
            <p:cNvSpPr>
              <a:spLocks noChangeShapeType="1"/>
            </p:cNvSpPr>
            <p:nvPr/>
          </p:nvSpPr>
          <p:spPr bwMode="auto">
            <a:xfrm>
              <a:off x="1056" y="1776"/>
              <a:ext cx="528"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26" name="Line 23"/>
            <p:cNvSpPr>
              <a:spLocks noChangeShapeType="1"/>
            </p:cNvSpPr>
            <p:nvPr/>
          </p:nvSpPr>
          <p:spPr bwMode="auto">
            <a:xfrm>
              <a:off x="1056" y="2400"/>
              <a:ext cx="528"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27" name="Line 34"/>
            <p:cNvSpPr>
              <a:spLocks noChangeShapeType="1"/>
            </p:cNvSpPr>
            <p:nvPr/>
          </p:nvSpPr>
          <p:spPr bwMode="auto">
            <a:xfrm>
              <a:off x="1056" y="1248"/>
              <a:ext cx="528" cy="528"/>
            </a:xfrm>
            <a:prstGeom prst="line">
              <a:avLst/>
            </a:prstGeom>
            <a:noFill/>
            <a:ln w="9525">
              <a:solidFill>
                <a:schemeClr val="tx1"/>
              </a:solidFill>
              <a:round/>
              <a:headEnd type="triangle" w="med" len="med"/>
              <a:tailEnd/>
            </a:ln>
            <a:effectLst/>
          </p:spPr>
          <p:txBody>
            <a:bodyPr wrap="none" anchor="ctr"/>
            <a:lstStyle/>
            <a:p>
              <a:endParaRPr lang="en-US"/>
            </a:p>
          </p:txBody>
        </p:sp>
        <p:sp>
          <p:nvSpPr>
            <p:cNvPr id="28" name="Line 35"/>
            <p:cNvSpPr>
              <a:spLocks noChangeShapeType="1"/>
            </p:cNvSpPr>
            <p:nvPr/>
          </p:nvSpPr>
          <p:spPr bwMode="auto">
            <a:xfrm flipH="1">
              <a:off x="1056" y="1776"/>
              <a:ext cx="528" cy="528"/>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38"/>
            <p:cNvSpPr>
              <a:spLocks noChangeShapeType="1"/>
            </p:cNvSpPr>
            <p:nvPr/>
          </p:nvSpPr>
          <p:spPr bwMode="auto">
            <a:xfrm>
              <a:off x="336" y="2448"/>
              <a:ext cx="432" cy="336"/>
            </a:xfrm>
            <a:prstGeom prst="line">
              <a:avLst/>
            </a:prstGeom>
            <a:noFill/>
            <a:ln w="9525">
              <a:solidFill>
                <a:schemeClr val="tx1"/>
              </a:solidFill>
              <a:round/>
              <a:headEnd type="triangle" w="med" len="med"/>
              <a:tailEnd/>
            </a:ln>
            <a:effectLst/>
          </p:spPr>
          <p:txBody>
            <a:bodyPr wrap="none" anchor="ctr"/>
            <a:lstStyle/>
            <a:p>
              <a:endParaRPr lang="en-US"/>
            </a:p>
          </p:txBody>
        </p:sp>
        <p:sp>
          <p:nvSpPr>
            <p:cNvPr id="30" name="Line 39"/>
            <p:cNvSpPr>
              <a:spLocks noChangeShapeType="1"/>
            </p:cNvSpPr>
            <p:nvPr/>
          </p:nvSpPr>
          <p:spPr bwMode="auto">
            <a:xfrm>
              <a:off x="768" y="2784"/>
              <a:ext cx="816" cy="0"/>
            </a:xfrm>
            <a:prstGeom prst="line">
              <a:avLst/>
            </a:prstGeom>
            <a:noFill/>
            <a:ln w="9525">
              <a:solidFill>
                <a:schemeClr val="tx1"/>
              </a:solidFill>
              <a:round/>
              <a:headEnd/>
              <a:tailEnd/>
            </a:ln>
            <a:effectLst/>
          </p:spPr>
          <p:txBody>
            <a:bodyPr wrap="none" anchor="ctr"/>
            <a:lstStyle/>
            <a:p>
              <a:endParaRPr lang="en-US"/>
            </a:p>
          </p:txBody>
        </p:sp>
      </p:grpSp>
      <p:sp>
        <p:nvSpPr>
          <p:cNvPr id="31" name="Text Box 30"/>
          <p:cNvSpPr txBox="1">
            <a:spLocks noChangeArrowheads="1"/>
          </p:cNvSpPr>
          <p:nvPr/>
        </p:nvSpPr>
        <p:spPr bwMode="auto">
          <a:xfrm>
            <a:off x="3111501" y="1692275"/>
            <a:ext cx="4939726" cy="400110"/>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Master thread executes serial portion of code</a:t>
            </a:r>
          </a:p>
        </p:txBody>
      </p:sp>
      <p:sp>
        <p:nvSpPr>
          <p:cNvPr id="32" name="Text Box 31"/>
          <p:cNvSpPr txBox="1">
            <a:spLocks noChangeArrowheads="1"/>
          </p:cNvSpPr>
          <p:nvPr/>
        </p:nvSpPr>
        <p:spPr bwMode="auto">
          <a:xfrm>
            <a:off x="3111500" y="2073275"/>
            <a:ext cx="4203700" cy="400110"/>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Master thread enters </a:t>
            </a:r>
            <a:r>
              <a:rPr lang="en-US" sz="2000" i="1" dirty="0" err="1">
                <a:effectLst>
                  <a:outerShdw blurRad="38100" dist="38100" dir="2700000" algn="tl">
                    <a:srgbClr val="FFFFFF"/>
                  </a:outerShdw>
                </a:effectLst>
              </a:rPr>
              <a:t>saxpy</a:t>
            </a:r>
            <a:r>
              <a:rPr lang="en-US" sz="2000" dirty="0">
                <a:effectLst>
                  <a:outerShdw blurRad="38100" dist="38100" dir="2700000" algn="tl">
                    <a:srgbClr val="FFFFFF"/>
                  </a:outerShdw>
                </a:effectLst>
              </a:rPr>
              <a:t> </a:t>
            </a:r>
            <a:r>
              <a:rPr lang="en-US" sz="2000" dirty="0" smtClean="0">
                <a:effectLst>
                  <a:outerShdw blurRad="38100" dist="38100" dir="2700000" algn="tl">
                    <a:srgbClr val="FFFFFF"/>
                  </a:outerShdw>
                </a:effectLst>
              </a:rPr>
              <a:t>function</a:t>
            </a:r>
            <a:endParaRPr lang="en-US" sz="2000" dirty="0">
              <a:effectLst>
                <a:outerShdw blurRad="38100" dist="38100" dir="2700000" algn="tl">
                  <a:srgbClr val="FFFFFF"/>
                </a:outerShdw>
              </a:effectLst>
            </a:endParaRPr>
          </a:p>
        </p:txBody>
      </p:sp>
      <p:sp>
        <p:nvSpPr>
          <p:cNvPr id="33" name="Text Box 32"/>
          <p:cNvSpPr txBox="1">
            <a:spLocks noChangeArrowheads="1"/>
          </p:cNvSpPr>
          <p:nvPr/>
        </p:nvSpPr>
        <p:spPr bwMode="auto">
          <a:xfrm>
            <a:off x="3111501" y="2454275"/>
            <a:ext cx="5146066" cy="707886"/>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Master thread encounters </a:t>
            </a:r>
            <a:r>
              <a:rPr lang="en-US" sz="2000" i="1" dirty="0">
                <a:effectLst>
                  <a:outerShdw blurRad="38100" dist="38100" dir="2700000" algn="tl">
                    <a:srgbClr val="FFFFFF"/>
                  </a:outerShdw>
                </a:effectLst>
              </a:rPr>
              <a:t>parallel </a:t>
            </a:r>
            <a:r>
              <a:rPr lang="en-US" sz="2000" i="1" dirty="0" smtClean="0">
                <a:effectLst>
                  <a:outerShdw blurRad="38100" dist="38100" dir="2700000" algn="tl">
                    <a:srgbClr val="FFFFFF"/>
                  </a:outerShdw>
                </a:effectLst>
              </a:rPr>
              <a:t>for </a:t>
            </a:r>
            <a:r>
              <a:rPr lang="en-US" sz="2000" dirty="0" smtClean="0">
                <a:effectLst>
                  <a:outerShdw blurRad="38100" dist="38100" dir="2700000" algn="tl">
                    <a:srgbClr val="FFFFFF"/>
                  </a:outerShdw>
                </a:effectLst>
              </a:rPr>
              <a:t>directive</a:t>
            </a:r>
            <a:r>
              <a:rPr lang="en-US" sz="2000" dirty="0">
                <a:effectLst>
                  <a:outerShdw blurRad="38100" dist="38100" dir="2700000" algn="tl">
                    <a:srgbClr val="FFFFFF"/>
                  </a:outerShdw>
                </a:effectLst>
              </a:rPr>
              <a:t>.</a:t>
            </a:r>
          </a:p>
          <a:p>
            <a:r>
              <a:rPr lang="en-US" sz="2000" dirty="0">
                <a:effectLst>
                  <a:outerShdw blurRad="38100" dist="38100" dir="2700000" algn="tl">
                    <a:srgbClr val="FFFFFF"/>
                  </a:outerShdw>
                </a:effectLst>
              </a:rPr>
              <a:t>Creates slave threads (How many?)</a:t>
            </a:r>
          </a:p>
        </p:txBody>
      </p:sp>
      <p:sp>
        <p:nvSpPr>
          <p:cNvPr id="34" name="Text Box 33"/>
          <p:cNvSpPr txBox="1">
            <a:spLocks noChangeArrowheads="1"/>
          </p:cNvSpPr>
          <p:nvPr/>
        </p:nvSpPr>
        <p:spPr bwMode="auto">
          <a:xfrm>
            <a:off x="3111500" y="3216275"/>
            <a:ext cx="5727700" cy="707886"/>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Master and slave threads divide iterations of parallel</a:t>
            </a:r>
          </a:p>
          <a:p>
            <a:r>
              <a:rPr lang="en-US" sz="2000" b="1" dirty="0" smtClean="0">
                <a:effectLst>
                  <a:outerShdw blurRad="38100" dist="38100" dir="2700000" algn="tl">
                    <a:srgbClr val="FFFFFF"/>
                  </a:outerShdw>
                </a:effectLst>
              </a:rPr>
              <a:t>for</a:t>
            </a:r>
            <a:r>
              <a:rPr lang="en-US" sz="2000" dirty="0" smtClean="0">
                <a:effectLst>
                  <a:outerShdw blurRad="38100" dist="38100" dir="2700000" algn="tl">
                    <a:srgbClr val="FFFFFF"/>
                  </a:outerShdw>
                </a:effectLst>
              </a:rPr>
              <a:t> </a:t>
            </a:r>
            <a:r>
              <a:rPr lang="en-US" sz="2000" dirty="0">
                <a:effectLst>
                  <a:outerShdw blurRad="38100" dist="38100" dir="2700000" algn="tl">
                    <a:srgbClr val="FFFFFF"/>
                  </a:outerShdw>
                </a:effectLst>
              </a:rPr>
              <a:t>loop and execute them concurrently (How?)</a:t>
            </a:r>
          </a:p>
        </p:txBody>
      </p:sp>
      <p:sp>
        <p:nvSpPr>
          <p:cNvPr id="35" name="Text Box 36"/>
          <p:cNvSpPr txBox="1">
            <a:spLocks noChangeArrowheads="1"/>
          </p:cNvSpPr>
          <p:nvPr/>
        </p:nvSpPr>
        <p:spPr bwMode="auto">
          <a:xfrm>
            <a:off x="3111500" y="4168914"/>
            <a:ext cx="5240237" cy="707886"/>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Implicit synchronization: wait for all threads to </a:t>
            </a:r>
          </a:p>
          <a:p>
            <a:r>
              <a:rPr lang="en-US" sz="2000" dirty="0">
                <a:effectLst>
                  <a:outerShdw blurRad="38100" dist="38100" dir="2700000" algn="tl">
                    <a:srgbClr val="FFFFFF"/>
                  </a:outerShdw>
                </a:effectLst>
              </a:rPr>
              <a:t>finish their allocation of iterations</a:t>
            </a:r>
          </a:p>
        </p:txBody>
      </p:sp>
      <p:sp>
        <p:nvSpPr>
          <p:cNvPr id="36" name="Text Box 37"/>
          <p:cNvSpPr txBox="1">
            <a:spLocks noChangeArrowheads="1"/>
          </p:cNvSpPr>
          <p:nvPr/>
        </p:nvSpPr>
        <p:spPr bwMode="auto">
          <a:xfrm>
            <a:off x="3111500" y="4876800"/>
            <a:ext cx="5651500" cy="707886"/>
          </a:xfrm>
          <a:prstGeom prst="rect">
            <a:avLst/>
          </a:prstGeom>
          <a:noFill/>
          <a:ln w="9525">
            <a:noFill/>
            <a:miter lim="800000"/>
            <a:headEnd/>
            <a:tailEnd/>
          </a:ln>
          <a:effectLst/>
        </p:spPr>
        <p:txBody>
          <a:bodyPr wrap="square">
            <a:spAutoFit/>
          </a:bodyPr>
          <a:lstStyle/>
          <a:p>
            <a:r>
              <a:rPr lang="en-US" sz="2000" dirty="0">
                <a:effectLst>
                  <a:outerShdw blurRad="38100" dist="38100" dir="2700000" algn="tl">
                    <a:srgbClr val="FFFFFF"/>
                  </a:outerShdw>
                </a:effectLst>
              </a:rPr>
              <a:t>Master thread resumes execution after the </a:t>
            </a:r>
            <a:r>
              <a:rPr lang="en-US" sz="2000" b="1" dirty="0" smtClean="0">
                <a:effectLst>
                  <a:outerShdw blurRad="38100" dist="38100" dir="2700000" algn="tl">
                    <a:srgbClr val="FFFFFF"/>
                  </a:outerShdw>
                </a:effectLst>
              </a:rPr>
              <a:t>for</a:t>
            </a:r>
            <a:r>
              <a:rPr lang="en-US" sz="2000" dirty="0" smtClean="0">
                <a:effectLst>
                  <a:outerShdw blurRad="38100" dist="38100" dir="2700000" algn="tl">
                    <a:srgbClr val="FFFFFF"/>
                  </a:outerShdw>
                </a:effectLst>
              </a:rPr>
              <a:t> </a:t>
            </a:r>
            <a:r>
              <a:rPr lang="en-US" sz="2000" dirty="0">
                <a:effectLst>
                  <a:outerShdw blurRad="38100" dist="38100" dir="2700000" algn="tl">
                    <a:srgbClr val="FFFFFF"/>
                  </a:outerShdw>
                </a:effectLst>
              </a:rPr>
              <a:t>loop.</a:t>
            </a:r>
          </a:p>
          <a:p>
            <a:r>
              <a:rPr lang="en-US" sz="2000" dirty="0">
                <a:effectLst>
                  <a:outerShdw blurRad="38100" dist="38100" dir="2700000" algn="tl">
                    <a:srgbClr val="FFFFFF"/>
                  </a:outerShdw>
                </a:effectLst>
              </a:rPr>
              <a:t>Slave threads disappear</a:t>
            </a: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P spid="33" grpId="0" autoUpdateAnimBg="0"/>
      <p:bldP spid="34" grpId="0" autoUpdateAnimBg="0"/>
      <p:bldP spid="35" grpId="0" autoUpdateAnimBg="0"/>
      <p:bldP spid="3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threads</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5"/>
          <p:cNvSpPr>
            <a:spLocks noGrp="1"/>
          </p:cNvSpPr>
          <p:nvPr>
            <p:ph sz="quarter" idx="1"/>
          </p:nvPr>
        </p:nvSpPr>
        <p:spPr/>
        <p:txBody>
          <a:bodyPr>
            <a:normAutofit/>
          </a:bodyPr>
          <a:lstStyle/>
          <a:p>
            <a:r>
              <a:rPr lang="en-US" dirty="0" smtClean="0"/>
              <a:t>Use environment variable</a:t>
            </a:r>
          </a:p>
          <a:p>
            <a:endParaRPr lang="en-US" dirty="0" smtClean="0"/>
          </a:p>
          <a:p>
            <a:endParaRPr lang="en-US" dirty="0" smtClean="0"/>
          </a:p>
          <a:p>
            <a:r>
              <a:rPr lang="en-US" dirty="0" smtClean="0"/>
              <a:t>Use </a:t>
            </a:r>
            <a:r>
              <a:rPr lang="en-US" i="1" dirty="0" err="1" smtClean="0"/>
              <a:t>omp_set_num_threads</a:t>
            </a:r>
            <a:r>
              <a:rPr lang="en-US" i="1" dirty="0" smtClean="0"/>
              <a:t>() </a:t>
            </a:r>
            <a:r>
              <a:rPr lang="en-US" dirty="0" smtClean="0"/>
              <a:t>function</a:t>
            </a:r>
          </a:p>
          <a:p>
            <a:endParaRPr lang="en-US" dirty="0"/>
          </a:p>
        </p:txBody>
      </p:sp>
      <p:sp>
        <p:nvSpPr>
          <p:cNvPr id="7" name="Text Box 34"/>
          <p:cNvSpPr txBox="1">
            <a:spLocks noChangeArrowheads="1"/>
          </p:cNvSpPr>
          <p:nvPr/>
        </p:nvSpPr>
        <p:spPr bwMode="auto">
          <a:xfrm>
            <a:off x="838200" y="1752600"/>
            <a:ext cx="7757101" cy="707886"/>
          </a:xfrm>
          <a:prstGeom prst="rect">
            <a:avLst/>
          </a:prstGeom>
          <a:noFill/>
          <a:ln w="9525">
            <a:noFill/>
            <a:miter lim="800000"/>
            <a:headEnd/>
            <a:tailEnd/>
          </a:ln>
          <a:effectLst/>
        </p:spPr>
        <p:txBody>
          <a:bodyPr wrap="none">
            <a:spAutoFit/>
          </a:bodyPr>
          <a:lstStyle/>
          <a:p>
            <a:r>
              <a:rPr lang="en-US" sz="2000" dirty="0" err="1">
                <a:effectLst>
                  <a:outerShdw blurRad="38100" dist="38100" dir="2700000" algn="tl">
                    <a:srgbClr val="FFFFFF"/>
                  </a:outerShdw>
                </a:effectLst>
                <a:latin typeface="Lucida Console" pitchFamily="49" charset="0"/>
              </a:rPr>
              <a:t>setenv</a:t>
            </a:r>
            <a:r>
              <a:rPr lang="en-US" sz="2000" dirty="0">
                <a:effectLst>
                  <a:outerShdw blurRad="38100" dist="38100" dir="2700000" algn="tl">
                    <a:srgbClr val="FFFFFF"/>
                  </a:outerShdw>
                </a:effectLst>
                <a:latin typeface="Lucida Console" pitchFamily="49" charset="0"/>
              </a:rPr>
              <a:t> OMP_NUM_THREADS 8 (on Unix </a:t>
            </a:r>
            <a:r>
              <a:rPr lang="en-US" sz="2000" dirty="0" smtClean="0">
                <a:effectLst>
                  <a:outerShdw blurRad="38100" dist="38100" dir="2700000" algn="tl">
                    <a:srgbClr val="FFFFFF"/>
                  </a:outerShdw>
                </a:effectLst>
                <a:latin typeface="Lucida Console" pitchFamily="49" charset="0"/>
              </a:rPr>
              <a:t>with </a:t>
            </a:r>
            <a:r>
              <a:rPr lang="en-US" sz="2000" dirty="0" err="1" smtClean="0">
                <a:effectLst>
                  <a:outerShdw blurRad="38100" dist="38100" dir="2700000" algn="tl">
                    <a:srgbClr val="FFFFFF"/>
                  </a:outerShdw>
                </a:effectLst>
                <a:latin typeface="Lucida Console" pitchFamily="49" charset="0"/>
              </a:rPr>
              <a:t>csh</a:t>
            </a:r>
            <a:r>
              <a:rPr lang="en-US" sz="2000" dirty="0" smtClean="0">
                <a:effectLst>
                  <a:outerShdw blurRad="38100" dist="38100" dir="2700000" algn="tl">
                    <a:srgbClr val="FFFFFF"/>
                  </a:outerShdw>
                </a:effectLst>
                <a:latin typeface="Lucida Console" pitchFamily="49" charset="0"/>
              </a:rPr>
              <a:t> shell)</a:t>
            </a:r>
          </a:p>
          <a:p>
            <a:r>
              <a:rPr lang="en-US" sz="2000" dirty="0" smtClean="0">
                <a:effectLst>
                  <a:outerShdw blurRad="38100" dist="38100" dir="2700000" algn="tl">
                    <a:srgbClr val="FFFFFF"/>
                  </a:outerShdw>
                </a:effectLst>
                <a:latin typeface="Lucida Console" pitchFamily="49" charset="0"/>
              </a:rPr>
              <a:t>export </a:t>
            </a:r>
            <a:r>
              <a:rPr lang="en-US" sz="2000" dirty="0">
                <a:effectLst>
                  <a:outerShdw blurRad="38100" dist="38100" dir="2700000" algn="tl">
                    <a:srgbClr val="FFFFFF"/>
                  </a:outerShdw>
                </a:effectLst>
                <a:latin typeface="Lucida Console" pitchFamily="49" charset="0"/>
              </a:rPr>
              <a:t>OMP_NUM_THREADS </a:t>
            </a:r>
            <a:r>
              <a:rPr lang="en-US" sz="2000" dirty="0" smtClean="0">
                <a:effectLst>
                  <a:outerShdw blurRad="38100" dist="38100" dir="2700000" algn="tl">
                    <a:srgbClr val="FFFFFF"/>
                  </a:outerShdw>
                </a:effectLst>
                <a:latin typeface="Lucida Console" pitchFamily="49" charset="0"/>
              </a:rPr>
              <a:t>=8 (with bash)</a:t>
            </a:r>
            <a:endParaRPr lang="en-US" sz="2000" dirty="0">
              <a:effectLst>
                <a:outerShdw blurRad="38100" dist="38100" dir="2700000" algn="tl">
                  <a:srgbClr val="FFFFFF"/>
                </a:outerShdw>
              </a:effectLst>
              <a:latin typeface="Lucida Console" pitchFamily="49" charset="0"/>
            </a:endParaRPr>
          </a:p>
        </p:txBody>
      </p:sp>
      <p:sp>
        <p:nvSpPr>
          <p:cNvPr id="9" name="Content Placeholder 5"/>
          <p:cNvSpPr txBox="1">
            <a:spLocks/>
          </p:cNvSpPr>
          <p:nvPr/>
        </p:nvSpPr>
        <p:spPr>
          <a:xfrm>
            <a:off x="1524000" y="3276600"/>
            <a:ext cx="7086600" cy="3352800"/>
          </a:xfrm>
          <a:prstGeom prst="rect">
            <a:avLst/>
          </a:prstGeom>
          <a:solidFill>
            <a:schemeClr val="accent5">
              <a:lumMod val="20000"/>
              <a:lumOff val="80000"/>
            </a:schemeClr>
          </a:solidFill>
          <a:ln>
            <a:solidFill>
              <a:schemeClr val="tx1"/>
            </a:solidFill>
          </a:ln>
        </p:spPr>
        <p:txBody>
          <a:bodyPr vert="horz">
            <a:normAutofit/>
          </a:bodyPr>
          <a:lstStyle/>
          <a:p>
            <a:pPr>
              <a:spcBef>
                <a:spcPts val="0"/>
              </a:spcBef>
              <a:buNone/>
            </a:pPr>
            <a:r>
              <a:rPr lang="en-US" sz="2000" dirty="0">
                <a:effectLst>
                  <a:outerShdw blurRad="38100" dist="38100" dir="2700000" algn="tl">
                    <a:srgbClr val="FFFFFF"/>
                  </a:outerShdw>
                </a:effectLst>
                <a:latin typeface="Lucida Console" pitchFamily="49" charset="0"/>
              </a:rPr>
              <a:t>Void </a:t>
            </a:r>
            <a:r>
              <a:rPr lang="en-US" sz="2000" dirty="0" err="1">
                <a:effectLst>
                  <a:outerShdw blurRad="38100" dist="38100" dir="2700000" algn="tl">
                    <a:srgbClr val="FFFFFF"/>
                  </a:outerShdw>
                </a:effectLst>
                <a:latin typeface="Lucida Console" pitchFamily="49" charset="0"/>
              </a:rPr>
              <a:t>saxpy</a:t>
            </a:r>
            <a:r>
              <a:rPr lang="en-US" sz="2000" dirty="0">
                <a:effectLst>
                  <a:outerShdw blurRad="38100" dist="38100" dir="2700000" algn="tl">
                    <a:srgbClr val="FFFFFF"/>
                  </a:outerShdw>
                </a:effectLst>
                <a:latin typeface="Lucida Console" pitchFamily="49" charset="0"/>
              </a:rPr>
              <a:t>(double *z, double a, double *x, </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double </a:t>
            </a:r>
            <a:r>
              <a:rPr lang="en-US" sz="2000" dirty="0">
                <a:effectLst>
                  <a:outerShdw blurRad="38100" dist="38100" dir="2700000" algn="tl">
                    <a:srgbClr val="FFFFFF"/>
                  </a:outerShdw>
                </a:effectLst>
                <a:latin typeface="Lucida Console" pitchFamily="49" charset="0"/>
              </a:rPr>
              <a:t>*y, </a:t>
            </a:r>
            <a:r>
              <a:rPr lang="en-US" sz="2000" dirty="0" err="1">
                <a:effectLst>
                  <a:outerShdw blurRad="38100" dist="38100" dir="2700000" algn="tl">
                    <a:srgbClr val="FFFFFF"/>
                  </a:outerShdw>
                </a:effectLst>
                <a:latin typeface="Lucida Console" pitchFamily="49" charset="0"/>
              </a:rPr>
              <a:t>int</a:t>
            </a:r>
            <a:r>
              <a:rPr lang="en-US" sz="2000" dirty="0">
                <a:effectLst>
                  <a:outerShdw blurRad="38100" dist="38100" dir="2700000" algn="tl">
                    <a:srgbClr val="FFFFFF"/>
                  </a:outerShdw>
                </a:effectLst>
                <a:latin typeface="Lucida Console" pitchFamily="49" charset="0"/>
              </a:rPr>
              <a:t> n) {</a:t>
            </a:r>
          </a:p>
          <a:p>
            <a:pPr>
              <a:spcBef>
                <a:spcPts val="0"/>
              </a:spcBef>
              <a:buNone/>
            </a:pPr>
            <a:r>
              <a:rPr lang="en-US" sz="2000" i="1" dirty="0" smtClean="0"/>
              <a:t>	</a:t>
            </a:r>
            <a:r>
              <a:rPr lang="en-US" sz="2000" dirty="0" err="1" smtClean="0">
                <a:solidFill>
                  <a:srgbClr val="FF0000"/>
                </a:solidFill>
              </a:rPr>
              <a:t>omp_set_num_threads</a:t>
            </a:r>
            <a:r>
              <a:rPr lang="en-US" sz="2000" dirty="0" smtClean="0">
                <a:solidFill>
                  <a:srgbClr val="FF0000"/>
                </a:solidFill>
              </a:rPr>
              <a:t>(8);</a:t>
            </a:r>
            <a:endParaRPr lang="en-US" sz="2000" dirty="0">
              <a:solidFill>
                <a:srgbClr val="FF0000"/>
              </a:solidFill>
              <a:effectLst>
                <a:outerShdw blurRad="38100" dist="38100" dir="2700000" algn="tl">
                  <a:srgbClr val="FFFFFF"/>
                </a:outerShdw>
              </a:effectLst>
              <a:latin typeface="Lucida Console" pitchFamily="49" charset="0"/>
            </a:endParaRPr>
          </a:p>
          <a:p>
            <a:pPr>
              <a:spcBef>
                <a:spcPts val="0"/>
              </a:spcBef>
              <a:buNone/>
            </a:pPr>
            <a:r>
              <a:rPr lang="en-US" sz="2000" dirty="0">
                <a:effectLst>
                  <a:outerShdw blurRad="38100" dist="38100" dir="2700000" algn="tl">
                    <a:srgbClr val="FFFFFF"/>
                  </a:outerShdw>
                </a:effectLst>
                <a:latin typeface="Lucida Console" pitchFamily="49" charset="0"/>
              </a:rPr>
              <a:t>	#pragma parallel for</a:t>
            </a:r>
          </a:p>
          <a:p>
            <a:pPr>
              <a:spcBef>
                <a:spcPts val="0"/>
              </a:spcBef>
              <a:buNone/>
            </a:pPr>
            <a:r>
              <a:rPr lang="en-US" sz="2000" dirty="0">
                <a:effectLst>
                  <a:outerShdw blurRad="38100" dist="38100" dir="2700000" algn="tl">
                    <a:srgbClr val="FFFFFF"/>
                  </a:outerShdw>
                </a:effectLst>
                <a:latin typeface="Lucida Console" pitchFamily="49" charset="0"/>
              </a:rPr>
              <a:t>	for(</a:t>
            </a:r>
            <a:r>
              <a:rPr lang="en-US" sz="2000" dirty="0" err="1">
                <a:effectLst>
                  <a:outerShdw blurRad="38100" dist="38100" dir="2700000" algn="tl">
                    <a:srgbClr val="FFFFFF"/>
                  </a:outerShdw>
                </a:effectLst>
                <a:latin typeface="Lucida Console" pitchFamily="49" charset="0"/>
              </a:rPr>
              <a:t>int</a:t>
            </a:r>
            <a:r>
              <a:rPr lang="en-US" sz="2000" dirty="0">
                <a:effectLst>
                  <a:outerShdw blurRad="38100" dist="38100" dir="2700000" algn="tl">
                    <a:srgbClr val="FFFFFF"/>
                  </a:outerShdw>
                </a:effectLst>
                <a:latin typeface="Lucida Console" pitchFamily="49" charset="0"/>
              </a:rPr>
              <a:t> </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=0; </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&lt;n; </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p>
          <a:p>
            <a:pPr>
              <a:spcBef>
                <a:spcPts val="0"/>
              </a:spcBef>
              <a:buNone/>
            </a:pPr>
            <a:r>
              <a:rPr lang="en-US" sz="2000" dirty="0">
                <a:effectLst>
                  <a:outerShdw blurRad="38100" dist="38100" dir="2700000" algn="tl">
                    <a:srgbClr val="FFFFFF"/>
                  </a:outerShdw>
                </a:effectLst>
                <a:latin typeface="Lucida Console" pitchFamily="49" charset="0"/>
              </a:rPr>
              <a:t>		z[</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 = a*x[</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]+y[</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p>
          <a:p>
            <a:pPr>
              <a:spcBef>
                <a:spcPts val="0"/>
              </a:spcBef>
              <a:buNone/>
            </a:pPr>
            <a:r>
              <a:rPr lang="en-US" sz="2000" dirty="0">
                <a:effectLst>
                  <a:outerShdw blurRad="38100" dist="38100" dir="2700000" algn="tl">
                    <a:srgbClr val="FFFFFF"/>
                  </a:outerShdw>
                </a:effectLst>
                <a:latin typeface="Lucida Console" pitchFamily="49" charset="0"/>
              </a:rPr>
              <a:t>	return;</a:t>
            </a:r>
          </a:p>
          <a:p>
            <a:pPr>
              <a:spcBef>
                <a:spcPts val="0"/>
              </a:spcBef>
              <a:buNone/>
            </a:pPr>
            <a:r>
              <a:rPr lang="en-US" sz="2000" dirty="0">
                <a:effectLst>
                  <a:outerShdw blurRad="38100" dist="38100" dir="2700000" algn="tl">
                    <a:srgbClr val="FFFFFF"/>
                  </a:outerShdw>
                </a:effectLst>
                <a:latin typeface="Lucida Console" pitchFamily="49" charset="0"/>
              </a:rPr>
              <a:t>}</a:t>
            </a: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Scheduling: User Control</a:t>
            </a:r>
            <a:endParaRPr lang="en-US" dirty="0"/>
          </a:p>
        </p:txBody>
      </p:sp>
      <p:sp>
        <p:nvSpPr>
          <p:cNvPr id="3" name="Content Placeholder 2"/>
          <p:cNvSpPr>
            <a:spLocks noGrp="1"/>
          </p:cNvSpPr>
          <p:nvPr>
            <p:ph sz="quarter" idx="1"/>
          </p:nvPr>
        </p:nvSpPr>
        <p:spPr/>
        <p:txBody>
          <a:bodyPr>
            <a:normAutofit/>
          </a:bodyPr>
          <a:lstStyle/>
          <a:p>
            <a:r>
              <a:rPr lang="en-US" dirty="0" smtClean="0"/>
              <a:t>The manner in which iterations of a parallel loop are assigned to threads is called the loop’s </a:t>
            </a:r>
            <a:r>
              <a:rPr lang="en-US" i="1" dirty="0" smtClean="0"/>
              <a:t>schedule.</a:t>
            </a:r>
          </a:p>
          <a:p>
            <a:r>
              <a:rPr lang="en-US" dirty="0" smtClean="0"/>
              <a:t>Unless specified otherwise, the default schedule is used which assigns iterations to threads as evenly as possible (good enough for </a:t>
            </a:r>
            <a:r>
              <a:rPr lang="en-US" i="1" dirty="0" err="1" smtClean="0"/>
              <a:t>saxpy</a:t>
            </a:r>
            <a:r>
              <a:rPr lang="en-US" dirty="0" smtClean="0"/>
              <a:t>)</a:t>
            </a:r>
          </a:p>
          <a:p>
            <a:r>
              <a:rPr lang="en-US" dirty="0" smtClean="0"/>
              <a:t>Alternative user-specified schedules possible - more on this later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Date Placeholder 5"/>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between threads</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p:txBody>
          <a:bodyPr>
            <a:normAutofit/>
          </a:bodyPr>
          <a:lstStyle/>
          <a:p>
            <a:r>
              <a:rPr lang="en-US" sz="2800" dirty="0" smtClean="0"/>
              <a:t>Six clause types allow the programmer to specify how data is shared between threads executing a parallel do (</a:t>
            </a:r>
            <a:r>
              <a:rPr lang="en-US" sz="2800" i="1" dirty="0" smtClean="0"/>
              <a:t>data scope clauses</a:t>
            </a:r>
            <a:r>
              <a:rPr lang="en-US" sz="2800" dirty="0" smtClean="0"/>
              <a:t>):</a:t>
            </a:r>
          </a:p>
          <a:p>
            <a:pPr lvl="1"/>
            <a:r>
              <a:rPr lang="en-US" dirty="0" smtClean="0"/>
              <a:t>private: </a:t>
            </a:r>
            <a:r>
              <a:rPr lang="en-US" dirty="0" smtClean="0">
                <a:solidFill>
                  <a:schemeClr val="accent1"/>
                </a:solidFill>
              </a:rPr>
              <a:t>private (list)</a:t>
            </a:r>
          </a:p>
          <a:p>
            <a:pPr lvl="1"/>
            <a:r>
              <a:rPr lang="en-US" dirty="0" smtClean="0"/>
              <a:t>shared:  </a:t>
            </a:r>
            <a:r>
              <a:rPr lang="en-US" dirty="0" smtClean="0">
                <a:solidFill>
                  <a:schemeClr val="accent1"/>
                </a:solidFill>
              </a:rPr>
              <a:t>shared(list)</a:t>
            </a:r>
          </a:p>
          <a:p>
            <a:pPr lvl="1"/>
            <a:r>
              <a:rPr lang="en-US" dirty="0" smtClean="0"/>
              <a:t>default: </a:t>
            </a:r>
            <a:r>
              <a:rPr lang="en-US" dirty="0" smtClean="0">
                <a:solidFill>
                  <a:schemeClr val="accent1"/>
                </a:solidFill>
              </a:rPr>
              <a:t>default (private | shared | none) </a:t>
            </a:r>
            <a:r>
              <a:rPr lang="en-US" dirty="0" smtClean="0">
                <a:solidFill>
                  <a:schemeClr val="tx1"/>
                </a:solidFill>
              </a:rPr>
              <a:t>(ex: C/C++)</a:t>
            </a:r>
            <a:endParaRPr lang="en-US" dirty="0" smtClean="0"/>
          </a:p>
          <a:p>
            <a:pPr lvl="1"/>
            <a:r>
              <a:rPr lang="en-US" dirty="0" smtClean="0"/>
              <a:t>reduction:	</a:t>
            </a:r>
            <a:r>
              <a:rPr lang="en-US" dirty="0" smtClean="0">
                <a:solidFill>
                  <a:schemeClr val="accent1"/>
                </a:solidFill>
              </a:rPr>
              <a:t>reduction(intrinsic operator : list)</a:t>
            </a:r>
          </a:p>
          <a:p>
            <a:pPr lvl="1"/>
            <a:r>
              <a:rPr lang="en-US" dirty="0" err="1" smtClean="0"/>
              <a:t>firstprivate</a:t>
            </a:r>
            <a:r>
              <a:rPr lang="en-US" dirty="0" smtClean="0"/>
              <a:t>: </a:t>
            </a:r>
            <a:r>
              <a:rPr lang="en-US" dirty="0" err="1" smtClean="0">
                <a:solidFill>
                  <a:schemeClr val="accent1"/>
                </a:solidFill>
              </a:rPr>
              <a:t>firstprivate</a:t>
            </a:r>
            <a:r>
              <a:rPr lang="en-US" dirty="0" smtClean="0">
                <a:solidFill>
                  <a:schemeClr val="accent1"/>
                </a:solidFill>
              </a:rPr>
              <a:t>(list)</a:t>
            </a:r>
          </a:p>
          <a:p>
            <a:pPr lvl="1"/>
            <a:r>
              <a:rPr lang="en-US" dirty="0" err="1" smtClean="0"/>
              <a:t>lastprivate</a:t>
            </a:r>
            <a:r>
              <a:rPr lang="en-US" dirty="0" smtClean="0"/>
              <a:t>:  </a:t>
            </a:r>
            <a:r>
              <a:rPr lang="en-US" dirty="0" err="1" smtClean="0">
                <a:solidFill>
                  <a:schemeClr val="accent1"/>
                </a:solidFill>
              </a:rPr>
              <a:t>lastprivate</a:t>
            </a:r>
            <a:r>
              <a:rPr lang="en-US" dirty="0" smtClean="0">
                <a:solidFill>
                  <a:schemeClr val="accent1"/>
                </a:solidFill>
              </a:rPr>
              <a:t>(list)</a:t>
            </a:r>
          </a:p>
          <a:p>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data sharing</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lstStyle/>
          <a:p>
            <a:r>
              <a:rPr lang="en-US" dirty="0" smtClean="0"/>
              <a:t>Most variables are shared by default</a:t>
            </a:r>
          </a:p>
          <a:p>
            <a:pPr lvl="1"/>
            <a:r>
              <a:rPr lang="en-US" dirty="0" smtClean="0"/>
              <a:t>Global variables are shared among threads</a:t>
            </a:r>
          </a:p>
          <a:p>
            <a:pPr lvl="1"/>
            <a:r>
              <a:rPr lang="en-US" dirty="0" smtClean="0"/>
              <a:t>Exception: loop index variables are private by default</a:t>
            </a:r>
          </a:p>
          <a:p>
            <a:r>
              <a:rPr lang="en-US" dirty="0" smtClean="0"/>
              <a:t>Stack variables in function calls from parallel regions are thread-private</a:t>
            </a:r>
          </a:p>
          <a:p>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7" name="TextBox 6"/>
          <p:cNvSpPr txBox="1"/>
          <p:nvPr/>
        </p:nvSpPr>
        <p:spPr>
          <a:xfrm>
            <a:off x="990600" y="1620083"/>
            <a:ext cx="6878806" cy="4247317"/>
          </a:xfrm>
          <a:prstGeom prst="rect">
            <a:avLst/>
          </a:prstGeom>
          <a:noFill/>
        </p:spPr>
        <p:txBody>
          <a:bodyPr wrap="none" rtlCol="0">
            <a:spAutoFit/>
          </a:bodyPr>
          <a:lstStyle/>
          <a:p>
            <a:r>
              <a:rPr lang="en-US" dirty="0" smtClean="0">
                <a:effectLst>
                  <a:outerShdw blurRad="38100" dist="38100" dir="2700000" algn="tl">
                    <a:srgbClr val="FFFFFF"/>
                  </a:outerShdw>
                </a:effectLst>
                <a:latin typeface="Lucida Console" pitchFamily="49" charset="0"/>
              </a:rPr>
              <a:t>double x, y;</a:t>
            </a:r>
          </a:p>
          <a:p>
            <a:r>
              <a:rPr lang="en-US" dirty="0" err="1" smtClean="0">
                <a:effectLst>
                  <a:outerShdw blurRad="38100" dist="38100" dir="2700000" algn="tl">
                    <a:srgbClr val="FFFFFF"/>
                  </a:outerShdw>
                </a:effectLst>
                <a:latin typeface="Lucida Console" pitchFamily="49" charset="0"/>
              </a:rPr>
              <a:t>int</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j, m, n, </a:t>
            </a:r>
            <a:r>
              <a:rPr lang="en-US" dirty="0" err="1" smtClean="0">
                <a:effectLst>
                  <a:outerShdw blurRad="38100" dist="38100" dir="2700000" algn="tl">
                    <a:srgbClr val="FFFFFF"/>
                  </a:outerShdw>
                </a:effectLst>
                <a:latin typeface="Lucida Console" pitchFamily="49" charset="0"/>
              </a:rPr>
              <a:t>maxiter</a:t>
            </a:r>
            <a:r>
              <a:rPr lang="en-US" dirty="0" smtClean="0">
                <a:effectLst>
                  <a:outerShdw blurRad="38100" dist="38100" dir="2700000" algn="tl">
                    <a:srgbClr val="FFFFFF"/>
                  </a:outerShdw>
                </a:effectLst>
                <a:latin typeface="Lucida Console" pitchFamily="49" charset="0"/>
              </a:rPr>
              <a:t>;</a:t>
            </a:r>
          </a:p>
          <a:p>
            <a:r>
              <a:rPr lang="en-US" dirty="0" err="1" smtClean="0">
                <a:effectLst>
                  <a:outerShdw blurRad="38100" dist="38100" dir="2700000" algn="tl">
                    <a:srgbClr val="FFFFFF"/>
                  </a:outerShdw>
                </a:effectLst>
                <a:latin typeface="Lucida Console" pitchFamily="49" charset="0"/>
              </a:rPr>
              <a:t>int</a:t>
            </a:r>
            <a:r>
              <a:rPr lang="en-US" dirty="0" smtClean="0">
                <a:effectLst>
                  <a:outerShdw blurRad="38100" dist="38100" dir="2700000" algn="tl">
                    <a:srgbClr val="FFFFFF"/>
                  </a:outerShdw>
                </a:effectLst>
                <a:latin typeface="Lucida Console" pitchFamily="49" charset="0"/>
              </a:rPr>
              <a:t> depth[200][300];</a:t>
            </a:r>
          </a:p>
          <a:p>
            <a:r>
              <a:rPr lang="en-US" dirty="0" smtClean="0">
                <a:effectLst>
                  <a:outerShdw blurRad="38100" dist="38100" dir="2700000" algn="tl">
                    <a:srgbClr val="FFFFFF"/>
                  </a:outerShdw>
                </a:effectLst>
                <a:latin typeface="Lucida Console" pitchFamily="49" charset="0"/>
              </a:rPr>
              <a:t>extern </a:t>
            </a:r>
            <a:r>
              <a:rPr lang="en-US" dirty="0" err="1" smtClean="0">
                <a:effectLst>
                  <a:outerShdw blurRad="38100" dist="38100" dir="2700000" algn="tl">
                    <a:srgbClr val="FFFFFF"/>
                  </a:outerShdw>
                </a:effectLst>
                <a:latin typeface="Lucida Console" pitchFamily="49" charset="0"/>
              </a:rPr>
              <a:t>int</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mandel_val</a:t>
            </a:r>
            <a:r>
              <a:rPr lang="en-US" dirty="0" smtClean="0">
                <a:effectLst>
                  <a:outerShdw blurRad="38100" dist="38100" dir="2700000" algn="tl">
                    <a:srgbClr val="FFFFFF"/>
                  </a:outerShdw>
                </a:effectLst>
                <a:latin typeface="Lucida Console" pitchFamily="49" charset="0"/>
              </a:rPr>
              <a:t>();</a:t>
            </a:r>
          </a:p>
          <a:p>
            <a:r>
              <a:rPr lang="en-US" dirty="0" smtClean="0">
                <a:effectLst>
                  <a:outerShdw blurRad="38100" dist="38100" dir="2700000" algn="tl">
                    <a:srgbClr val="FFFFFF"/>
                  </a:outerShdw>
                </a:effectLst>
                <a:latin typeface="Lucida Console" pitchFamily="49" charset="0"/>
              </a:rPr>
              <a:t>n = 300;</a:t>
            </a:r>
          </a:p>
          <a:p>
            <a:r>
              <a:rPr lang="en-US" dirty="0" smtClean="0">
                <a:effectLst>
                  <a:outerShdw blurRad="38100" dist="38100" dir="2700000" algn="tl">
                    <a:srgbClr val="FFFFFF"/>
                  </a:outerShdw>
                </a:effectLst>
                <a:latin typeface="Lucida Console" pitchFamily="49" charset="0"/>
              </a:rPr>
              <a:t>m = 200;</a:t>
            </a:r>
          </a:p>
          <a:p>
            <a:r>
              <a:rPr lang="en-US" dirty="0" err="1" smtClean="0">
                <a:effectLst>
                  <a:outerShdw blurRad="38100" dist="38100" dir="2700000" algn="tl">
                    <a:srgbClr val="FFFFFF"/>
                  </a:outerShdw>
                </a:effectLst>
                <a:latin typeface="Lucida Console" pitchFamily="49" charset="0"/>
              </a:rPr>
              <a:t>maxiter</a:t>
            </a:r>
            <a:r>
              <a:rPr lang="en-US" dirty="0" smtClean="0">
                <a:effectLst>
                  <a:outerShdw blurRad="38100" dist="38100" dir="2700000" algn="tl">
                    <a:srgbClr val="FFFFFF"/>
                  </a:outerShdw>
                </a:effectLst>
                <a:latin typeface="Lucida Console" pitchFamily="49" charset="0"/>
              </a:rPr>
              <a:t> = 200;</a:t>
            </a:r>
          </a:p>
          <a:p>
            <a:endParaRPr lang="en-US" dirty="0" smtClean="0">
              <a:effectLst>
                <a:outerShdw blurRad="38100" dist="38100" dir="2700000" algn="tl">
                  <a:srgbClr val="FFFFFF"/>
                </a:outerShdw>
              </a:effectLst>
              <a:latin typeface="Lucida Console" pitchFamily="49" charset="0"/>
            </a:endParaRPr>
          </a:p>
          <a:p>
            <a:r>
              <a:rPr lang="en-US" dirty="0" smtClean="0">
                <a:solidFill>
                  <a:srgbClr val="FF0000"/>
                </a:solidFill>
                <a:effectLst>
                  <a:outerShdw blurRad="38100" dist="38100" dir="2700000" algn="tl">
                    <a:srgbClr val="FFFFFF"/>
                  </a:outerShdw>
                </a:effectLst>
                <a:latin typeface="Lucida Console" pitchFamily="49" charset="0"/>
              </a:rPr>
              <a:t>#</a:t>
            </a:r>
            <a:r>
              <a:rPr lang="en-US" dirty="0" err="1" smtClean="0">
                <a:solidFill>
                  <a:srgbClr val="FF0000"/>
                </a:solidFill>
                <a:effectLst>
                  <a:outerShdw blurRad="38100" dist="38100" dir="2700000" algn="tl">
                    <a:srgbClr val="FFFFFF"/>
                  </a:outerShdw>
                </a:effectLst>
                <a:latin typeface="Lucida Console" pitchFamily="49" charset="0"/>
              </a:rPr>
              <a:t>pragma</a:t>
            </a:r>
            <a:r>
              <a:rPr lang="en-US" dirty="0" smtClean="0">
                <a:solidFill>
                  <a:srgbClr val="FF0000"/>
                </a:solidFill>
                <a:effectLst>
                  <a:outerShdw blurRad="38100" dist="38100" dir="2700000" algn="tl">
                    <a:srgbClr val="FFFFFF"/>
                  </a:outerShdw>
                </a:effectLst>
                <a:latin typeface="Lucida Console" pitchFamily="49" charset="0"/>
              </a:rPr>
              <a:t> </a:t>
            </a:r>
            <a:r>
              <a:rPr lang="en-US" dirty="0" err="1" smtClean="0">
                <a:solidFill>
                  <a:srgbClr val="FF0000"/>
                </a:solidFill>
                <a:effectLst>
                  <a:outerShdw blurRad="38100" dist="38100" dir="2700000" algn="tl">
                    <a:srgbClr val="FFFFFF"/>
                  </a:outerShdw>
                </a:effectLst>
                <a:latin typeface="Lucida Console" pitchFamily="49" charset="0"/>
              </a:rPr>
              <a:t>omp</a:t>
            </a:r>
            <a:r>
              <a:rPr lang="en-US" dirty="0" smtClean="0">
                <a:solidFill>
                  <a:srgbClr val="FF0000"/>
                </a:solidFill>
                <a:effectLst>
                  <a:outerShdw blurRad="38100" dist="38100" dir="2700000" algn="tl">
                    <a:srgbClr val="FFFFFF"/>
                  </a:outerShdw>
                </a:effectLst>
                <a:latin typeface="Lucida Console" pitchFamily="49" charset="0"/>
              </a:rPr>
              <a:t> parallel for private(j, x, y)</a:t>
            </a:r>
          </a:p>
          <a:p>
            <a:r>
              <a:rPr lang="en-US" dirty="0" smtClean="0">
                <a:effectLst>
                  <a:outerShdw blurRad="38100" dist="38100" dir="2700000" algn="tl">
                    <a:srgbClr val="FFFFFF"/>
                  </a:outerShdw>
                </a:effectLst>
                <a:latin typeface="Lucida Console" pitchFamily="49" charset="0"/>
              </a:rPr>
              <a:t>for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 </a:t>
            </a:r>
            <a:r>
              <a:rPr lang="en-US" dirty="0">
                <a:effectLst>
                  <a:outerShdw blurRad="38100" dist="38100" dir="2700000" algn="tl">
                    <a:srgbClr val="FFFFFF"/>
                  </a:outerShdw>
                </a:effectLst>
                <a:latin typeface="Lucida Console" pitchFamily="49" charset="0"/>
              </a:rPr>
              <a:t>0</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&lt; m;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a:t>
            </a:r>
          </a:p>
          <a:p>
            <a:r>
              <a:rPr lang="en-US" dirty="0" smtClean="0">
                <a:effectLst>
                  <a:outerShdw blurRad="38100" dist="38100" dir="2700000" algn="tl">
                    <a:srgbClr val="FFFFFF"/>
                  </a:outerShdw>
                </a:effectLst>
                <a:latin typeface="Lucida Console" pitchFamily="49" charset="0"/>
              </a:rPr>
              <a:t>    for (j = 0; j &lt; n; j++)  {</a:t>
            </a:r>
          </a:p>
          <a:p>
            <a:r>
              <a:rPr lang="en-US" dirty="0" smtClean="0">
                <a:effectLst>
                  <a:outerShdw blurRad="38100" dist="38100" dir="2700000" algn="tl">
                    <a:srgbClr val="FFFFFF"/>
                  </a:outerShdw>
                </a:effectLst>
                <a:latin typeface="Lucida Console" pitchFamily="49" charset="0"/>
              </a:rPr>
              <a:t>        x =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(double) m;</a:t>
            </a:r>
          </a:p>
          <a:p>
            <a:r>
              <a:rPr lang="en-US" dirty="0" smtClean="0">
                <a:effectLst>
                  <a:outerShdw blurRad="38100" dist="38100" dir="2700000" algn="tl">
                    <a:srgbClr val="FFFFFF"/>
                  </a:outerShdw>
                </a:effectLst>
                <a:latin typeface="Lucida Console" pitchFamily="49" charset="0"/>
              </a:rPr>
              <a:t>        y = j/ (double) n;</a:t>
            </a:r>
          </a:p>
          <a:p>
            <a:r>
              <a:rPr lang="en-US" dirty="0" smtClean="0">
                <a:effectLst>
                  <a:outerShdw blurRad="38100" dist="38100" dir="2700000" algn="tl">
                    <a:srgbClr val="FFFFFF"/>
                  </a:outerShdw>
                </a:effectLst>
                <a:latin typeface="Lucida Console" pitchFamily="49" charset="0"/>
              </a:rPr>
              <a:t>        depth[</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][j] = </a:t>
            </a:r>
            <a:r>
              <a:rPr lang="en-US" dirty="0" err="1" smtClean="0">
                <a:effectLst>
                  <a:outerShdw blurRad="38100" dist="38100" dir="2700000" algn="tl">
                    <a:srgbClr val="FFFFFF"/>
                  </a:outerShdw>
                </a:effectLst>
                <a:latin typeface="Lucida Console" pitchFamily="49" charset="0"/>
              </a:rPr>
              <a:t>mandel_val</a:t>
            </a:r>
            <a:r>
              <a:rPr lang="en-US" dirty="0" smtClean="0">
                <a:effectLst>
                  <a:outerShdw blurRad="38100" dist="38100" dir="2700000" algn="tl">
                    <a:srgbClr val="FFFFFF"/>
                  </a:outerShdw>
                </a:effectLst>
                <a:latin typeface="Lucida Console" pitchFamily="49" charset="0"/>
              </a:rPr>
              <a:t>(x, y, </a:t>
            </a:r>
            <a:r>
              <a:rPr lang="en-US" dirty="0" err="1" smtClean="0">
                <a:effectLst>
                  <a:outerShdw blurRad="38100" dist="38100" dir="2700000" algn="tl">
                    <a:srgbClr val="FFFFFF"/>
                  </a:outerShdw>
                </a:effectLst>
                <a:latin typeface="Lucida Console" pitchFamily="49" charset="0"/>
              </a:rPr>
              <a:t>maxiter</a:t>
            </a:r>
            <a:r>
              <a:rPr lang="en-US" dirty="0" smtClean="0">
                <a:effectLst>
                  <a:outerShdw blurRad="38100" dist="38100" dir="2700000" algn="tl">
                    <a:srgbClr val="FFFFFF"/>
                  </a:outerShdw>
                </a:effectLst>
                <a:latin typeface="Lucida Console" pitchFamily="49" charset="0"/>
              </a:rPr>
              <a:t>);</a:t>
            </a:r>
          </a:p>
          <a:p>
            <a:r>
              <a:rPr lang="en-US" dirty="0" smtClean="0">
                <a:effectLst>
                  <a:outerShdw blurRad="38100" dist="38100" dir="2700000" algn="tl">
                    <a:srgbClr val="FFFFFF"/>
                  </a:outerShdw>
                </a:effectLst>
                <a:latin typeface="Lucida Console" pitchFamily="49" charset="0"/>
              </a:rPr>
              <a:t>   }</a:t>
            </a:r>
            <a:endParaRPr lang="en-US" dirty="0">
              <a:latin typeface="Lucida Console" pitchFamily="49" charset="0"/>
            </a:endParaRP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checkerboard(across)">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clause: Details</a:t>
            </a:r>
            <a:endParaRPr lang="en-US" dirty="0"/>
          </a:p>
        </p:txBody>
      </p:sp>
      <p:sp>
        <p:nvSpPr>
          <p:cNvPr id="3" name="Content Placeholder 2"/>
          <p:cNvSpPr>
            <a:spLocks noGrp="1"/>
          </p:cNvSpPr>
          <p:nvPr>
            <p:ph sz="quarter" idx="1"/>
          </p:nvPr>
        </p:nvSpPr>
        <p:spPr/>
        <p:txBody>
          <a:bodyPr>
            <a:normAutofit/>
          </a:bodyPr>
          <a:lstStyle/>
          <a:p>
            <a:r>
              <a:rPr lang="en-US" dirty="0" smtClean="0"/>
              <a:t>Each thread has its own copy of all variables declared private.</a:t>
            </a:r>
          </a:p>
          <a:p>
            <a:r>
              <a:rPr lang="en-US" dirty="0" smtClean="0"/>
              <a:t>Private variables (implicit or explicit) are uninitialized when a thread starts. (Why?) (some exceptions)</a:t>
            </a:r>
          </a:p>
          <a:p>
            <a:r>
              <a:rPr lang="en-US" dirty="0" smtClean="0"/>
              <a:t>The value of a private variable is unavailable to the master thread after a parallel loop terminates. (Why?)</a:t>
            </a:r>
          </a:p>
          <a:p>
            <a:r>
              <a:rPr lang="en-US" dirty="0" err="1" smtClean="0"/>
              <a:t>firstprivate</a:t>
            </a:r>
            <a:r>
              <a:rPr lang="en-US" dirty="0" smtClean="0"/>
              <a:t> and </a:t>
            </a:r>
            <a:r>
              <a:rPr lang="en-US" dirty="0" err="1" smtClean="0"/>
              <a:t>lastprivate</a:t>
            </a:r>
            <a:r>
              <a:rPr lang="en-US" dirty="0" smtClean="0"/>
              <a:t> are solutions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Date Placeholder 5"/>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sz="quarter" idx="1"/>
          </p:nvPr>
        </p:nvSpPr>
        <p:spPr/>
        <p:txBody>
          <a:bodyPr/>
          <a:lstStyle/>
          <a:p>
            <a:r>
              <a:rPr lang="en-US" dirty="0" smtClean="0"/>
              <a:t>What’s wrong with this example:</a:t>
            </a:r>
            <a:endParaRPr lang="en-US" dirty="0"/>
          </a:p>
        </p:txBody>
      </p:sp>
      <p:sp>
        <p:nvSpPr>
          <p:cNvPr id="7" name="Rectangle 6"/>
          <p:cNvSpPr>
            <a:spLocks noChangeArrowheads="1"/>
          </p:cNvSpPr>
          <p:nvPr/>
        </p:nvSpPr>
        <p:spPr bwMode="auto">
          <a:xfrm>
            <a:off x="1371600" y="2057400"/>
            <a:ext cx="5715000" cy="3760645"/>
          </a:xfrm>
          <a:prstGeom prst="rect">
            <a:avLst/>
          </a:prstGeom>
          <a:noFill/>
          <a:ln w="9525">
            <a:noFill/>
            <a:miter lim="800000"/>
            <a:headEnd/>
            <a:tailEnd/>
          </a:ln>
          <a:effectLst/>
        </p:spPr>
        <p:txBody>
          <a:bodyPr lIns="92075" tIns="46038" rIns="92075" bIns="46038" anchor="ctr">
            <a:spAutoFit/>
          </a:bodyPr>
          <a:lstStyle/>
          <a:p>
            <a:pPr>
              <a:lnSpc>
                <a:spcPct val="90000"/>
              </a:lnSpc>
              <a:spcBef>
                <a:spcPct val="20000"/>
              </a:spcBef>
            </a:pPr>
            <a:r>
              <a:rPr lang="en-US" sz="2000" b="1" dirty="0" err="1" smtClean="0">
                <a:effectLst/>
                <a:latin typeface="Lucida Console" pitchFamily="49" charset="0"/>
              </a:rPr>
              <a:t>int</a:t>
            </a:r>
            <a:r>
              <a:rPr lang="en-US" sz="2000" b="1" dirty="0" smtClean="0">
                <a:effectLst/>
                <a:latin typeface="Lucida Console" pitchFamily="49" charset="0"/>
              </a:rPr>
              <a:t> main(){</a:t>
            </a:r>
          </a:p>
          <a:p>
            <a:pPr>
              <a:lnSpc>
                <a:spcPct val="90000"/>
              </a:lnSpc>
              <a:spcBef>
                <a:spcPct val="20000"/>
              </a:spcBef>
            </a:pPr>
            <a:r>
              <a:rPr lang="en-US" sz="2000" b="1" dirty="0" smtClean="0">
                <a:latin typeface="Lucida Console" pitchFamily="49" charset="0"/>
              </a:rPr>
              <a:t>	</a:t>
            </a:r>
            <a:r>
              <a:rPr lang="en-US" sz="2000" b="1" dirty="0" err="1" smtClean="0">
                <a:latin typeface="Lucida Console" pitchFamily="49" charset="0"/>
              </a:rPr>
              <a:t>int</a:t>
            </a:r>
            <a:r>
              <a:rPr lang="en-US" sz="2000" b="1" dirty="0" smtClean="0">
                <a:latin typeface="Lucida Console" pitchFamily="49" charset="0"/>
              </a:rPr>
              <a:t> IS=0;</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#pragma </a:t>
            </a:r>
            <a:r>
              <a:rPr lang="en-US" sz="2000" b="1" dirty="0" err="1" smtClean="0">
                <a:latin typeface="Lucida Console" pitchFamily="49" charset="0"/>
              </a:rPr>
              <a:t>omp</a:t>
            </a:r>
            <a:r>
              <a:rPr lang="en-US" sz="2000" b="1" dirty="0" smtClean="0">
                <a:latin typeface="Lucida Console" pitchFamily="49" charset="0"/>
              </a:rPr>
              <a:t> for private(IS)</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for(</a:t>
            </a:r>
            <a:r>
              <a:rPr lang="en-US" sz="2000" b="1" dirty="0" err="1" smtClean="0">
                <a:latin typeface="Lucida Console" pitchFamily="49" charset="0"/>
              </a:rPr>
              <a:t>int</a:t>
            </a:r>
            <a:r>
              <a:rPr lang="en-US" sz="2000" b="1" dirty="0" smtClean="0">
                <a:latin typeface="Lucida Console" pitchFamily="49" charset="0"/>
              </a:rPr>
              <a:t> j=0; j&lt;1000; j++) {</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	…</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	… = IS;</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	…</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a:t>
            </a:r>
          </a:p>
          <a:p>
            <a:pPr>
              <a:lnSpc>
                <a:spcPct val="90000"/>
              </a:lnSpc>
              <a:spcBef>
                <a:spcPct val="20000"/>
              </a:spcBef>
            </a:pPr>
            <a:r>
              <a:rPr lang="en-US" sz="2000" b="1" dirty="0" smtClean="0">
                <a:latin typeface="Lucida Console" pitchFamily="49" charset="0"/>
              </a:rPr>
              <a:t>	</a:t>
            </a:r>
            <a:r>
              <a:rPr lang="en-US" sz="2000" b="1" dirty="0" err="1" smtClean="0">
                <a:latin typeface="Lucida Console" pitchFamily="49" charset="0"/>
              </a:rPr>
              <a:t>printf</a:t>
            </a:r>
            <a:r>
              <a:rPr lang="en-US" sz="2000" b="1" dirty="0" smtClean="0">
                <a:latin typeface="Lucida Console" pitchFamily="49" charset="0"/>
              </a:rPr>
              <a:t>(“%d\</a:t>
            </a:r>
            <a:r>
              <a:rPr lang="en-US" sz="2000" b="1" dirty="0" err="1" smtClean="0">
                <a:latin typeface="Lucida Console" pitchFamily="49" charset="0"/>
              </a:rPr>
              <a:t>n”,IS</a:t>
            </a:r>
            <a:r>
              <a:rPr lang="en-US" sz="2000" b="1" dirty="0" smtClean="0">
                <a:latin typeface="Lucida Console" pitchFamily="49" charset="0"/>
              </a:rPr>
              <a:t>);</a:t>
            </a:r>
          </a:p>
          <a:p>
            <a:pPr>
              <a:lnSpc>
                <a:spcPct val="90000"/>
              </a:lnSpc>
              <a:spcBef>
                <a:spcPct val="20000"/>
              </a:spcBef>
            </a:pPr>
            <a:r>
              <a:rPr lang="en-US" sz="2000" b="1" dirty="0">
                <a:latin typeface="Lucida Console" pitchFamily="49" charset="0"/>
              </a:rPr>
              <a:t>	</a:t>
            </a:r>
            <a:r>
              <a:rPr lang="en-US" sz="2000" b="1" dirty="0" smtClean="0">
                <a:latin typeface="Lucida Console" pitchFamily="49" charset="0"/>
              </a:rPr>
              <a:t>return 0;</a:t>
            </a:r>
          </a:p>
          <a:p>
            <a:pPr>
              <a:lnSpc>
                <a:spcPct val="90000"/>
              </a:lnSpc>
              <a:spcBef>
                <a:spcPct val="20000"/>
              </a:spcBef>
            </a:pPr>
            <a:r>
              <a:rPr lang="en-US" sz="2000" b="1" dirty="0" smtClean="0">
                <a:latin typeface="Lucida Console" pitchFamily="49" charset="0"/>
              </a:rPr>
              <a:t>}</a:t>
            </a:r>
            <a:endParaRPr lang="en-US" sz="2000" b="1" dirty="0" smtClean="0">
              <a:effectLst/>
              <a:latin typeface="Lucida Console" pitchFamily="49" charset="0"/>
            </a:endParaRP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Firstprivate</a:t>
            </a:r>
            <a:r>
              <a:rPr lang="en-US" dirty="0" smtClean="0"/>
              <a:t> and </a:t>
            </a:r>
            <a:r>
              <a:rPr lang="en-US" dirty="0" err="1" smtClean="0"/>
              <a:t>lastprivate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sz="quarter" idx="1"/>
          </p:nvPr>
        </p:nvSpPr>
        <p:spPr/>
        <p:txBody>
          <a:bodyPr>
            <a:normAutofit/>
          </a:bodyPr>
          <a:lstStyle/>
          <a:p>
            <a:pPr>
              <a:buClr>
                <a:schemeClr val="tx1"/>
              </a:buClr>
            </a:pPr>
            <a:r>
              <a:rPr lang="en-US" dirty="0" err="1" smtClean="0">
                <a:solidFill>
                  <a:schemeClr val="hlink"/>
                </a:solidFill>
              </a:rPr>
              <a:t>firstprivate</a:t>
            </a:r>
            <a:r>
              <a:rPr lang="en-US" dirty="0" smtClean="0">
                <a:solidFill>
                  <a:schemeClr val="hlink"/>
                </a:solidFill>
              </a:rPr>
              <a:t> (list)</a:t>
            </a:r>
            <a:r>
              <a:rPr lang="en-US" dirty="0" smtClean="0"/>
              <a:t> initializes each thread’s copy of a private variable to the value of the master thread’s copy, for all variables in list.</a:t>
            </a:r>
          </a:p>
          <a:p>
            <a:pPr>
              <a:buClr>
                <a:schemeClr val="tx1"/>
              </a:buClr>
            </a:pPr>
            <a:r>
              <a:rPr lang="en-US" dirty="0" err="1" smtClean="0">
                <a:solidFill>
                  <a:schemeClr val="hlink"/>
                </a:solidFill>
              </a:rPr>
              <a:t>lastprivate</a:t>
            </a:r>
            <a:r>
              <a:rPr lang="en-US" dirty="0" smtClean="0">
                <a:solidFill>
                  <a:schemeClr val="hlink"/>
                </a:solidFill>
              </a:rPr>
              <a:t> (list)</a:t>
            </a:r>
            <a:r>
              <a:rPr lang="en-US" dirty="0" smtClean="0"/>
              <a:t> writes back to the master’s copy the value contained in the private copy belonging to the thread that executed the sequentially last iteration of the loop, for all variables in list.</a:t>
            </a:r>
          </a:p>
          <a:p>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Corrected Example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7" name="Rectangle 6"/>
          <p:cNvSpPr>
            <a:spLocks noChangeArrowheads="1"/>
          </p:cNvSpPr>
          <p:nvPr/>
        </p:nvSpPr>
        <p:spPr bwMode="auto">
          <a:xfrm>
            <a:off x="533400" y="1838274"/>
            <a:ext cx="8077200" cy="3760645"/>
          </a:xfrm>
          <a:prstGeom prst="rect">
            <a:avLst/>
          </a:prstGeom>
          <a:noFill/>
          <a:ln w="9525">
            <a:noFill/>
            <a:miter lim="800000"/>
            <a:headEnd/>
            <a:tailEnd/>
          </a:ln>
          <a:effectLst/>
        </p:spPr>
        <p:txBody>
          <a:bodyPr wrap="square" lIns="92075" tIns="46038" rIns="92075" bIns="46038" anchor="ctr">
            <a:spAutoFit/>
          </a:bodyPr>
          <a:lstStyle/>
          <a:p>
            <a:pPr>
              <a:lnSpc>
                <a:spcPct val="90000"/>
              </a:lnSpc>
              <a:spcBef>
                <a:spcPct val="20000"/>
              </a:spcBef>
            </a:pPr>
            <a:r>
              <a:rPr lang="en-US" sz="2000" b="1" dirty="0" err="1" smtClean="0">
                <a:latin typeface="Lucida Console" pitchFamily="49" charset="0"/>
              </a:rPr>
              <a:t>int</a:t>
            </a:r>
            <a:r>
              <a:rPr lang="en-US" sz="2000" b="1" dirty="0" smtClean="0">
                <a:latin typeface="Lucida Console" pitchFamily="49" charset="0"/>
              </a:rPr>
              <a:t> </a:t>
            </a:r>
            <a:r>
              <a:rPr lang="en-US" sz="2000" b="1" dirty="0">
                <a:latin typeface="Lucida Console" pitchFamily="49" charset="0"/>
              </a:rPr>
              <a:t>main(){</a:t>
            </a:r>
          </a:p>
          <a:p>
            <a:pPr>
              <a:lnSpc>
                <a:spcPct val="90000"/>
              </a:lnSpc>
              <a:spcBef>
                <a:spcPct val="20000"/>
              </a:spcBef>
            </a:pPr>
            <a:r>
              <a:rPr lang="en-US" sz="2000" b="1" dirty="0">
                <a:latin typeface="Lucida Console" pitchFamily="49" charset="0"/>
              </a:rPr>
              <a:t>	</a:t>
            </a:r>
            <a:r>
              <a:rPr lang="en-US" sz="2000" b="1" dirty="0" err="1">
                <a:latin typeface="Lucida Console" pitchFamily="49" charset="0"/>
              </a:rPr>
              <a:t>int</a:t>
            </a:r>
            <a:r>
              <a:rPr lang="en-US" sz="2000" b="1" dirty="0">
                <a:latin typeface="Lucida Console" pitchFamily="49" charset="0"/>
              </a:rPr>
              <a:t> IS=0;</a:t>
            </a:r>
          </a:p>
          <a:p>
            <a:pPr>
              <a:lnSpc>
                <a:spcPct val="90000"/>
              </a:lnSpc>
              <a:spcBef>
                <a:spcPct val="20000"/>
              </a:spcBef>
            </a:pPr>
            <a:r>
              <a:rPr lang="en-US" sz="2000" b="1" dirty="0">
                <a:solidFill>
                  <a:srgbClr val="FF0000"/>
                </a:solidFill>
                <a:latin typeface="Lucida Console" pitchFamily="49" charset="0"/>
              </a:rPr>
              <a:t>	#pragma </a:t>
            </a:r>
            <a:r>
              <a:rPr lang="en-US" sz="2000" b="1" dirty="0" err="1">
                <a:solidFill>
                  <a:srgbClr val="FF0000"/>
                </a:solidFill>
                <a:latin typeface="Lucida Console" pitchFamily="49" charset="0"/>
              </a:rPr>
              <a:t>omp</a:t>
            </a:r>
            <a:r>
              <a:rPr lang="en-US" sz="2000" b="1" dirty="0">
                <a:solidFill>
                  <a:srgbClr val="FF0000"/>
                </a:solidFill>
                <a:latin typeface="Lucida Console" pitchFamily="49" charset="0"/>
              </a:rPr>
              <a:t> for </a:t>
            </a:r>
            <a:r>
              <a:rPr lang="en-US" sz="2000" b="1" dirty="0" err="1" smtClean="0">
                <a:solidFill>
                  <a:srgbClr val="FF0000"/>
                </a:solidFill>
                <a:latin typeface="Lucida Console" pitchFamily="49" charset="0"/>
              </a:rPr>
              <a:t>firstprivate</a:t>
            </a:r>
            <a:r>
              <a:rPr lang="en-US" sz="2000" b="1" dirty="0">
                <a:solidFill>
                  <a:srgbClr val="FF0000"/>
                </a:solidFill>
                <a:latin typeface="Lucida Console" pitchFamily="49" charset="0"/>
              </a:rPr>
              <a:t>(IS</a:t>
            </a:r>
            <a:r>
              <a:rPr lang="en-US" sz="2000" b="1" dirty="0" smtClean="0">
                <a:solidFill>
                  <a:srgbClr val="FF0000"/>
                </a:solidFill>
                <a:latin typeface="Lucida Console" pitchFamily="49" charset="0"/>
              </a:rPr>
              <a:t>) </a:t>
            </a:r>
            <a:r>
              <a:rPr lang="en-US" sz="2000" b="1" dirty="0" err="1" smtClean="0">
                <a:solidFill>
                  <a:srgbClr val="FF0000"/>
                </a:solidFill>
                <a:latin typeface="Lucida Console" pitchFamily="49" charset="0"/>
              </a:rPr>
              <a:t>lastprivate</a:t>
            </a:r>
            <a:r>
              <a:rPr lang="en-US" sz="2000" b="1" dirty="0" smtClean="0">
                <a:solidFill>
                  <a:srgbClr val="FF0000"/>
                </a:solidFill>
                <a:latin typeface="Lucida Console" pitchFamily="49" charset="0"/>
              </a:rPr>
              <a:t>(IS)</a:t>
            </a:r>
            <a:endParaRPr lang="en-US" sz="2000" b="1" dirty="0">
              <a:solidFill>
                <a:srgbClr val="FF0000"/>
              </a:solidFill>
              <a:latin typeface="Lucida Console" pitchFamily="49" charset="0"/>
            </a:endParaRPr>
          </a:p>
          <a:p>
            <a:pPr>
              <a:lnSpc>
                <a:spcPct val="90000"/>
              </a:lnSpc>
              <a:spcBef>
                <a:spcPct val="20000"/>
              </a:spcBef>
            </a:pPr>
            <a:r>
              <a:rPr lang="en-US" sz="2000" b="1" dirty="0">
                <a:latin typeface="Lucida Console" pitchFamily="49" charset="0"/>
              </a:rPr>
              <a:t>	for(</a:t>
            </a:r>
            <a:r>
              <a:rPr lang="en-US" sz="2000" b="1" dirty="0" err="1">
                <a:latin typeface="Lucida Console" pitchFamily="49" charset="0"/>
              </a:rPr>
              <a:t>int</a:t>
            </a:r>
            <a:r>
              <a:rPr lang="en-US" sz="2000" b="1" dirty="0">
                <a:latin typeface="Lucida Console" pitchFamily="49" charset="0"/>
              </a:rPr>
              <a:t> j=0; j&lt;1000; j++) {</a:t>
            </a:r>
          </a:p>
          <a:p>
            <a:pPr>
              <a:lnSpc>
                <a:spcPct val="90000"/>
              </a:lnSpc>
              <a:spcBef>
                <a:spcPct val="20000"/>
              </a:spcBef>
            </a:pPr>
            <a:r>
              <a:rPr lang="en-US" sz="2000" b="1" dirty="0">
                <a:latin typeface="Lucida Console" pitchFamily="49" charset="0"/>
              </a:rPr>
              <a:t>		…</a:t>
            </a:r>
          </a:p>
          <a:p>
            <a:pPr>
              <a:lnSpc>
                <a:spcPct val="90000"/>
              </a:lnSpc>
              <a:spcBef>
                <a:spcPct val="20000"/>
              </a:spcBef>
            </a:pPr>
            <a:r>
              <a:rPr lang="en-US" sz="2000" b="1" dirty="0">
                <a:latin typeface="Lucida Console" pitchFamily="49" charset="0"/>
              </a:rPr>
              <a:t>		… = IS;</a:t>
            </a:r>
          </a:p>
          <a:p>
            <a:pPr>
              <a:lnSpc>
                <a:spcPct val="90000"/>
              </a:lnSpc>
              <a:spcBef>
                <a:spcPct val="20000"/>
              </a:spcBef>
            </a:pPr>
            <a:r>
              <a:rPr lang="en-US" sz="2000" b="1" dirty="0">
                <a:latin typeface="Lucida Console" pitchFamily="49" charset="0"/>
              </a:rPr>
              <a:t>		…</a:t>
            </a:r>
          </a:p>
          <a:p>
            <a:pPr>
              <a:lnSpc>
                <a:spcPct val="90000"/>
              </a:lnSpc>
              <a:spcBef>
                <a:spcPct val="20000"/>
              </a:spcBef>
            </a:pPr>
            <a:r>
              <a:rPr lang="en-US" sz="2000" b="1" dirty="0">
                <a:latin typeface="Lucida Console" pitchFamily="49" charset="0"/>
              </a:rPr>
              <a:t>	}</a:t>
            </a:r>
          </a:p>
          <a:p>
            <a:pPr>
              <a:lnSpc>
                <a:spcPct val="90000"/>
              </a:lnSpc>
              <a:spcBef>
                <a:spcPct val="20000"/>
              </a:spcBef>
            </a:pPr>
            <a:r>
              <a:rPr lang="en-US" sz="2000" b="1" dirty="0">
                <a:latin typeface="Lucida Console" pitchFamily="49" charset="0"/>
              </a:rPr>
              <a:t>	</a:t>
            </a:r>
            <a:r>
              <a:rPr lang="en-US" sz="2000" b="1" dirty="0" err="1">
                <a:latin typeface="Lucida Console" pitchFamily="49" charset="0"/>
              </a:rPr>
              <a:t>printf</a:t>
            </a:r>
            <a:r>
              <a:rPr lang="en-US" sz="2000" b="1" dirty="0">
                <a:latin typeface="Lucida Console" pitchFamily="49" charset="0"/>
              </a:rPr>
              <a:t>(“%d\</a:t>
            </a:r>
            <a:r>
              <a:rPr lang="en-US" sz="2000" b="1" dirty="0" err="1">
                <a:latin typeface="Lucida Console" pitchFamily="49" charset="0"/>
              </a:rPr>
              <a:t>n”,IS</a:t>
            </a:r>
            <a:r>
              <a:rPr lang="en-US" sz="2000" b="1" dirty="0">
                <a:latin typeface="Lucida Console" pitchFamily="49" charset="0"/>
              </a:rPr>
              <a:t>);</a:t>
            </a:r>
          </a:p>
          <a:p>
            <a:pPr>
              <a:lnSpc>
                <a:spcPct val="90000"/>
              </a:lnSpc>
              <a:spcBef>
                <a:spcPct val="20000"/>
              </a:spcBef>
            </a:pPr>
            <a:r>
              <a:rPr lang="en-US" sz="2000" b="1" dirty="0">
                <a:latin typeface="Lucida Console" pitchFamily="49" charset="0"/>
              </a:rPr>
              <a:t>	return 0;</a:t>
            </a:r>
          </a:p>
          <a:p>
            <a:pPr>
              <a:lnSpc>
                <a:spcPct val="90000"/>
              </a:lnSpc>
              <a:spcBef>
                <a:spcPct val="20000"/>
              </a:spcBef>
            </a:pPr>
            <a:r>
              <a:rPr lang="en-US" sz="2000" b="1" dirty="0">
                <a:latin typeface="Lucida Console" pitchFamily="49" charset="0"/>
              </a:rPr>
              <a:t>}</a:t>
            </a: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Introduction</a:t>
            </a:r>
            <a:endParaRPr lang="en-US" dirty="0"/>
          </a:p>
        </p:txBody>
      </p:sp>
      <p:sp>
        <p:nvSpPr>
          <p:cNvPr id="3" name="Content Placeholder 2"/>
          <p:cNvSpPr>
            <a:spLocks noGrp="1"/>
          </p:cNvSpPr>
          <p:nvPr>
            <p:ph sz="quarter" idx="1"/>
          </p:nvPr>
        </p:nvSpPr>
        <p:spPr/>
        <p:txBody>
          <a:bodyPr/>
          <a:lstStyle/>
          <a:p>
            <a:r>
              <a:rPr lang="en-US" dirty="0" smtClean="0"/>
              <a:t>Many programs </a:t>
            </a:r>
          </a:p>
          <a:p>
            <a:pPr lvl="1"/>
            <a:r>
              <a:rPr lang="en-US" dirty="0" smtClean="0"/>
              <a:t>Use arrays and loops</a:t>
            </a:r>
          </a:p>
          <a:p>
            <a:pPr lvl="1"/>
            <a:r>
              <a:rPr lang="en-US" dirty="0" smtClean="0"/>
              <a:t>Natural to think about the loops as parallel operations</a:t>
            </a:r>
          </a:p>
          <a:p>
            <a:r>
              <a:rPr lang="en-US" dirty="0" smtClean="0"/>
              <a:t>And, such programs </a:t>
            </a:r>
            <a:r>
              <a:rPr lang="en-US" i="1" dirty="0" smtClean="0"/>
              <a:t>should be</a:t>
            </a:r>
            <a:r>
              <a:rPr lang="en-US" dirty="0" smtClean="0"/>
              <a:t> </a:t>
            </a:r>
            <a:r>
              <a:rPr lang="en-US" dirty="0"/>
              <a:t>e</a:t>
            </a:r>
            <a:r>
              <a:rPr lang="en-US" dirty="0" smtClean="0"/>
              <a:t>asy to express in parallel</a:t>
            </a:r>
          </a:p>
          <a:p>
            <a:r>
              <a:rPr lang="en-US" dirty="0" smtClean="0"/>
              <a:t>OpenMP: Shared memory programming model. </a:t>
            </a:r>
          </a:p>
          <a:p>
            <a:r>
              <a:rPr lang="en-US" dirty="0" smtClean="0"/>
              <a:t>Some people think: </a:t>
            </a:r>
          </a:p>
          <a:p>
            <a:pPr lvl="1"/>
            <a:r>
              <a:rPr lang="en-US" dirty="0" smtClean="0"/>
              <a:t>Easy to convert sequential programs to parallel via OpenMP</a:t>
            </a:r>
          </a:p>
          <a:p>
            <a:pPr lvl="1"/>
            <a:r>
              <a:rPr lang="en-US" dirty="0" smtClean="0"/>
              <a:t>It works well on shared memory hardware </a:t>
            </a:r>
          </a:p>
          <a:p>
            <a:pPr lvl="1"/>
            <a:r>
              <a:rPr lang="en-US" dirty="0" smtClean="0"/>
              <a:t>Others think: its hard to get good performance</a:t>
            </a:r>
          </a:p>
          <a:p>
            <a:pPr lvl="1"/>
            <a:r>
              <a:rPr lang="en-US" dirty="0" smtClean="0"/>
              <a:t>Probably both right to some degree..</a:t>
            </a:r>
          </a:p>
          <a:p>
            <a:pPr lvl="1"/>
            <a:r>
              <a:rPr lang="en-US" dirty="0" smtClean="0"/>
              <a:t>You be the judge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Date Placeholder 5"/>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 Box 3"/>
          <p:cNvSpPr txBox="1">
            <a:spLocks noChangeArrowheads="1"/>
          </p:cNvSpPr>
          <p:nvPr/>
        </p:nvSpPr>
        <p:spPr bwMode="auto">
          <a:xfrm>
            <a:off x="762000" y="1828800"/>
            <a:ext cx="7747000" cy="3970318"/>
          </a:xfrm>
          <a:prstGeom prst="rect">
            <a:avLst/>
          </a:prstGeom>
          <a:noFill/>
          <a:ln w="9525">
            <a:noFill/>
            <a:miter lim="800000"/>
            <a:headEnd/>
            <a:tailEnd/>
          </a:ln>
          <a:effectLst/>
        </p:spPr>
        <p:txBody>
          <a:bodyPr>
            <a:spAutoFit/>
          </a:bodyPr>
          <a:lstStyle/>
          <a:p>
            <a:r>
              <a:rPr lang="en-US" dirty="0">
                <a:effectLst>
                  <a:outerShdw blurRad="38100" dist="38100" dir="2700000" algn="tl">
                    <a:srgbClr val="FFFFFF"/>
                  </a:outerShdw>
                </a:effectLst>
                <a:latin typeface="Lucida Console" pitchFamily="49" charset="0"/>
              </a:rPr>
              <a:t>d</a:t>
            </a:r>
            <a:r>
              <a:rPr lang="en-US" dirty="0" smtClean="0">
                <a:effectLst>
                  <a:outerShdw blurRad="38100" dist="38100" dir="2700000" algn="tl">
                    <a:srgbClr val="FFFFFF"/>
                  </a:outerShdw>
                </a:effectLst>
                <a:latin typeface="Lucida Console" pitchFamily="49" charset="0"/>
              </a:rPr>
              <a:t>ouble x[n]</a:t>
            </a:r>
            <a:r>
              <a:rPr lang="en-US" dirty="0">
                <a:effectLst>
                  <a:outerShdw blurRad="38100" dist="38100" dir="2700000" algn="tl">
                    <a:srgbClr val="FFFFFF"/>
                  </a:outerShdw>
                </a:effectLst>
                <a:latin typeface="Lucida Console" pitchFamily="49" charset="0"/>
              </a:rPr>
              <a:t>[</a:t>
            </a:r>
            <a:r>
              <a:rPr lang="en-US" dirty="0" smtClean="0">
                <a:effectLst>
                  <a:outerShdw blurRad="38100" dist="38100" dir="2700000" algn="tl">
                    <a:srgbClr val="FFFFFF"/>
                  </a:outerShdw>
                </a:effectLst>
                <a:latin typeface="Lucida Console" pitchFamily="49" charset="0"/>
              </a:rPr>
              <a:t>n], c[n][n], y[n], z[n];</a:t>
            </a: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x[0][0] </a:t>
            </a:r>
            <a:r>
              <a:rPr lang="en-US" dirty="0">
                <a:effectLst>
                  <a:outerShdw blurRad="38100" dist="38100" dir="2700000" algn="tl">
                    <a:srgbClr val="FFFFFF"/>
                  </a:outerShdw>
                </a:effectLst>
                <a:latin typeface="Lucida Console" pitchFamily="49" charset="0"/>
              </a:rPr>
              <a:t>= …</a:t>
            </a: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x[0][1] </a:t>
            </a:r>
            <a:r>
              <a:rPr lang="en-US" dirty="0">
                <a:effectLst>
                  <a:outerShdw blurRad="38100" dist="38100" dir="2700000" algn="tl">
                    <a:srgbClr val="FFFFFF"/>
                  </a:outerShdw>
                </a:effectLst>
                <a:latin typeface="Lucida Console" pitchFamily="49" charset="0"/>
              </a:rPr>
              <a:t>= …</a:t>
            </a:r>
          </a:p>
          <a:p>
            <a:r>
              <a:rPr lang="en-US" dirty="0" err="1" smtClean="0">
                <a:effectLst>
                  <a:outerShdw blurRad="38100" dist="38100" dir="2700000" algn="tl">
                    <a:srgbClr val="FFFFFF"/>
                  </a:outerShdw>
                </a:effectLst>
                <a:latin typeface="Lucida Console" pitchFamily="49" charset="0"/>
              </a:rPr>
              <a:t>int</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a:t>
            </a:r>
          </a:p>
          <a:p>
            <a:r>
              <a:rPr lang="en-US" dirty="0" smtClean="0">
                <a:solidFill>
                  <a:srgbClr val="FF0000"/>
                </a:solidFill>
                <a:effectLst>
                  <a:outerShdw blurRad="38100" dist="38100" dir="2700000" algn="tl">
                    <a:srgbClr val="FFFFFF"/>
                  </a:outerShdw>
                </a:effectLst>
                <a:latin typeface="Lucida Console" pitchFamily="49" charset="0"/>
              </a:rPr>
              <a:t>#pragma </a:t>
            </a:r>
            <a:r>
              <a:rPr lang="en-US" dirty="0" err="1" smtClean="0">
                <a:solidFill>
                  <a:srgbClr val="FF0000"/>
                </a:solidFill>
                <a:effectLst>
                  <a:outerShdw blurRad="38100" dist="38100" dir="2700000" algn="tl">
                    <a:srgbClr val="FFFFFF"/>
                  </a:outerShdw>
                </a:effectLst>
                <a:latin typeface="Lucida Console" pitchFamily="49" charset="0"/>
              </a:rPr>
              <a:t>omp</a:t>
            </a:r>
            <a:r>
              <a:rPr lang="en-US" dirty="0" smtClean="0">
                <a:solidFill>
                  <a:srgbClr val="FF0000"/>
                </a:solidFill>
                <a:effectLst>
                  <a:outerShdw blurRad="38100" dist="38100" dir="2700000" algn="tl">
                    <a:srgbClr val="FFFFFF"/>
                  </a:outerShdw>
                </a:effectLst>
                <a:latin typeface="Lucida Console" pitchFamily="49" charset="0"/>
              </a:rPr>
              <a:t> parallel for </a:t>
            </a:r>
            <a:r>
              <a:rPr lang="en-US" dirty="0" err="1" smtClean="0">
                <a:solidFill>
                  <a:srgbClr val="FF0000"/>
                </a:solidFill>
                <a:effectLst>
                  <a:outerShdw blurRad="38100" dist="38100" dir="2700000" algn="tl">
                    <a:srgbClr val="FFFFFF"/>
                  </a:outerShdw>
                </a:effectLst>
                <a:latin typeface="Lucida Console" pitchFamily="49" charset="0"/>
              </a:rPr>
              <a:t>firstprivate</a:t>
            </a:r>
            <a:r>
              <a:rPr lang="en-US" dirty="0" smtClean="0">
                <a:solidFill>
                  <a:srgbClr val="FF0000"/>
                </a:solidFill>
                <a:effectLst>
                  <a:outerShdw blurRad="38100" dist="38100" dir="2700000" algn="tl">
                    <a:srgbClr val="FFFFFF"/>
                  </a:outerShdw>
                </a:effectLst>
                <a:latin typeface="Lucida Console" pitchFamily="49" charset="0"/>
              </a:rPr>
              <a:t>(x) </a:t>
            </a:r>
            <a:r>
              <a:rPr lang="en-US" dirty="0" err="1" smtClean="0">
                <a:solidFill>
                  <a:srgbClr val="FF0000"/>
                </a:solidFill>
                <a:effectLst>
                  <a:outerShdw blurRad="38100" dist="38100" dir="2700000" algn="tl">
                    <a:srgbClr val="FFFFFF"/>
                  </a:outerShdw>
                </a:effectLst>
                <a:latin typeface="Lucida Console" pitchFamily="49" charset="0"/>
              </a:rPr>
              <a:t>lastprivate</a:t>
            </a:r>
            <a:r>
              <a:rPr lang="en-US" dirty="0" smtClean="0">
                <a:solidFill>
                  <a:srgbClr val="FF0000"/>
                </a:solidFill>
                <a:effectLst>
                  <a:outerShdw blurRad="38100" dist="38100" dir="2700000" algn="tl">
                    <a:srgbClr val="FFFFFF"/>
                  </a:outerShdw>
                </a:effectLst>
                <a:latin typeface="Lucida Console" pitchFamily="49" charset="0"/>
              </a:rPr>
              <a:t>(</a:t>
            </a:r>
            <a:r>
              <a:rPr lang="en-US" dirty="0" err="1" smtClean="0">
                <a:solidFill>
                  <a:srgbClr val="FF0000"/>
                </a:solidFill>
                <a:effectLst>
                  <a:outerShdw blurRad="38100" dist="38100" dir="2700000" algn="tl">
                    <a:srgbClr val="FFFFFF"/>
                  </a:outerShdw>
                </a:effectLst>
                <a:latin typeface="Lucida Console" pitchFamily="49" charset="0"/>
              </a:rPr>
              <a:t>i</a:t>
            </a:r>
            <a:r>
              <a:rPr lang="en-US" dirty="0" smtClean="0">
                <a:solidFill>
                  <a:srgbClr val="FF0000"/>
                </a:solidFill>
                <a:effectLst>
                  <a:outerShdw blurRad="38100" dist="38100" dir="2700000" algn="tl">
                    <a:srgbClr val="FFFFFF"/>
                  </a:outerShdw>
                </a:effectLst>
                <a:latin typeface="Lucida Console" pitchFamily="49" charset="0"/>
              </a:rPr>
              <a:t>, x)</a:t>
            </a:r>
            <a:endParaRPr lang="en-US" dirty="0">
              <a:solidFill>
                <a:srgbClr val="FF0000"/>
              </a:solidFill>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for(</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0;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&lt;n; </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a:t>
            </a:r>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x[0][1]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c[0][</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x[0][0];</a:t>
            </a:r>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a:t>
            </a:r>
            <a:r>
              <a:rPr lang="en-US" dirty="0">
                <a:effectLst>
                  <a:outerShdw blurRad="38100" dist="38100" dir="2700000" algn="tl">
                    <a:srgbClr val="FFFFFF"/>
                  </a:outerShdw>
                </a:effectLst>
                <a:latin typeface="Lucida Console" pitchFamily="49" charset="0"/>
              </a:rPr>
              <a:t>[</a:t>
            </a:r>
            <a:r>
              <a:rPr lang="en-US" dirty="0" smtClean="0">
                <a:effectLst>
                  <a:outerShdw blurRad="38100" dist="38100" dir="2700000" algn="tl">
                    <a:srgbClr val="FFFFFF"/>
                  </a:outerShdw>
                </a:effectLst>
                <a:latin typeface="Lucida Console" pitchFamily="49" charset="0"/>
              </a:rPr>
              <a:t>1][1]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c</a:t>
            </a:r>
            <a:r>
              <a:rPr lang="en-US" dirty="0">
                <a:effectLst>
                  <a:outerShdw blurRad="38100" dist="38100" dir="2700000" algn="tl">
                    <a:srgbClr val="FFFFFF"/>
                  </a:outerShdw>
                </a:effectLst>
                <a:latin typeface="Lucida Console" pitchFamily="49" charset="0"/>
              </a:rPr>
              <a:t>[</a:t>
            </a:r>
            <a:r>
              <a:rPr lang="en-US" dirty="0" smtClean="0">
                <a:effectLst>
                  <a:outerShdw blurRad="38100" dist="38100" dir="2700000" algn="tl">
                    <a:srgbClr val="FFFFFF"/>
                  </a:outerShdw>
                </a:effectLst>
                <a:latin typeface="Lucida Console" pitchFamily="49" charset="0"/>
              </a:rPr>
              <a:t>1][</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x[0][1] * x[0][1];</a:t>
            </a:r>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y[</a:t>
            </a:r>
            <a:r>
              <a:rPr lang="en-US" dirty="0" err="1" smtClean="0">
                <a:effectLst>
                  <a:outerShdw blurRad="38100" dist="38100" dir="2700000" algn="tl">
                    <a:srgbClr val="FFFFFF"/>
                  </a:outerShdw>
                </a:effectLst>
                <a:latin typeface="Lucida Console" pitchFamily="49" charset="0"/>
              </a:rPr>
              <a:t>i</a:t>
            </a:r>
            <a:r>
              <a:rPr lang="en-US" dirty="0" smtClean="0">
                <a:effectLst>
                  <a:outerShdw blurRad="38100" dist="38100" dir="2700000" algn="tl">
                    <a:srgbClr val="FFFFFF"/>
                  </a:outerShdw>
                </a:effectLst>
                <a:latin typeface="Lucida Console" pitchFamily="49" charset="0"/>
              </a:rPr>
              <a:t>]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x[1][1]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x[0][1];</a:t>
            </a:r>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z[</a:t>
            </a:r>
            <a:r>
              <a:rPr lang="en-US" dirty="0" err="1" smtClean="0">
                <a:effectLst>
                  <a:outerShdw blurRad="38100" dist="38100" dir="2700000" algn="tl">
                    <a:srgbClr val="FFFFFF"/>
                  </a:outerShdw>
                </a:effectLst>
                <a:latin typeface="Lucida Console" pitchFamily="49" charset="0"/>
              </a:rPr>
              <a:t>i</a:t>
            </a:r>
            <a:r>
              <a:rPr lang="en-US" dirty="0">
                <a:effectLst>
                  <a:outerShdw blurRad="38100" dist="38100" dir="2700000" algn="tl">
                    <a:srgbClr val="FFFFFF"/>
                  </a:outerShdw>
                </a:effectLst>
                <a:latin typeface="Lucida Console" pitchFamily="49" charset="0"/>
              </a:rPr>
              <a:t>]</a:t>
            </a:r>
            <a:r>
              <a:rPr lang="en-US" dirty="0" smtClean="0">
                <a:effectLst>
                  <a:outerShdw blurRad="38100" dist="38100" dir="2700000" algn="tl">
                    <a:srgbClr val="FFFFFF"/>
                  </a:outerShdw>
                </a:effectLst>
                <a:latin typeface="Lucida Console" pitchFamily="49" charset="0"/>
              </a:rPr>
              <a:t>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x[1][1] – x[0][1];</a:t>
            </a:r>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a:t>
            </a:r>
          </a:p>
          <a:p>
            <a:endParaRPr lang="en-US" dirty="0">
              <a:effectLst>
                <a:outerShdw blurRad="38100" dist="38100" dir="2700000" algn="tl">
                  <a:srgbClr val="FFFFFF"/>
                </a:outerShdw>
              </a:effectLst>
              <a:latin typeface="Lucida Console" pitchFamily="49" charset="0"/>
            </a:endParaRPr>
          </a:p>
          <a:p>
            <a:r>
              <a:rPr lang="en-US" dirty="0">
                <a:effectLst>
                  <a:outerShdw blurRad="38100" dist="38100" dir="2700000" algn="tl">
                    <a:srgbClr val="FFFFFF"/>
                  </a:outerShdw>
                </a:effectLst>
                <a:latin typeface="Lucida Console" pitchFamily="49" charset="0"/>
              </a:rPr>
              <a:t>	y[i-1]  = </a:t>
            </a:r>
            <a:r>
              <a:rPr lang="en-US" dirty="0" smtClean="0">
                <a:effectLst>
                  <a:outerShdw blurRad="38100" dist="38100" dir="2700000" algn="tl">
                    <a:srgbClr val="FFFFFF"/>
                  </a:outerShdw>
                </a:effectLst>
                <a:latin typeface="Lucida Console" pitchFamily="49" charset="0"/>
              </a:rPr>
              <a:t>x[1][0] </a:t>
            </a:r>
            <a:r>
              <a:rPr lang="en-US" dirty="0">
                <a:effectLst>
                  <a:outerShdw blurRad="38100" dist="38100" dir="2700000" algn="tl">
                    <a:srgbClr val="FFFFFF"/>
                  </a:outerShdw>
                </a:effectLst>
                <a:latin typeface="Lucida Console" pitchFamily="49" charset="0"/>
              </a:rPr>
              <a:t>+ </a:t>
            </a:r>
            <a:r>
              <a:rPr lang="en-US" dirty="0" smtClean="0">
                <a:effectLst>
                  <a:outerShdw blurRad="38100" dist="38100" dir="2700000" algn="tl">
                    <a:srgbClr val="FFFFFF"/>
                  </a:outerShdw>
                </a:effectLst>
                <a:latin typeface="Lucida Console" pitchFamily="49" charset="0"/>
              </a:rPr>
              <a:t>x[1][1];</a:t>
            </a:r>
            <a:endParaRPr lang="en-US" dirty="0">
              <a:effectLst>
                <a:outerShdw blurRad="38100" dist="38100" dir="2700000" algn="tl">
                  <a:srgbClr val="FFFFFF"/>
                </a:outerShdw>
              </a:effectLst>
              <a:latin typeface="Lucida Console" pitchFamily="49" charset="0"/>
            </a:endParaRP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heckerboard(across)">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Example</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7" name="Text Box 6"/>
          <p:cNvSpPr txBox="1">
            <a:spLocks noChangeArrowheads="1"/>
          </p:cNvSpPr>
          <p:nvPr/>
        </p:nvSpPr>
        <p:spPr bwMode="auto">
          <a:xfrm>
            <a:off x="1143000" y="1981200"/>
            <a:ext cx="6781800" cy="2554545"/>
          </a:xfrm>
          <a:prstGeom prst="rect">
            <a:avLst/>
          </a:prstGeom>
          <a:noFill/>
          <a:ln w="9525">
            <a:noFill/>
            <a:miter lim="800000"/>
            <a:headEnd/>
            <a:tailEnd/>
          </a:ln>
          <a:effectLst/>
        </p:spPr>
        <p:txBody>
          <a:bodyPr wrap="square">
            <a:spAutoFit/>
          </a:bodyPr>
          <a:lstStyle/>
          <a:p>
            <a:r>
              <a:rPr lang="en-US" sz="2000" dirty="0" smtClean="0">
                <a:effectLst>
                  <a:outerShdw blurRad="38100" dist="38100" dir="2700000" algn="tl">
                    <a:srgbClr val="FFFFFF"/>
                  </a:outerShdw>
                </a:effectLst>
                <a:latin typeface="Lucida Console" pitchFamily="49" charset="0"/>
              </a:rPr>
              <a:t>double sum(double *values, </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n){</a:t>
            </a:r>
          </a:p>
          <a:p>
            <a:r>
              <a:rPr lang="en-US" sz="2000" dirty="0" smtClean="0">
                <a:effectLst>
                  <a:outerShdw blurRad="38100" dist="38100" dir="2700000" algn="tl">
                    <a:srgbClr val="FFFFFF"/>
                  </a:outerShdw>
                </a:effectLst>
                <a:latin typeface="Lucida Console" pitchFamily="49" charset="0"/>
              </a:rPr>
              <a:t>	double s=0;</a:t>
            </a:r>
          </a:p>
          <a:p>
            <a:r>
              <a:rPr lang="en-US" sz="2000" dirty="0" smtClean="0">
                <a:solidFill>
                  <a:srgbClr val="FF0000"/>
                </a:solidFill>
                <a:effectLst>
                  <a:outerShdw blurRad="38100" dist="38100" dir="2700000" algn="tl">
                    <a:srgbClr val="FFFFFF"/>
                  </a:outerShdw>
                </a:effectLst>
                <a:latin typeface="Lucida Console" pitchFamily="49" charset="0"/>
              </a:rPr>
              <a:t>#pragma </a:t>
            </a:r>
            <a:r>
              <a:rPr lang="en-US" sz="2000" dirty="0" err="1" smtClean="0">
                <a:solidFill>
                  <a:srgbClr val="FF0000"/>
                </a:solidFill>
                <a:effectLst>
                  <a:outerShdw blurRad="38100" dist="38100" dir="2700000" algn="tl">
                    <a:srgbClr val="FFFFFF"/>
                  </a:outerShdw>
                </a:effectLst>
                <a:latin typeface="Lucida Console" pitchFamily="49" charset="0"/>
              </a:rPr>
              <a:t>omp</a:t>
            </a:r>
            <a:r>
              <a:rPr lang="en-US" sz="2000" dirty="0" smtClean="0">
                <a:solidFill>
                  <a:srgbClr val="FF0000"/>
                </a:solidFill>
                <a:effectLst>
                  <a:outerShdw blurRad="38100" dist="38100" dir="2700000" algn="tl">
                    <a:srgbClr val="FFFFFF"/>
                  </a:outerShdw>
                </a:effectLst>
                <a:latin typeface="Lucida Console" pitchFamily="49" charset="0"/>
              </a:rPr>
              <a:t> parallel for reduction (+:s)</a:t>
            </a:r>
            <a:endParaRPr lang="en-US" sz="2000" dirty="0">
              <a:solidFill>
                <a:srgbClr val="FF0000"/>
              </a:solidFill>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for(</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=0;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&lt;n;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 {</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s = s + </a:t>
            </a:r>
            <a:r>
              <a:rPr lang="en-US" sz="2000" dirty="0" smtClean="0">
                <a:effectLst>
                  <a:outerShdw blurRad="38100" dist="38100" dir="2700000" algn="tl">
                    <a:srgbClr val="FFFFFF"/>
                  </a:outerShdw>
                </a:effectLst>
                <a:latin typeface="Lucida Console" pitchFamily="49" charset="0"/>
              </a:rPr>
              <a:t>values[</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return;</a:t>
            </a:r>
            <a:endParaRPr lang="en-US" sz="2000" dirty="0">
              <a:effectLst>
                <a:outerShdw blurRad="38100" dist="38100" dir="2700000" algn="tl">
                  <a:srgbClr val="FFFFFF"/>
                </a:outerShdw>
              </a:effectLst>
              <a:latin typeface="Lucida Console" pitchFamily="49" charset="0"/>
            </a:endParaRPr>
          </a:p>
          <a:p>
            <a:r>
              <a:rPr lang="en-US" sz="2000" dirty="0" smtClean="0">
                <a:effectLst>
                  <a:outerShdw blurRad="38100" dist="38100" dir="2700000" algn="tl">
                    <a:srgbClr val="FFFFFF"/>
                  </a:outerShdw>
                </a:effectLst>
                <a:latin typeface="Lucida Console" pitchFamily="49" charset="0"/>
              </a:rPr>
              <a:t>}</a:t>
            </a:r>
            <a:endParaRPr lang="en-US" sz="2000" dirty="0">
              <a:solidFill>
                <a:schemeClr val="hlink"/>
              </a:solidFill>
              <a:effectLst>
                <a:outerShdw blurRad="38100" dist="38100" dir="2700000" algn="tl">
                  <a:srgbClr val="000000"/>
                </a:outerShdw>
              </a:effectLst>
              <a:latin typeface="Lucida Console" pitchFamily="49" charset="0"/>
            </a:endParaRP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iterations to threads</a:t>
            </a:r>
            <a:endParaRPr lang="en-US" dirty="0"/>
          </a:p>
        </p:txBody>
      </p:sp>
      <p:sp>
        <p:nvSpPr>
          <p:cNvPr id="3" name="Content Placeholder 2"/>
          <p:cNvSpPr>
            <a:spLocks noGrp="1"/>
          </p:cNvSpPr>
          <p:nvPr>
            <p:ph sz="quarter" idx="1"/>
          </p:nvPr>
        </p:nvSpPr>
        <p:spPr/>
        <p:txBody>
          <a:bodyPr/>
          <a:lstStyle/>
          <a:p>
            <a:r>
              <a:rPr lang="en-US" dirty="0" smtClean="0"/>
              <a:t>Motivation: to balance the work per thread when the work per iteration is inherently unbalanced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7" name="Text Box 4"/>
          <p:cNvSpPr txBox="1">
            <a:spLocks noChangeArrowheads="1"/>
          </p:cNvSpPr>
          <p:nvPr/>
        </p:nvSpPr>
        <p:spPr bwMode="auto">
          <a:xfrm>
            <a:off x="1219200" y="2590800"/>
            <a:ext cx="6705600" cy="2862322"/>
          </a:xfrm>
          <a:prstGeom prst="rect">
            <a:avLst/>
          </a:prstGeom>
          <a:noFill/>
          <a:ln w="9525">
            <a:noFill/>
            <a:miter lim="800000"/>
            <a:headEnd/>
            <a:tailEnd/>
          </a:ln>
          <a:effectLst/>
        </p:spPr>
        <p:txBody>
          <a:bodyPr wrap="square">
            <a:spAutoFit/>
          </a:bodyPr>
          <a:lstStyle/>
          <a:p>
            <a:r>
              <a:rPr lang="en-US" sz="2000" dirty="0" smtClean="0">
                <a:solidFill>
                  <a:srgbClr val="FF0000"/>
                </a:solidFill>
                <a:latin typeface="Lucida Console" pitchFamily="49" charset="0"/>
              </a:rPr>
              <a:t>#pragma </a:t>
            </a:r>
            <a:r>
              <a:rPr lang="en-US" sz="2000" dirty="0" err="1" smtClean="0">
                <a:solidFill>
                  <a:srgbClr val="FF0000"/>
                </a:solidFill>
                <a:latin typeface="Lucida Console" pitchFamily="49" charset="0"/>
              </a:rPr>
              <a:t>omp</a:t>
            </a:r>
            <a:r>
              <a:rPr lang="en-US" sz="2000" dirty="0" smtClean="0">
                <a:solidFill>
                  <a:srgbClr val="FF0000"/>
                </a:solidFill>
                <a:latin typeface="Lucida Console" pitchFamily="49" charset="0"/>
              </a:rPr>
              <a:t> </a:t>
            </a:r>
            <a:r>
              <a:rPr lang="en-US" sz="2000" dirty="0">
                <a:solidFill>
                  <a:srgbClr val="FF0000"/>
                </a:solidFill>
                <a:latin typeface="Lucida Console" pitchFamily="49" charset="0"/>
              </a:rPr>
              <a:t>parallel </a:t>
            </a:r>
            <a:r>
              <a:rPr lang="en-US" sz="2000" dirty="0" smtClean="0">
                <a:solidFill>
                  <a:srgbClr val="FF0000"/>
                </a:solidFill>
                <a:latin typeface="Lucida Console" pitchFamily="49" charset="0"/>
              </a:rPr>
              <a:t>for </a:t>
            </a:r>
            <a:r>
              <a:rPr lang="en-US" sz="2000" dirty="0">
                <a:solidFill>
                  <a:srgbClr val="FF0000"/>
                </a:solidFill>
                <a:latin typeface="Lucida Console" pitchFamily="49" charset="0"/>
              </a:rPr>
              <a:t>private(</a:t>
            </a:r>
            <a:r>
              <a:rPr lang="en-US" sz="2000" dirty="0" err="1">
                <a:solidFill>
                  <a:srgbClr val="FF0000"/>
                </a:solidFill>
                <a:latin typeface="Lucida Console" pitchFamily="49" charset="0"/>
              </a:rPr>
              <a:t>xkind</a:t>
            </a:r>
            <a:r>
              <a:rPr lang="en-US" sz="2000" dirty="0">
                <a:solidFill>
                  <a:srgbClr val="FF0000"/>
                </a:solidFill>
                <a:latin typeface="Lucida Console" pitchFamily="49" charset="0"/>
              </a:rPr>
              <a:t>)</a:t>
            </a:r>
          </a:p>
          <a:p>
            <a:r>
              <a:rPr lang="en-US" sz="2000" dirty="0">
                <a:effectLst>
                  <a:outerShdw blurRad="38100" dist="38100" dir="2700000" algn="tl">
                    <a:srgbClr val="FFFFFF"/>
                  </a:outerShdw>
                </a:effectLst>
                <a:latin typeface="Lucida Console" pitchFamily="49" charset="0"/>
              </a:rPr>
              <a:t>f</a:t>
            </a:r>
            <a:r>
              <a:rPr lang="en-US" sz="2000" dirty="0" smtClean="0">
                <a:effectLst>
                  <a:outerShdw blurRad="38100" dist="38100" dir="2700000" algn="tl">
                    <a:srgbClr val="FFFFFF"/>
                  </a:outerShdw>
                </a:effectLst>
                <a:latin typeface="Lucida Console" pitchFamily="49" charset="0"/>
              </a:rPr>
              <a:t>or(</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=0;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&lt;n;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 {</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r>
              <a:rPr lang="en-US" sz="2000" dirty="0" err="1">
                <a:effectLst>
                  <a:outerShdw blurRad="38100" dist="38100" dir="2700000" algn="tl">
                    <a:srgbClr val="FFFFFF"/>
                  </a:outerShdw>
                </a:effectLst>
                <a:latin typeface="Lucida Console" pitchFamily="49" charset="0"/>
              </a:rPr>
              <a:t>xkind</a:t>
            </a:r>
            <a:r>
              <a:rPr lang="en-US" sz="2000" dirty="0">
                <a:effectLst>
                  <a:outerShdw blurRad="38100" dist="38100" dir="2700000" algn="tl">
                    <a:srgbClr val="FFFFFF"/>
                  </a:outerShdw>
                </a:effectLst>
                <a:latin typeface="Lucida Console" pitchFamily="49" charset="0"/>
              </a:rPr>
              <a:t> = </a:t>
            </a:r>
            <a:r>
              <a:rPr lang="en-US" sz="2000" dirty="0" smtClean="0">
                <a:effectLst>
                  <a:outerShdw blurRad="38100" dist="38100" dir="2700000" algn="tl">
                    <a:srgbClr val="FFFFFF"/>
                  </a:outerShdw>
                </a:effectLst>
                <a:latin typeface="Lucida Console" pitchFamily="49" charset="0"/>
              </a:rPr>
              <a:t>f[</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if (</a:t>
            </a:r>
            <a:r>
              <a:rPr lang="en-US" sz="2000" dirty="0" err="1">
                <a:effectLst>
                  <a:outerShdw blurRad="38100" dist="38100" dir="2700000" algn="tl">
                    <a:srgbClr val="FFFFFF"/>
                  </a:outerShdw>
                </a:effectLst>
                <a:latin typeface="Lucida Console" pitchFamily="49" charset="0"/>
              </a:rPr>
              <a:t>xkind</a:t>
            </a:r>
            <a:r>
              <a:rPr lang="en-US" sz="2000" dirty="0">
                <a:effectLst>
                  <a:outerShdw blurRad="38100" dist="38100" dir="2700000" algn="tl">
                    <a:srgbClr val="FFFFFF"/>
                  </a:outerShdw>
                </a:effectLst>
                <a:latin typeface="Lucida Console" pitchFamily="49" charset="0"/>
              </a:rPr>
              <a:t> &lt;</a:t>
            </a:r>
            <a:r>
              <a:rPr lang="en-US" sz="2000" dirty="0" smtClean="0">
                <a:effectLst>
                  <a:outerShdw blurRad="38100" dist="38100" dir="2700000" algn="tl">
                    <a:srgbClr val="FFFFFF"/>
                  </a:outerShdw>
                </a:effectLst>
                <a:latin typeface="Lucida Console" pitchFamily="49" charset="0"/>
              </a:rPr>
              <a:t> 10)</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smallwork</a:t>
            </a:r>
            <a:r>
              <a:rPr lang="en-US" sz="2000" dirty="0">
                <a:effectLst>
                  <a:outerShdw blurRad="38100" dist="38100" dir="2700000" algn="tl">
                    <a:srgbClr val="FFFFFF"/>
                  </a:outerShdw>
                </a:effectLst>
                <a:latin typeface="Lucida Console" pitchFamily="49" charset="0"/>
              </a:rPr>
              <a:t>(x[</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a:t>
            </a:r>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else</a:t>
            </a:r>
          </a:p>
          <a:p>
            <a:r>
              <a:rPr lang="en-US" sz="2000" dirty="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bigwork</a:t>
            </a:r>
            <a:r>
              <a:rPr lang="en-US" sz="2000" dirty="0">
                <a:effectLst>
                  <a:outerShdw blurRad="38100" dist="38100" dir="2700000" algn="tl">
                    <a:srgbClr val="FFFFFF"/>
                  </a:outerShdw>
                </a:effectLst>
                <a:latin typeface="Lucida Console" pitchFamily="49" charset="0"/>
              </a:rPr>
              <a:t>(x[</a:t>
            </a:r>
            <a:r>
              <a:rPr lang="en-US" sz="2000" dirty="0" err="1">
                <a:effectLst>
                  <a:outerShdw blurRad="38100" dist="38100" dir="2700000" algn="tl">
                    <a:srgbClr val="FFFFFF"/>
                  </a:outerShdw>
                </a:effectLst>
                <a:latin typeface="Lucida Console" pitchFamily="49" charset="0"/>
              </a:rPr>
              <a:t>i</a:t>
            </a:r>
            <a:r>
              <a:rPr lang="en-US" sz="2000" dirty="0">
                <a:effectLst>
                  <a:outerShdw blurRad="38100" dist="38100" dir="2700000" algn="tl">
                    <a:srgbClr val="FFFFFF"/>
                  </a:outerShdw>
                </a:effectLst>
                <a:latin typeface="Lucida Console" pitchFamily="49" charset="0"/>
              </a:rPr>
              <a:t>]</a:t>
            </a:r>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a:p>
            <a:r>
              <a:rPr lang="en-US" sz="2000" dirty="0">
                <a:effectLst>
                  <a:outerShdw blurRad="38100" dist="38100" dir="2700000" algn="tl">
                    <a:srgbClr val="FFFFFF"/>
                  </a:outerShdw>
                </a:effectLst>
                <a:latin typeface="Lucida Console" pitchFamily="49" charset="0"/>
              </a:rPr>
              <a:t>		</a:t>
            </a:r>
          </a:p>
          <a:p>
            <a:r>
              <a:rPr lang="en-US" sz="2000" dirty="0" smtClean="0">
                <a:effectLst>
                  <a:outerShdw blurRad="38100" dist="38100" dir="2700000" algn="tl">
                    <a:srgbClr val="FFFFFF"/>
                  </a:outerShdw>
                </a:effectLst>
                <a:latin typeface="Lucida Console" pitchFamily="49" charset="0"/>
              </a:rPr>
              <a:t>}</a:t>
            </a:r>
            <a:endParaRPr lang="en-US" sz="2000" dirty="0">
              <a:effectLst>
                <a:outerShdw blurRad="38100" dist="38100" dir="2700000" algn="tl">
                  <a:srgbClr val="FFFFFF"/>
                </a:outerShdw>
              </a:effectLst>
              <a:latin typeface="Lucida Console" pitchFamily="49" charset="0"/>
            </a:endParaRPr>
          </a:p>
        </p:txBody>
      </p:sp>
      <p:sp>
        <p:nvSpPr>
          <p:cNvPr id="6" name="Date Placeholder 5"/>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clause and general form</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p:cNvSpPr>
            <a:spLocks noGrp="1"/>
          </p:cNvSpPr>
          <p:nvPr>
            <p:ph sz="quarter" idx="1"/>
          </p:nvPr>
        </p:nvSpPr>
        <p:spPr/>
        <p:txBody>
          <a:bodyPr/>
          <a:lstStyle/>
          <a:p>
            <a:r>
              <a:rPr lang="en-US" dirty="0" smtClean="0">
                <a:solidFill>
                  <a:srgbClr val="FF0000"/>
                </a:solidFill>
              </a:rPr>
              <a:t>schedule (type[, chunk])</a:t>
            </a:r>
          </a:p>
          <a:p>
            <a:r>
              <a:rPr lang="en-US" dirty="0" smtClean="0"/>
              <a:t>type = static, dynamic, guided or runtime</a:t>
            </a:r>
          </a:p>
          <a:p>
            <a:r>
              <a:rPr lang="en-US" dirty="0" smtClean="0"/>
              <a:t>optional chunk = scalar integer value</a:t>
            </a:r>
          </a:p>
          <a:p>
            <a:r>
              <a:rPr lang="en-US" i="1" dirty="0" smtClean="0"/>
              <a:t>static</a:t>
            </a:r>
            <a:r>
              <a:rPr lang="en-US" dirty="0" smtClean="0"/>
              <a:t>: iterations are divided as evenly as possible among all threads - </a:t>
            </a:r>
            <a:r>
              <a:rPr lang="en-US" i="1" dirty="0" smtClean="0"/>
              <a:t>simple static</a:t>
            </a:r>
          </a:p>
          <a:p>
            <a:r>
              <a:rPr lang="en-US" i="1" dirty="0" smtClean="0"/>
              <a:t>static, chunk</a:t>
            </a:r>
            <a:r>
              <a:rPr lang="en-US" dirty="0" smtClean="0"/>
              <a:t>: iterations are divided into chunks of size </a:t>
            </a:r>
            <a:r>
              <a:rPr lang="en-US" i="1" dirty="0" smtClean="0"/>
              <a:t>chunk. </a:t>
            </a:r>
            <a:r>
              <a:rPr lang="en-US" dirty="0" smtClean="0"/>
              <a:t>Chunks are then assigned in round robin fashion to threads - </a:t>
            </a:r>
            <a:r>
              <a:rPr lang="en-US" i="1" dirty="0" smtClean="0"/>
              <a:t>interleaved</a:t>
            </a:r>
            <a:endParaRPr lang="en-US" dirty="0" smtClean="0"/>
          </a:p>
          <a:p>
            <a:endParaRPr lang="en-US" sz="2800" i="1" dirty="0" smtClean="0"/>
          </a:p>
          <a:p>
            <a:endParaRPr lang="en-US" sz="2800" dirty="0" smtClean="0"/>
          </a:p>
          <a:p>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clause: dynamic or guided scheduling</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p:txBody>
          <a:bodyPr/>
          <a:lstStyle/>
          <a:p>
            <a:r>
              <a:rPr lang="en-US" i="1" dirty="0" smtClean="0"/>
              <a:t>dynamic, chunk</a:t>
            </a:r>
            <a:r>
              <a:rPr lang="en-US" dirty="0" smtClean="0"/>
              <a:t>: iterations are divided into chunks of size </a:t>
            </a:r>
            <a:r>
              <a:rPr lang="en-US" i="1" dirty="0" smtClean="0"/>
              <a:t>chunk</a:t>
            </a:r>
            <a:r>
              <a:rPr lang="en-US" dirty="0" smtClean="0"/>
              <a:t> (1 if unspecified</a:t>
            </a:r>
            <a:r>
              <a:rPr lang="en-US" i="1" dirty="0" smtClean="0"/>
              <a:t>)</a:t>
            </a:r>
            <a:r>
              <a:rPr lang="en-US" dirty="0" smtClean="0"/>
              <a:t> and are assigned to threads dynamically after an initial round robin assignment - </a:t>
            </a:r>
            <a:r>
              <a:rPr lang="en-US" i="1" dirty="0" smtClean="0"/>
              <a:t>simple dynamic</a:t>
            </a:r>
          </a:p>
          <a:p>
            <a:r>
              <a:rPr lang="en-US" i="1" dirty="0" smtClean="0"/>
              <a:t>guided, chunk</a:t>
            </a:r>
            <a:r>
              <a:rPr lang="en-US" dirty="0" smtClean="0"/>
              <a:t>: chunk size decreases exponentially from an implementation dependent value to </a:t>
            </a:r>
            <a:r>
              <a:rPr lang="en-US" i="1" dirty="0" smtClean="0"/>
              <a:t>chunk </a:t>
            </a:r>
            <a:r>
              <a:rPr lang="en-US" dirty="0" smtClean="0"/>
              <a:t>(1 if unspecified)</a:t>
            </a:r>
            <a:r>
              <a:rPr lang="en-US" i="1" dirty="0" smtClean="0"/>
              <a:t>. </a:t>
            </a:r>
            <a:r>
              <a:rPr lang="en-US" dirty="0" smtClean="0"/>
              <a:t>Chunks are assigned dynamically - </a:t>
            </a:r>
            <a:r>
              <a:rPr lang="en-US" i="1" dirty="0" smtClean="0"/>
              <a:t>guided self scheduling</a:t>
            </a:r>
            <a:endParaRPr lang="en-US" dirty="0" smtClean="0"/>
          </a:p>
          <a:p>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OpenMP</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p:cNvSpPr>
            <a:spLocks noGrp="1"/>
          </p:cNvSpPr>
          <p:nvPr>
            <p:ph sz="quarter" idx="1"/>
          </p:nvPr>
        </p:nvSpPr>
        <p:spPr/>
        <p:txBody>
          <a:bodyPr/>
          <a:lstStyle/>
          <a:p>
            <a:r>
              <a:rPr lang="en-US" dirty="0" smtClean="0"/>
              <a:t>Meant for C, C++ and FORTRAN</a:t>
            </a:r>
          </a:p>
          <a:p>
            <a:r>
              <a:rPr lang="en-US" dirty="0" smtClean="0"/>
              <a:t>Standardizes 15 years of SMP practice</a:t>
            </a:r>
          </a:p>
          <a:p>
            <a:r>
              <a:rPr lang="en-US" dirty="0" smtClean="0"/>
              <a:t>Set of compiler directives and library routines for parallel programmers</a:t>
            </a:r>
            <a:endParaRPr lang="en-US"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Content Placeholder 5"/>
          <p:cNvSpPr>
            <a:spLocks noGrp="1"/>
          </p:cNvSpPr>
          <p:nvPr>
            <p:ph sz="quarter" idx="1"/>
          </p:nvPr>
        </p:nvSpPr>
        <p:spPr/>
        <p:txBody>
          <a:bodyPr/>
          <a:lstStyle/>
          <a:p>
            <a:r>
              <a:rPr lang="en-US" dirty="0" smtClean="0"/>
              <a:t>Fork-Join Parallelism: Single flow of control:</a:t>
            </a:r>
          </a:p>
          <a:p>
            <a:pPr lvl="1"/>
            <a:r>
              <a:rPr lang="en-US" dirty="0" smtClean="0"/>
              <a:t>Master thread spawns slave threads as needed</a:t>
            </a:r>
          </a:p>
          <a:p>
            <a:pPr lvl="1"/>
            <a:r>
              <a:rPr lang="en-US" dirty="0" smtClean="0"/>
              <a:t>Sequential sections should be small</a:t>
            </a:r>
            <a:endParaRPr lang="en-US" dirty="0"/>
          </a:p>
        </p:txBody>
      </p:sp>
      <p:pic>
        <p:nvPicPr>
          <p:cNvPr id="1026" name="Picture 2" descr="C:\Users\bhatele\AppData\Local\Temp\_TS3A43.tmp\_TS4D.tmp\Fork_join.bmp"/>
          <p:cNvPicPr>
            <a:picLocks noChangeAspect="1" noChangeArrowheads="1"/>
          </p:cNvPicPr>
          <p:nvPr/>
        </p:nvPicPr>
        <p:blipFill>
          <a:blip r:embed="rId2"/>
          <a:srcRect/>
          <a:stretch>
            <a:fillRect/>
          </a:stretch>
        </p:blipFill>
        <p:spPr bwMode="auto">
          <a:xfrm>
            <a:off x="693157" y="2667000"/>
            <a:ext cx="7841243" cy="3276600"/>
          </a:xfrm>
          <a:prstGeom prst="rect">
            <a:avLst/>
          </a:prstGeom>
          <a:noFill/>
        </p:spPr>
      </p:pic>
      <p:sp>
        <p:nvSpPr>
          <p:cNvPr id="64" name="TextBox 63"/>
          <p:cNvSpPr txBox="1"/>
          <p:nvPr/>
        </p:nvSpPr>
        <p:spPr>
          <a:xfrm>
            <a:off x="3055399" y="6019800"/>
            <a:ext cx="2964401" cy="307777"/>
          </a:xfrm>
          <a:prstGeom prst="rect">
            <a:avLst/>
          </a:prstGeom>
          <a:noFill/>
        </p:spPr>
        <p:txBody>
          <a:bodyPr wrap="none" rtlCol="0">
            <a:spAutoFit/>
          </a:bodyPr>
          <a:lstStyle/>
          <a:p>
            <a:r>
              <a:rPr lang="en-US" sz="1400" dirty="0" smtClean="0"/>
              <a:t>http://en.wikipedia.org/wiki/OpenMP</a:t>
            </a:r>
            <a:endParaRPr lang="en-US" sz="1400" dirty="0"/>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Interactions: Race conditions</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5"/>
          <p:cNvSpPr>
            <a:spLocks noGrp="1"/>
          </p:cNvSpPr>
          <p:nvPr>
            <p:ph sz="quarter" idx="1"/>
          </p:nvPr>
        </p:nvSpPr>
        <p:spPr/>
        <p:txBody>
          <a:bodyPr/>
          <a:lstStyle/>
          <a:p>
            <a:r>
              <a:rPr lang="en-US" dirty="0" smtClean="0"/>
              <a:t>Threads communicate by sharing variables</a:t>
            </a:r>
          </a:p>
          <a:p>
            <a:r>
              <a:rPr lang="en-US" dirty="0" smtClean="0"/>
              <a:t>Unintended sharing can lead to race conditions</a:t>
            </a:r>
          </a:p>
          <a:p>
            <a:pPr lvl="1"/>
            <a:r>
              <a:rPr lang="en-US" dirty="0" smtClean="0"/>
              <a:t>Race condition: when multiple threads make unsynchronized accesses to the same location, and at least one of those accesses is a “write”</a:t>
            </a:r>
          </a:p>
          <a:p>
            <a:pPr lvl="1"/>
            <a:r>
              <a:rPr lang="en-US" dirty="0" smtClean="0"/>
              <a:t>Non-determinism: when the program’s outcome changes as the threads are scheduled differently (i.e. in different runs)</a:t>
            </a:r>
          </a:p>
          <a:p>
            <a:pPr lvl="1">
              <a:lnSpc>
                <a:spcPct val="94000"/>
              </a:lnSpc>
            </a:pPr>
            <a:r>
              <a:rPr lang="en-US" dirty="0" smtClean="0"/>
              <a:t>To control race conditions: use synchronization to protect data conflicts.</a:t>
            </a:r>
          </a:p>
          <a:p>
            <a:pPr lvl="1">
              <a:lnSpc>
                <a:spcPct val="94000"/>
              </a:lnSpc>
            </a:pPr>
            <a:r>
              <a:rPr lang="en-US" dirty="0" smtClean="0"/>
              <a:t>Synchronization is expensive, so: change how data is stored to minimize the need for synchronization. </a:t>
            </a: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Rules</a:t>
            </a:r>
            <a:endParaRPr lang="en-US" dirty="0"/>
          </a:p>
        </p:txBody>
      </p:sp>
      <p:sp>
        <p:nvSpPr>
          <p:cNvPr id="3" name="Content Placeholder 2"/>
          <p:cNvSpPr>
            <a:spLocks noGrp="1"/>
          </p:cNvSpPr>
          <p:nvPr>
            <p:ph sz="quarter" idx="1"/>
          </p:nvPr>
        </p:nvSpPr>
        <p:spPr/>
        <p:txBody>
          <a:bodyPr/>
          <a:lstStyle/>
          <a:p>
            <a:r>
              <a:rPr lang="en-US" dirty="0" smtClean="0"/>
              <a:t>Most of the constructs are compiler directives</a:t>
            </a:r>
          </a:p>
          <a:p>
            <a:r>
              <a:rPr lang="en-US" dirty="0" smtClean="0"/>
              <a:t>For C and C++</a:t>
            </a:r>
          </a:p>
          <a:p>
            <a:pPr>
              <a:buNone/>
            </a:pPr>
            <a:r>
              <a:rPr lang="en-US" sz="2400" dirty="0" smtClean="0"/>
              <a:t>                      #</a:t>
            </a:r>
            <a:r>
              <a:rPr lang="en-US" sz="2400" dirty="0" err="1" smtClean="0"/>
              <a:t>pragma</a:t>
            </a:r>
            <a:r>
              <a:rPr lang="en-US" sz="2400" dirty="0" smtClean="0"/>
              <a:t> </a:t>
            </a:r>
            <a:r>
              <a:rPr lang="en-US" sz="2400" dirty="0" err="1" smtClean="0"/>
              <a:t>omp</a:t>
            </a:r>
            <a:r>
              <a:rPr lang="en-US" sz="2400" dirty="0" smtClean="0"/>
              <a:t> </a:t>
            </a:r>
            <a:r>
              <a:rPr lang="en-US" sz="2400" i="1" dirty="0" smtClean="0"/>
              <a:t>construct [clause [clause]…]</a:t>
            </a:r>
            <a:endParaRPr lang="en-US" dirty="0" smtClean="0"/>
          </a:p>
          <a:p>
            <a:r>
              <a:rPr lang="en-US" dirty="0" smtClean="0"/>
              <a:t>For FORTRAN</a:t>
            </a:r>
          </a:p>
          <a:p>
            <a:pPr lvl="1">
              <a:buFontTx/>
              <a:buNone/>
            </a:pPr>
            <a:r>
              <a:rPr lang="en-US" sz="2800" dirty="0" smtClean="0"/>
              <a:t>               </a:t>
            </a:r>
            <a:r>
              <a:rPr lang="en-US" sz="2400" i="1" dirty="0" smtClean="0">
                <a:solidFill>
                  <a:schemeClr val="tx1"/>
                </a:solidFill>
              </a:rPr>
              <a:t>C$OMP construct [clause [clause]…]</a:t>
            </a:r>
            <a:r>
              <a:rPr lang="en-US" sz="2000" i="1" dirty="0" smtClean="0">
                <a:solidFill>
                  <a:schemeClr val="tx1"/>
                </a:solidFill>
              </a:rPr>
              <a:t> </a:t>
            </a:r>
          </a:p>
          <a:p>
            <a:pPr lvl="2">
              <a:buFontTx/>
              <a:buNone/>
            </a:pPr>
            <a:r>
              <a:rPr lang="en-US" sz="2400" i="1" dirty="0" smtClean="0"/>
              <a:t>             !$OMP construct [clause [clause]…]</a:t>
            </a:r>
            <a:endParaRPr lang="en-US" sz="1800" i="1" dirty="0" smtClean="0"/>
          </a:p>
          <a:p>
            <a:pPr lvl="2">
              <a:buFontTx/>
              <a:buNone/>
            </a:pPr>
            <a:r>
              <a:rPr lang="en-US" sz="2400" i="1" dirty="0" smtClean="0"/>
              <a:t>            *$OMP construct [clause [clause]…]</a:t>
            </a:r>
          </a:p>
          <a:p>
            <a:r>
              <a:rPr lang="en-US" dirty="0" smtClean="0"/>
              <a:t>Directives are ignored by non-</a:t>
            </a:r>
            <a:r>
              <a:rPr lang="en-US" dirty="0" err="1" smtClean="0"/>
              <a:t>OpenMP</a:t>
            </a:r>
            <a:r>
              <a:rPr lang="en-US" dirty="0" smtClean="0"/>
              <a:t> compilers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CS484: Introduction to OpenMP</a:t>
            </a:r>
            <a:endParaRPr lang="en-US" dirty="0"/>
          </a:p>
        </p:txBody>
      </p:sp>
      <p:sp>
        <p:nvSpPr>
          <p:cNvPr id="6" name="Date Placeholder 5"/>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DO/FOR: Syntax</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US" dirty="0" smtClean="0"/>
              <a:t>Specifies that the iterations of the immediately following </a:t>
            </a:r>
            <a:r>
              <a:rPr lang="en-US" b="1" dirty="0" smtClean="0"/>
              <a:t>do</a:t>
            </a:r>
            <a:r>
              <a:rPr lang="en-US" i="1" dirty="0" smtClean="0"/>
              <a:t> </a:t>
            </a:r>
            <a:r>
              <a:rPr lang="en-US" dirty="0" smtClean="0"/>
              <a:t>loop (Fortran) or </a:t>
            </a:r>
            <a:r>
              <a:rPr lang="en-US" b="1" dirty="0" smtClean="0"/>
              <a:t>for</a:t>
            </a:r>
            <a:r>
              <a:rPr lang="en-US" i="1" dirty="0" smtClean="0"/>
              <a:t> </a:t>
            </a:r>
            <a:r>
              <a:rPr lang="en-US" dirty="0" smtClean="0"/>
              <a:t>loop (C/C++) be executed in parallel.</a:t>
            </a:r>
          </a:p>
          <a:p>
            <a:endParaRPr lang="en-US" dirty="0"/>
          </a:p>
        </p:txBody>
      </p:sp>
      <p:sp>
        <p:nvSpPr>
          <p:cNvPr id="7" name="TextBox 6"/>
          <p:cNvSpPr txBox="1"/>
          <p:nvPr/>
        </p:nvSpPr>
        <p:spPr>
          <a:xfrm>
            <a:off x="914400" y="3505200"/>
            <a:ext cx="7436651" cy="1200329"/>
          </a:xfrm>
          <a:prstGeom prst="rect">
            <a:avLst/>
          </a:prstGeom>
          <a:noFill/>
        </p:spPr>
        <p:txBody>
          <a:bodyPr wrap="none" rtlCol="0">
            <a:spAutoFit/>
          </a:bodyPr>
          <a:lstStyle/>
          <a:p>
            <a:r>
              <a:rPr lang="en-US" dirty="0" smtClean="0">
                <a:effectLst>
                  <a:outerShdw blurRad="38100" dist="38100" dir="2700000" algn="tl">
                    <a:srgbClr val="FFFFFF"/>
                  </a:outerShdw>
                </a:effectLst>
                <a:latin typeface="Lucida Console" pitchFamily="49" charset="0"/>
              </a:rPr>
              <a:t>#</a:t>
            </a:r>
            <a:r>
              <a:rPr lang="en-US" dirty="0" err="1" smtClean="0">
                <a:effectLst>
                  <a:outerShdw blurRad="38100" dist="38100" dir="2700000" algn="tl">
                    <a:srgbClr val="FFFFFF"/>
                  </a:outerShdw>
                </a:effectLst>
                <a:latin typeface="Lucida Console" pitchFamily="49" charset="0"/>
              </a:rPr>
              <a:t>pragma</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omp</a:t>
            </a:r>
            <a:r>
              <a:rPr lang="en-US" dirty="0" smtClean="0">
                <a:effectLst>
                  <a:outerShdw blurRad="38100" dist="38100" dir="2700000" algn="tl">
                    <a:srgbClr val="FFFFFF"/>
                  </a:outerShdw>
                </a:effectLst>
                <a:latin typeface="Lucida Console" pitchFamily="49" charset="0"/>
              </a:rPr>
              <a:t> parallel for [clause [clause ...]]</a:t>
            </a:r>
            <a:endParaRPr lang="en-US" dirty="0" smtClean="0">
              <a:latin typeface="Lucida Console" pitchFamily="49" charset="0"/>
            </a:endParaRPr>
          </a:p>
          <a:p>
            <a:r>
              <a:rPr lang="en-US" dirty="0" smtClean="0">
                <a:effectLst>
                  <a:outerShdw blurRad="38100" dist="38100" dir="2700000" algn="tl">
                    <a:srgbClr val="FFFFFF"/>
                  </a:outerShdw>
                </a:effectLst>
                <a:latin typeface="Lucida Console" pitchFamily="49" charset="0"/>
              </a:rPr>
              <a:t>    for (index = first; </a:t>
            </a:r>
            <a:r>
              <a:rPr lang="en-US" dirty="0" err="1" smtClean="0">
                <a:effectLst>
                  <a:outerShdw blurRad="38100" dist="38100" dir="2700000" algn="tl">
                    <a:srgbClr val="FFFFFF"/>
                  </a:outerShdw>
                </a:effectLst>
                <a:latin typeface="Lucida Console" pitchFamily="49" charset="0"/>
              </a:rPr>
              <a:t>test_expr</a:t>
            </a:r>
            <a:r>
              <a:rPr lang="en-US" dirty="0" smtClean="0">
                <a:effectLst>
                  <a:outerShdw blurRad="38100" dist="38100" dir="2700000" algn="tl">
                    <a:srgbClr val="FFFFFF"/>
                  </a:outerShdw>
                </a:effectLst>
                <a:latin typeface="Lucida Console" pitchFamily="49" charset="0"/>
              </a:rPr>
              <a:t>; </a:t>
            </a:r>
            <a:r>
              <a:rPr lang="en-US" dirty="0" err="1" smtClean="0">
                <a:effectLst>
                  <a:outerShdw blurRad="38100" dist="38100" dir="2700000" algn="tl">
                    <a:srgbClr val="FFFFFF"/>
                  </a:outerShdw>
                </a:effectLst>
                <a:latin typeface="Lucida Console" pitchFamily="49" charset="0"/>
              </a:rPr>
              <a:t>increment_expr</a:t>
            </a:r>
            <a:r>
              <a:rPr lang="en-US" dirty="0" smtClean="0">
                <a:effectLst>
                  <a:outerShdw blurRad="38100" dist="38100" dir="2700000" algn="tl">
                    <a:srgbClr val="FFFFFF"/>
                  </a:outerShdw>
                </a:effectLst>
                <a:latin typeface="Lucida Console" pitchFamily="49" charset="0"/>
              </a:rPr>
              <a:t>) {</a:t>
            </a:r>
          </a:p>
          <a:p>
            <a:r>
              <a:rPr lang="en-US" dirty="0" smtClean="0">
                <a:effectLst>
                  <a:outerShdw blurRad="38100" dist="38100" dir="2700000" algn="tl">
                    <a:srgbClr val="FFFFFF"/>
                  </a:outerShdw>
                </a:effectLst>
                <a:latin typeface="Lucida Console" pitchFamily="49" charset="0"/>
              </a:rPr>
              <a:t>        body of the loop</a:t>
            </a:r>
          </a:p>
          <a:p>
            <a:r>
              <a:rPr lang="en-US" dirty="0" smtClean="0">
                <a:effectLst>
                  <a:outerShdw blurRad="38100" dist="38100" dir="2700000" algn="tl">
                    <a:srgbClr val="FFFFFF"/>
                  </a:outerShdw>
                </a:effectLst>
                <a:latin typeface="Lucida Console" pitchFamily="49" charset="0"/>
              </a:rPr>
              <a:t>    }</a:t>
            </a:r>
            <a:endParaRPr lang="en-US" dirty="0">
              <a:latin typeface="Lucida Console" pitchFamily="49" charset="0"/>
            </a:endParaRP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precision a*x + y (</a:t>
            </a:r>
            <a:r>
              <a:rPr lang="en-US" dirty="0" err="1" smtClean="0"/>
              <a:t>saxpy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p:txBody>
          <a:bodyPr>
            <a:normAutofit/>
          </a:bodyPr>
          <a:lstStyle/>
          <a:p>
            <a:pPr>
              <a:spcBef>
                <a:spcPts val="0"/>
              </a:spcBef>
              <a:buNone/>
            </a:pPr>
            <a:endParaRPr lang="en-US" sz="2000" dirty="0" smtClean="0">
              <a:effectLst>
                <a:outerShdw blurRad="38100" dist="38100" dir="2700000" algn="tl">
                  <a:srgbClr val="FFFFFF"/>
                </a:outerShdw>
              </a:effectLst>
              <a:latin typeface="Lucida Console" pitchFamily="49" charset="0"/>
            </a:endParaRPr>
          </a:p>
          <a:p>
            <a:pPr>
              <a:spcBef>
                <a:spcPts val="0"/>
              </a:spcBef>
              <a:buNone/>
            </a:pPr>
            <a:endParaRPr lang="en-US" sz="2000" dirty="0">
              <a:effectLst>
                <a:outerShdw blurRad="38100" dist="38100" dir="2700000" algn="tl">
                  <a:srgbClr val="FFFFFF"/>
                </a:outerShdw>
              </a:effectLst>
              <a:latin typeface="Lucida Console" pitchFamily="49" charset="0"/>
            </a:endParaRPr>
          </a:p>
          <a:p>
            <a:pPr>
              <a:spcBef>
                <a:spcPts val="0"/>
              </a:spcBef>
              <a:buNone/>
            </a:pPr>
            <a:r>
              <a:rPr lang="en-US" sz="2000" dirty="0" smtClean="0">
                <a:effectLst>
                  <a:outerShdw blurRad="38100" dist="38100" dir="2700000" algn="tl">
                    <a:srgbClr val="FFFFFF"/>
                  </a:outerShdw>
                </a:effectLst>
                <a:latin typeface="Lucida Console" pitchFamily="49" charset="0"/>
              </a:rPr>
              <a:t>Void </a:t>
            </a:r>
            <a:r>
              <a:rPr lang="en-US" sz="2000" dirty="0" err="1" smtClean="0">
                <a:effectLst>
                  <a:outerShdw blurRad="38100" dist="38100" dir="2700000" algn="tl">
                    <a:srgbClr val="FFFFFF"/>
                  </a:outerShdw>
                </a:effectLst>
                <a:latin typeface="Lucida Console" pitchFamily="49" charset="0"/>
              </a:rPr>
              <a:t>saxpy</a:t>
            </a:r>
            <a:r>
              <a:rPr lang="en-US" sz="2000" dirty="0" smtClean="0">
                <a:effectLst>
                  <a:outerShdw blurRad="38100" dist="38100" dir="2700000" algn="tl">
                    <a:srgbClr val="FFFFFF"/>
                  </a:outerShdw>
                </a:effectLst>
                <a:latin typeface="Lucida Console" pitchFamily="49" charset="0"/>
              </a:rPr>
              <a:t>(double *z, double a, </a:t>
            </a:r>
            <a:r>
              <a:rPr lang="en-US" sz="2000" dirty="0">
                <a:effectLst>
                  <a:outerShdw blurRad="38100" dist="38100" dir="2700000" algn="tl">
                    <a:srgbClr val="FFFFFF"/>
                  </a:outerShdw>
                </a:effectLst>
                <a:latin typeface="Lucida Console" pitchFamily="49" charset="0"/>
              </a:rPr>
              <a:t>double </a:t>
            </a:r>
            <a:r>
              <a:rPr lang="en-US" sz="2000" dirty="0" smtClean="0">
                <a:effectLst>
                  <a:outerShdw blurRad="38100" dist="38100" dir="2700000" algn="tl">
                    <a:srgbClr val="FFFFFF"/>
                  </a:outerShdw>
                </a:effectLst>
                <a:latin typeface="Lucida Console" pitchFamily="49" charset="0"/>
              </a:rPr>
              <a:t>*x, </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			double *y, </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n) {</a:t>
            </a:r>
          </a:p>
          <a:p>
            <a:pPr>
              <a:spcBef>
                <a:spcPts val="0"/>
              </a:spcBef>
              <a:buNone/>
            </a:pPr>
            <a:endParaRPr lang="en-US" sz="2000" dirty="0" smtClean="0">
              <a:effectLst>
                <a:outerShdw blurRad="38100" dist="38100" dir="2700000" algn="tl">
                  <a:srgbClr val="FFFFFF"/>
                </a:outerShdw>
              </a:effectLst>
              <a:latin typeface="Lucida Console" pitchFamily="49" charset="0"/>
            </a:endParaRPr>
          </a:p>
          <a:p>
            <a:pPr>
              <a:spcBef>
                <a:spcPts val="0"/>
              </a:spcBef>
              <a:buNone/>
            </a:pPr>
            <a:r>
              <a:rPr lang="en-US" sz="2000" dirty="0">
                <a:effectLst>
                  <a:outerShdw blurRad="38100" dist="38100" dir="2700000" algn="tl">
                    <a:srgbClr val="FFFFFF"/>
                  </a:outerShdw>
                </a:effectLst>
                <a:latin typeface="Lucida Console" pitchFamily="49" charset="0"/>
              </a:rPr>
              <a:t>	</a:t>
            </a:r>
            <a:endParaRPr lang="en-US" sz="2000" dirty="0" smtClean="0">
              <a:effectLst>
                <a:outerShdw blurRad="38100" dist="38100" dir="2700000" algn="tl">
                  <a:srgbClr val="FFFFFF"/>
                </a:outerShdw>
              </a:effectLst>
              <a:latin typeface="Lucida Console" pitchFamily="49" charset="0"/>
            </a:endParaRP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for(</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=0;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&lt;n;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	z[</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 = a*x[</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]+y[</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smtClean="0">
                <a:effectLst>
                  <a:outerShdw blurRad="38100" dist="38100" dir="2700000" algn="tl">
                    <a:srgbClr val="FFFFFF"/>
                  </a:outerShdw>
                </a:effectLst>
                <a:latin typeface="Lucida Console" pitchFamily="49" charset="0"/>
              </a:rPr>
              <a:t>	return;</a:t>
            </a:r>
          </a:p>
          <a:p>
            <a:pPr>
              <a:spcBef>
                <a:spcPts val="0"/>
              </a:spcBef>
              <a:buNone/>
            </a:pPr>
            <a:r>
              <a:rPr lang="en-US" sz="2000" dirty="0" smtClean="0">
                <a:effectLst>
                  <a:outerShdw blurRad="38100" dist="38100" dir="2700000" algn="tl">
                    <a:srgbClr val="FFFFFF"/>
                  </a:outerShdw>
                </a:effectLst>
                <a:latin typeface="Lucida Console" pitchFamily="49" charset="0"/>
              </a:rPr>
              <a:t>}</a:t>
            </a:r>
          </a:p>
        </p:txBody>
      </p:sp>
      <p:sp>
        <p:nvSpPr>
          <p:cNvPr id="3" name="Date Placeholder 2"/>
          <p:cNvSpPr>
            <a:spLocks noGrp="1"/>
          </p:cNvSpPr>
          <p:nvPr>
            <p:ph type="dt" sz="half" idx="10"/>
          </p:nvPr>
        </p:nvSpPr>
        <p:spPr/>
        <p:txBody>
          <a:bodyPr/>
          <a:lstStyle/>
          <a:p>
            <a:r>
              <a:rPr lang="en-US" smtClean="0"/>
              <a:t>Spring '16</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precision a*x + y (</a:t>
            </a:r>
            <a:r>
              <a:rPr lang="en-US" dirty="0" err="1" smtClean="0"/>
              <a:t>saxpy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CS484: Introduction to OpenMP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sz="quarter" idx="1"/>
          </p:nvPr>
        </p:nvSpPr>
        <p:spPr/>
        <p:txBody>
          <a:bodyPr>
            <a:normAutofit/>
          </a:bodyPr>
          <a:lstStyle/>
          <a:p>
            <a:pPr>
              <a:spcBef>
                <a:spcPts val="0"/>
              </a:spcBef>
              <a:buNone/>
            </a:pPr>
            <a:endParaRPr lang="en-US" sz="2000" dirty="0" smtClean="0">
              <a:effectLst>
                <a:outerShdw blurRad="38100" dist="38100" dir="2700000" algn="tl">
                  <a:srgbClr val="FFFFFF"/>
                </a:outerShdw>
              </a:effectLst>
              <a:latin typeface="Lucida Console" pitchFamily="49" charset="0"/>
            </a:endParaRPr>
          </a:p>
          <a:p>
            <a:pPr>
              <a:spcBef>
                <a:spcPts val="0"/>
              </a:spcBef>
              <a:buNone/>
            </a:pPr>
            <a:endParaRPr lang="en-US" sz="2000" dirty="0">
              <a:effectLst>
                <a:outerShdw blurRad="38100" dist="38100" dir="2700000" algn="tl">
                  <a:srgbClr val="FFFFFF"/>
                </a:outerShdw>
              </a:effectLst>
              <a:latin typeface="Lucida Console" pitchFamily="49" charset="0"/>
            </a:endParaRPr>
          </a:p>
          <a:p>
            <a:pPr>
              <a:spcBef>
                <a:spcPts val="0"/>
              </a:spcBef>
              <a:buNone/>
            </a:pPr>
            <a:r>
              <a:rPr lang="en-US" sz="2000" dirty="0" smtClean="0">
                <a:effectLst>
                  <a:outerShdw blurRad="38100" dist="38100" dir="2700000" algn="tl">
                    <a:srgbClr val="FFFFFF"/>
                  </a:outerShdw>
                </a:effectLst>
                <a:latin typeface="Lucida Console" pitchFamily="49" charset="0"/>
              </a:rPr>
              <a:t>Void </a:t>
            </a:r>
            <a:r>
              <a:rPr lang="en-US" sz="2000" dirty="0" err="1" smtClean="0">
                <a:effectLst>
                  <a:outerShdw blurRad="38100" dist="38100" dir="2700000" algn="tl">
                    <a:srgbClr val="FFFFFF"/>
                  </a:outerShdw>
                </a:effectLst>
                <a:latin typeface="Lucida Console" pitchFamily="49" charset="0"/>
              </a:rPr>
              <a:t>saxpy</a:t>
            </a:r>
            <a:r>
              <a:rPr lang="en-US" sz="2000" dirty="0" smtClean="0">
                <a:effectLst>
                  <a:outerShdw blurRad="38100" dist="38100" dir="2700000" algn="tl">
                    <a:srgbClr val="FFFFFF"/>
                  </a:outerShdw>
                </a:effectLst>
                <a:latin typeface="Lucida Console" pitchFamily="49" charset="0"/>
              </a:rPr>
              <a:t>(double *z, double a, </a:t>
            </a:r>
            <a:r>
              <a:rPr lang="en-US" sz="2000" dirty="0">
                <a:effectLst>
                  <a:outerShdw blurRad="38100" dist="38100" dir="2700000" algn="tl">
                    <a:srgbClr val="FFFFFF"/>
                  </a:outerShdw>
                </a:effectLst>
                <a:latin typeface="Lucida Console" pitchFamily="49" charset="0"/>
              </a:rPr>
              <a:t>double </a:t>
            </a:r>
            <a:r>
              <a:rPr lang="en-US" sz="2000" dirty="0" smtClean="0">
                <a:effectLst>
                  <a:outerShdw blurRad="38100" dist="38100" dir="2700000" algn="tl">
                    <a:srgbClr val="FFFFFF"/>
                  </a:outerShdw>
                </a:effectLst>
                <a:latin typeface="Lucida Console" pitchFamily="49" charset="0"/>
              </a:rPr>
              <a:t>*x, </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			double *y, </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n) {</a:t>
            </a:r>
          </a:p>
          <a:p>
            <a:pPr>
              <a:spcBef>
                <a:spcPts val="0"/>
              </a:spcBef>
              <a:buNone/>
            </a:pPr>
            <a:endParaRPr lang="en-US" sz="2000" dirty="0" smtClean="0">
              <a:effectLst>
                <a:outerShdw blurRad="38100" dist="38100" dir="2700000" algn="tl">
                  <a:srgbClr val="FFFFFF"/>
                </a:outerShdw>
              </a:effectLst>
              <a:latin typeface="Lucida Console" pitchFamily="49" charset="0"/>
            </a:endParaRP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b="1" dirty="0" smtClean="0">
                <a:solidFill>
                  <a:srgbClr val="FF0000"/>
                </a:solidFill>
                <a:effectLst>
                  <a:outerShdw blurRad="38100" dist="38100" dir="2700000" algn="tl">
                    <a:srgbClr val="FFFFFF"/>
                  </a:outerShdw>
                </a:effectLst>
                <a:latin typeface="Lucida Console" pitchFamily="49" charset="0"/>
              </a:rPr>
              <a:t>#pragma parallel for</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for(</a:t>
            </a:r>
            <a:r>
              <a:rPr lang="en-US" sz="2000" dirty="0" err="1" smtClean="0">
                <a:effectLst>
                  <a:outerShdw blurRad="38100" dist="38100" dir="2700000" algn="tl">
                    <a:srgbClr val="FFFFFF"/>
                  </a:outerShdw>
                </a:effectLst>
                <a:latin typeface="Lucida Console" pitchFamily="49" charset="0"/>
              </a:rPr>
              <a:t>int</a:t>
            </a:r>
            <a:r>
              <a:rPr lang="en-US" sz="2000" dirty="0" smtClean="0">
                <a:effectLst>
                  <a:outerShdw blurRad="38100" dist="38100" dir="2700000" algn="tl">
                    <a:srgbClr val="FFFFFF"/>
                  </a:outerShdw>
                </a:effectLst>
                <a:latin typeface="Lucida Console" pitchFamily="49" charset="0"/>
              </a:rPr>
              <a:t>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=0;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&lt;n; </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	z[</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 = a*x[</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]+y[</a:t>
            </a:r>
            <a:r>
              <a:rPr lang="en-US" sz="2000" dirty="0" err="1" smtClean="0">
                <a:effectLst>
                  <a:outerShdw blurRad="38100" dist="38100" dir="2700000" algn="tl">
                    <a:srgbClr val="FFFFFF"/>
                  </a:outerShdw>
                </a:effectLst>
                <a:latin typeface="Lucida Console" pitchFamily="49" charset="0"/>
              </a:rPr>
              <a:t>i</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a:effectLst>
                  <a:outerShdw blurRad="38100" dist="38100" dir="2700000" algn="tl">
                    <a:srgbClr val="FFFFFF"/>
                  </a:outerShdw>
                </a:effectLst>
                <a:latin typeface="Lucida Console" pitchFamily="49" charset="0"/>
              </a:rPr>
              <a:t>	</a:t>
            </a:r>
            <a:r>
              <a:rPr lang="en-US" sz="2000" dirty="0" smtClean="0">
                <a:effectLst>
                  <a:outerShdw blurRad="38100" dist="38100" dir="2700000" algn="tl">
                    <a:srgbClr val="FFFFFF"/>
                  </a:outerShdw>
                </a:effectLst>
                <a:latin typeface="Lucida Console" pitchFamily="49" charset="0"/>
              </a:rPr>
              <a:t>}</a:t>
            </a:r>
          </a:p>
          <a:p>
            <a:pPr>
              <a:spcBef>
                <a:spcPts val="0"/>
              </a:spcBef>
              <a:buNone/>
            </a:pPr>
            <a:r>
              <a:rPr lang="en-US" sz="2000" dirty="0" smtClean="0">
                <a:effectLst>
                  <a:outerShdw blurRad="38100" dist="38100" dir="2700000" algn="tl">
                    <a:srgbClr val="FFFFFF"/>
                  </a:outerShdw>
                </a:effectLst>
                <a:latin typeface="Lucida Console" pitchFamily="49" charset="0"/>
              </a:rPr>
              <a:t>	return;</a:t>
            </a:r>
          </a:p>
          <a:p>
            <a:pPr>
              <a:spcBef>
                <a:spcPts val="0"/>
              </a:spcBef>
              <a:buNone/>
            </a:pPr>
            <a:r>
              <a:rPr lang="en-US" sz="2000" dirty="0" smtClean="0">
                <a:effectLst>
                  <a:outerShdw blurRad="38100" dist="38100" dir="2700000" algn="tl">
                    <a:srgbClr val="FFFFFF"/>
                  </a:outerShdw>
                </a:effectLst>
                <a:latin typeface="Lucida Console" pitchFamily="49" charset="0"/>
              </a:rPr>
              <a:t>}</a:t>
            </a:r>
          </a:p>
        </p:txBody>
      </p:sp>
      <p:sp>
        <p:nvSpPr>
          <p:cNvPr id="3" name="Date Placeholder 2"/>
          <p:cNvSpPr>
            <a:spLocks noGrp="1"/>
          </p:cNvSpPr>
          <p:nvPr>
            <p:ph type="dt" sz="half" idx="10"/>
          </p:nvPr>
        </p:nvSpPr>
        <p:spPr/>
        <p:txBody>
          <a:bodyPr/>
          <a:lstStyle/>
          <a:p>
            <a:r>
              <a:rPr lang="en-US" smtClean="0"/>
              <a:t>Spring '16</a:t>
            </a:r>
            <a:endParaRPr lang="en-US" dirty="0"/>
          </a:p>
        </p:txBody>
      </p:sp>
    </p:spTree>
    <p:extLst>
      <p:ext uri="{BB962C8B-B14F-4D97-AF65-F5344CB8AC3E}">
        <p14:creationId xmlns:p14="http://schemas.microsoft.com/office/powerpoint/2010/main" val="1770760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Illinois">
      <a:dk1>
        <a:sysClr val="windowText" lastClr="000000"/>
      </a:dk1>
      <a:lt1>
        <a:sysClr val="window" lastClr="FFFFFF"/>
      </a:lt1>
      <a:dk2>
        <a:srgbClr val="575F6D"/>
      </a:dk2>
      <a:lt2>
        <a:srgbClr val="FFF39D"/>
      </a:lt2>
      <a:accent1>
        <a:srgbClr val="F46A02"/>
      </a:accent1>
      <a:accent2>
        <a:srgbClr val="002A7E"/>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1740</TotalTime>
  <Words>1302</Words>
  <Application>Microsoft Macintosh PowerPoint</Application>
  <PresentationFormat>On-screen Show (4:3)</PresentationFormat>
  <Paragraphs>301</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Lucida Console</vt:lpstr>
      <vt:lpstr>Wingdings</vt:lpstr>
      <vt:lpstr>Wingdings 3</vt:lpstr>
      <vt:lpstr>Origin</vt:lpstr>
      <vt:lpstr>CS420: Shared Memory and OpenMP</vt:lpstr>
      <vt:lpstr>OpenMP: Introduction</vt:lpstr>
      <vt:lpstr>OpenMP</vt:lpstr>
      <vt:lpstr>Programming Model</vt:lpstr>
      <vt:lpstr>Thread Interactions: Race conditions</vt:lpstr>
      <vt:lpstr>General Rules</vt:lpstr>
      <vt:lpstr>PARALLEL DO/FOR: Syntax</vt:lpstr>
      <vt:lpstr>Single precision a*x + y (saxpy)</vt:lpstr>
      <vt:lpstr>Single precision a*x + y (saxpy)</vt:lpstr>
      <vt:lpstr>Parallel for: Execution</vt:lpstr>
      <vt:lpstr>Number of threads</vt:lpstr>
      <vt:lpstr>Loop Scheduling: User Control</vt:lpstr>
      <vt:lpstr>Communication between threads</vt:lpstr>
      <vt:lpstr>Default data sharing</vt:lpstr>
      <vt:lpstr>Example</vt:lpstr>
      <vt:lpstr>Private clause: Details</vt:lpstr>
      <vt:lpstr>Example</vt:lpstr>
      <vt:lpstr>Firstprivate and lastprivate</vt:lpstr>
      <vt:lpstr>Corrected Example</vt:lpstr>
      <vt:lpstr>Another example</vt:lpstr>
      <vt:lpstr>Reduction Example</vt:lpstr>
      <vt:lpstr>Assigning iterations to threads</vt:lpstr>
      <vt:lpstr>Schedule clause and general form</vt:lpstr>
      <vt:lpstr>Schedule clause: dynamic or guided scheduling</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CS420: Introduction</dc:title>
  <dc:creator>bhatele</dc:creator>
  <cp:lastModifiedBy>Microsoft Office User</cp:lastModifiedBy>
  <cp:revision>95</cp:revision>
  <dcterms:created xsi:type="dcterms:W3CDTF">2006-08-16T00:00:00Z</dcterms:created>
  <dcterms:modified xsi:type="dcterms:W3CDTF">2017-02-01T18:11:42Z</dcterms:modified>
</cp:coreProperties>
</file>